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60" r:id="rId5"/>
    <p:sldId id="264" r:id="rId6"/>
    <p:sldId id="261" r:id="rId7"/>
    <p:sldId id="262"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A360-98EB-48E1-9543-E18551D5F3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3C68F-C773-4033-AE29-D2F561468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5DB84-0EA1-4771-B714-6EDFB72F4D80}"/>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C18726A7-04FB-42F6-A8F5-079B7965E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DB27A-8371-44BE-A9E5-0BB815F482C3}"/>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400423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71A7-49C2-45C4-82FD-1F9B86C19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C5C680-1CF3-46F1-887D-DE2C3486F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817CC-E2A9-450A-9B04-4238492127AF}"/>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FC3F1526-D015-4E7F-84FD-D502F911C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FA12A-F885-4FFE-A7E5-0C3CF4EC6CE1}"/>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119109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1CB9F-5A7E-4C94-BAD6-3D8A497FB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8A0CD-5394-4C92-ADDB-51ACAAD3A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08343-BF60-4F3F-9BCF-18CC0E40BE6A}"/>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8ABCB01F-E907-48F0-AC0B-1C53C165F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275EB-35D3-401B-B47D-19CECCA5A587}"/>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133687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065F-B1D3-4641-948D-B64392ED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0ED06-8B18-422B-BA5B-5D6200E96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D243-54B2-4B60-A424-3C9020CE8444}"/>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9C114AD5-DC3C-4DA4-976C-67C7EFCB7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4A2A2-4356-4BC5-A07C-C6C99C7242F4}"/>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253899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664D-A021-4B93-8FB9-A8DD57D76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7395C-CEA8-422A-B2F6-F4903C84A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3A327-EF8B-4DD2-8A1C-B42B7A48F879}"/>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F2313ECF-2E29-4D6F-B5F0-3B16511E0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149B7-ADCE-451A-B80A-8A1CB2AD267C}"/>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403354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663D-53A3-45F1-8FF2-02AF707C0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A0399-0BFF-4B2C-942E-27974E1FD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0F59-5C76-4B21-ADD7-3847CFB29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5CF61-E543-4F9D-BCBA-8BB7A2B954D7}"/>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6" name="Footer Placeholder 5">
            <a:extLst>
              <a:ext uri="{FF2B5EF4-FFF2-40B4-BE49-F238E27FC236}">
                <a16:creationId xmlns:a16="http://schemas.microsoft.com/office/drawing/2014/main" id="{DED14E68-41B0-4234-A8D7-D81E1F56B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87870-3EE9-4495-B77D-7A3BBD0D005A}"/>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7633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DE30-B5EB-44B8-B0C9-5E4E85236D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EF30C-F4A5-42E2-BD20-0CC371A4D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0E9CE-62F8-4112-B165-B8726E1E0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E0C5A-9490-479F-8EC3-9BD6932E8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D2A212-8CEB-4A8C-94C1-DAEDC8CBF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3123D-2234-4538-9149-45F46D983C17}"/>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8" name="Footer Placeholder 7">
            <a:extLst>
              <a:ext uri="{FF2B5EF4-FFF2-40B4-BE49-F238E27FC236}">
                <a16:creationId xmlns:a16="http://schemas.microsoft.com/office/drawing/2014/main" id="{83BA30A6-106A-431C-A51E-DB34722E5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3C03F-CEF4-4971-BEF2-D881C967FF35}"/>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50745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EC69-6563-4C63-9C7D-A815A0D73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CECCB-A033-4386-B7C2-0AF60F5F4833}"/>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4" name="Footer Placeholder 3">
            <a:extLst>
              <a:ext uri="{FF2B5EF4-FFF2-40B4-BE49-F238E27FC236}">
                <a16:creationId xmlns:a16="http://schemas.microsoft.com/office/drawing/2014/main" id="{A153A55B-64DF-48CA-AF02-2B5A7EB796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5C2C79-A919-477B-A9E9-7CD9E00B65E5}"/>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261791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E0BB5-1829-4576-AD2D-46B0C41947B7}"/>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3" name="Footer Placeholder 2">
            <a:extLst>
              <a:ext uri="{FF2B5EF4-FFF2-40B4-BE49-F238E27FC236}">
                <a16:creationId xmlns:a16="http://schemas.microsoft.com/office/drawing/2014/main" id="{A747A289-2EDF-4DD0-965A-3A6D1459C2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88A82-044A-4A5E-ACEC-8444C78A3795}"/>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170407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E64C-0875-4F90-B2A3-903A17EE5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374B05-87A1-4052-989C-859FF7D07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E1E38-0383-45CC-8FEC-11035D851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01986-4E8A-49F2-B825-0C4E4A058107}"/>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6" name="Footer Placeholder 5">
            <a:extLst>
              <a:ext uri="{FF2B5EF4-FFF2-40B4-BE49-F238E27FC236}">
                <a16:creationId xmlns:a16="http://schemas.microsoft.com/office/drawing/2014/main" id="{729BBF5E-9999-4B6B-B71D-2DDED75F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75F9A-8FB5-41F7-AB8F-6B8F5858D665}"/>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288897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5101-60A8-499B-B9C5-C1F4126C6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DEA4A-10B9-479A-BCE3-2AAB84B19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9EEF9-E21E-43F4-9E82-9E547D723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29C35-7A30-4B91-A1D4-DD3D31696EB7}"/>
              </a:ext>
            </a:extLst>
          </p:cNvPr>
          <p:cNvSpPr>
            <a:spLocks noGrp="1"/>
          </p:cNvSpPr>
          <p:nvPr>
            <p:ph type="dt" sz="half" idx="10"/>
          </p:nvPr>
        </p:nvSpPr>
        <p:spPr/>
        <p:txBody>
          <a:bodyPr/>
          <a:lstStyle/>
          <a:p>
            <a:fld id="{276087AC-64B2-4C3F-B437-A283A69B61D2}" type="datetimeFigureOut">
              <a:rPr lang="en-US" smtClean="0"/>
              <a:t>7/11/2019</a:t>
            </a:fld>
            <a:endParaRPr lang="en-US"/>
          </a:p>
        </p:txBody>
      </p:sp>
      <p:sp>
        <p:nvSpPr>
          <p:cNvPr id="6" name="Footer Placeholder 5">
            <a:extLst>
              <a:ext uri="{FF2B5EF4-FFF2-40B4-BE49-F238E27FC236}">
                <a16:creationId xmlns:a16="http://schemas.microsoft.com/office/drawing/2014/main" id="{3E4EF55C-0D67-45BB-8D99-722ABEB50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5BD53-11B0-440F-A535-FBF8457E5979}"/>
              </a:ext>
            </a:extLst>
          </p:cNvPr>
          <p:cNvSpPr>
            <a:spLocks noGrp="1"/>
          </p:cNvSpPr>
          <p:nvPr>
            <p:ph type="sldNum" sz="quarter" idx="12"/>
          </p:nvPr>
        </p:nvSpPr>
        <p:spPr/>
        <p:txBody>
          <a:bodyPr/>
          <a:lstStyle/>
          <a:p>
            <a:fld id="{6AB61D65-967F-4347-AAD4-2B74EAD2042A}" type="slidenum">
              <a:rPr lang="en-US" smtClean="0"/>
              <a:t>‹#›</a:t>
            </a:fld>
            <a:endParaRPr lang="en-US"/>
          </a:p>
        </p:txBody>
      </p:sp>
    </p:spTree>
    <p:extLst>
      <p:ext uri="{BB962C8B-B14F-4D97-AF65-F5344CB8AC3E}">
        <p14:creationId xmlns:p14="http://schemas.microsoft.com/office/powerpoint/2010/main" val="211184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80ED5-F381-4CCA-A11E-9745BBEED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3D581-CABD-45FB-98AB-B0C65229C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2C6F5-0A83-408F-9879-D7067C9F6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087AC-64B2-4C3F-B437-A283A69B61D2}" type="datetimeFigureOut">
              <a:rPr lang="en-US" smtClean="0"/>
              <a:t>7/11/2019</a:t>
            </a:fld>
            <a:endParaRPr lang="en-US"/>
          </a:p>
        </p:txBody>
      </p:sp>
      <p:sp>
        <p:nvSpPr>
          <p:cNvPr id="5" name="Footer Placeholder 4">
            <a:extLst>
              <a:ext uri="{FF2B5EF4-FFF2-40B4-BE49-F238E27FC236}">
                <a16:creationId xmlns:a16="http://schemas.microsoft.com/office/drawing/2014/main" id="{9CB20812-0DE6-4346-B231-83F6452BB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C2A1BB-9921-4FE1-8877-794D2C8A9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61D65-967F-4347-AAD4-2B74EAD2042A}" type="slidenum">
              <a:rPr lang="en-US" smtClean="0"/>
              <a:t>‹#›</a:t>
            </a:fld>
            <a:endParaRPr lang="en-US"/>
          </a:p>
        </p:txBody>
      </p:sp>
    </p:spTree>
    <p:extLst>
      <p:ext uri="{BB962C8B-B14F-4D97-AF65-F5344CB8AC3E}">
        <p14:creationId xmlns:p14="http://schemas.microsoft.com/office/powerpoint/2010/main" val="2381411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CF2-0725-43E7-A949-DA2C6102A2C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8E3D05B-A673-4C92-B466-67A51CBDCC70}"/>
              </a:ext>
            </a:extLst>
          </p:cNvPr>
          <p:cNvSpPr>
            <a:spLocks noGrp="1"/>
          </p:cNvSpPr>
          <p:nvPr>
            <p:ph idx="1"/>
          </p:nvPr>
        </p:nvSpPr>
        <p:spPr/>
        <p:txBody>
          <a:bodyPr>
            <a:normAutofit/>
          </a:bodyPr>
          <a:lstStyle/>
          <a:p>
            <a:r>
              <a:rPr lang="en-US" sz="2400" dirty="0"/>
              <a:t>Our project is about how to make a path planning and navigation of autonomous robot for indoor environment.</a:t>
            </a:r>
          </a:p>
          <a:p>
            <a:r>
              <a:rPr lang="en-US" sz="2400" dirty="0"/>
              <a:t>There are the following difficulties in achieving this,</a:t>
            </a:r>
          </a:p>
          <a:p>
            <a:pPr marL="514350" indent="-514350">
              <a:buFont typeface="+mj-lt"/>
              <a:buAutoNum type="arabicPeriod"/>
            </a:pPr>
            <a:r>
              <a:rPr lang="en-US" sz="2400" dirty="0"/>
              <a:t>navigate the robot to its destination without colliding obstacles.</a:t>
            </a:r>
          </a:p>
          <a:p>
            <a:pPr marL="514350" indent="-514350">
              <a:buFont typeface="+mj-lt"/>
              <a:buAutoNum type="arabicPeriod"/>
            </a:pPr>
            <a:r>
              <a:rPr lang="en-US" sz="2400" dirty="0"/>
              <a:t>keep track of obstacles in the robot’s path because of other obstacles in the whole environment.</a:t>
            </a:r>
          </a:p>
          <a:p>
            <a:pPr marL="514350" indent="-514350">
              <a:buFont typeface="+mj-lt"/>
              <a:buAutoNum type="arabicPeriod"/>
            </a:pPr>
            <a:endParaRPr lang="en-US" sz="2400" dirty="0"/>
          </a:p>
          <a:p>
            <a:r>
              <a:rPr lang="en-US" sz="2400" dirty="0"/>
              <a:t>To get rid of these problems, we are going to use external cameras mounted on the room tops.</a:t>
            </a:r>
          </a:p>
        </p:txBody>
      </p:sp>
    </p:spTree>
    <p:extLst>
      <p:ext uri="{BB962C8B-B14F-4D97-AF65-F5344CB8AC3E}">
        <p14:creationId xmlns:p14="http://schemas.microsoft.com/office/powerpoint/2010/main" val="367395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8DD8-278D-49C3-9B3B-A6B83EC4D57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DDA18CD4-C05B-4118-97AA-D05DE7FD63F2}"/>
              </a:ext>
            </a:extLst>
          </p:cNvPr>
          <p:cNvSpPr>
            <a:spLocks noGrp="1"/>
          </p:cNvSpPr>
          <p:nvPr>
            <p:ph idx="1"/>
          </p:nvPr>
        </p:nvSpPr>
        <p:spPr/>
        <p:txBody>
          <a:bodyPr>
            <a:normAutofit/>
          </a:bodyPr>
          <a:lstStyle/>
          <a:p>
            <a:r>
              <a:rPr lang="en-US" sz="2400" dirty="0"/>
              <a:t>Main purpose:</a:t>
            </a:r>
          </a:p>
          <a:p>
            <a:pPr marL="0" indent="0">
              <a:buNone/>
            </a:pPr>
            <a:r>
              <a:rPr lang="en-US" sz="2400" dirty="0"/>
              <a:t>Having a navigation system for internal robots by directing it with an external vision to oversee the entire navigation area.</a:t>
            </a:r>
          </a:p>
          <a:p>
            <a:pPr marL="0" indent="0">
              <a:buNone/>
            </a:pPr>
            <a:endParaRPr lang="en-US" sz="2400" dirty="0"/>
          </a:p>
          <a:p>
            <a:r>
              <a:rPr lang="en-US" sz="2400" dirty="0"/>
              <a:t>In order to achieve this, we are going to </a:t>
            </a:r>
            <a:r>
              <a:rPr lang="en-US" sz="2400"/>
              <a:t>deal with </a:t>
            </a:r>
            <a:r>
              <a:rPr lang="en-US" sz="2400" dirty="0"/>
              <a:t>our project into three parts as below,</a:t>
            </a:r>
          </a:p>
          <a:p>
            <a:pPr marL="514350" indent="-514350">
              <a:buFont typeface="+mj-lt"/>
              <a:buAutoNum type="arabicPeriod"/>
            </a:pPr>
            <a:r>
              <a:rPr lang="en-US" sz="2400" dirty="0"/>
              <a:t>Customer order management system</a:t>
            </a:r>
          </a:p>
          <a:p>
            <a:pPr marL="514350" indent="-514350">
              <a:buFont typeface="+mj-lt"/>
              <a:buAutoNum type="arabicPeriod"/>
            </a:pPr>
            <a:r>
              <a:rPr lang="en-US" sz="2400" dirty="0"/>
              <a:t>External vision based path planning</a:t>
            </a:r>
          </a:p>
          <a:p>
            <a:pPr marL="514350" indent="-514350">
              <a:buFont typeface="+mj-lt"/>
              <a:buAutoNum type="arabicPeriod"/>
            </a:pPr>
            <a:r>
              <a:rPr lang="en-US" sz="2400" dirty="0"/>
              <a:t>Robot’s hardware and control system</a:t>
            </a:r>
          </a:p>
          <a:p>
            <a:pPr marL="0" indent="0">
              <a:buNone/>
            </a:pPr>
            <a:endParaRPr lang="en-US" sz="2400" dirty="0"/>
          </a:p>
        </p:txBody>
      </p:sp>
    </p:spTree>
    <p:extLst>
      <p:ext uri="{BB962C8B-B14F-4D97-AF65-F5344CB8AC3E}">
        <p14:creationId xmlns:p14="http://schemas.microsoft.com/office/powerpoint/2010/main" val="323325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EFAD-6262-4D44-908B-982F7C16721E}"/>
              </a:ext>
            </a:extLst>
          </p:cNvPr>
          <p:cNvSpPr>
            <a:spLocks noGrp="1"/>
          </p:cNvSpPr>
          <p:nvPr>
            <p:ph type="title"/>
          </p:nvPr>
        </p:nvSpPr>
        <p:spPr/>
        <p:txBody>
          <a:bodyPr/>
          <a:lstStyle/>
          <a:p>
            <a:r>
              <a:rPr lang="en-US" b="1" dirty="0"/>
              <a:t>1. Order Management System</a:t>
            </a:r>
          </a:p>
        </p:txBody>
      </p:sp>
      <p:sp>
        <p:nvSpPr>
          <p:cNvPr id="3" name="Content Placeholder 2">
            <a:extLst>
              <a:ext uri="{FF2B5EF4-FFF2-40B4-BE49-F238E27FC236}">
                <a16:creationId xmlns:a16="http://schemas.microsoft.com/office/drawing/2014/main" id="{4A562FB7-D4B4-4E79-957C-291E55287B63}"/>
              </a:ext>
            </a:extLst>
          </p:cNvPr>
          <p:cNvSpPr>
            <a:spLocks noGrp="1"/>
          </p:cNvSpPr>
          <p:nvPr>
            <p:ph idx="1"/>
          </p:nvPr>
        </p:nvSpPr>
        <p:spPr>
          <a:xfrm>
            <a:off x="838200" y="1529063"/>
            <a:ext cx="10515600" cy="2128537"/>
          </a:xfrm>
        </p:spPr>
        <p:txBody>
          <a:bodyPr>
            <a:normAutofit/>
          </a:bodyPr>
          <a:lstStyle/>
          <a:p>
            <a:r>
              <a:rPr lang="en-US" sz="2400" dirty="0"/>
              <a:t>User interaction can be given via handheld device at the table.</a:t>
            </a:r>
          </a:p>
          <a:p>
            <a:r>
              <a:rPr lang="en-US" sz="2400" dirty="0"/>
              <a:t>For the purpose for creating web application, we have to deal with a scripting language(PHP), a web server(Apache) and a database(MySQL). Now we are using XAMPP which is combined with X-OS (cross platform), Apache, MySQL and PHP.</a:t>
            </a:r>
          </a:p>
          <a:p>
            <a:endParaRPr lang="en-US" sz="2400" dirty="0"/>
          </a:p>
          <a:p>
            <a:endParaRPr lang="en-US" sz="2400" dirty="0"/>
          </a:p>
          <a:p>
            <a:pPr marL="0" indent="0">
              <a:buNone/>
            </a:pPr>
            <a:endParaRPr lang="en-US" sz="2400" dirty="0"/>
          </a:p>
        </p:txBody>
      </p:sp>
      <p:sp>
        <p:nvSpPr>
          <p:cNvPr id="6" name="Slide Number Placeholder 5">
            <a:extLst>
              <a:ext uri="{FF2B5EF4-FFF2-40B4-BE49-F238E27FC236}">
                <a16:creationId xmlns:a16="http://schemas.microsoft.com/office/drawing/2014/main" id="{B112646F-8258-4846-9F3A-EC42BAF84C8E}"/>
              </a:ext>
            </a:extLst>
          </p:cNvPr>
          <p:cNvSpPr>
            <a:spLocks noGrp="1"/>
          </p:cNvSpPr>
          <p:nvPr>
            <p:ph type="sldNum" sz="quarter" idx="12"/>
          </p:nvPr>
        </p:nvSpPr>
        <p:spPr/>
        <p:txBody>
          <a:bodyPr/>
          <a:lstStyle/>
          <a:p>
            <a:fld id="{882F8C18-F636-4863-AC7B-6D1A99707239}" type="slidenum">
              <a:rPr lang="en-US" smtClean="0"/>
              <a:t>3</a:t>
            </a:fld>
            <a:endParaRPr lang="en-US"/>
          </a:p>
        </p:txBody>
      </p:sp>
      <p:sp>
        <p:nvSpPr>
          <p:cNvPr id="7" name="TextBox 6">
            <a:extLst>
              <a:ext uri="{FF2B5EF4-FFF2-40B4-BE49-F238E27FC236}">
                <a16:creationId xmlns:a16="http://schemas.microsoft.com/office/drawing/2014/main" id="{93379EC1-A86F-4AD7-B312-357CF295F335}"/>
              </a:ext>
            </a:extLst>
          </p:cNvPr>
          <p:cNvSpPr txBox="1"/>
          <p:nvPr/>
        </p:nvSpPr>
        <p:spPr>
          <a:xfrm>
            <a:off x="7472118" y="4452204"/>
            <a:ext cx="3832588" cy="646331"/>
          </a:xfrm>
          <a:prstGeom prst="rect">
            <a:avLst/>
          </a:prstGeom>
          <a:noFill/>
        </p:spPr>
        <p:txBody>
          <a:bodyPr wrap="none" rtlCol="0">
            <a:spAutoFit/>
          </a:bodyPr>
          <a:lstStyle/>
          <a:p>
            <a:r>
              <a:rPr lang="en-US" dirty="0"/>
              <a:t>Figure 1: Php code to make connection</a:t>
            </a:r>
          </a:p>
          <a:p>
            <a:r>
              <a:rPr lang="en-US" dirty="0"/>
              <a:t>to server</a:t>
            </a:r>
          </a:p>
        </p:txBody>
      </p:sp>
      <p:pic>
        <p:nvPicPr>
          <p:cNvPr id="4" name="Picture 3">
            <a:extLst>
              <a:ext uri="{FF2B5EF4-FFF2-40B4-BE49-F238E27FC236}">
                <a16:creationId xmlns:a16="http://schemas.microsoft.com/office/drawing/2014/main" id="{2551667F-3795-425B-A5CC-FE3BE2068C2D}"/>
              </a:ext>
            </a:extLst>
          </p:cNvPr>
          <p:cNvPicPr>
            <a:picLocks noChangeAspect="1"/>
          </p:cNvPicPr>
          <p:nvPr/>
        </p:nvPicPr>
        <p:blipFill rotWithShape="1">
          <a:blip r:embed="rId2"/>
          <a:srcRect t="1" r="50000" b="51982"/>
          <a:stretch/>
        </p:blipFill>
        <p:spPr>
          <a:xfrm>
            <a:off x="999250" y="3175835"/>
            <a:ext cx="6096000" cy="3291403"/>
          </a:xfrm>
          <a:prstGeom prst="rect">
            <a:avLst/>
          </a:prstGeom>
        </p:spPr>
      </p:pic>
    </p:spTree>
    <p:extLst>
      <p:ext uri="{BB962C8B-B14F-4D97-AF65-F5344CB8AC3E}">
        <p14:creationId xmlns:p14="http://schemas.microsoft.com/office/powerpoint/2010/main" val="128819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39E40-1464-40DE-A4C9-F51823E02C9D}"/>
              </a:ext>
            </a:extLst>
          </p:cNvPr>
          <p:cNvSpPr>
            <a:spLocks noGrp="1"/>
          </p:cNvSpPr>
          <p:nvPr>
            <p:ph idx="1"/>
          </p:nvPr>
        </p:nvSpPr>
        <p:spPr>
          <a:xfrm>
            <a:off x="838200" y="383190"/>
            <a:ext cx="10515600" cy="4015815"/>
          </a:xfrm>
        </p:spPr>
        <p:txBody>
          <a:bodyPr>
            <a:normAutofit/>
          </a:bodyPr>
          <a:lstStyle/>
          <a:p>
            <a:r>
              <a:rPr lang="en-US" sz="2400" dirty="0"/>
              <a:t>Webpage mainly deals with the admin interface for kitchen administration and the user interface for customer to utilize ordering. Login page decides who will be going to use the web application.</a:t>
            </a:r>
          </a:p>
          <a:p>
            <a:r>
              <a:rPr lang="en-US" sz="2400" dirty="0"/>
              <a:t>User can go for ordering page by tapping “Order” menu while admin can login through by tapping “Admin” menu.</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3" name="Slide Number Placeholder 12">
            <a:extLst>
              <a:ext uri="{FF2B5EF4-FFF2-40B4-BE49-F238E27FC236}">
                <a16:creationId xmlns:a16="http://schemas.microsoft.com/office/drawing/2014/main" id="{436C7741-2972-43F9-B012-7276F551D370}"/>
              </a:ext>
            </a:extLst>
          </p:cNvPr>
          <p:cNvSpPr>
            <a:spLocks noGrp="1"/>
          </p:cNvSpPr>
          <p:nvPr>
            <p:ph type="sldNum" sz="quarter" idx="12"/>
          </p:nvPr>
        </p:nvSpPr>
        <p:spPr/>
        <p:txBody>
          <a:bodyPr/>
          <a:lstStyle/>
          <a:p>
            <a:fld id="{882F8C18-F636-4863-AC7B-6D1A99707239}" type="slidenum">
              <a:rPr lang="en-US" smtClean="0"/>
              <a:t>4</a:t>
            </a:fld>
            <a:endParaRPr lang="en-US"/>
          </a:p>
        </p:txBody>
      </p:sp>
      <p:pic>
        <p:nvPicPr>
          <p:cNvPr id="5" name="Picture 4">
            <a:extLst>
              <a:ext uri="{FF2B5EF4-FFF2-40B4-BE49-F238E27FC236}">
                <a16:creationId xmlns:a16="http://schemas.microsoft.com/office/drawing/2014/main" id="{6B8AA8E3-9AD2-46EE-811B-58B11B2FCE55}"/>
              </a:ext>
            </a:extLst>
          </p:cNvPr>
          <p:cNvPicPr>
            <a:picLocks noChangeAspect="1"/>
          </p:cNvPicPr>
          <p:nvPr/>
        </p:nvPicPr>
        <p:blipFill rotWithShape="1">
          <a:blip r:embed="rId2"/>
          <a:srcRect l="50000" t="1" b="40398"/>
          <a:stretch/>
        </p:blipFill>
        <p:spPr>
          <a:xfrm>
            <a:off x="6259030" y="2296968"/>
            <a:ext cx="5642091" cy="3781298"/>
          </a:xfrm>
          <a:prstGeom prst="rect">
            <a:avLst/>
          </a:prstGeom>
        </p:spPr>
      </p:pic>
      <p:sp>
        <p:nvSpPr>
          <p:cNvPr id="6" name="TextBox 5">
            <a:extLst>
              <a:ext uri="{FF2B5EF4-FFF2-40B4-BE49-F238E27FC236}">
                <a16:creationId xmlns:a16="http://schemas.microsoft.com/office/drawing/2014/main" id="{4B039626-226D-4A5C-ADEA-D5D159B52E8E}"/>
              </a:ext>
            </a:extLst>
          </p:cNvPr>
          <p:cNvSpPr txBox="1"/>
          <p:nvPr/>
        </p:nvSpPr>
        <p:spPr>
          <a:xfrm>
            <a:off x="6430137" y="6105478"/>
            <a:ext cx="5732916" cy="369332"/>
          </a:xfrm>
          <a:prstGeom prst="rect">
            <a:avLst/>
          </a:prstGeom>
          <a:noFill/>
        </p:spPr>
        <p:txBody>
          <a:bodyPr wrap="none" rtlCol="0">
            <a:spAutoFit/>
          </a:bodyPr>
          <a:lstStyle/>
          <a:p>
            <a:r>
              <a:rPr lang="en-US" dirty="0"/>
              <a:t>Figure 3: login window for enter to the administration page</a:t>
            </a:r>
          </a:p>
        </p:txBody>
      </p:sp>
      <p:pic>
        <p:nvPicPr>
          <p:cNvPr id="2" name="Picture 1">
            <a:extLst>
              <a:ext uri="{FF2B5EF4-FFF2-40B4-BE49-F238E27FC236}">
                <a16:creationId xmlns:a16="http://schemas.microsoft.com/office/drawing/2014/main" id="{151E9342-3532-489A-896F-4170FF9BDDF2}"/>
              </a:ext>
            </a:extLst>
          </p:cNvPr>
          <p:cNvPicPr>
            <a:picLocks noChangeAspect="1"/>
          </p:cNvPicPr>
          <p:nvPr/>
        </p:nvPicPr>
        <p:blipFill rotWithShape="1">
          <a:blip r:embed="rId3"/>
          <a:srcRect l="50000" t="10073" b="28095"/>
          <a:stretch/>
        </p:blipFill>
        <p:spPr>
          <a:xfrm>
            <a:off x="748932" y="2296968"/>
            <a:ext cx="5420830" cy="3768942"/>
          </a:xfrm>
          <a:prstGeom prst="rect">
            <a:avLst/>
          </a:prstGeom>
        </p:spPr>
      </p:pic>
      <p:sp>
        <p:nvSpPr>
          <p:cNvPr id="7" name="TextBox 6">
            <a:extLst>
              <a:ext uri="{FF2B5EF4-FFF2-40B4-BE49-F238E27FC236}">
                <a16:creationId xmlns:a16="http://schemas.microsoft.com/office/drawing/2014/main" id="{9E713EF3-C44C-4E9A-9F02-37D0711866E7}"/>
              </a:ext>
            </a:extLst>
          </p:cNvPr>
          <p:cNvSpPr txBox="1"/>
          <p:nvPr/>
        </p:nvSpPr>
        <p:spPr>
          <a:xfrm>
            <a:off x="2481419" y="6105478"/>
            <a:ext cx="2125775" cy="369332"/>
          </a:xfrm>
          <a:prstGeom prst="rect">
            <a:avLst/>
          </a:prstGeom>
          <a:noFill/>
        </p:spPr>
        <p:txBody>
          <a:bodyPr wrap="none" rtlCol="0">
            <a:spAutoFit/>
          </a:bodyPr>
          <a:lstStyle/>
          <a:p>
            <a:r>
              <a:rPr lang="en-US" dirty="0"/>
              <a:t>Figure 2: Home page</a:t>
            </a:r>
          </a:p>
        </p:txBody>
      </p:sp>
    </p:spTree>
    <p:extLst>
      <p:ext uri="{BB962C8B-B14F-4D97-AF65-F5344CB8AC3E}">
        <p14:creationId xmlns:p14="http://schemas.microsoft.com/office/powerpoint/2010/main" val="271063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99287-7AE7-484A-84E4-8A068923CBD6}"/>
              </a:ext>
            </a:extLst>
          </p:cNvPr>
          <p:cNvSpPr>
            <a:spLocks noGrp="1"/>
          </p:cNvSpPr>
          <p:nvPr>
            <p:ph idx="1"/>
          </p:nvPr>
        </p:nvSpPr>
        <p:spPr>
          <a:xfrm>
            <a:off x="1018504" y="594060"/>
            <a:ext cx="10515600" cy="4351338"/>
          </a:xfrm>
        </p:spPr>
        <p:txBody>
          <a:bodyPr>
            <a:normAutofit/>
          </a:bodyPr>
          <a:lstStyle/>
          <a:p>
            <a:r>
              <a:rPr lang="en-US" sz="2400" dirty="0"/>
              <a:t>Admin can update their valid username and password in database. Hence no one can enter the admin page by login. If we enter the correct password server will check the details in database and it will allow to the admin page.</a:t>
            </a:r>
          </a:p>
        </p:txBody>
      </p:sp>
      <p:sp>
        <p:nvSpPr>
          <p:cNvPr id="9" name="Slide Number Placeholder 8">
            <a:extLst>
              <a:ext uri="{FF2B5EF4-FFF2-40B4-BE49-F238E27FC236}">
                <a16:creationId xmlns:a16="http://schemas.microsoft.com/office/drawing/2014/main" id="{80E40518-48C5-477C-A481-9B4AA9765A8C}"/>
              </a:ext>
            </a:extLst>
          </p:cNvPr>
          <p:cNvSpPr>
            <a:spLocks noGrp="1"/>
          </p:cNvSpPr>
          <p:nvPr>
            <p:ph type="sldNum" sz="quarter" idx="12"/>
          </p:nvPr>
        </p:nvSpPr>
        <p:spPr/>
        <p:txBody>
          <a:bodyPr/>
          <a:lstStyle/>
          <a:p>
            <a:fld id="{882F8C18-F636-4863-AC7B-6D1A99707239}" type="slidenum">
              <a:rPr lang="en-US" smtClean="0"/>
              <a:t>5</a:t>
            </a:fld>
            <a:endParaRPr lang="en-US"/>
          </a:p>
        </p:txBody>
      </p:sp>
      <p:pic>
        <p:nvPicPr>
          <p:cNvPr id="11" name="Picture 10">
            <a:extLst>
              <a:ext uri="{FF2B5EF4-FFF2-40B4-BE49-F238E27FC236}">
                <a16:creationId xmlns:a16="http://schemas.microsoft.com/office/drawing/2014/main" id="{0199231C-072B-4DE4-80B6-5CEAD89489BF}"/>
              </a:ext>
            </a:extLst>
          </p:cNvPr>
          <p:cNvPicPr>
            <a:picLocks noChangeAspect="1"/>
          </p:cNvPicPr>
          <p:nvPr/>
        </p:nvPicPr>
        <p:blipFill rotWithShape="1">
          <a:blip r:embed="rId2"/>
          <a:srcRect l="50000" r="2606" b="50000"/>
          <a:stretch/>
        </p:blipFill>
        <p:spPr>
          <a:xfrm>
            <a:off x="3206839" y="2024901"/>
            <a:ext cx="5778321" cy="3427327"/>
          </a:xfrm>
          <a:prstGeom prst="rect">
            <a:avLst/>
          </a:prstGeom>
        </p:spPr>
      </p:pic>
      <p:sp>
        <p:nvSpPr>
          <p:cNvPr id="7" name="TextBox 6">
            <a:extLst>
              <a:ext uri="{FF2B5EF4-FFF2-40B4-BE49-F238E27FC236}">
                <a16:creationId xmlns:a16="http://schemas.microsoft.com/office/drawing/2014/main" id="{C9C82F87-6CCF-4771-86A8-0E73EEE0260E}"/>
              </a:ext>
            </a:extLst>
          </p:cNvPr>
          <p:cNvSpPr txBox="1"/>
          <p:nvPr/>
        </p:nvSpPr>
        <p:spPr>
          <a:xfrm>
            <a:off x="4621876" y="5534957"/>
            <a:ext cx="3308855" cy="369332"/>
          </a:xfrm>
          <a:prstGeom prst="rect">
            <a:avLst/>
          </a:prstGeom>
          <a:noFill/>
        </p:spPr>
        <p:txBody>
          <a:bodyPr wrap="none" rtlCol="0">
            <a:spAutoFit/>
          </a:bodyPr>
          <a:lstStyle/>
          <a:p>
            <a:r>
              <a:rPr lang="en-US" dirty="0"/>
              <a:t>Figure: login data in the database</a:t>
            </a:r>
          </a:p>
        </p:txBody>
      </p:sp>
    </p:spTree>
    <p:extLst>
      <p:ext uri="{BB962C8B-B14F-4D97-AF65-F5344CB8AC3E}">
        <p14:creationId xmlns:p14="http://schemas.microsoft.com/office/powerpoint/2010/main" val="14176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1473D5-ED12-444C-A0DF-7B28874BC6B6}"/>
              </a:ext>
            </a:extLst>
          </p:cNvPr>
          <p:cNvSpPr>
            <a:spLocks noGrp="1"/>
          </p:cNvSpPr>
          <p:nvPr>
            <p:ph idx="1"/>
          </p:nvPr>
        </p:nvSpPr>
        <p:spPr>
          <a:xfrm>
            <a:off x="838200" y="524859"/>
            <a:ext cx="10515600" cy="4351338"/>
          </a:xfrm>
        </p:spPr>
        <p:txBody>
          <a:bodyPr>
            <a:normAutofit/>
          </a:bodyPr>
          <a:lstStyle/>
          <a:p>
            <a:r>
              <a:rPr lang="en-US" sz="2400" dirty="0"/>
              <a:t>Admin should be responsible for updating the food availability and the order details in the database. Then it will be shown in customer’s ordering page.</a:t>
            </a:r>
          </a:p>
        </p:txBody>
      </p:sp>
      <p:pic>
        <p:nvPicPr>
          <p:cNvPr id="6" name="Picture 5">
            <a:extLst>
              <a:ext uri="{FF2B5EF4-FFF2-40B4-BE49-F238E27FC236}">
                <a16:creationId xmlns:a16="http://schemas.microsoft.com/office/drawing/2014/main" id="{A814EEA8-7EBF-4861-8900-B034D5878E37}"/>
              </a:ext>
            </a:extLst>
          </p:cNvPr>
          <p:cNvPicPr>
            <a:picLocks noChangeAspect="1"/>
          </p:cNvPicPr>
          <p:nvPr/>
        </p:nvPicPr>
        <p:blipFill rotWithShape="1">
          <a:blip r:embed="rId2"/>
          <a:srcRect r="49631" b="41885"/>
          <a:stretch/>
        </p:blipFill>
        <p:spPr>
          <a:xfrm>
            <a:off x="3032311" y="1441654"/>
            <a:ext cx="6127377" cy="3974691"/>
          </a:xfrm>
          <a:prstGeom prst="rect">
            <a:avLst/>
          </a:prstGeom>
        </p:spPr>
      </p:pic>
      <p:sp>
        <p:nvSpPr>
          <p:cNvPr id="13" name="Slide Number Placeholder 12">
            <a:extLst>
              <a:ext uri="{FF2B5EF4-FFF2-40B4-BE49-F238E27FC236}">
                <a16:creationId xmlns:a16="http://schemas.microsoft.com/office/drawing/2014/main" id="{F4C85AF1-C1DB-4AF4-815A-1A690BDFB9CE}"/>
              </a:ext>
            </a:extLst>
          </p:cNvPr>
          <p:cNvSpPr>
            <a:spLocks noGrp="1"/>
          </p:cNvSpPr>
          <p:nvPr>
            <p:ph type="sldNum" sz="quarter" idx="12"/>
          </p:nvPr>
        </p:nvSpPr>
        <p:spPr/>
        <p:txBody>
          <a:bodyPr/>
          <a:lstStyle/>
          <a:p>
            <a:fld id="{882F8C18-F636-4863-AC7B-6D1A99707239}" type="slidenum">
              <a:rPr lang="en-US" smtClean="0"/>
              <a:t>6</a:t>
            </a:fld>
            <a:endParaRPr lang="en-US"/>
          </a:p>
        </p:txBody>
      </p:sp>
      <p:sp>
        <p:nvSpPr>
          <p:cNvPr id="7" name="TextBox 6">
            <a:extLst>
              <a:ext uri="{FF2B5EF4-FFF2-40B4-BE49-F238E27FC236}">
                <a16:creationId xmlns:a16="http://schemas.microsoft.com/office/drawing/2014/main" id="{6E5688DB-8050-41D4-AC60-CAAF167D7868}"/>
              </a:ext>
            </a:extLst>
          </p:cNvPr>
          <p:cNvSpPr txBox="1"/>
          <p:nvPr/>
        </p:nvSpPr>
        <p:spPr>
          <a:xfrm>
            <a:off x="4088975" y="5517015"/>
            <a:ext cx="4014048" cy="369332"/>
          </a:xfrm>
          <a:prstGeom prst="rect">
            <a:avLst/>
          </a:prstGeom>
          <a:noFill/>
        </p:spPr>
        <p:txBody>
          <a:bodyPr wrap="none" rtlCol="0">
            <a:spAutoFit/>
          </a:bodyPr>
          <a:lstStyle/>
          <a:p>
            <a:r>
              <a:rPr lang="en-US" dirty="0"/>
              <a:t>Figure: food available list in the database</a:t>
            </a:r>
          </a:p>
        </p:txBody>
      </p:sp>
    </p:spTree>
    <p:extLst>
      <p:ext uri="{BB962C8B-B14F-4D97-AF65-F5344CB8AC3E}">
        <p14:creationId xmlns:p14="http://schemas.microsoft.com/office/powerpoint/2010/main" val="137614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DD714-F79F-4A57-B59E-406A25B02277}"/>
              </a:ext>
            </a:extLst>
          </p:cNvPr>
          <p:cNvSpPr>
            <a:spLocks noGrp="1"/>
          </p:cNvSpPr>
          <p:nvPr>
            <p:ph idx="1"/>
          </p:nvPr>
        </p:nvSpPr>
        <p:spPr>
          <a:xfrm>
            <a:off x="722290" y="602132"/>
            <a:ext cx="10515600" cy="4351338"/>
          </a:xfrm>
        </p:spPr>
        <p:txBody>
          <a:bodyPr>
            <a:normAutofit/>
          </a:bodyPr>
          <a:lstStyle/>
          <a:p>
            <a:r>
              <a:rPr lang="en-US" sz="2400" dirty="0"/>
              <a:t>Selected foods by customer can be send through the admin page by getting data from database.</a:t>
            </a:r>
          </a:p>
        </p:txBody>
      </p:sp>
      <p:sp>
        <p:nvSpPr>
          <p:cNvPr id="8" name="Slide Number Placeholder 7">
            <a:extLst>
              <a:ext uri="{FF2B5EF4-FFF2-40B4-BE49-F238E27FC236}">
                <a16:creationId xmlns:a16="http://schemas.microsoft.com/office/drawing/2014/main" id="{0150220D-B481-4A96-91C9-E1385AF26CEF}"/>
              </a:ext>
            </a:extLst>
          </p:cNvPr>
          <p:cNvSpPr>
            <a:spLocks noGrp="1"/>
          </p:cNvSpPr>
          <p:nvPr>
            <p:ph type="sldNum" sz="quarter" idx="12"/>
          </p:nvPr>
        </p:nvSpPr>
        <p:spPr/>
        <p:txBody>
          <a:bodyPr/>
          <a:lstStyle/>
          <a:p>
            <a:fld id="{882F8C18-F636-4863-AC7B-6D1A99707239}" type="slidenum">
              <a:rPr lang="en-US" smtClean="0"/>
              <a:t>7</a:t>
            </a:fld>
            <a:endParaRPr lang="en-US"/>
          </a:p>
        </p:txBody>
      </p:sp>
      <p:pic>
        <p:nvPicPr>
          <p:cNvPr id="6" name="Picture 5">
            <a:extLst>
              <a:ext uri="{FF2B5EF4-FFF2-40B4-BE49-F238E27FC236}">
                <a16:creationId xmlns:a16="http://schemas.microsoft.com/office/drawing/2014/main" id="{A3D775F7-B4C2-4174-9E24-74CE390DF925}"/>
              </a:ext>
            </a:extLst>
          </p:cNvPr>
          <p:cNvPicPr>
            <a:picLocks noChangeAspect="1"/>
          </p:cNvPicPr>
          <p:nvPr/>
        </p:nvPicPr>
        <p:blipFill rotWithShape="1">
          <a:blip r:embed="rId2"/>
          <a:srcRect t="-1" r="50123" b="42435"/>
          <a:stretch/>
        </p:blipFill>
        <p:spPr>
          <a:xfrm>
            <a:off x="642457" y="1896374"/>
            <a:ext cx="5337633" cy="3463523"/>
          </a:xfrm>
          <a:prstGeom prst="rect">
            <a:avLst/>
          </a:prstGeom>
        </p:spPr>
      </p:pic>
      <p:pic>
        <p:nvPicPr>
          <p:cNvPr id="5" name="Picture 4">
            <a:extLst>
              <a:ext uri="{FF2B5EF4-FFF2-40B4-BE49-F238E27FC236}">
                <a16:creationId xmlns:a16="http://schemas.microsoft.com/office/drawing/2014/main" id="{760EE5A2-2251-48CB-AD0C-3E315A86DA26}"/>
              </a:ext>
            </a:extLst>
          </p:cNvPr>
          <p:cNvPicPr>
            <a:picLocks noChangeAspect="1"/>
          </p:cNvPicPr>
          <p:nvPr/>
        </p:nvPicPr>
        <p:blipFill rotWithShape="1">
          <a:blip r:embed="rId3"/>
          <a:srcRect l="50000" t="-306" b="45915"/>
          <a:stretch/>
        </p:blipFill>
        <p:spPr>
          <a:xfrm>
            <a:off x="6132077" y="1892977"/>
            <a:ext cx="5668626" cy="3466920"/>
          </a:xfrm>
          <a:prstGeom prst="rect">
            <a:avLst/>
          </a:prstGeom>
        </p:spPr>
      </p:pic>
      <p:sp>
        <p:nvSpPr>
          <p:cNvPr id="9" name="TextBox 8">
            <a:extLst>
              <a:ext uri="{FF2B5EF4-FFF2-40B4-BE49-F238E27FC236}">
                <a16:creationId xmlns:a16="http://schemas.microsoft.com/office/drawing/2014/main" id="{4C8D5F50-0CF0-42A6-BFE2-D1870E75F262}"/>
              </a:ext>
            </a:extLst>
          </p:cNvPr>
          <p:cNvSpPr txBox="1"/>
          <p:nvPr/>
        </p:nvSpPr>
        <p:spPr>
          <a:xfrm>
            <a:off x="1304249" y="5452431"/>
            <a:ext cx="3875485" cy="369332"/>
          </a:xfrm>
          <a:prstGeom prst="rect">
            <a:avLst/>
          </a:prstGeom>
          <a:noFill/>
        </p:spPr>
        <p:txBody>
          <a:bodyPr wrap="none" rtlCol="0">
            <a:spAutoFit/>
          </a:bodyPr>
          <a:lstStyle/>
          <a:p>
            <a:r>
              <a:rPr lang="en-US" dirty="0"/>
              <a:t>Figure 4: food order list in the database</a:t>
            </a:r>
          </a:p>
        </p:txBody>
      </p:sp>
      <p:sp>
        <p:nvSpPr>
          <p:cNvPr id="10" name="TextBox 9">
            <a:extLst>
              <a:ext uri="{FF2B5EF4-FFF2-40B4-BE49-F238E27FC236}">
                <a16:creationId xmlns:a16="http://schemas.microsoft.com/office/drawing/2014/main" id="{0C631D9E-080B-4C4D-9182-765258D51057}"/>
              </a:ext>
            </a:extLst>
          </p:cNvPr>
          <p:cNvSpPr txBox="1"/>
          <p:nvPr/>
        </p:nvSpPr>
        <p:spPr>
          <a:xfrm>
            <a:off x="6959366" y="5488791"/>
            <a:ext cx="4230582" cy="369332"/>
          </a:xfrm>
          <a:prstGeom prst="rect">
            <a:avLst/>
          </a:prstGeom>
          <a:noFill/>
        </p:spPr>
        <p:txBody>
          <a:bodyPr wrap="none" rtlCol="0">
            <a:spAutoFit/>
          </a:bodyPr>
          <a:lstStyle/>
          <a:p>
            <a:r>
              <a:rPr lang="en-US" dirty="0"/>
              <a:t>Figure 5: food order list in the user window</a:t>
            </a:r>
          </a:p>
        </p:txBody>
      </p:sp>
    </p:spTree>
    <p:extLst>
      <p:ext uri="{BB962C8B-B14F-4D97-AF65-F5344CB8AC3E}">
        <p14:creationId xmlns:p14="http://schemas.microsoft.com/office/powerpoint/2010/main" val="24779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6B7FC-ACAC-4AA6-8783-07DD34296811}"/>
              </a:ext>
            </a:extLst>
          </p:cNvPr>
          <p:cNvSpPr>
            <a:spLocks noGrp="1"/>
          </p:cNvSpPr>
          <p:nvPr>
            <p:ph idx="1"/>
          </p:nvPr>
        </p:nvSpPr>
        <p:spPr>
          <a:xfrm>
            <a:off x="838200" y="875025"/>
            <a:ext cx="10515600" cy="4351338"/>
          </a:xfrm>
        </p:spPr>
        <p:txBody>
          <a:bodyPr>
            <a:normAutofit fontScale="85000" lnSpcReduction="20000"/>
          </a:bodyPr>
          <a:lstStyle/>
          <a:p>
            <a:r>
              <a:rPr lang="en-US" dirty="0"/>
              <a:t>User interface can be used for ordering the food, table reservation and payment.</a:t>
            </a:r>
          </a:p>
          <a:p>
            <a:r>
              <a:rPr lang="en-US" dirty="0"/>
              <a:t>Admin interface can be used for order updates, food availability and will give notification to the robot.</a:t>
            </a:r>
          </a:p>
          <a:p>
            <a:r>
              <a:rPr lang="en-US" dirty="0"/>
              <a:t>Until now, we finished the following tasks,</a:t>
            </a:r>
          </a:p>
          <a:p>
            <a:pPr>
              <a:buFont typeface="Wingdings" panose="05000000000000000000" pitchFamily="2" charset="2"/>
              <a:buChar char="ü"/>
            </a:pPr>
            <a:r>
              <a:rPr lang="en-US" dirty="0"/>
              <a:t>Create Interface for customer and admin</a:t>
            </a:r>
          </a:p>
          <a:p>
            <a:pPr>
              <a:buFont typeface="Wingdings" panose="05000000000000000000" pitchFamily="2" charset="2"/>
              <a:buChar char="ü"/>
            </a:pPr>
            <a:r>
              <a:rPr lang="en-US" dirty="0"/>
              <a:t>Receive order from webpage and update it in database</a:t>
            </a:r>
          </a:p>
          <a:p>
            <a:pPr>
              <a:buFont typeface="Wingdings" panose="05000000000000000000" pitchFamily="2" charset="2"/>
              <a:buChar char="ü"/>
            </a:pPr>
            <a:r>
              <a:rPr lang="en-US" dirty="0"/>
              <a:t>Connect database to the webpage and update the orders in admin page</a:t>
            </a:r>
          </a:p>
          <a:p>
            <a:pPr>
              <a:buFont typeface="Wingdings" panose="05000000000000000000" pitchFamily="2" charset="2"/>
              <a:buChar char="ü"/>
            </a:pPr>
            <a:endParaRPr lang="en-US" dirty="0"/>
          </a:p>
          <a:p>
            <a:r>
              <a:rPr lang="en-US" dirty="0"/>
              <a:t>We try to complete the OMS with some features as given below,</a:t>
            </a:r>
          </a:p>
          <a:p>
            <a:pPr>
              <a:buFont typeface="Wingdings" panose="05000000000000000000" pitchFamily="2" charset="2"/>
              <a:buChar char="q"/>
            </a:pPr>
            <a:r>
              <a:rPr lang="en-US" dirty="0"/>
              <a:t>Organize the webpage for payment</a:t>
            </a:r>
          </a:p>
          <a:p>
            <a:pPr>
              <a:buFont typeface="Wingdings" panose="05000000000000000000" pitchFamily="2" charset="2"/>
              <a:buChar char="q"/>
            </a:pPr>
            <a:r>
              <a:rPr lang="en-US" dirty="0"/>
              <a:t>Track the status of the order</a:t>
            </a:r>
          </a:p>
        </p:txBody>
      </p:sp>
      <p:sp>
        <p:nvSpPr>
          <p:cNvPr id="6" name="Slide Number Placeholder 5">
            <a:extLst>
              <a:ext uri="{FF2B5EF4-FFF2-40B4-BE49-F238E27FC236}">
                <a16:creationId xmlns:a16="http://schemas.microsoft.com/office/drawing/2014/main" id="{D6DDF80F-D087-45F5-ABF1-EE4D925DC7D4}"/>
              </a:ext>
            </a:extLst>
          </p:cNvPr>
          <p:cNvSpPr>
            <a:spLocks noGrp="1"/>
          </p:cNvSpPr>
          <p:nvPr>
            <p:ph type="sldNum" sz="quarter" idx="12"/>
          </p:nvPr>
        </p:nvSpPr>
        <p:spPr/>
        <p:txBody>
          <a:bodyPr/>
          <a:lstStyle/>
          <a:p>
            <a:fld id="{882F8C18-F636-4863-AC7B-6D1A99707239}" type="slidenum">
              <a:rPr lang="en-US" smtClean="0"/>
              <a:t>8</a:t>
            </a:fld>
            <a:endParaRPr lang="en-US"/>
          </a:p>
        </p:txBody>
      </p:sp>
    </p:spTree>
    <p:extLst>
      <p:ext uri="{BB962C8B-B14F-4D97-AF65-F5344CB8AC3E}">
        <p14:creationId xmlns:p14="http://schemas.microsoft.com/office/powerpoint/2010/main" val="3827291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502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Introduction</vt:lpstr>
      <vt:lpstr>Objective</vt:lpstr>
      <vt:lpstr>1. Order Management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Management System</dc:title>
  <dc:creator>Mursina</dc:creator>
  <cp:lastModifiedBy>Umair Ahmadh</cp:lastModifiedBy>
  <cp:revision>22</cp:revision>
  <dcterms:created xsi:type="dcterms:W3CDTF">2019-07-11T05:21:47Z</dcterms:created>
  <dcterms:modified xsi:type="dcterms:W3CDTF">2019-07-11T08:32:29Z</dcterms:modified>
</cp:coreProperties>
</file>