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93" r:id="rId2"/>
    <p:sldId id="295" r:id="rId3"/>
    <p:sldId id="276" r:id="rId4"/>
    <p:sldId id="296" r:id="rId5"/>
    <p:sldId id="277" r:id="rId6"/>
    <p:sldId id="269" r:id="rId7"/>
    <p:sldId id="278" r:id="rId8"/>
    <p:sldId id="283" r:id="rId9"/>
    <p:sldId id="285" r:id="rId10"/>
    <p:sldId id="286" r:id="rId11"/>
    <p:sldId id="287" r:id="rId12"/>
    <p:sldId id="284" r:id="rId13"/>
    <p:sldId id="288" r:id="rId14"/>
    <p:sldId id="290" r:id="rId15"/>
    <p:sldId id="291" r:id="rId16"/>
    <p:sldId id="29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15:09:46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15:09:46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361D4-EC7C-42FC-8B51-A9D1EA7B7DF6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DFBB-96E8-4F67-A839-E84D29D0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F56E-D2CC-4128-9F30-C8CC2F24D754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913C-01F5-4133-85F5-EC784355A8C8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E94-B02B-4E80-A4C5-10AEBC8C2DC6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1D-9D7A-404C-BFC9-446DDD62A7DE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6096-79F4-46B1-929A-4D58A7C6FD65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2A8F-50DF-4A59-AD94-9FCFB24BE30D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C09D-1EFA-4E96-A72D-5DED27C34D04}" type="datetime1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48B3-6AF3-4D84-9E40-7F7BDAD6AE5F}" type="datetime1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980-87EF-4D45-9617-A73F6C84CA61}" type="datetime1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EA53-E89F-467C-80CE-4AEAEC623FE1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D64-89AD-4259-846C-564AB79A7613}" type="datetime1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2AEF-D14C-4902-A9C1-6AE1F14A621C}" type="datetime1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7A39-BF5C-4925-BEAE-6BC1A9C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Robot chassis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8FD9-4412-469D-86FC-DF7CE73A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we choose should be able to hold electronics components such as microcontrollers, sensors, battery and hold food we need to deliver.</a:t>
            </a:r>
          </a:p>
          <a:p>
            <a:r>
              <a:rPr lang="en-US" dirty="0"/>
              <a:t>One of the easiest designs to satisfy these requirements is </a:t>
            </a:r>
            <a:r>
              <a:rPr lang="en-US" dirty="0" err="1"/>
              <a:t>TurtleBot</a:t>
            </a:r>
            <a:r>
              <a:rPr lang="en-US" dirty="0"/>
              <a:t>, which has kind of table-like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8FFC-CD42-4852-8A51-29D42E6D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6DF5-80DB-4E2E-B626-7D040DE2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E96E6-5987-4BEC-9657-3322DEE7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7" y="538617"/>
            <a:ext cx="10772566" cy="134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1B1AB-BBEA-4505-9E27-2595F50D2C1B}"/>
              </a:ext>
            </a:extLst>
          </p:cNvPr>
          <p:cNvSpPr txBox="1"/>
          <p:nvPr/>
        </p:nvSpPr>
        <p:spPr>
          <a:xfrm>
            <a:off x="769011" y="4999130"/>
            <a:ext cx="630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Considering the moments around point P in clockwise direction,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267A1-2E99-4D07-8B33-5F0B5C80876A}"/>
              </a:ext>
            </a:extLst>
          </p:cNvPr>
          <p:cNvSpPr txBox="1"/>
          <p:nvPr/>
        </p:nvSpPr>
        <p:spPr>
          <a:xfrm>
            <a:off x="2405269" y="5387107"/>
            <a:ext cx="78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100" dirty="0"/>
              <a:t>1 </a:t>
            </a:r>
            <a:r>
              <a:rPr lang="en-US" sz="1600" dirty="0"/>
              <a:t> x 0 + W</a:t>
            </a:r>
            <a:r>
              <a:rPr lang="en-US" sz="1200" dirty="0"/>
              <a:t>2</a:t>
            </a:r>
            <a:r>
              <a:rPr lang="en-US" sz="1600" dirty="0"/>
              <a:t> x 0.3 m + W</a:t>
            </a:r>
            <a:r>
              <a:rPr lang="en-US" sz="1200" dirty="0"/>
              <a:t>3</a:t>
            </a:r>
            <a:r>
              <a:rPr lang="en-US" sz="1600" dirty="0"/>
              <a:t> x 0.6 m + W</a:t>
            </a:r>
            <a:r>
              <a:rPr lang="en-US" sz="1200" dirty="0"/>
              <a:t>4</a:t>
            </a:r>
            <a:r>
              <a:rPr lang="en-US" sz="1600" dirty="0"/>
              <a:t> x 0.5 m - W</a:t>
            </a:r>
            <a:r>
              <a:rPr lang="en-US" sz="1200" dirty="0"/>
              <a:t>5</a:t>
            </a:r>
            <a:r>
              <a:rPr lang="en-US" sz="1600" dirty="0"/>
              <a:t> x 0.04m = </a:t>
            </a:r>
            <a:r>
              <a:rPr lang="en-US" sz="1600" dirty="0" err="1"/>
              <a:t>W</a:t>
            </a:r>
            <a:r>
              <a:rPr lang="en-US" sz="1200" dirty="0" err="1"/>
              <a:t>total</a:t>
            </a:r>
            <a:r>
              <a:rPr lang="en-US" sz="1600" dirty="0"/>
              <a:t> x </a:t>
            </a:r>
            <a:r>
              <a:rPr lang="en-US" sz="1600" dirty="0" err="1">
                <a:latin typeface="Bodoni MT" panose="02070603080606020203" pitchFamily="18" charset="0"/>
              </a:rPr>
              <a:t>X</a:t>
            </a:r>
            <a:endParaRPr lang="en-US" sz="1600" dirty="0">
              <a:latin typeface="Bodoni MT" panose="02070603080606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4CF07-66FE-4634-86AA-C75E24966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 b="21456"/>
          <a:stretch/>
        </p:blipFill>
        <p:spPr>
          <a:xfrm>
            <a:off x="2713955" y="1576947"/>
            <a:ext cx="6663338" cy="3220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976067-69EA-4D16-8EDD-FAC888C30876}"/>
              </a:ext>
            </a:extLst>
          </p:cNvPr>
          <p:cNvSpPr txBox="1"/>
          <p:nvPr/>
        </p:nvSpPr>
        <p:spPr>
          <a:xfrm>
            <a:off x="3781182" y="302175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A27B3-A2BA-44E5-B695-0FAE6A4DA3D9}"/>
              </a:ext>
            </a:extLst>
          </p:cNvPr>
          <p:cNvSpPr txBox="1"/>
          <p:nvPr/>
        </p:nvSpPr>
        <p:spPr>
          <a:xfrm>
            <a:off x="583658" y="5732115"/>
            <a:ext cx="859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22.54 N</a:t>
            </a:r>
            <a:r>
              <a:rPr lang="en-US" sz="1100" dirty="0"/>
              <a:t> </a:t>
            </a:r>
            <a:r>
              <a:rPr lang="en-US" sz="1600" dirty="0"/>
              <a:t> x 0 + 32.20 N x 0.3 m + 16.66 N x 0.6 m + 7.35 N x 0.5 m - 17.64 N x 0.04m = 96.39 N x </a:t>
            </a:r>
            <a:r>
              <a:rPr lang="en-US" sz="1600" dirty="0" err="1">
                <a:latin typeface="Bodoni MT" panose="02070603080606020203" pitchFamily="18" charset="0"/>
              </a:rPr>
              <a:t>X</a:t>
            </a:r>
            <a:endParaRPr lang="en-US" sz="1600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51F4D-1A42-45AC-B4CD-34F06D69AC00}"/>
              </a:ext>
            </a:extLst>
          </p:cNvPr>
          <p:cNvSpPr txBox="1"/>
          <p:nvPr/>
        </p:nvSpPr>
        <p:spPr>
          <a:xfrm>
            <a:off x="3893498" y="6064495"/>
            <a:ext cx="859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9.66 Nm + 9.996 Nm + 3.675 Nm – 0.7 Nm = 96.39 N x </a:t>
            </a:r>
            <a:r>
              <a:rPr lang="en-US" sz="1600" dirty="0" err="1">
                <a:latin typeface="Bodoni MT" panose="02070603080606020203" pitchFamily="18" charset="0"/>
              </a:rPr>
              <a:t>X</a:t>
            </a:r>
            <a:endParaRPr lang="en-US" sz="1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8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7186-336C-4987-A190-03137A7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8ACDF-AD41-4752-9E69-0343D8F8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7" y="538617"/>
            <a:ext cx="10772566" cy="134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65C3F-270D-493B-86A7-0C4931113426}"/>
                  </a:ext>
                </a:extLst>
              </p:cNvPr>
              <p:cNvSpPr txBox="1"/>
              <p:nvPr/>
            </p:nvSpPr>
            <p:spPr>
              <a:xfrm>
                <a:off x="4692966" y="2098789"/>
                <a:ext cx="1403034" cy="3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latin typeface="Bodoni MT" panose="02070603080606020203" pitchFamily="18" charset="0"/>
                      </a:rPr>
                      <m:t>X</m:t>
                    </m:r>
                  </m:oMath>
                </a14:m>
                <a:r>
                  <a:rPr lang="en-US" sz="1600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22.631 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96.39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65C3F-270D-493B-86A7-0C4931113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966" y="2098789"/>
                <a:ext cx="1403034" cy="393569"/>
              </a:xfrm>
              <a:prstGeom prst="rect">
                <a:avLst/>
              </a:prstGeom>
              <a:blipFill>
                <a:blip r:embed="rId3"/>
                <a:stretch>
                  <a:fillRect l="-521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52D8DA-2E1A-4D99-A596-988208FFB7B2}"/>
              </a:ext>
            </a:extLst>
          </p:cNvPr>
          <p:cNvSpPr txBox="1"/>
          <p:nvPr/>
        </p:nvSpPr>
        <p:spPr>
          <a:xfrm>
            <a:off x="4593925" y="2687939"/>
            <a:ext cx="176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doni MT" panose="02070603080606020203" pitchFamily="18" charset="0"/>
              </a:rPr>
              <a:t>X  =  0.235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EA5F3-912C-43E2-9C41-916176C536DA}"/>
              </a:ext>
            </a:extLst>
          </p:cNvPr>
          <p:cNvSpPr txBox="1"/>
          <p:nvPr/>
        </p:nvSpPr>
        <p:spPr>
          <a:xfrm>
            <a:off x="649355" y="3294347"/>
            <a:ext cx="11184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According to the calculation the Center of Gravity of the robot design is 0.235 m above the bottom plate. It is 9.1cm below the center.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967FA-3F93-40C5-8A5C-90FB18F91606}"/>
                  </a:ext>
                </a:extLst>
              </p14:cNvPr>
              <p14:cNvContentPartPr/>
              <p14:nvPr/>
            </p14:nvContentPartPr>
            <p14:xfrm>
              <a:off x="10137501" y="364372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967FA-3F93-40C5-8A5C-90FB18F91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8861" y="36347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1426C7-0B24-473A-A201-BC44B64BAAA6}"/>
                  </a:ext>
                </a:extLst>
              </p14:cNvPr>
              <p14:cNvContentPartPr/>
              <p14:nvPr/>
            </p14:nvContentPartPr>
            <p14:xfrm>
              <a:off x="9342261" y="352456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1426C7-0B24-473A-A201-BC44B64BAA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3261" y="35155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10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751-88DA-470A-97E3-21A65B96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5547-6292-43C8-91A8-91D43D8B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71D590-DFC5-4E3D-9369-338B95F2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396" y="1688958"/>
            <a:ext cx="5579165" cy="4367286"/>
          </a:xfrm>
        </p:spPr>
        <p:txBody>
          <a:bodyPr>
            <a:normAutofit/>
          </a:bodyPr>
          <a:lstStyle/>
          <a:p>
            <a:pPr marL="519113"/>
            <a:r>
              <a:rPr lang="en-US" sz="2000" dirty="0"/>
              <a:t>User will put the order through the order management system.</a:t>
            </a:r>
          </a:p>
          <a:p>
            <a:pPr marL="519113"/>
            <a:r>
              <a:rPr lang="en-US" sz="2000" dirty="0"/>
              <a:t>Order will be notified to the chef and chef will place the food on the robot food-placeholder once the order is ready.</a:t>
            </a:r>
          </a:p>
          <a:p>
            <a:pPr marL="519113"/>
            <a:r>
              <a:rPr lang="en-US" sz="2000" dirty="0"/>
              <a:t>Order management system will send a message to the delivery robot to collect the food. </a:t>
            </a:r>
          </a:p>
          <a:p>
            <a:pPr marL="519113"/>
            <a:r>
              <a:rPr lang="en-US" sz="2000" dirty="0"/>
              <a:t>Navigation system will then navigate the robot to the destination table and the customer on the table will take the food.</a:t>
            </a:r>
          </a:p>
          <a:p>
            <a:pPr marL="519113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0B4B5-2179-492A-98BB-49DEBC22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" t="14727" r="7562" b="12239"/>
          <a:stretch/>
        </p:blipFill>
        <p:spPr>
          <a:xfrm>
            <a:off x="654818" y="1688958"/>
            <a:ext cx="5661578" cy="36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7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986-EAB6-4BA4-A3BB-6EC07A4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motors, controllers and other electronics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C769-0674-40CF-AA0E-8A243B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F1F031-DC02-4AD7-837F-010BD6AA0AE5}"/>
              </a:ext>
            </a:extLst>
          </p:cNvPr>
          <p:cNvSpPr txBox="1">
            <a:spLocks/>
          </p:cNvSpPr>
          <p:nvPr/>
        </p:nvSpPr>
        <p:spPr>
          <a:xfrm>
            <a:off x="838200" y="2181019"/>
            <a:ext cx="10515600" cy="115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Selected Motor – NEMA  17/23 Stepper Motor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B600A-C09B-44F3-B90A-D2385ADD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8911" r="14382" b="13177"/>
          <a:stretch/>
        </p:blipFill>
        <p:spPr>
          <a:xfrm>
            <a:off x="7911548" y="2805010"/>
            <a:ext cx="2676939" cy="2782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CBE26-2562-45E7-983D-A97CC8D34788}"/>
                  </a:ext>
                </a:extLst>
              </p:cNvPr>
              <p:cNvSpPr txBox="1"/>
              <p:nvPr/>
            </p:nvSpPr>
            <p:spPr>
              <a:xfrm>
                <a:off x="1501807" y="2871257"/>
                <a:ext cx="57929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Holding torque  	- 1.02 / 0.53 Nm (Required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0.722 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Step Angle         	- 1.8 </a:t>
                </a:r>
                <a:r>
                  <a:rPr lang="en-US" baseline="300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Current               	- 3A / 1.5A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ECBE26-2562-45E7-983D-A97CC8D3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07" y="2871257"/>
                <a:ext cx="5792932" cy="923330"/>
              </a:xfrm>
              <a:prstGeom prst="rect">
                <a:avLst/>
              </a:prstGeom>
              <a:blipFill>
                <a:blip r:embed="rId3"/>
                <a:stretch>
                  <a:fillRect l="-631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19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986-EAB6-4BA4-A3BB-6EC07A4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motors, controllers and other electronics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C769-0674-40CF-AA0E-8A243B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F1F031-DC02-4AD7-837F-010BD6AA0AE5}"/>
              </a:ext>
            </a:extLst>
          </p:cNvPr>
          <p:cNvSpPr txBox="1">
            <a:spLocks/>
          </p:cNvSpPr>
          <p:nvPr/>
        </p:nvSpPr>
        <p:spPr>
          <a:xfrm>
            <a:off x="838200" y="2181019"/>
            <a:ext cx="10515600" cy="115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Selected Motor Driver – TB6600 Stepper Motor Driver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B600A-C09B-44F3-B90A-D2385ADD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548" y="2288796"/>
            <a:ext cx="3442252" cy="344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CBE26-2562-45E7-983D-A97CC8D34788}"/>
              </a:ext>
            </a:extLst>
          </p:cNvPr>
          <p:cNvSpPr txBox="1"/>
          <p:nvPr/>
        </p:nvSpPr>
        <p:spPr>
          <a:xfrm>
            <a:off x="1501807" y="2871257"/>
            <a:ext cx="4226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Current  	- up to 4.0A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 Step          - 1, 2/A, 2/B, 4, 8, 16,32</a:t>
            </a:r>
          </a:p>
        </p:txBody>
      </p:sp>
    </p:spTree>
    <p:extLst>
      <p:ext uri="{BB962C8B-B14F-4D97-AF65-F5344CB8AC3E}">
        <p14:creationId xmlns:p14="http://schemas.microsoft.com/office/powerpoint/2010/main" val="118937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986-EAB6-4BA4-A3BB-6EC07A4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motors, controllers and other electronics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C769-0674-40CF-AA0E-8A243B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F1F031-DC02-4AD7-837F-010BD6AA0AE5}"/>
              </a:ext>
            </a:extLst>
          </p:cNvPr>
          <p:cNvSpPr txBox="1">
            <a:spLocks/>
          </p:cNvSpPr>
          <p:nvPr/>
        </p:nvSpPr>
        <p:spPr>
          <a:xfrm>
            <a:off x="838200" y="2181019"/>
            <a:ext cx="10515600" cy="115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Selected Controller – Arduino Uno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B600A-C09B-44F3-B90A-D2385ADD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548" y="2288796"/>
            <a:ext cx="3442252" cy="344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CBE26-2562-45E7-983D-A97CC8D34788}"/>
              </a:ext>
            </a:extLst>
          </p:cNvPr>
          <p:cNvSpPr txBox="1"/>
          <p:nvPr/>
        </p:nvSpPr>
        <p:spPr>
          <a:xfrm>
            <a:off x="1501807" y="2871257"/>
            <a:ext cx="269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Digital I/O Pins       - 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Operating Voltage - 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4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986-EAB6-4BA4-A3BB-6EC07A4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motors, controllers and other electronics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C769-0674-40CF-AA0E-8A243B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F1F031-DC02-4AD7-837F-010BD6AA0AE5}"/>
              </a:ext>
            </a:extLst>
          </p:cNvPr>
          <p:cNvSpPr txBox="1">
            <a:spLocks/>
          </p:cNvSpPr>
          <p:nvPr/>
        </p:nvSpPr>
        <p:spPr>
          <a:xfrm>
            <a:off x="838200" y="2181019"/>
            <a:ext cx="10515600" cy="115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Selected Single Board Computer – Nvidia Jetson Nano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B600A-C09B-44F3-B90A-D2385ADD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548" y="2605770"/>
            <a:ext cx="3442252" cy="2808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CBE26-2562-45E7-983D-A97CC8D34788}"/>
              </a:ext>
            </a:extLst>
          </p:cNvPr>
          <p:cNvSpPr txBox="1"/>
          <p:nvPr/>
        </p:nvSpPr>
        <p:spPr>
          <a:xfrm>
            <a:off x="1501807" y="2871257"/>
            <a:ext cx="5387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Quad-core Arm A57 processor @ 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4GB System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x USB 3.0 ports, 1x USB 2.0 Micro-B port for power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7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24F8-72AC-4C58-93C1-89E61CC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AA6C-3D95-41FF-B82A-DDD43EFA4582}"/>
              </a:ext>
            </a:extLst>
          </p:cNvPr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CA167-734E-4667-92A1-FC4C46B2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BE84E-EBEC-4B5D-96C7-69035374A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5" r="25178"/>
          <a:stretch/>
        </p:blipFill>
        <p:spPr>
          <a:xfrm>
            <a:off x="1073425" y="1001181"/>
            <a:ext cx="3962400" cy="4855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07345F-914F-4381-B545-71F4742BEF4A}"/>
              </a:ext>
            </a:extLst>
          </p:cNvPr>
          <p:cNvSpPr txBox="1"/>
          <p:nvPr/>
        </p:nvSpPr>
        <p:spPr>
          <a:xfrm>
            <a:off x="5658678" y="1881808"/>
            <a:ext cx="4757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three layers in the chassis.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robot platform called Roomba is the drive mechanism of this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planning to design a robot similar to this with our own moving platform and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Moving platform will be designed as a differential drive system.</a:t>
            </a:r>
          </a:p>
        </p:txBody>
      </p:sp>
    </p:spTree>
    <p:extLst>
      <p:ext uri="{BB962C8B-B14F-4D97-AF65-F5344CB8AC3E}">
        <p14:creationId xmlns:p14="http://schemas.microsoft.com/office/powerpoint/2010/main" val="279584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E328-4A3A-4467-9BC7-4827B01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35489"/>
            <a:ext cx="6793464" cy="1030633"/>
          </a:xfrm>
        </p:spPr>
        <p:txBody>
          <a:bodyPr>
            <a:normAutofit/>
          </a:bodyPr>
          <a:lstStyle/>
          <a:p>
            <a:r>
              <a:rPr lang="en-US" dirty="0"/>
              <a:t>Designing Robot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B315-431A-4592-A694-A3F0FC2B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8887"/>
            <a:ext cx="3932237" cy="36161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did a </a:t>
            </a:r>
            <a:r>
              <a:rPr lang="en-US" sz="1800" dirty="0" err="1"/>
              <a:t>Solidworks</a:t>
            </a:r>
            <a:r>
              <a:rPr lang="en-US" sz="1800" dirty="0"/>
              <a:t> model for the Robot design we are planning to build.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the plates we decided to go with  Aluminum Composite Material boards because of their strength and light weight.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connect plates we will be using threaded rods covered by aluminum tubes.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A7A28-783F-45C7-9E43-9E55AF21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4601" y="1235489"/>
            <a:ext cx="3448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2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CA1-F88A-43EA-A130-A9352172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884721"/>
            <a:ext cx="10515600" cy="1991001"/>
          </a:xfrm>
        </p:spPr>
        <p:txBody>
          <a:bodyPr/>
          <a:lstStyle/>
          <a:p>
            <a:r>
              <a:rPr lang="en-US" dirty="0"/>
              <a:t>The choice of wheel types for a mobile robot is strongly linked to the choice of wheel arrangement, or wheel geometry.</a:t>
            </a:r>
          </a:p>
          <a:p>
            <a:r>
              <a:rPr lang="en-US" dirty="0"/>
              <a:t>One of the cost-effective solution for mobile robot navigation is differential drive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FA01B-0273-4136-9DD6-606D5599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CE91065-6E08-4D42-AB8E-C4F7412AF0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6" t="43734" r="35157" b="9137"/>
          <a:stretch/>
        </p:blipFill>
        <p:spPr>
          <a:xfrm>
            <a:off x="3810063" y="2875722"/>
            <a:ext cx="3977863" cy="3480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57655-3358-42E7-9FBC-FC84466E47DF}"/>
              </a:ext>
            </a:extLst>
          </p:cNvPr>
          <p:cNvSpPr txBox="1"/>
          <p:nvPr/>
        </p:nvSpPr>
        <p:spPr>
          <a:xfrm>
            <a:off x="4795157" y="6413698"/>
            <a:ext cx="22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semanticscholor.org</a:t>
            </a:r>
          </a:p>
        </p:txBody>
      </p:sp>
    </p:spTree>
    <p:extLst>
      <p:ext uri="{BB962C8B-B14F-4D97-AF65-F5344CB8AC3E}">
        <p14:creationId xmlns:p14="http://schemas.microsoft.com/office/powerpoint/2010/main" val="22943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D786-2D4F-4F94-8796-A1BCDB9E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291" y="1029473"/>
            <a:ext cx="8251203" cy="1027927"/>
          </a:xfrm>
        </p:spPr>
        <p:txBody>
          <a:bodyPr/>
          <a:lstStyle/>
          <a:p>
            <a:r>
              <a:rPr lang="en-US" dirty="0"/>
              <a:t>Total Weight Estimation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AA65943-EDEE-42C5-8A73-9A5C05741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78604"/>
              </p:ext>
            </p:extLst>
          </p:nvPr>
        </p:nvGraphicFramePr>
        <p:xfrm>
          <a:off x="1286494" y="205740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10538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5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0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ACM Board for 0.378 𝑚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1.52 𝑘𝑔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Threaded rods for 3.5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0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Aluminum tubes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 </a:t>
                      </a:r>
                      <a:r>
                        <a:rPr lang="en-US" i="1" dirty="0"/>
                        <a:t>kg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1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Bank and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 </a:t>
                      </a:r>
                      <a:r>
                        <a:rPr lang="en-US" i="1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Motors (NEMA 23)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1.2 </a:t>
                      </a:r>
                      <a:r>
                        <a:rPr lang="en-US" i="1" dirty="0"/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5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0.5 </a:t>
                      </a:r>
                      <a:r>
                        <a:rPr lang="en-US" i="1" dirty="0"/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1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 </a:t>
                      </a:r>
                      <a:r>
                        <a:rPr lang="en-US" b="0" i="1" u="none" dirty="0">
                          <a:effectLst/>
                        </a:rPr>
                        <a:t>kg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4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Steel Bottom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0.8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9.83 </a:t>
                      </a:r>
                      <a:r>
                        <a:rPr lang="en-US" b="1" i="1" dirty="0"/>
                        <a:t>kg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BEE-662A-4FEF-87F1-18749C28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1802296"/>
            <a:ext cx="10515600" cy="1298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 our design we have 4 wheels and 2 motors.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Here we assume that the coefficient of friction is 0.6 and radius of wheel is 5 cm.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weight acting on the four wheels can be written as,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51CCF1-0EEC-49A8-A757-45C2A482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028464"/>
            <a:ext cx="8251203" cy="10279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Calculation of motor torque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4DFA2-144D-41D5-A512-5F4DC88E7A5D}"/>
                  </a:ext>
                </a:extLst>
              </p:cNvPr>
              <p:cNvSpPr txBox="1"/>
              <p:nvPr/>
            </p:nvSpPr>
            <p:spPr>
              <a:xfrm>
                <a:off x="3850187" y="3429000"/>
                <a:ext cx="2919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2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1 + 2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2 = </m:t>
                      </m:r>
                      <m:r>
                        <m:rPr>
                          <m:nor/>
                        </m:rPr>
                        <a:rPr lang="en-US" b="0" i="1" smtClean="0"/>
                        <m:t>Total</m:t>
                      </m:r>
                      <m:r>
                        <m:rPr>
                          <m:nor/>
                        </m:rPr>
                        <a:rPr lang="en-US" b="0" i="1" smtClean="0"/>
                        <m:t> </m:t>
                      </m:r>
                      <m:r>
                        <m:rPr>
                          <m:nor/>
                        </m:rPr>
                        <a:rPr lang="en-US" b="0" i="1" smtClean="0"/>
                        <m:t>Weight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4DFA2-144D-41D5-A512-5F4DC88E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87" y="3429000"/>
                <a:ext cx="2919068" cy="276999"/>
              </a:xfrm>
              <a:prstGeom prst="rect">
                <a:avLst/>
              </a:prstGeom>
              <a:blipFill>
                <a:blip r:embed="rId2"/>
                <a:stretch>
                  <a:fillRect l="-1255" r="-251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6607F4-B532-4C1B-8EE4-5E4A799E3FD7}"/>
              </a:ext>
            </a:extLst>
          </p:cNvPr>
          <p:cNvSpPr txBox="1"/>
          <p:nvPr/>
        </p:nvSpPr>
        <p:spPr>
          <a:xfrm>
            <a:off x="7485199" y="3228510"/>
            <a:ext cx="470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N1 is the weight acting on each caster wheel.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N2 on each motor wheel.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D7A626-DD67-4BFC-9306-33C1709CAC98}"/>
              </a:ext>
            </a:extLst>
          </p:cNvPr>
          <p:cNvSpPr txBox="1">
            <a:spLocks/>
          </p:cNvSpPr>
          <p:nvPr/>
        </p:nvSpPr>
        <p:spPr>
          <a:xfrm>
            <a:off x="705679" y="4033990"/>
            <a:ext cx="10515600" cy="89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maximum torque is required when the robot starts moving. It should also overcome friction.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calculate the maximum torque (T),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F79B-D22D-4D4A-AFAE-3884C15B75F7}"/>
                  </a:ext>
                </a:extLst>
              </p:cNvPr>
              <p:cNvSpPr txBox="1"/>
              <p:nvPr/>
            </p:nvSpPr>
            <p:spPr>
              <a:xfrm>
                <a:off x="4221919" y="5119300"/>
                <a:ext cx="147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μ</m:t>
                      </m:r>
                      <m:r>
                        <m:rPr>
                          <m:nor/>
                        </m:rPr>
                        <a:rPr lang="pt-BR" i="1"/>
                        <m:t> ∗ </m:t>
                      </m:r>
                      <m:r>
                        <m:rPr>
                          <m:nor/>
                        </m:rPr>
                        <a:rPr lang="pt-BR" i="1"/>
                        <m:t>N</m:t>
                      </m:r>
                      <m:r>
                        <m:rPr>
                          <m:nor/>
                        </m:rPr>
                        <a:rPr lang="pt-BR" i="1"/>
                        <m:t> ∗ </m:t>
                      </m:r>
                      <m:r>
                        <m:rPr>
                          <m:nor/>
                        </m:rPr>
                        <a:rPr lang="pt-BR" i="1"/>
                        <m:t>r</m:t>
                      </m:r>
                      <m:r>
                        <m:rPr>
                          <m:nor/>
                        </m:rPr>
                        <a:rPr lang="pt-BR" i="1"/>
                        <m:t> − </m:t>
                      </m:r>
                      <m:r>
                        <m:rPr>
                          <m:nor/>
                        </m:rPr>
                        <a:rPr lang="pt-BR" i="1"/>
                        <m:t>T</m:t>
                      </m:r>
                      <m:r>
                        <m:rPr>
                          <m:nor/>
                        </m:rPr>
                        <a:rPr lang="pt-BR" i="1"/>
                        <m:t> =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8F79B-D22D-4D4A-AFAE-3884C15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19" y="5119300"/>
                <a:ext cx="1473160" cy="276999"/>
              </a:xfrm>
              <a:prstGeom prst="rect">
                <a:avLst/>
              </a:prstGeom>
              <a:blipFill>
                <a:blip r:embed="rId3"/>
                <a:stretch>
                  <a:fillRect l="-3320" r="-373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D02DF8-5B25-4625-BAC9-92C2D7F2FD99}"/>
              </a:ext>
            </a:extLst>
          </p:cNvPr>
          <p:cNvSpPr txBox="1"/>
          <p:nvPr/>
        </p:nvSpPr>
        <p:spPr>
          <a:xfrm>
            <a:off x="7485198" y="5216459"/>
            <a:ext cx="4758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μ is the coefficient of friction.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is the average weight acting on each wheel.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is the radius of wheels.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 is the torque.</a:t>
            </a:r>
          </a:p>
        </p:txBody>
      </p:sp>
    </p:spTree>
    <p:extLst>
      <p:ext uri="{BB962C8B-B14F-4D97-AF65-F5344CB8AC3E}">
        <p14:creationId xmlns:p14="http://schemas.microsoft.com/office/powerpoint/2010/main" val="4390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B6D-3ACB-450B-A196-97B8398A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10"/>
          </a:xfrm>
        </p:spPr>
        <p:txBody>
          <a:bodyPr>
            <a:normAutofit/>
          </a:bodyPr>
          <a:lstStyle/>
          <a:p>
            <a:r>
              <a:rPr lang="en-US" sz="2000" dirty="0"/>
              <a:t>Assuming that the weight of the robot is equally distributed on all the four wheels,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4F4F39-B90C-4D09-AA3D-E7DB8182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1028464"/>
            <a:ext cx="8251203" cy="10279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Calculation of motor torque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800402-2F52-45B7-97BE-6F3D57500315}"/>
                  </a:ext>
                </a:extLst>
              </p:cNvPr>
              <p:cNvSpPr txBox="1"/>
              <p:nvPr/>
            </p:nvSpPr>
            <p:spPr>
              <a:xfrm>
                <a:off x="4472608" y="2345635"/>
                <a:ext cx="118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mg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/ 4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800402-2F52-45B7-97BE-6F3D5750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8" y="2345635"/>
                <a:ext cx="1186222" cy="276999"/>
              </a:xfrm>
              <a:prstGeom prst="rect">
                <a:avLst/>
              </a:prstGeom>
              <a:blipFill>
                <a:blip r:embed="rId2"/>
                <a:stretch>
                  <a:fillRect l="-4639" r="-46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7D310-3592-4F68-AC93-D246848984D7}"/>
                  </a:ext>
                </a:extLst>
              </p:cNvPr>
              <p:cNvSpPr txBox="1"/>
              <p:nvPr/>
            </p:nvSpPr>
            <p:spPr>
              <a:xfrm>
                <a:off x="4759256" y="2715052"/>
                <a:ext cx="2502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×9.8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 4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7D310-3592-4F68-AC93-D2468489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56" y="2715052"/>
                <a:ext cx="2502736" cy="276999"/>
              </a:xfrm>
              <a:prstGeom prst="rect">
                <a:avLst/>
              </a:prstGeom>
              <a:blipFill>
                <a:blip r:embed="rId3"/>
                <a:stretch>
                  <a:fillRect l="-2195" t="-30435" r="-268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311-F679-4F21-8639-E5E4A7F010D7}"/>
                  </a:ext>
                </a:extLst>
              </p:cNvPr>
              <p:cNvSpPr txBox="1"/>
              <p:nvPr/>
            </p:nvSpPr>
            <p:spPr>
              <a:xfrm>
                <a:off x="4740515" y="3084469"/>
                <a:ext cx="1074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=24.08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311-F679-4F21-8639-E5E4A7F0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515" y="3084469"/>
                <a:ext cx="1074846" cy="276999"/>
              </a:xfrm>
              <a:prstGeom prst="rect">
                <a:avLst/>
              </a:prstGeom>
              <a:blipFill>
                <a:blip r:embed="rId4"/>
                <a:stretch>
                  <a:fillRect l="-2273" r="-45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BD0CB0-3B0C-419F-AE31-F372B486FA18}"/>
              </a:ext>
            </a:extLst>
          </p:cNvPr>
          <p:cNvSpPr txBox="1">
            <a:spLocks/>
          </p:cNvSpPr>
          <p:nvPr/>
        </p:nvSpPr>
        <p:spPr>
          <a:xfrm>
            <a:off x="838200" y="3605945"/>
            <a:ext cx="10515600" cy="52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Motor torque required,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1B6D7-156E-469B-BBF7-1918C2918402}"/>
                  </a:ext>
                </a:extLst>
              </p:cNvPr>
              <p:cNvSpPr txBox="1"/>
              <p:nvPr/>
            </p:nvSpPr>
            <p:spPr>
              <a:xfrm>
                <a:off x="4529005" y="4177377"/>
                <a:ext cx="2592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 ∗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24.08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0.05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1B6D7-156E-469B-BBF7-1918C291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05" y="4177377"/>
                <a:ext cx="2592056" cy="276999"/>
              </a:xfrm>
              <a:prstGeom prst="rect">
                <a:avLst/>
              </a:prstGeom>
              <a:blipFill>
                <a:blip r:embed="rId5"/>
                <a:stretch>
                  <a:fillRect l="-3294" t="-30435" r="-470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AFC7-8B5B-443F-8638-365CD97DDB9B}"/>
                  </a:ext>
                </a:extLst>
              </p:cNvPr>
              <p:cNvSpPr txBox="1"/>
              <p:nvPr/>
            </p:nvSpPr>
            <p:spPr>
              <a:xfrm>
                <a:off x="4519293" y="4601349"/>
                <a:ext cx="1442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722 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81AFC7-8B5B-443F-8638-365CD97DD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293" y="4601349"/>
                <a:ext cx="1442703" cy="276999"/>
              </a:xfrm>
              <a:prstGeom prst="rect">
                <a:avLst/>
              </a:prstGeom>
              <a:blipFill>
                <a:blip r:embed="rId6"/>
                <a:stretch>
                  <a:fillRect l="-422" t="-31111" r="-9283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975890D-1B1E-42B5-B829-1A870A5BCC8F}"/>
              </a:ext>
            </a:extLst>
          </p:cNvPr>
          <p:cNvSpPr txBox="1"/>
          <p:nvPr/>
        </p:nvSpPr>
        <p:spPr>
          <a:xfrm>
            <a:off x="8064711" y="6480313"/>
            <a:ext cx="394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- Learning Robotics using Python by Lentin Joseph</a:t>
            </a:r>
          </a:p>
        </p:txBody>
      </p:sp>
    </p:spTree>
    <p:extLst>
      <p:ext uri="{BB962C8B-B14F-4D97-AF65-F5344CB8AC3E}">
        <p14:creationId xmlns:p14="http://schemas.microsoft.com/office/powerpoint/2010/main" val="20299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415262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 of Gravity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BA682-30BD-4977-9537-3A272F2DB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 b="17682"/>
          <a:stretch/>
        </p:blipFill>
        <p:spPr>
          <a:xfrm>
            <a:off x="2259496" y="1320492"/>
            <a:ext cx="7673008" cy="39254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0F3BB-5591-428B-AA3F-731CD6F3DE1E}"/>
              </a:ext>
            </a:extLst>
          </p:cNvPr>
          <p:cNvSpPr txBox="1"/>
          <p:nvPr/>
        </p:nvSpPr>
        <p:spPr>
          <a:xfrm>
            <a:off x="1417976" y="5242319"/>
            <a:ext cx="78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W1 – Steel Bottom plate,  Power bank, Battery and Other Electronics.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D01DC-4541-4D96-B5B9-68429A9CEA65}"/>
              </a:ext>
            </a:extLst>
          </p:cNvPr>
          <p:cNvSpPr txBox="1"/>
          <p:nvPr/>
        </p:nvSpPr>
        <p:spPr>
          <a:xfrm>
            <a:off x="1417973" y="5532899"/>
            <a:ext cx="78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W2 – ACM Board, Treaded rods, Aluminum tubes Jetson Nano and Arduino.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2ADCC-EC17-4FB7-8929-9AE39743D32A}"/>
              </a:ext>
            </a:extLst>
          </p:cNvPr>
          <p:cNvSpPr txBox="1"/>
          <p:nvPr/>
        </p:nvSpPr>
        <p:spPr>
          <a:xfrm>
            <a:off x="1417964" y="5843482"/>
            <a:ext cx="78585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W3 – ACM Board, Aluminum L profile and food.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A3819-412E-43B9-BF9B-CE126297033E}"/>
              </a:ext>
            </a:extLst>
          </p:cNvPr>
          <p:cNvSpPr txBox="1"/>
          <p:nvPr/>
        </p:nvSpPr>
        <p:spPr>
          <a:xfrm>
            <a:off x="1417964" y="6120481"/>
            <a:ext cx="7858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W4 – Kinect and holding plate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A989D-2B3C-431F-8E8C-EC46613F4435}"/>
              </a:ext>
            </a:extLst>
          </p:cNvPr>
          <p:cNvSpPr txBox="1"/>
          <p:nvPr/>
        </p:nvSpPr>
        <p:spPr>
          <a:xfrm>
            <a:off x="1417955" y="6391480"/>
            <a:ext cx="7792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W5 – Motors and wheels.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4D04E-B663-4DDE-91EE-427FC321FBAB}"/>
              </a:ext>
            </a:extLst>
          </p:cNvPr>
          <p:cNvSpPr txBox="1"/>
          <p:nvPr/>
        </p:nvSpPr>
        <p:spPr>
          <a:xfrm>
            <a:off x="3485322" y="29978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4734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6F16D-3DCD-4B37-9F55-5AA6093E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9" y="453337"/>
            <a:ext cx="10772566" cy="134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93BD8-F437-4344-9ED5-6DC5213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5EEA3-4CDE-4C72-A197-4D78F09D7BDF}"/>
                  </a:ext>
                </a:extLst>
              </p:cNvPr>
              <p:cNvSpPr txBox="1"/>
              <p:nvPr/>
            </p:nvSpPr>
            <p:spPr>
              <a:xfrm>
                <a:off x="1815540" y="1916023"/>
                <a:ext cx="7858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100" dirty="0"/>
                  <a:t>1</a:t>
                </a:r>
                <a:r>
                  <a:rPr lang="en-US" sz="1600" dirty="0"/>
                  <a:t> = 0.8 kg  + 1 kg + 0.5 kg 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2.3 kg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22.54 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A5EEA3-4CDE-4C72-A197-4D78F09D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40" y="1916023"/>
                <a:ext cx="7858539" cy="830997"/>
              </a:xfrm>
              <a:prstGeom prst="rect">
                <a:avLst/>
              </a:prstGeom>
              <a:blipFill>
                <a:blip r:embed="rId3"/>
                <a:stretch>
                  <a:fillRect l="-465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293D3-8A16-44B1-8558-2F82860D0600}"/>
                  </a:ext>
                </a:extLst>
              </p:cNvPr>
              <p:cNvSpPr txBox="1"/>
              <p:nvPr/>
            </p:nvSpPr>
            <p:spPr>
              <a:xfrm>
                <a:off x="1802287" y="2678020"/>
                <a:ext cx="7858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200" dirty="0"/>
                  <a:t>2</a:t>
                </a:r>
                <a:r>
                  <a:rPr lang="en-US" sz="1600" dirty="0"/>
                  <a:t> = 0.5 kg  + 2.2 kg + 0.4 kg + 0.136 kg + 0.05 kg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3.286 kg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800" dirty="0"/>
                  <a:t>             </a:t>
                </a:r>
                <a:r>
                  <a:rPr lang="en-US" sz="200" dirty="0"/>
                  <a:t> </a:t>
                </a:r>
                <a:r>
                  <a:rPr lang="en-US" sz="1600" dirty="0"/>
                  <a:t>= 32.20 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293D3-8A16-44B1-8558-2F82860D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87" y="2678020"/>
                <a:ext cx="7858539" cy="830997"/>
              </a:xfrm>
              <a:prstGeom prst="rect">
                <a:avLst/>
              </a:prstGeom>
              <a:blipFill>
                <a:blip r:embed="rId4"/>
                <a:stretch>
                  <a:fillRect l="-465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F599E-A0ED-4290-95CE-1E6D4CAED282}"/>
                  </a:ext>
                </a:extLst>
              </p:cNvPr>
              <p:cNvSpPr txBox="1"/>
              <p:nvPr/>
            </p:nvSpPr>
            <p:spPr>
              <a:xfrm>
                <a:off x="1802289" y="3479777"/>
                <a:ext cx="785853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200" dirty="0"/>
                  <a:t>3</a:t>
                </a:r>
                <a:r>
                  <a:rPr lang="en-US" sz="1600" dirty="0"/>
                  <a:t> = 0.5 kg  + 0.2 kg + 1.0 kg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1.7 kg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800" dirty="0"/>
                  <a:t>             </a:t>
                </a:r>
                <a:r>
                  <a:rPr lang="en-US" sz="200" dirty="0"/>
                  <a:t> </a:t>
                </a:r>
                <a:r>
                  <a:rPr lang="en-US" sz="1600" dirty="0"/>
                  <a:t>= 16.66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F599E-A0ED-4290-95CE-1E6D4CAE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89" y="3479777"/>
                <a:ext cx="7858539" cy="861774"/>
              </a:xfrm>
              <a:prstGeom prst="rect">
                <a:avLst/>
              </a:prstGeom>
              <a:blipFill>
                <a:blip r:embed="rId5"/>
                <a:stretch>
                  <a:fillRect l="-465" t="-2128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BFE3A7-409B-4C92-A181-3BB6F848DDF8}"/>
                  </a:ext>
                </a:extLst>
              </p:cNvPr>
              <p:cNvSpPr txBox="1"/>
              <p:nvPr/>
            </p:nvSpPr>
            <p:spPr>
              <a:xfrm>
                <a:off x="1802288" y="4334545"/>
                <a:ext cx="7858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200" dirty="0"/>
                  <a:t>4</a:t>
                </a:r>
                <a:r>
                  <a:rPr lang="en-US" sz="1600" dirty="0"/>
                  <a:t> = 0.6 kg  + 0.15 kg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0.75 kg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7.35 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BFE3A7-409B-4C92-A181-3BB6F848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88" y="4334545"/>
                <a:ext cx="7858539" cy="830997"/>
              </a:xfrm>
              <a:prstGeom prst="rect">
                <a:avLst/>
              </a:prstGeom>
              <a:blipFill>
                <a:blip r:embed="rId6"/>
                <a:stretch>
                  <a:fillRect l="-465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B7DA23-386F-419A-B3E0-9DF966678E5A}"/>
                  </a:ext>
                </a:extLst>
              </p:cNvPr>
              <p:cNvSpPr txBox="1"/>
              <p:nvPr/>
            </p:nvSpPr>
            <p:spPr>
              <a:xfrm>
                <a:off x="1802288" y="5164404"/>
                <a:ext cx="7858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</a:t>
                </a:r>
                <a:r>
                  <a:rPr lang="en-US" sz="1200" dirty="0"/>
                  <a:t>5</a:t>
                </a:r>
                <a:r>
                  <a:rPr lang="en-US" sz="1600" dirty="0"/>
                  <a:t> = 1.2 kg  + 0.6 kg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1.8 kg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      </a:t>
                </a:r>
                <a:r>
                  <a:rPr lang="en-US" sz="800" dirty="0"/>
                  <a:t> </a:t>
                </a:r>
                <a:r>
                  <a:rPr lang="en-US" sz="1600" dirty="0"/>
                  <a:t>= 17.64 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B7DA23-386F-419A-B3E0-9DF96667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88" y="5164404"/>
                <a:ext cx="7858539" cy="830997"/>
              </a:xfrm>
              <a:prstGeom prst="rect">
                <a:avLst/>
              </a:prstGeom>
              <a:blipFill>
                <a:blip r:embed="rId7"/>
                <a:stretch>
                  <a:fillRect l="-465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7DB574-9C15-4CA6-9BDF-BD4AF6202BB5}"/>
                  </a:ext>
                </a:extLst>
              </p:cNvPr>
              <p:cNvSpPr txBox="1"/>
              <p:nvPr/>
            </p:nvSpPr>
            <p:spPr>
              <a:xfrm>
                <a:off x="1577000" y="5972870"/>
                <a:ext cx="78585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W</a:t>
                </a:r>
                <a:r>
                  <a:rPr lang="en-US" sz="1200" dirty="0" err="1"/>
                  <a:t>total</a:t>
                </a:r>
                <a:r>
                  <a:rPr lang="en-US" sz="1600" dirty="0"/>
                  <a:t> = 2.3 kg + 3.286 kg + 1.7 kg + 0.75 kg + 1.8 kg</a:t>
                </a:r>
              </a:p>
              <a:p>
                <a:r>
                  <a:rPr lang="en-US" sz="1600" dirty="0"/>
                  <a:t>           = 9.836 kg x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           = 96.39 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7DB574-9C15-4CA6-9BDF-BD4AF620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00" y="5972870"/>
                <a:ext cx="7858539" cy="830997"/>
              </a:xfrm>
              <a:prstGeom prst="rect">
                <a:avLst/>
              </a:prstGeom>
              <a:blipFill>
                <a:blip r:embed="rId8"/>
                <a:stretch>
                  <a:fillRect l="-465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46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944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Office Theme</vt:lpstr>
      <vt:lpstr>Robot chassis design</vt:lpstr>
      <vt:lpstr>PowerPoint Presentation</vt:lpstr>
      <vt:lpstr>Designing Robot model </vt:lpstr>
      <vt:lpstr>PowerPoint Presentation</vt:lpstr>
      <vt:lpstr>Total Weight Estimation </vt:lpstr>
      <vt:lpstr>Calculation of motor torque </vt:lpstr>
      <vt:lpstr>Calculation of motor torque </vt:lpstr>
      <vt:lpstr>Center of Gravity Calculation</vt:lpstr>
      <vt:lpstr>PowerPoint Presentation</vt:lpstr>
      <vt:lpstr>PowerPoint Presentation</vt:lpstr>
      <vt:lpstr>PowerPoint Presentation</vt:lpstr>
      <vt:lpstr>System Diagram</vt:lpstr>
      <vt:lpstr>Selection of motors, controllers and other electronics </vt:lpstr>
      <vt:lpstr>Selection of motors, controllers and other electronics </vt:lpstr>
      <vt:lpstr>Selection of motors, controllers and other electronics </vt:lpstr>
      <vt:lpstr>Selection of motors, controllers and other electronics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Mursina</dc:creator>
  <cp:lastModifiedBy>Imesh Sachinda</cp:lastModifiedBy>
  <cp:revision>95</cp:revision>
  <dcterms:created xsi:type="dcterms:W3CDTF">2019-05-30T08:22:34Z</dcterms:created>
  <dcterms:modified xsi:type="dcterms:W3CDTF">2019-07-10T15:33:52Z</dcterms:modified>
</cp:coreProperties>
</file>