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Roboto"/>
      <p:regular r:id="rId23"/>
      <p:bold r:id="rId24"/>
      <p:italic r:id="rId25"/>
      <p:boldItalic r:id="rId26"/>
    </p:embeddedFont>
    <p:embeddedFont>
      <p:font typeface="Nunito"/>
      <p:regular r:id="rId27"/>
      <p:bold r:id="rId28"/>
      <p:italic r:id="rId29"/>
      <p:boldItalic r:id="rId30"/>
    </p:embeddedFont>
    <p:embeddedFont>
      <p:font typeface="Maven Pro"/>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uni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avenPro-regular.fntdata"/><Relationship Id="rId30" Type="http://schemas.openxmlformats.org/officeDocument/2006/relationships/font" Target="fonts/Nunito-boldItalic.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MavenPro-bold.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4e0c71e431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4e0c71e431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4e0c71e431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4e0c71e431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4e0c71e431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4e0c71e431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4e0c71e431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4e0c71e431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4e0c71e431_8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4e0c71e431_8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4e0c71e431_8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4e0c71e431_8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4e0c71e431_8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4e0c71e431_8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4e0c71e431_8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4e0c71e431_8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4e0c71e431_8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4e0c71e431_8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e0c71e431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e0c71e431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4e0c71e431_9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4e0c71e431_9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4e0c71e431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4e0c71e431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4e0c71e431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4e0c71e431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Before getting to normalization layer. lets see what regular normalization is.</a:t>
            </a:r>
            <a:endParaRPr/>
          </a:p>
          <a:p>
            <a:pPr indent="0" lvl="0" marL="0" rtl="0" algn="l">
              <a:spcBef>
                <a:spcPts val="0"/>
              </a:spcBef>
              <a:spcAft>
                <a:spcPts val="0"/>
              </a:spcAft>
              <a:buNone/>
            </a:pPr>
            <a:r>
              <a:rPr lang="en"/>
              <a:t>If we did not normalize our data we may have some numerical data points in our dataset 	that might be very high and others very low. The larger data points in these non normalized data sets can cause instability in model.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4e0c71e431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4e0c71e431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1600"/>
              </a:spcBef>
              <a:spcAft>
                <a:spcPts val="0"/>
              </a:spcAft>
              <a:buClr>
                <a:schemeClr val="lt1"/>
              </a:buClr>
              <a:buSzPts val="1100"/>
              <a:buChar char="○"/>
              <a:defRPr>
                <a:solidFill>
                  <a:schemeClr val="lt1"/>
                </a:solidFill>
              </a:defRPr>
            </a:lvl2pPr>
            <a:lvl3pPr indent="-298450" lvl="2" marL="1371600" rtl="0" algn="ctr">
              <a:spcBef>
                <a:spcPts val="1600"/>
              </a:spcBef>
              <a:spcAft>
                <a:spcPts val="0"/>
              </a:spcAft>
              <a:buClr>
                <a:schemeClr val="lt1"/>
              </a:buClr>
              <a:buSzPts val="1100"/>
              <a:buChar char="■"/>
              <a:defRPr>
                <a:solidFill>
                  <a:schemeClr val="lt1"/>
                </a:solidFill>
              </a:defRPr>
            </a:lvl3pPr>
            <a:lvl4pPr indent="-298450" lvl="3" marL="1828800" rtl="0" algn="ctr">
              <a:spcBef>
                <a:spcPts val="1600"/>
              </a:spcBef>
              <a:spcAft>
                <a:spcPts val="0"/>
              </a:spcAft>
              <a:buClr>
                <a:schemeClr val="lt1"/>
              </a:buClr>
              <a:buSzPts val="1100"/>
              <a:buChar char="●"/>
              <a:defRPr>
                <a:solidFill>
                  <a:schemeClr val="lt1"/>
                </a:solidFill>
              </a:defRPr>
            </a:lvl4pPr>
            <a:lvl5pPr indent="-298450" lvl="4" marL="2286000" rtl="0" algn="ctr">
              <a:spcBef>
                <a:spcPts val="1600"/>
              </a:spcBef>
              <a:spcAft>
                <a:spcPts val="0"/>
              </a:spcAft>
              <a:buClr>
                <a:schemeClr val="lt1"/>
              </a:buClr>
              <a:buSzPts val="1100"/>
              <a:buChar char="○"/>
              <a:defRPr>
                <a:solidFill>
                  <a:schemeClr val="lt1"/>
                </a:solidFill>
              </a:defRPr>
            </a:lvl5pPr>
            <a:lvl6pPr indent="-298450" lvl="5" marL="2743200" rtl="0" algn="ctr">
              <a:spcBef>
                <a:spcPts val="1600"/>
              </a:spcBef>
              <a:spcAft>
                <a:spcPts val="0"/>
              </a:spcAft>
              <a:buClr>
                <a:schemeClr val="lt1"/>
              </a:buClr>
              <a:buSzPts val="1100"/>
              <a:buChar char="■"/>
              <a:defRPr>
                <a:solidFill>
                  <a:schemeClr val="lt1"/>
                </a:solidFill>
              </a:defRPr>
            </a:lvl6pPr>
            <a:lvl7pPr indent="-298450" lvl="6" marL="3200400" rtl="0" algn="ctr">
              <a:spcBef>
                <a:spcPts val="1600"/>
              </a:spcBef>
              <a:spcAft>
                <a:spcPts val="0"/>
              </a:spcAft>
              <a:buClr>
                <a:schemeClr val="lt1"/>
              </a:buClr>
              <a:buSzPts val="1100"/>
              <a:buChar char="●"/>
              <a:defRPr>
                <a:solidFill>
                  <a:schemeClr val="lt1"/>
                </a:solidFill>
              </a:defRPr>
            </a:lvl7pPr>
            <a:lvl8pPr indent="-298450" lvl="7" marL="3657600" rtl="0" algn="ctr">
              <a:spcBef>
                <a:spcPts val="1600"/>
              </a:spcBef>
              <a:spcAft>
                <a:spcPts val="0"/>
              </a:spcAft>
              <a:buClr>
                <a:schemeClr val="lt1"/>
              </a:buClr>
              <a:buSzPts val="1100"/>
              <a:buChar char="○"/>
              <a:defRPr>
                <a:solidFill>
                  <a:schemeClr val="lt1"/>
                </a:solidFill>
              </a:defRPr>
            </a:lvl8pPr>
            <a:lvl9pPr indent="-298450" lvl="8" marL="4114800" rtl="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218175"/>
            <a:ext cx="49431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Assignment 1:</a:t>
            </a:r>
            <a:endParaRPr/>
          </a:p>
          <a:p>
            <a:pPr indent="0" lvl="0" marL="0" rtl="0" algn="l">
              <a:spcBef>
                <a:spcPts val="0"/>
              </a:spcBef>
              <a:spcAft>
                <a:spcPts val="0"/>
              </a:spcAft>
              <a:buNone/>
            </a:pPr>
            <a:r>
              <a:rPr lang="en"/>
              <a:t>Noise,</a:t>
            </a:r>
            <a:endParaRPr/>
          </a:p>
          <a:p>
            <a:pPr indent="0" lvl="0" marL="0" rtl="0" algn="l">
              <a:spcBef>
                <a:spcPts val="0"/>
              </a:spcBef>
              <a:spcAft>
                <a:spcPts val="0"/>
              </a:spcAft>
              <a:buNone/>
            </a:pPr>
            <a:r>
              <a:rPr lang="en"/>
              <a:t>Normalisation and</a:t>
            </a:r>
            <a:endParaRPr/>
          </a:p>
          <a:p>
            <a:pPr indent="0" lvl="0" marL="0" rtl="0" algn="l">
              <a:spcBef>
                <a:spcPts val="0"/>
              </a:spcBef>
              <a:spcAft>
                <a:spcPts val="0"/>
              </a:spcAft>
              <a:buNone/>
            </a:pPr>
            <a:r>
              <a:rPr lang="en"/>
              <a:t>Custom Keras Layers</a:t>
            </a:r>
            <a:endParaRPr/>
          </a:p>
        </p:txBody>
      </p:sp>
      <p:sp>
        <p:nvSpPr>
          <p:cNvPr id="278" name="Google Shape;278;p13"/>
          <p:cNvSpPr txBox="1"/>
          <p:nvPr>
            <p:ph idx="1" type="subTitle"/>
          </p:nvPr>
        </p:nvSpPr>
        <p:spPr>
          <a:xfrm>
            <a:off x="824000" y="3596300"/>
            <a:ext cx="4255500" cy="113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10:</a:t>
            </a:r>
            <a:endParaRPr/>
          </a:p>
          <a:p>
            <a:pPr indent="0" lvl="0" marL="0" rtl="0" algn="l">
              <a:spcBef>
                <a:spcPts val="0"/>
              </a:spcBef>
              <a:spcAft>
                <a:spcPts val="0"/>
              </a:spcAft>
              <a:buNone/>
            </a:pPr>
            <a:r>
              <a:rPr lang="en"/>
              <a:t>Rama Krishna</a:t>
            </a:r>
            <a:endParaRPr/>
          </a:p>
          <a:p>
            <a:pPr indent="0" lvl="0" marL="0" rtl="0" algn="l">
              <a:spcBef>
                <a:spcPts val="0"/>
              </a:spcBef>
              <a:spcAft>
                <a:spcPts val="0"/>
              </a:spcAft>
              <a:buNone/>
            </a:pPr>
            <a:r>
              <a:rPr lang="en"/>
              <a:t>Rohith Nagabhyrava</a:t>
            </a:r>
            <a:endParaRPr/>
          </a:p>
          <a:p>
            <a:pPr indent="0" lvl="0" marL="0" rtl="0" algn="l">
              <a:spcBef>
                <a:spcPts val="0"/>
              </a:spcBef>
              <a:spcAft>
                <a:spcPts val="0"/>
              </a:spcAft>
              <a:buNone/>
            </a:pPr>
            <a:r>
              <a:rPr lang="en"/>
              <a:t>Umair Akhtar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22"/>
          <p:cNvSpPr txBox="1"/>
          <p:nvPr>
            <p:ph type="title"/>
          </p:nvPr>
        </p:nvSpPr>
        <p:spPr>
          <a:xfrm>
            <a:off x="1303800" y="598575"/>
            <a:ext cx="70305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Why Batch Normalization?</a:t>
            </a:r>
            <a:endParaRPr sz="1800"/>
          </a:p>
        </p:txBody>
      </p:sp>
      <p:sp>
        <p:nvSpPr>
          <p:cNvPr id="346" name="Google Shape;346;p22"/>
          <p:cNvSpPr txBox="1"/>
          <p:nvPr>
            <p:ph idx="1" type="body"/>
          </p:nvPr>
        </p:nvSpPr>
        <p:spPr>
          <a:xfrm>
            <a:off x="1303800" y="1293000"/>
            <a:ext cx="7030500" cy="3238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555555"/>
              </a:buClr>
              <a:buSzPts val="1600"/>
              <a:buFont typeface="Roboto"/>
              <a:buChar char="●"/>
            </a:pPr>
            <a:r>
              <a:rPr lang="en" sz="1600">
                <a:solidFill>
                  <a:srgbClr val="555555"/>
                </a:solidFill>
                <a:highlight>
                  <a:srgbClr val="FFFFFF"/>
                </a:highlight>
                <a:latin typeface="Roboto"/>
                <a:ea typeface="Roboto"/>
                <a:cs typeface="Roboto"/>
                <a:sym typeface="Roboto"/>
              </a:rPr>
              <a:t>During training, each layer is trying to correct itself for the error made up during the forward propagation. But every single layer acts separately, trying to correct itself for the error made up.</a:t>
            </a:r>
            <a:endParaRPr sz="1600">
              <a:solidFill>
                <a:srgbClr val="555555"/>
              </a:solidFill>
              <a:highlight>
                <a:srgbClr val="FFFFFF"/>
              </a:highlight>
              <a:latin typeface="Roboto"/>
              <a:ea typeface="Roboto"/>
              <a:cs typeface="Roboto"/>
              <a:sym typeface="Roboto"/>
            </a:endParaRPr>
          </a:p>
          <a:p>
            <a:pPr indent="-330200" lvl="0" marL="457200" rtl="0" algn="l">
              <a:spcBef>
                <a:spcPts val="0"/>
              </a:spcBef>
              <a:spcAft>
                <a:spcPts val="0"/>
              </a:spcAft>
              <a:buClr>
                <a:srgbClr val="555555"/>
              </a:buClr>
              <a:buSzPts val="1600"/>
              <a:buFont typeface="Roboto"/>
              <a:buChar char="●"/>
            </a:pPr>
            <a:r>
              <a:rPr lang="en" sz="1600">
                <a:solidFill>
                  <a:srgbClr val="555555"/>
                </a:solidFill>
                <a:highlight>
                  <a:srgbClr val="FFFFFF"/>
                </a:highlight>
                <a:latin typeface="Roboto"/>
                <a:ea typeface="Roboto"/>
                <a:cs typeface="Roboto"/>
                <a:sym typeface="Roboto"/>
              </a:rPr>
              <a:t>Due to changes in weights of previous layers, the distribution of input values for current layer changes, forcing it to learn from new “input distribution”.</a:t>
            </a:r>
            <a:endParaRPr sz="1600">
              <a:solidFill>
                <a:srgbClr val="555555"/>
              </a:solidFill>
              <a:highlight>
                <a:srgbClr val="FFFFFF"/>
              </a:highlight>
              <a:latin typeface="Roboto"/>
              <a:ea typeface="Roboto"/>
              <a:cs typeface="Roboto"/>
              <a:sym typeface="Roboto"/>
            </a:endParaRPr>
          </a:p>
          <a:p>
            <a:pPr indent="-330200" lvl="0" marL="457200" rtl="0" algn="l">
              <a:spcBef>
                <a:spcPts val="0"/>
              </a:spcBef>
              <a:spcAft>
                <a:spcPts val="0"/>
              </a:spcAft>
              <a:buClr>
                <a:srgbClr val="555555"/>
              </a:buClr>
              <a:buSzPts val="1600"/>
              <a:buFont typeface="Roboto"/>
              <a:buChar char="●"/>
            </a:pPr>
            <a:r>
              <a:rPr lang="en" sz="1600">
                <a:solidFill>
                  <a:srgbClr val="555555"/>
                </a:solidFill>
                <a:highlight>
                  <a:srgbClr val="FFFFFF"/>
                </a:highlight>
                <a:latin typeface="Roboto"/>
                <a:ea typeface="Roboto"/>
                <a:cs typeface="Roboto"/>
                <a:sym typeface="Roboto"/>
              </a:rPr>
              <a:t>Normalization to the input of neural networks fastens up training but every layer changes this distribution so the consecutive layers are not </a:t>
            </a:r>
            <a:r>
              <a:rPr lang="en" sz="1600">
                <a:solidFill>
                  <a:srgbClr val="555555"/>
                </a:solidFill>
                <a:highlight>
                  <a:srgbClr val="FFFFFF"/>
                </a:highlight>
                <a:latin typeface="Roboto"/>
                <a:ea typeface="Roboto"/>
                <a:cs typeface="Roboto"/>
                <a:sym typeface="Roboto"/>
              </a:rPr>
              <a:t>benefited</a:t>
            </a:r>
            <a:r>
              <a:rPr lang="en" sz="1600">
                <a:solidFill>
                  <a:srgbClr val="555555"/>
                </a:solidFill>
                <a:highlight>
                  <a:srgbClr val="FFFFFF"/>
                </a:highlight>
                <a:latin typeface="Roboto"/>
                <a:ea typeface="Roboto"/>
                <a:cs typeface="Roboto"/>
                <a:sym typeface="Roboto"/>
              </a:rPr>
              <a:t>. So we use batch normalization.</a:t>
            </a:r>
            <a:endParaRPr sz="1600">
              <a:solidFill>
                <a:srgbClr val="555555"/>
              </a:solidFill>
              <a:highlight>
                <a:srgbClr val="FFFFFF"/>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23"/>
          <p:cNvSpPr txBox="1"/>
          <p:nvPr>
            <p:ph type="title"/>
          </p:nvPr>
        </p:nvSpPr>
        <p:spPr>
          <a:xfrm>
            <a:off x="1303800" y="598575"/>
            <a:ext cx="7030500" cy="66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Batch Normalization</a:t>
            </a:r>
            <a:endParaRPr sz="2400"/>
          </a:p>
        </p:txBody>
      </p:sp>
      <p:sp>
        <p:nvSpPr>
          <p:cNvPr id="352" name="Google Shape;352;p23"/>
          <p:cNvSpPr txBox="1"/>
          <p:nvPr>
            <p:ph idx="1" type="body"/>
          </p:nvPr>
        </p:nvSpPr>
        <p:spPr>
          <a:xfrm>
            <a:off x="1303800" y="1332550"/>
            <a:ext cx="7030500" cy="3199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555555"/>
              </a:buClr>
              <a:buSzPts val="1800"/>
              <a:buFont typeface="Roboto"/>
              <a:buChar char="●"/>
            </a:pPr>
            <a:r>
              <a:rPr lang="en" sz="1800">
                <a:solidFill>
                  <a:srgbClr val="555555"/>
                </a:solidFill>
                <a:latin typeface="Roboto"/>
                <a:ea typeface="Roboto"/>
                <a:cs typeface="Roboto"/>
                <a:sym typeface="Roboto"/>
              </a:rPr>
              <a:t>Batch Normalization adds Normalization “layer” between layers.</a:t>
            </a:r>
            <a:endParaRPr sz="1800">
              <a:solidFill>
                <a:srgbClr val="555555"/>
              </a:solidFill>
              <a:latin typeface="Roboto"/>
              <a:ea typeface="Roboto"/>
              <a:cs typeface="Roboto"/>
              <a:sym typeface="Roboto"/>
            </a:endParaRPr>
          </a:p>
          <a:p>
            <a:pPr indent="-342900" lvl="0" marL="457200" rtl="0" algn="l">
              <a:spcBef>
                <a:spcPts val="0"/>
              </a:spcBef>
              <a:spcAft>
                <a:spcPts val="0"/>
              </a:spcAft>
              <a:buClr>
                <a:srgbClr val="555555"/>
              </a:buClr>
              <a:buSzPts val="1800"/>
              <a:buFont typeface="Roboto"/>
              <a:buChar char="●"/>
            </a:pPr>
            <a:r>
              <a:rPr lang="en" sz="1800">
                <a:solidFill>
                  <a:srgbClr val="555555"/>
                </a:solidFill>
                <a:latin typeface="Roboto"/>
                <a:ea typeface="Roboto"/>
                <a:cs typeface="Roboto"/>
                <a:sym typeface="Roboto"/>
              </a:rPr>
              <a:t>Normalization has to be done </a:t>
            </a:r>
            <a:r>
              <a:rPr lang="en" sz="1800">
                <a:solidFill>
                  <a:srgbClr val="555555"/>
                </a:solidFill>
                <a:latin typeface="Roboto"/>
                <a:ea typeface="Roboto"/>
                <a:cs typeface="Roboto"/>
                <a:sym typeface="Roboto"/>
              </a:rPr>
              <a:t>separately</a:t>
            </a:r>
            <a:r>
              <a:rPr lang="en" sz="1800">
                <a:solidFill>
                  <a:srgbClr val="555555"/>
                </a:solidFill>
                <a:latin typeface="Roboto"/>
                <a:ea typeface="Roboto"/>
                <a:cs typeface="Roboto"/>
                <a:sym typeface="Roboto"/>
              </a:rPr>
              <a:t> for each dimension, over the ‘mini-batches’ hence the name Batch Normalization.</a:t>
            </a:r>
            <a:endParaRPr sz="1800">
              <a:solidFill>
                <a:srgbClr val="555555"/>
              </a:solidFill>
              <a:latin typeface="Roboto"/>
              <a:ea typeface="Roboto"/>
              <a:cs typeface="Roboto"/>
              <a:sym typeface="Roboto"/>
            </a:endParaRPr>
          </a:p>
          <a:p>
            <a:pPr indent="-342900" lvl="0" marL="457200" rtl="0" algn="l">
              <a:spcBef>
                <a:spcPts val="0"/>
              </a:spcBef>
              <a:spcAft>
                <a:spcPts val="0"/>
              </a:spcAft>
              <a:buClr>
                <a:srgbClr val="555555"/>
              </a:buClr>
              <a:buSzPts val="1800"/>
              <a:buFont typeface="Roboto"/>
              <a:buChar char="●"/>
            </a:pPr>
            <a:r>
              <a:rPr lang="en" sz="1800">
                <a:solidFill>
                  <a:srgbClr val="555555"/>
                </a:solidFill>
                <a:highlight>
                  <a:srgbClr val="FFFFFF"/>
                </a:highlight>
                <a:latin typeface="Roboto"/>
                <a:ea typeface="Roboto"/>
                <a:cs typeface="Roboto"/>
                <a:sym typeface="Roboto"/>
              </a:rPr>
              <a:t>Normalization brings all the inputs centered around 0. This way, there is not much change in each layer input.</a:t>
            </a:r>
            <a:endParaRPr sz="1800">
              <a:solidFill>
                <a:srgbClr val="555555"/>
              </a:solidFill>
              <a:highlight>
                <a:srgbClr val="FFFFFF"/>
              </a:highlight>
              <a:latin typeface="Roboto"/>
              <a:ea typeface="Roboto"/>
              <a:cs typeface="Roboto"/>
              <a:sym typeface="Roboto"/>
            </a:endParaRPr>
          </a:p>
          <a:p>
            <a:pPr indent="-342900" lvl="0" marL="457200" rtl="0" algn="l">
              <a:spcBef>
                <a:spcPts val="0"/>
              </a:spcBef>
              <a:spcAft>
                <a:spcPts val="0"/>
              </a:spcAft>
              <a:buClr>
                <a:srgbClr val="555555"/>
              </a:buClr>
              <a:buSzPts val="1800"/>
              <a:buFont typeface="Roboto"/>
              <a:buChar char="●"/>
            </a:pPr>
            <a:r>
              <a:rPr lang="en" sz="1800">
                <a:solidFill>
                  <a:srgbClr val="555555"/>
                </a:solidFill>
                <a:highlight>
                  <a:srgbClr val="FFFFFF"/>
                </a:highlight>
                <a:latin typeface="Roboto"/>
                <a:ea typeface="Roboto"/>
                <a:cs typeface="Roboto"/>
                <a:sym typeface="Roboto"/>
              </a:rPr>
              <a:t>So, layers in the network can learn from the back-propagation simultaneously, without waiting for the previous layer to learn. This fastens up the training of networks.</a:t>
            </a:r>
            <a:endParaRPr sz="1800">
              <a:solidFill>
                <a:srgbClr val="555555"/>
              </a:solidFill>
              <a:highlight>
                <a:srgbClr val="FFFFFF"/>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24"/>
          <p:cNvSpPr txBox="1"/>
          <p:nvPr>
            <p:ph type="title"/>
          </p:nvPr>
        </p:nvSpPr>
        <p:spPr>
          <a:xfrm>
            <a:off x="1303800" y="598575"/>
            <a:ext cx="70305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pic>
        <p:nvPicPr>
          <p:cNvPr id="358" name="Google Shape;358;p24"/>
          <p:cNvPicPr preferRelativeResize="0"/>
          <p:nvPr/>
        </p:nvPicPr>
        <p:blipFill>
          <a:blip r:embed="rId3">
            <a:alphaModFix/>
          </a:blip>
          <a:stretch>
            <a:fillRect/>
          </a:stretch>
        </p:blipFill>
        <p:spPr>
          <a:xfrm>
            <a:off x="953125" y="1860575"/>
            <a:ext cx="3870950" cy="1905000"/>
          </a:xfrm>
          <a:prstGeom prst="rect">
            <a:avLst/>
          </a:prstGeom>
          <a:noFill/>
          <a:ln>
            <a:noFill/>
          </a:ln>
        </p:spPr>
      </p:pic>
      <p:pic>
        <p:nvPicPr>
          <p:cNvPr id="359" name="Google Shape;359;p24"/>
          <p:cNvPicPr preferRelativeResize="0"/>
          <p:nvPr/>
        </p:nvPicPr>
        <p:blipFill>
          <a:blip r:embed="rId4">
            <a:alphaModFix/>
          </a:blip>
          <a:stretch>
            <a:fillRect/>
          </a:stretch>
        </p:blipFill>
        <p:spPr>
          <a:xfrm>
            <a:off x="5061325" y="1860575"/>
            <a:ext cx="3034000" cy="1905000"/>
          </a:xfrm>
          <a:prstGeom prst="rect">
            <a:avLst/>
          </a:prstGeom>
          <a:noFill/>
          <a:ln>
            <a:noFill/>
          </a:ln>
        </p:spPr>
      </p:pic>
      <p:sp>
        <p:nvSpPr>
          <p:cNvPr id="360" name="Google Shape;360;p24"/>
          <p:cNvSpPr txBox="1"/>
          <p:nvPr/>
        </p:nvSpPr>
        <p:spPr>
          <a:xfrm>
            <a:off x="1393850" y="1334525"/>
            <a:ext cx="6662700" cy="33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Base Model						With Normalization Layer</a:t>
            </a:r>
            <a:endParaRPr b="1"/>
          </a:p>
        </p:txBody>
      </p:sp>
      <p:sp>
        <p:nvSpPr>
          <p:cNvPr id="361" name="Google Shape;361;p24"/>
          <p:cNvSpPr txBox="1"/>
          <p:nvPr/>
        </p:nvSpPr>
        <p:spPr>
          <a:xfrm>
            <a:off x="1097275" y="3843450"/>
            <a:ext cx="6959400" cy="771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Faster learning</a:t>
            </a:r>
            <a:endParaRPr/>
          </a:p>
          <a:p>
            <a:pPr indent="-317500" lvl="0" marL="457200" rtl="0" algn="l">
              <a:spcBef>
                <a:spcPts val="0"/>
              </a:spcBef>
              <a:spcAft>
                <a:spcPts val="0"/>
              </a:spcAft>
              <a:buSzPts val="1400"/>
              <a:buChar char="●"/>
            </a:pPr>
            <a:r>
              <a:rPr lang="en"/>
              <a:t>Higher overall accuracy (In this case).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25"/>
          <p:cNvSpPr txBox="1"/>
          <p:nvPr>
            <p:ph type="ctrTitle"/>
          </p:nvPr>
        </p:nvSpPr>
        <p:spPr>
          <a:xfrm>
            <a:off x="824000" y="1613825"/>
            <a:ext cx="49140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ADDING NOISE TO NEURAL NETWORK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372" name="Google Shape;372;p26"/>
          <p:cNvSpPr txBox="1"/>
          <p:nvPr>
            <p:ph idx="1" type="body"/>
          </p:nvPr>
        </p:nvSpPr>
        <p:spPr>
          <a:xfrm>
            <a:off x="1303800" y="1354625"/>
            <a:ext cx="7030500" cy="3177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solidFill>
                  <a:srgbClr val="555555"/>
                </a:solidFill>
                <a:highlight>
                  <a:srgbClr val="FFFFFF"/>
                </a:highlight>
                <a:latin typeface="Arial"/>
                <a:ea typeface="Arial"/>
                <a:cs typeface="Arial"/>
                <a:sym typeface="Arial"/>
              </a:rPr>
              <a:t>Training a neural network with a small dataset can cause the network to memorize all training examples, in turn leading to poor performance on a holdout dataset.</a:t>
            </a:r>
            <a:endParaRPr sz="1800">
              <a:solidFill>
                <a:srgbClr val="555555"/>
              </a:solidFill>
              <a:highlight>
                <a:srgbClr val="FFFFFF"/>
              </a:highlight>
              <a:latin typeface="Arial"/>
              <a:ea typeface="Arial"/>
              <a:cs typeface="Arial"/>
              <a:sym typeface="Arial"/>
            </a:endParaRPr>
          </a:p>
          <a:p>
            <a:pPr indent="-342900" lvl="0" marL="457200" rtl="0" algn="l">
              <a:spcBef>
                <a:spcPts val="0"/>
              </a:spcBef>
              <a:spcAft>
                <a:spcPts val="0"/>
              </a:spcAft>
              <a:buClr>
                <a:srgbClr val="555555"/>
              </a:buClr>
              <a:buSzPts val="1800"/>
              <a:buFont typeface="Arial"/>
              <a:buChar char="●"/>
            </a:pPr>
            <a:r>
              <a:rPr lang="en" sz="1800">
                <a:solidFill>
                  <a:srgbClr val="555555"/>
                </a:solidFill>
                <a:highlight>
                  <a:srgbClr val="FFFFFF"/>
                </a:highlight>
                <a:latin typeface="Arial"/>
                <a:ea typeface="Arial"/>
                <a:cs typeface="Arial"/>
                <a:sym typeface="Arial"/>
              </a:rPr>
              <a:t>Small datasets may also represent a harder mapping problem for neural networks to learn, given the patchy or sparse sampling of points in the high-dimensional input space.</a:t>
            </a:r>
            <a:endParaRPr sz="1800">
              <a:solidFill>
                <a:srgbClr val="555555"/>
              </a:solidFill>
              <a:highlight>
                <a:srgbClr val="FFFFFF"/>
              </a:highlight>
              <a:latin typeface="Arial"/>
              <a:ea typeface="Arial"/>
              <a:cs typeface="Arial"/>
              <a:sym typeface="Arial"/>
            </a:endParaRPr>
          </a:p>
          <a:p>
            <a:pPr indent="0" lvl="0" marL="457200" rtl="0" algn="l">
              <a:spcBef>
                <a:spcPts val="1600"/>
              </a:spcBef>
              <a:spcAft>
                <a:spcPts val="1600"/>
              </a:spcAft>
              <a:buNone/>
            </a:pPr>
            <a:r>
              <a:t/>
            </a:r>
            <a:endParaRPr sz="1800">
              <a:solidFill>
                <a:srgbClr val="555555"/>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378" name="Google Shape;378;p27"/>
          <p:cNvSpPr txBox="1"/>
          <p:nvPr>
            <p:ph idx="1" type="body"/>
          </p:nvPr>
        </p:nvSpPr>
        <p:spPr>
          <a:xfrm>
            <a:off x="1303800" y="1378875"/>
            <a:ext cx="7030500" cy="315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Adding noise during training can make the training process more robust and reduce generalization error.</a:t>
            </a:r>
            <a:endParaRPr sz="1800"/>
          </a:p>
          <a:p>
            <a:pPr indent="-342900" lvl="0" marL="457200" rtl="0" algn="l">
              <a:spcBef>
                <a:spcPts val="0"/>
              </a:spcBef>
              <a:spcAft>
                <a:spcPts val="0"/>
              </a:spcAft>
              <a:buSzPts val="1800"/>
              <a:buChar char="●"/>
            </a:pPr>
            <a:r>
              <a:rPr lang="en" sz="1800"/>
              <a:t>Noise is traditionally added to the inputs, but can also be added to weights, gradients, and even activation functions.</a:t>
            </a:r>
            <a:endParaRPr sz="1800"/>
          </a:p>
          <a:p>
            <a:pPr indent="-342900" lvl="0" marL="457200" rtl="0" algn="l">
              <a:spcBef>
                <a:spcPts val="0"/>
              </a:spcBef>
              <a:spcAft>
                <a:spcPts val="0"/>
              </a:spcAft>
              <a:buSzPts val="1800"/>
              <a:buChar char="●"/>
            </a:pPr>
            <a:r>
              <a:rPr lang="en" sz="1800"/>
              <a:t>Adding noise to the training dataset works more </a:t>
            </a:r>
            <a:r>
              <a:rPr lang="en" sz="1800"/>
              <a:t>efficient</a:t>
            </a:r>
            <a:r>
              <a:rPr lang="en" sz="1800"/>
              <a:t> when the inputs were normalised.</a:t>
            </a:r>
            <a:endParaRPr sz="1800"/>
          </a:p>
          <a:p>
            <a:pPr indent="0" lvl="0" marL="457200" rtl="0" algn="l">
              <a:spcBef>
                <a:spcPts val="1600"/>
              </a:spcBef>
              <a:spcAft>
                <a:spcPts val="1600"/>
              </a:spcAft>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a:t>
            </a:r>
            <a:endParaRPr/>
          </a:p>
        </p:txBody>
      </p:sp>
      <p:sp>
        <p:nvSpPr>
          <p:cNvPr id="384" name="Google Shape;384;p28"/>
          <p:cNvSpPr txBox="1"/>
          <p:nvPr>
            <p:ph idx="1" type="body"/>
          </p:nvPr>
        </p:nvSpPr>
        <p:spPr>
          <a:xfrm>
            <a:off x="1303800" y="1354625"/>
            <a:ext cx="7030500" cy="3651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solidFill>
                  <a:srgbClr val="555555"/>
                </a:solidFill>
                <a:highlight>
                  <a:srgbClr val="FFFFFF"/>
                </a:highlight>
                <a:latin typeface="Arial"/>
                <a:ea typeface="Arial"/>
                <a:cs typeface="Arial"/>
                <a:sym typeface="Arial"/>
              </a:rPr>
              <a:t>Adding noise expands the size of the training dataset. Each time a training sample is exposed to the model, random noise is added to the input variables making them different every time it is exposed to the model. In this way, adding noise to input samples is a simple form of data augmentation.</a:t>
            </a:r>
            <a:endParaRPr sz="1800">
              <a:solidFill>
                <a:srgbClr val="555555"/>
              </a:solidFill>
              <a:highlight>
                <a:srgbClr val="FFFFFF"/>
              </a:highlight>
              <a:latin typeface="Arial"/>
              <a:ea typeface="Arial"/>
              <a:cs typeface="Arial"/>
              <a:sym typeface="Arial"/>
            </a:endParaRPr>
          </a:p>
          <a:p>
            <a:pPr indent="-342900" lvl="0" marL="457200" rtl="0" algn="l">
              <a:spcBef>
                <a:spcPts val="0"/>
              </a:spcBef>
              <a:spcAft>
                <a:spcPts val="0"/>
              </a:spcAft>
              <a:buClr>
                <a:srgbClr val="555555"/>
              </a:buClr>
              <a:buSzPts val="1800"/>
              <a:buFont typeface="Arial"/>
              <a:buChar char="●"/>
            </a:pPr>
            <a:r>
              <a:rPr lang="en" sz="1800">
                <a:solidFill>
                  <a:srgbClr val="555555"/>
                </a:solidFill>
                <a:highlight>
                  <a:srgbClr val="FFFFFF"/>
                </a:highlight>
                <a:latin typeface="Arial"/>
                <a:ea typeface="Arial"/>
                <a:cs typeface="Arial"/>
                <a:sym typeface="Arial"/>
              </a:rPr>
              <a:t>The noise means that it is as though new samples are being drawn from the domain in the vicinity of known samples, smoothing the structure of the input space.</a:t>
            </a:r>
            <a:endParaRPr sz="1800">
              <a:solidFill>
                <a:srgbClr val="555555"/>
              </a:solidFill>
              <a:highlight>
                <a:srgbClr val="FFFFFF"/>
              </a:highlight>
              <a:latin typeface="Arial"/>
              <a:ea typeface="Arial"/>
              <a:cs typeface="Arial"/>
              <a:sym typeface="Arial"/>
            </a:endParaRPr>
          </a:p>
          <a:p>
            <a:pPr indent="-342900" lvl="0" marL="457200" rtl="0" algn="l">
              <a:spcBef>
                <a:spcPts val="0"/>
              </a:spcBef>
              <a:spcAft>
                <a:spcPts val="0"/>
              </a:spcAft>
              <a:buClr>
                <a:srgbClr val="555555"/>
              </a:buClr>
              <a:buSzPts val="1800"/>
              <a:buFont typeface="Arial"/>
              <a:buChar char="●"/>
            </a:pPr>
            <a:r>
              <a:rPr lang="en" sz="1800">
                <a:solidFill>
                  <a:srgbClr val="555555"/>
                </a:solidFill>
                <a:highlight>
                  <a:srgbClr val="FFFFFF"/>
                </a:highlight>
                <a:latin typeface="Arial"/>
                <a:ea typeface="Arial"/>
                <a:cs typeface="Arial"/>
                <a:sym typeface="Arial"/>
              </a:rPr>
              <a:t>This may result in decrease of accuracy as the noise added to the inputs makes it hard for the model to predict but it makes the model more robust.</a:t>
            </a:r>
            <a:endParaRPr sz="1800">
              <a:solidFill>
                <a:srgbClr val="555555"/>
              </a:solidFill>
              <a:highlight>
                <a:srgbClr val="FFFFFF"/>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390" name="Google Shape;390;p29"/>
          <p:cNvSpPr txBox="1"/>
          <p:nvPr>
            <p:ph idx="1" type="body"/>
          </p:nvPr>
        </p:nvSpPr>
        <p:spPr>
          <a:xfrm>
            <a:off x="533750" y="1293950"/>
            <a:ext cx="7800600" cy="3237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MODEL ACCURACY WHEN NO NOISE WAS ADDED TO TRAINING DATA</a:t>
            </a:r>
            <a:endParaRPr/>
          </a:p>
        </p:txBody>
      </p:sp>
      <p:pic>
        <p:nvPicPr>
          <p:cNvPr id="391" name="Google Shape;391;p29"/>
          <p:cNvPicPr preferRelativeResize="0"/>
          <p:nvPr/>
        </p:nvPicPr>
        <p:blipFill>
          <a:blip r:embed="rId3">
            <a:alphaModFix/>
          </a:blip>
          <a:stretch>
            <a:fillRect/>
          </a:stretch>
        </p:blipFill>
        <p:spPr>
          <a:xfrm>
            <a:off x="121300" y="1789435"/>
            <a:ext cx="9144000" cy="299608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30"/>
          <p:cNvSpPr txBox="1"/>
          <p:nvPr>
            <p:ph type="title"/>
          </p:nvPr>
        </p:nvSpPr>
        <p:spPr>
          <a:xfrm>
            <a:off x="1303800" y="598575"/>
            <a:ext cx="7030500" cy="3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sz="2400"/>
          </a:p>
        </p:txBody>
      </p:sp>
      <p:sp>
        <p:nvSpPr>
          <p:cNvPr id="397" name="Google Shape;397;p30"/>
          <p:cNvSpPr txBox="1"/>
          <p:nvPr>
            <p:ph idx="1" type="body"/>
          </p:nvPr>
        </p:nvSpPr>
        <p:spPr>
          <a:xfrm>
            <a:off x="1303800" y="978675"/>
            <a:ext cx="7030500" cy="355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ACCURACY WHEN NOISE IS ADDED TO THE TRAINING DATA</a:t>
            </a:r>
            <a:endParaRPr/>
          </a:p>
          <a:p>
            <a:pPr indent="0" lvl="0" marL="0" rtl="0" algn="l">
              <a:spcBef>
                <a:spcPts val="1600"/>
              </a:spcBef>
              <a:spcAft>
                <a:spcPts val="1600"/>
              </a:spcAft>
              <a:buNone/>
            </a:pPr>
            <a:r>
              <a:t/>
            </a:r>
            <a:endParaRPr/>
          </a:p>
        </p:txBody>
      </p:sp>
      <p:pic>
        <p:nvPicPr>
          <p:cNvPr id="398" name="Google Shape;398;p30"/>
          <p:cNvPicPr preferRelativeResize="0"/>
          <p:nvPr/>
        </p:nvPicPr>
        <p:blipFill>
          <a:blip r:embed="rId3">
            <a:alphaModFix/>
          </a:blip>
          <a:stretch>
            <a:fillRect/>
          </a:stretch>
        </p:blipFill>
        <p:spPr>
          <a:xfrm>
            <a:off x="0" y="1536180"/>
            <a:ext cx="9143999" cy="306589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Keras Layers</a:t>
            </a:r>
            <a:endParaRPr/>
          </a:p>
        </p:txBody>
      </p:sp>
      <p:sp>
        <p:nvSpPr>
          <p:cNvPr id="284" name="Google Shape;284;p14"/>
          <p:cNvSpPr txBox="1"/>
          <p:nvPr>
            <p:ph idx="4294967295" type="body"/>
          </p:nvPr>
        </p:nvSpPr>
        <p:spPr>
          <a:xfrm>
            <a:off x="508325" y="1597875"/>
            <a:ext cx="7826100" cy="30471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lang="en" sz="1600"/>
              <a:t>Keras Layers are the basic building block of neural networks.</a:t>
            </a:r>
            <a:endParaRPr sz="1600"/>
          </a:p>
          <a:p>
            <a:pPr indent="-330200" lvl="0" marL="457200" rtl="0" algn="l">
              <a:lnSpc>
                <a:spcPct val="150000"/>
              </a:lnSpc>
              <a:spcBef>
                <a:spcPts val="0"/>
              </a:spcBef>
              <a:spcAft>
                <a:spcPts val="0"/>
              </a:spcAft>
              <a:buSzPts val="1600"/>
              <a:buChar char="●"/>
            </a:pPr>
            <a:r>
              <a:rPr lang="en" sz="1600"/>
              <a:t>Call them little functions which are stateful</a:t>
            </a:r>
            <a:endParaRPr sz="1600"/>
          </a:p>
          <a:p>
            <a:pPr indent="-330200" lvl="0" marL="457200" rtl="0" algn="l">
              <a:lnSpc>
                <a:spcPct val="150000"/>
              </a:lnSpc>
              <a:spcBef>
                <a:spcPts val="0"/>
              </a:spcBef>
              <a:spcAft>
                <a:spcPts val="0"/>
              </a:spcAft>
              <a:buSzPts val="1600"/>
              <a:buChar char="●"/>
            </a:pPr>
            <a:r>
              <a:rPr lang="en" sz="1600"/>
              <a:t>Have associated weights with them that can be trainable or non-trainable</a:t>
            </a:r>
            <a:endParaRPr sz="1600"/>
          </a:p>
          <a:p>
            <a:pPr indent="-330200" lvl="0" marL="457200" rtl="0" algn="l">
              <a:lnSpc>
                <a:spcPct val="150000"/>
              </a:lnSpc>
              <a:spcBef>
                <a:spcPts val="0"/>
              </a:spcBef>
              <a:spcAft>
                <a:spcPts val="0"/>
              </a:spcAft>
              <a:buSzPts val="1600"/>
              <a:buChar char="●"/>
            </a:pPr>
            <a:r>
              <a:rPr lang="en" sz="1600"/>
              <a:t>We basically change these weights in a layer while fitting model</a:t>
            </a:r>
            <a:endParaRPr sz="1600"/>
          </a:p>
          <a:p>
            <a:pPr indent="-330200" lvl="0" marL="457200" rtl="0" algn="l">
              <a:lnSpc>
                <a:spcPct val="150000"/>
              </a:lnSpc>
              <a:spcBef>
                <a:spcPts val="0"/>
              </a:spcBef>
              <a:spcAft>
                <a:spcPts val="0"/>
              </a:spcAft>
              <a:buSzPts val="1600"/>
              <a:buChar char="●"/>
            </a:pPr>
            <a:r>
              <a:rPr lang="en" sz="1600"/>
              <a:t>All keras layers have a number of common methods like:</a:t>
            </a:r>
            <a:endParaRPr sz="1600"/>
          </a:p>
          <a:p>
            <a:pPr indent="-304800" lvl="1" marL="914400" rtl="0" algn="l">
              <a:lnSpc>
                <a:spcPct val="100000"/>
              </a:lnSpc>
              <a:spcBef>
                <a:spcPts val="0"/>
              </a:spcBef>
              <a:spcAft>
                <a:spcPts val="0"/>
              </a:spcAft>
              <a:buSzPts val="1200"/>
              <a:buFont typeface="Courier New"/>
              <a:buChar char="○"/>
            </a:pPr>
            <a:r>
              <a:rPr lang="en" sz="1200">
                <a:latin typeface="Courier New"/>
                <a:ea typeface="Courier New"/>
                <a:cs typeface="Courier New"/>
                <a:sym typeface="Courier New"/>
              </a:rPr>
              <a:t>layer.get_weights()</a:t>
            </a:r>
            <a:endParaRPr sz="1200">
              <a:latin typeface="Courier New"/>
              <a:ea typeface="Courier New"/>
              <a:cs typeface="Courier New"/>
              <a:sym typeface="Courier New"/>
            </a:endParaRPr>
          </a:p>
          <a:p>
            <a:pPr indent="-304800" lvl="1" marL="914400" rtl="0" algn="l">
              <a:lnSpc>
                <a:spcPct val="100000"/>
              </a:lnSpc>
              <a:spcBef>
                <a:spcPts val="0"/>
              </a:spcBef>
              <a:spcAft>
                <a:spcPts val="0"/>
              </a:spcAft>
              <a:buSzPts val="1200"/>
              <a:buFont typeface="Courier New"/>
              <a:buChar char="○"/>
            </a:pPr>
            <a:r>
              <a:rPr lang="en" sz="1200">
                <a:latin typeface="Courier New"/>
                <a:ea typeface="Courier New"/>
                <a:cs typeface="Courier New"/>
                <a:sym typeface="Courier New"/>
              </a:rPr>
              <a:t>layer.set_weights()</a:t>
            </a:r>
            <a:endParaRPr sz="1200">
              <a:latin typeface="Courier New"/>
              <a:ea typeface="Courier New"/>
              <a:cs typeface="Courier New"/>
              <a:sym typeface="Courier New"/>
            </a:endParaRPr>
          </a:p>
          <a:p>
            <a:pPr indent="-304800" lvl="1" marL="914400" rtl="0" algn="l">
              <a:lnSpc>
                <a:spcPct val="100000"/>
              </a:lnSpc>
              <a:spcBef>
                <a:spcPts val="0"/>
              </a:spcBef>
              <a:spcAft>
                <a:spcPts val="0"/>
              </a:spcAft>
              <a:buSzPts val="1200"/>
              <a:buFont typeface="Courier New"/>
              <a:buChar char="○"/>
            </a:pPr>
            <a:r>
              <a:rPr lang="en" sz="1200">
                <a:latin typeface="Courier New"/>
                <a:ea typeface="Courier New"/>
                <a:cs typeface="Courier New"/>
                <a:sym typeface="Courier New"/>
              </a:rPr>
              <a:t>layer.get_config()</a:t>
            </a:r>
            <a:endParaRPr sz="1200">
              <a:latin typeface="Courier New"/>
              <a:ea typeface="Courier New"/>
              <a:cs typeface="Courier New"/>
              <a:sym typeface="Courier New"/>
            </a:endParaRPr>
          </a:p>
          <a:p>
            <a:pPr indent="-304800" lvl="1" marL="914400" rtl="0" algn="l">
              <a:lnSpc>
                <a:spcPct val="100000"/>
              </a:lnSpc>
              <a:spcBef>
                <a:spcPts val="0"/>
              </a:spcBef>
              <a:spcAft>
                <a:spcPts val="0"/>
              </a:spcAft>
              <a:buSzPts val="1200"/>
              <a:buFont typeface="Courier New"/>
              <a:buChar char="○"/>
            </a:pPr>
            <a:r>
              <a:rPr lang="en" sz="1200">
                <a:latin typeface="Courier New"/>
                <a:ea typeface="Courier New"/>
                <a:cs typeface="Courier New"/>
                <a:sym typeface="Courier New"/>
              </a:rPr>
              <a:t>Input,input_at,output,output_at,shape,etc...</a:t>
            </a:r>
            <a:endParaRPr sz="12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Writing your Own Keras Layer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a:t>
            </a:r>
            <a:r>
              <a:rPr lang="en"/>
              <a:t>Keras Layers</a:t>
            </a:r>
            <a:endParaRPr/>
          </a:p>
        </p:txBody>
      </p:sp>
      <p:pic>
        <p:nvPicPr>
          <p:cNvPr id="295" name="Google Shape;295;p16"/>
          <p:cNvPicPr preferRelativeResize="0"/>
          <p:nvPr/>
        </p:nvPicPr>
        <p:blipFill>
          <a:blip r:embed="rId3">
            <a:alphaModFix/>
          </a:blip>
          <a:stretch>
            <a:fillRect/>
          </a:stretch>
        </p:blipFill>
        <p:spPr>
          <a:xfrm>
            <a:off x="1093788" y="1331850"/>
            <a:ext cx="7450525" cy="3607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Three methods to implement</a:t>
            </a:r>
            <a:endParaRPr/>
          </a:p>
        </p:txBody>
      </p:sp>
      <p:sp>
        <p:nvSpPr>
          <p:cNvPr id="301" name="Google Shape;301;p17"/>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02" name="Google Shape;302;p17"/>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400">
                <a:solidFill>
                  <a:schemeClr val="lt1"/>
                </a:solidFill>
                <a:latin typeface="Courier New"/>
                <a:ea typeface="Courier New"/>
                <a:cs typeface="Courier New"/>
                <a:sym typeface="Courier New"/>
              </a:rPr>
              <a:t>build(input_shape)</a:t>
            </a:r>
            <a:endParaRPr b="1" sz="1400">
              <a:solidFill>
                <a:schemeClr val="lt1"/>
              </a:solidFill>
              <a:latin typeface="Courier New"/>
              <a:ea typeface="Courier New"/>
              <a:cs typeface="Courier New"/>
              <a:sym typeface="Courier New"/>
            </a:endParaRPr>
          </a:p>
        </p:txBody>
      </p:sp>
      <p:sp>
        <p:nvSpPr>
          <p:cNvPr id="303" name="Google Shape;303;p17"/>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Define your weights</a:t>
            </a:r>
            <a:endParaRPr b="1" sz="1600"/>
          </a:p>
          <a:p>
            <a:pPr indent="0" lvl="0" marL="0" rtl="0" algn="l">
              <a:spcBef>
                <a:spcPts val="800"/>
              </a:spcBef>
              <a:spcAft>
                <a:spcPts val="800"/>
              </a:spcAft>
              <a:buNone/>
            </a:pPr>
            <a:r>
              <a:rPr lang="en" sz="1600"/>
              <a:t>This method must also set self.build to True at the very end.</a:t>
            </a:r>
            <a:endParaRPr sz="1600"/>
          </a:p>
        </p:txBody>
      </p:sp>
      <p:sp>
        <p:nvSpPr>
          <p:cNvPr id="304" name="Google Shape;304;p17"/>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05" name="Google Shape;305;p17"/>
          <p:cNvSpPr txBox="1"/>
          <p:nvPr>
            <p:ph idx="4294967295" type="body"/>
          </p:nvPr>
        </p:nvSpPr>
        <p:spPr>
          <a:xfrm>
            <a:off x="3606675" y="1451575"/>
            <a:ext cx="18489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400">
                <a:solidFill>
                  <a:schemeClr val="lt1"/>
                </a:solidFill>
                <a:latin typeface="Courier New"/>
                <a:ea typeface="Courier New"/>
                <a:cs typeface="Courier New"/>
                <a:sym typeface="Courier New"/>
              </a:rPr>
              <a:t>call(x)</a:t>
            </a:r>
            <a:endParaRPr b="1" sz="1400">
              <a:solidFill>
                <a:schemeClr val="lt1"/>
              </a:solidFill>
              <a:latin typeface="Courier New"/>
              <a:ea typeface="Courier New"/>
              <a:cs typeface="Courier New"/>
              <a:sym typeface="Courier New"/>
            </a:endParaRPr>
          </a:p>
        </p:txBody>
      </p:sp>
      <p:sp>
        <p:nvSpPr>
          <p:cNvPr id="306" name="Google Shape;306;p17"/>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Layer’s main logic</a:t>
            </a:r>
            <a:endParaRPr b="1" sz="1600"/>
          </a:p>
          <a:p>
            <a:pPr indent="0" lvl="0" marL="0" rtl="0" algn="l">
              <a:spcBef>
                <a:spcPts val="800"/>
              </a:spcBef>
              <a:spcAft>
                <a:spcPts val="800"/>
              </a:spcAft>
              <a:buNone/>
            </a:pPr>
            <a:r>
              <a:rPr lang="en" sz="1600"/>
              <a:t>Unless you want your layer to support masking, we only got to care about the first argument passed.</a:t>
            </a:r>
            <a:endParaRPr sz="1600"/>
          </a:p>
        </p:txBody>
      </p:sp>
      <p:sp>
        <p:nvSpPr>
          <p:cNvPr id="307" name="Google Shape;307;p17"/>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08" name="Google Shape;308;p17"/>
          <p:cNvSpPr txBox="1"/>
          <p:nvPr>
            <p:ph idx="4294967295" type="body"/>
          </p:nvPr>
        </p:nvSpPr>
        <p:spPr>
          <a:xfrm>
            <a:off x="6160600" y="1451575"/>
            <a:ext cx="25395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400">
                <a:solidFill>
                  <a:schemeClr val="lt1"/>
                </a:solidFill>
                <a:latin typeface="Courier New"/>
                <a:ea typeface="Courier New"/>
                <a:cs typeface="Courier New"/>
                <a:sym typeface="Courier New"/>
              </a:rPr>
              <a:t>compute_output_shape()</a:t>
            </a:r>
            <a:endParaRPr b="1" sz="1400">
              <a:solidFill>
                <a:schemeClr val="lt1"/>
              </a:solidFill>
              <a:latin typeface="Courier New"/>
              <a:ea typeface="Courier New"/>
              <a:cs typeface="Courier New"/>
              <a:sym typeface="Courier New"/>
            </a:endParaRPr>
          </a:p>
        </p:txBody>
      </p:sp>
      <p:sp>
        <p:nvSpPr>
          <p:cNvPr id="309" name="Google Shape;309;p17"/>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Output shape</a:t>
            </a:r>
            <a:endParaRPr b="1" sz="1600"/>
          </a:p>
          <a:p>
            <a:pPr indent="0" lvl="0" marL="0" rtl="0" algn="l">
              <a:spcBef>
                <a:spcPts val="800"/>
              </a:spcBef>
              <a:spcAft>
                <a:spcPts val="800"/>
              </a:spcAft>
              <a:buNone/>
            </a:pPr>
            <a:r>
              <a:rPr lang="en" sz="1600"/>
              <a:t>Incase the layer modifies the shape of its input, a specification for the shape transformation logic is required here</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18"/>
          <p:cNvSpPr txBox="1"/>
          <p:nvPr>
            <p:ph type="title"/>
          </p:nvPr>
        </p:nvSpPr>
        <p:spPr>
          <a:xfrm>
            <a:off x="1303800" y="598575"/>
            <a:ext cx="7106400" cy="99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DenseK Solution over base code</a:t>
            </a:r>
            <a:endParaRPr/>
          </a:p>
        </p:txBody>
      </p:sp>
      <p:pic>
        <p:nvPicPr>
          <p:cNvPr id="315" name="Google Shape;315;p18"/>
          <p:cNvPicPr preferRelativeResize="0"/>
          <p:nvPr/>
        </p:nvPicPr>
        <p:blipFill>
          <a:blip r:embed="rId3">
            <a:alphaModFix/>
          </a:blip>
          <a:stretch>
            <a:fillRect/>
          </a:stretch>
        </p:blipFill>
        <p:spPr>
          <a:xfrm>
            <a:off x="702000" y="1438275"/>
            <a:ext cx="5602925" cy="3625375"/>
          </a:xfrm>
          <a:prstGeom prst="rect">
            <a:avLst/>
          </a:prstGeom>
          <a:noFill/>
          <a:ln>
            <a:noFill/>
          </a:ln>
        </p:spPr>
      </p:pic>
      <p:pic>
        <p:nvPicPr>
          <p:cNvPr id="316" name="Google Shape;316;p18"/>
          <p:cNvPicPr preferRelativeResize="0"/>
          <p:nvPr/>
        </p:nvPicPr>
        <p:blipFill>
          <a:blip r:embed="rId4">
            <a:alphaModFix/>
          </a:blip>
          <a:stretch>
            <a:fillRect/>
          </a:stretch>
        </p:blipFill>
        <p:spPr>
          <a:xfrm>
            <a:off x="6430175" y="1438275"/>
            <a:ext cx="1980025" cy="3373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19"/>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Normalization Layer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Normalization</a:t>
            </a:r>
            <a:endParaRPr/>
          </a:p>
        </p:txBody>
      </p:sp>
      <p:sp>
        <p:nvSpPr>
          <p:cNvPr id="327" name="Google Shape;327;p20"/>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800">
                <a:solidFill>
                  <a:srgbClr val="737373"/>
                </a:solidFill>
                <a:latin typeface="Roboto"/>
                <a:ea typeface="Roboto"/>
                <a:cs typeface="Roboto"/>
                <a:sym typeface="Roboto"/>
              </a:rPr>
              <a:t>Normalization or Feature Scaling is a method used to standardize the range of features of data. </a:t>
            </a:r>
            <a:endParaRPr/>
          </a:p>
          <a:p>
            <a:pPr indent="-311150" lvl="0" marL="457200" rtl="0" algn="l">
              <a:spcBef>
                <a:spcPts val="0"/>
              </a:spcBef>
              <a:spcAft>
                <a:spcPts val="0"/>
              </a:spcAft>
              <a:buSzPts val="1300"/>
              <a:buChar char="●"/>
            </a:pPr>
            <a:r>
              <a:rPr lang="en" sz="1800">
                <a:solidFill>
                  <a:srgbClr val="737373"/>
                </a:solidFill>
                <a:latin typeface="Roboto"/>
                <a:ea typeface="Roboto"/>
                <a:cs typeface="Roboto"/>
                <a:sym typeface="Roboto"/>
              </a:rPr>
              <a:t>Generally performed during the data preprocessing step. </a:t>
            </a:r>
            <a:endParaRPr/>
          </a:p>
          <a:p>
            <a:pPr indent="-311150" lvl="0" marL="457200" rtl="0" algn="l">
              <a:spcBef>
                <a:spcPts val="0"/>
              </a:spcBef>
              <a:spcAft>
                <a:spcPts val="0"/>
              </a:spcAft>
              <a:buSzPts val="1300"/>
              <a:buChar char="●"/>
            </a:pPr>
            <a:r>
              <a:rPr lang="en" sz="1800">
                <a:solidFill>
                  <a:srgbClr val="737373"/>
                </a:solidFill>
                <a:latin typeface="Roboto"/>
                <a:ea typeface="Roboto"/>
                <a:cs typeface="Roboto"/>
                <a:sym typeface="Roboto"/>
              </a:rPr>
              <a:t>Why do we need to perform normalization?</a:t>
            </a:r>
            <a:endParaRPr/>
          </a:p>
        </p:txBody>
      </p:sp>
      <p:pic>
        <p:nvPicPr>
          <p:cNvPr id="328" name="Google Shape;328;p20"/>
          <p:cNvPicPr preferRelativeResize="0"/>
          <p:nvPr/>
        </p:nvPicPr>
        <p:blipFill>
          <a:blip r:embed="rId3">
            <a:alphaModFix/>
          </a:blip>
          <a:stretch>
            <a:fillRect/>
          </a:stretch>
        </p:blipFill>
        <p:spPr>
          <a:xfrm>
            <a:off x="1526475" y="3167475"/>
            <a:ext cx="1956925" cy="616675"/>
          </a:xfrm>
          <a:prstGeom prst="rect">
            <a:avLst/>
          </a:prstGeom>
          <a:noFill/>
          <a:ln>
            <a:noFill/>
          </a:ln>
        </p:spPr>
      </p:pic>
      <p:pic>
        <p:nvPicPr>
          <p:cNvPr id="329" name="Google Shape;329;p20"/>
          <p:cNvPicPr preferRelativeResize="0"/>
          <p:nvPr/>
        </p:nvPicPr>
        <p:blipFill>
          <a:blip r:embed="rId4">
            <a:alphaModFix/>
          </a:blip>
          <a:stretch>
            <a:fillRect/>
          </a:stretch>
        </p:blipFill>
        <p:spPr>
          <a:xfrm>
            <a:off x="4524150" y="3041200"/>
            <a:ext cx="2171700" cy="742950"/>
          </a:xfrm>
          <a:prstGeom prst="rect">
            <a:avLst/>
          </a:prstGeom>
          <a:noFill/>
          <a:ln>
            <a:noFill/>
          </a:ln>
        </p:spPr>
      </p:pic>
      <p:sp>
        <p:nvSpPr>
          <p:cNvPr id="330" name="Google Shape;330;p20"/>
          <p:cNvSpPr txBox="1"/>
          <p:nvPr/>
        </p:nvSpPr>
        <p:spPr>
          <a:xfrm>
            <a:off x="1650875" y="3853325"/>
            <a:ext cx="2402100" cy="3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t>Min-Max Normalization</a:t>
            </a:r>
            <a:endParaRPr/>
          </a:p>
        </p:txBody>
      </p:sp>
      <p:sp>
        <p:nvSpPr>
          <p:cNvPr id="331" name="Google Shape;331;p20"/>
          <p:cNvSpPr txBox="1"/>
          <p:nvPr/>
        </p:nvSpPr>
        <p:spPr>
          <a:xfrm>
            <a:off x="4586825" y="3853325"/>
            <a:ext cx="2171700" cy="3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t>Mean Normalization</a:t>
            </a:r>
            <a:endParaRPr/>
          </a:p>
        </p:txBody>
      </p:sp>
      <p:sp>
        <p:nvSpPr>
          <p:cNvPr id="332" name="Google Shape;332;p20"/>
          <p:cNvSpPr txBox="1"/>
          <p:nvPr/>
        </p:nvSpPr>
        <p:spPr>
          <a:xfrm>
            <a:off x="3064475" y="4703475"/>
            <a:ext cx="5773200" cy="257100"/>
          </a:xfrm>
          <a:prstGeom prst="rect">
            <a:avLst/>
          </a:prstGeom>
          <a:noFill/>
          <a:ln>
            <a:noFill/>
          </a:ln>
        </p:spPr>
        <p:txBody>
          <a:bodyPr anchorCtr="0" anchor="t" bIns="91425" lIns="91425" spcFirstLastPara="1" rIns="91425" wrap="square" tIns="91425">
            <a:noAutofit/>
          </a:bodyPr>
          <a:lstStyle/>
          <a:p>
            <a:pPr indent="457200" lvl="0" marL="1828800" rtl="0" algn="l">
              <a:spcBef>
                <a:spcPts val="0"/>
              </a:spcBef>
              <a:spcAft>
                <a:spcPts val="0"/>
              </a:spcAft>
              <a:buNone/>
            </a:pPr>
            <a:r>
              <a:rPr lang="en" sz="1000"/>
              <a:t>https://en.wikipedia.org/wiki/Normalization_(statistics)</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Batch Normalization</a:t>
            </a:r>
            <a:endParaRPr/>
          </a:p>
        </p:txBody>
      </p:sp>
      <p:sp>
        <p:nvSpPr>
          <p:cNvPr id="338" name="Google Shape;338;p21"/>
          <p:cNvSpPr txBox="1"/>
          <p:nvPr>
            <p:ph idx="1" type="body"/>
          </p:nvPr>
        </p:nvSpPr>
        <p:spPr>
          <a:xfrm>
            <a:off x="1303800" y="1312775"/>
            <a:ext cx="7030500" cy="321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solidFill>
                  <a:srgbClr val="333333"/>
                </a:solidFill>
                <a:latin typeface="Roboto"/>
                <a:ea typeface="Roboto"/>
                <a:cs typeface="Roboto"/>
                <a:sym typeface="Roboto"/>
              </a:rPr>
              <a:t>Batch Norm is the normalization of the output in each hidden layer.</a:t>
            </a:r>
            <a:endParaRPr sz="1800">
              <a:solidFill>
                <a:srgbClr val="333333"/>
              </a:solidFill>
              <a:latin typeface="Roboto"/>
              <a:ea typeface="Roboto"/>
              <a:cs typeface="Roboto"/>
              <a:sym typeface="Roboto"/>
            </a:endParaRPr>
          </a:p>
          <a:p>
            <a:pPr indent="0" lvl="0" marL="457200" rtl="0" algn="l">
              <a:spcBef>
                <a:spcPts val="1600"/>
              </a:spcBef>
              <a:spcAft>
                <a:spcPts val="1600"/>
              </a:spcAft>
              <a:buNone/>
            </a:pPr>
            <a:r>
              <a:t/>
            </a:r>
            <a:endParaRPr sz="1800">
              <a:solidFill>
                <a:srgbClr val="333333"/>
              </a:solidFill>
              <a:latin typeface="Roboto"/>
              <a:ea typeface="Roboto"/>
              <a:cs typeface="Roboto"/>
              <a:sym typeface="Roboto"/>
            </a:endParaRPr>
          </a:p>
        </p:txBody>
      </p:sp>
      <p:pic>
        <p:nvPicPr>
          <p:cNvPr id="339" name="Google Shape;339;p21"/>
          <p:cNvPicPr preferRelativeResize="0"/>
          <p:nvPr/>
        </p:nvPicPr>
        <p:blipFill>
          <a:blip r:embed="rId3">
            <a:alphaModFix/>
          </a:blip>
          <a:stretch>
            <a:fillRect/>
          </a:stretch>
        </p:blipFill>
        <p:spPr>
          <a:xfrm>
            <a:off x="2762575" y="1706600"/>
            <a:ext cx="4963200" cy="2884125"/>
          </a:xfrm>
          <a:prstGeom prst="rect">
            <a:avLst/>
          </a:prstGeom>
          <a:noFill/>
          <a:ln>
            <a:noFill/>
          </a:ln>
        </p:spPr>
      </p:pic>
      <p:sp>
        <p:nvSpPr>
          <p:cNvPr id="340" name="Google Shape;340;p21"/>
          <p:cNvSpPr txBox="1"/>
          <p:nvPr/>
        </p:nvSpPr>
        <p:spPr>
          <a:xfrm>
            <a:off x="2372500" y="4802325"/>
            <a:ext cx="5961600" cy="2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https://medium.com/@ilango100/batch-normalization-speed-up-neural-network-training-245e39a62f85</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