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78"/>
  </p:notesMasterIdLst>
  <p:handoutMasterIdLst>
    <p:handoutMasterId r:id="rId79"/>
  </p:handoutMasterIdLst>
  <p:sldIdLst>
    <p:sldId id="256" r:id="rId2"/>
    <p:sldId id="276" r:id="rId3"/>
    <p:sldId id="277" r:id="rId4"/>
    <p:sldId id="278" r:id="rId5"/>
    <p:sldId id="280" r:id="rId6"/>
    <p:sldId id="257" r:id="rId7"/>
    <p:sldId id="258" r:id="rId8"/>
    <p:sldId id="378" r:id="rId9"/>
    <p:sldId id="379" r:id="rId10"/>
    <p:sldId id="380" r:id="rId11"/>
    <p:sldId id="351" r:id="rId12"/>
    <p:sldId id="281" r:id="rId13"/>
    <p:sldId id="282" r:id="rId14"/>
    <p:sldId id="283" r:id="rId15"/>
    <p:sldId id="285" r:id="rId16"/>
    <p:sldId id="286" r:id="rId17"/>
    <p:sldId id="287" r:id="rId18"/>
    <p:sldId id="401" r:id="rId19"/>
    <p:sldId id="259" r:id="rId20"/>
    <p:sldId id="310" r:id="rId21"/>
    <p:sldId id="288" r:id="rId22"/>
    <p:sldId id="260" r:id="rId23"/>
    <p:sldId id="289" r:id="rId24"/>
    <p:sldId id="311" r:id="rId25"/>
    <p:sldId id="261" r:id="rId26"/>
    <p:sldId id="353" r:id="rId27"/>
    <p:sldId id="302" r:id="rId28"/>
    <p:sldId id="269" r:id="rId29"/>
    <p:sldId id="382" r:id="rId30"/>
    <p:sldId id="303" r:id="rId31"/>
    <p:sldId id="304" r:id="rId32"/>
    <p:sldId id="270" r:id="rId33"/>
    <p:sldId id="340" r:id="rId34"/>
    <p:sldId id="335" r:id="rId35"/>
    <p:sldId id="336" r:id="rId36"/>
    <p:sldId id="345" r:id="rId37"/>
    <p:sldId id="383" r:id="rId38"/>
    <p:sldId id="384" r:id="rId39"/>
    <p:sldId id="385" r:id="rId40"/>
    <p:sldId id="346" r:id="rId41"/>
    <p:sldId id="395" r:id="rId42"/>
    <p:sldId id="358"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88" r:id="rId57"/>
    <p:sldId id="389" r:id="rId58"/>
    <p:sldId id="390" r:id="rId59"/>
    <p:sldId id="391" r:id="rId60"/>
    <p:sldId id="392" r:id="rId61"/>
    <p:sldId id="393" r:id="rId62"/>
    <p:sldId id="394" r:id="rId63"/>
    <p:sldId id="356" r:id="rId64"/>
    <p:sldId id="295" r:id="rId65"/>
    <p:sldId id="296" r:id="rId66"/>
    <p:sldId id="297" r:id="rId67"/>
    <p:sldId id="298" r:id="rId68"/>
    <p:sldId id="299" r:id="rId69"/>
    <p:sldId id="355" r:id="rId70"/>
    <p:sldId id="347" r:id="rId71"/>
    <p:sldId id="348" r:id="rId72"/>
    <p:sldId id="274" r:id="rId73"/>
    <p:sldId id="399" r:id="rId74"/>
    <p:sldId id="349" r:id="rId75"/>
    <p:sldId id="350" r:id="rId76"/>
    <p:sldId id="275" r:id="rId7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81" d="100"/>
          <a:sy n="81" d="100"/>
        </p:scale>
        <p:origin x="1426" y="53"/>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06-Feb-20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06-Feb-20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628800"/>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a:t>
            </a:r>
            <a:endParaRPr lang="en-GB" sz="2000" dirty="0" smtClean="0"/>
          </a:p>
          <a:p>
            <a:pPr lvl="1">
              <a:lnSpc>
                <a:spcPct val="90000"/>
              </a:lnSpc>
            </a:pPr>
            <a:r>
              <a:rPr lang="en-GB" sz="2000" dirty="0" smtClean="0"/>
              <a:t>how </a:t>
            </a:r>
            <a:r>
              <a:rPr lang="en-GB" sz="2000" dirty="0"/>
              <a:t>the system should react to particular inputs and </a:t>
            </a:r>
            <a:endParaRPr lang="en-GB" sz="2000" dirty="0" smtClean="0"/>
          </a:p>
          <a:p>
            <a:pPr lvl="1">
              <a:lnSpc>
                <a:spcPct val="90000"/>
              </a:lnSpc>
            </a:pPr>
            <a:r>
              <a:rPr lang="en-GB" sz="2000" dirty="0" smtClean="0"/>
              <a:t>how </a:t>
            </a:r>
            <a:r>
              <a:rPr lang="en-GB" sz="2000" dirty="0"/>
              <a:t>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 needs to be properly understood by the developers</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smtClean="0"/>
              <a:t>Depends </a:t>
            </a:r>
            <a:r>
              <a:rPr lang="en-GB" dirty="0"/>
              <a:t>on </a:t>
            </a:r>
            <a:endParaRPr lang="en-GB" dirty="0" smtClean="0"/>
          </a:p>
          <a:p>
            <a:pPr lvl="1"/>
            <a:r>
              <a:rPr lang="en-GB" dirty="0" smtClean="0"/>
              <a:t>the </a:t>
            </a:r>
            <a:r>
              <a:rPr lang="en-GB" dirty="0"/>
              <a:t>type of software, </a:t>
            </a:r>
            <a:endParaRPr lang="en-GB" dirty="0" smtClean="0"/>
          </a:p>
          <a:p>
            <a:pPr lvl="1"/>
            <a:r>
              <a:rPr lang="en-GB" dirty="0" smtClean="0"/>
              <a:t>expected </a:t>
            </a:r>
            <a:r>
              <a:rPr lang="en-GB" dirty="0"/>
              <a:t>users and </a:t>
            </a:r>
            <a:endParaRPr lang="en-GB" dirty="0" smtClean="0"/>
          </a:p>
          <a:p>
            <a:pPr lvl="1"/>
            <a:r>
              <a:rPr lang="en-GB" dirty="0" smtClean="0"/>
              <a:t>the </a:t>
            </a:r>
            <a:r>
              <a:rPr lang="en-GB" dirty="0"/>
              <a:t>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Content Placeholder 2"/>
          <p:cNvSpPr>
            <a:spLocks noGrp="1"/>
          </p:cNvSpPr>
          <p:nvPr>
            <p:ph idx="1"/>
          </p:nvPr>
        </p:nvSpPr>
        <p:spPr/>
        <p:txBody>
          <a:bodyPr/>
          <a:lstStyle/>
          <a:p>
            <a:r>
              <a:rPr lang="en-US" dirty="0" smtClean="0"/>
              <a:t>Make groups of 5</a:t>
            </a:r>
          </a:p>
          <a:p>
            <a:r>
              <a:rPr lang="en-US" dirty="0" smtClean="0"/>
              <a:t>One of you is going to be a client</a:t>
            </a:r>
          </a:p>
          <a:p>
            <a:r>
              <a:rPr lang="en-US" dirty="0" smtClean="0"/>
              <a:t>The client should take 1 minute to decide what kind of a backpack he/she wants to have</a:t>
            </a:r>
          </a:p>
          <a:p>
            <a:r>
              <a:rPr lang="en-US" dirty="0" smtClean="0"/>
              <a:t>The rest of the 4 group members should now interview the client and write the requirements</a:t>
            </a:r>
          </a:p>
          <a:p>
            <a:r>
              <a:rPr lang="en-US" dirty="0" smtClean="0"/>
              <a:t>They should then mark what requirements are functional and what </a:t>
            </a:r>
            <a:r>
              <a:rPr lang="en-US" smtClean="0"/>
              <a:t>are non-functional</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extLst>
      <p:ext uri="{BB962C8B-B14F-4D97-AF65-F5344CB8AC3E}">
        <p14:creationId xmlns:p14="http://schemas.microsoft.com/office/powerpoint/2010/main" val="395763201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r>
              <a:rPr lang="en-GB" sz="2000" dirty="0" smtClean="0"/>
              <a:t>.</a:t>
            </a:r>
            <a:endParaRPr lang="en-GB" sz="20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GB" b="1" dirty="0" smtClean="0"/>
              <a:t>Goal:</a:t>
            </a:r>
            <a:r>
              <a:rPr lang="en-GB" dirty="0" smtClean="0"/>
              <a:t/>
            </a:r>
            <a:br>
              <a:rPr lang="en-GB" dirty="0" smtClean="0"/>
            </a:br>
            <a:r>
              <a:rPr lang="en-US" dirty="0" smtClean="0"/>
              <a:t>The system should be easy to use by medical staff and should be organized in such a way that user errors are minimized.</a:t>
            </a:r>
          </a:p>
          <a:p>
            <a:r>
              <a:rPr lang="en-GB" b="1" dirty="0"/>
              <a:t>Verifiable non-functional </a:t>
            </a:r>
            <a:r>
              <a:rPr lang="en-GB" b="1" dirty="0" smtClean="0"/>
              <a:t>requirement:</a:t>
            </a:r>
            <a:r>
              <a:rPr lang="en-GB" dirty="0" smtClean="0"/>
              <a:t/>
            </a:r>
            <a:br>
              <a:rPr lang="en-GB" dirty="0" smtClean="0"/>
            </a:br>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r>
              <a:rPr lang="en-GB" dirty="0" smtClean="0"/>
              <a:t>.</a:t>
            </a:r>
          </a:p>
          <a:p>
            <a:pPr>
              <a:lnSpc>
                <a:spcPct val="90000"/>
              </a:lnSpc>
            </a:pPr>
            <a:endParaRPr lang="en-GB" dirty="0"/>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a:t>
            </a:r>
            <a:endParaRPr lang="en-GB" dirty="0" smtClean="0"/>
          </a:p>
          <a:p>
            <a:pPr lvl="1"/>
            <a:r>
              <a:rPr lang="en-GB" dirty="0" smtClean="0"/>
              <a:t>the </a:t>
            </a:r>
            <a:r>
              <a:rPr lang="en-GB" dirty="0"/>
              <a:t>services that </a:t>
            </a:r>
            <a:r>
              <a:rPr lang="en-GB" dirty="0" smtClean="0"/>
              <a:t>a customer </a:t>
            </a:r>
            <a:r>
              <a:rPr lang="en-GB" dirty="0"/>
              <a:t>requires from a system and </a:t>
            </a:r>
            <a:endParaRPr lang="en-GB" dirty="0" smtClean="0"/>
          </a:p>
          <a:p>
            <a:pPr lvl="1"/>
            <a:r>
              <a:rPr lang="en-GB" dirty="0" smtClean="0"/>
              <a:t>the </a:t>
            </a:r>
            <a:r>
              <a:rPr lang="en-GB" dirty="0"/>
              <a:t>constraints under which it operates and is developed</a:t>
            </a:r>
            <a:r>
              <a:rPr lang="en-GB" dirty="0" smtClean="0"/>
              <a: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a:t>
            </a:r>
            <a:endParaRPr lang="en-GB" sz="2400" dirty="0" smtClean="0"/>
          </a:p>
          <a:p>
            <a:pPr lvl="1"/>
            <a:r>
              <a:rPr lang="en-GB" dirty="0" smtClean="0"/>
              <a:t>the </a:t>
            </a:r>
            <a:r>
              <a:rPr lang="en-GB" dirty="0"/>
              <a:t>application domain, </a:t>
            </a:r>
            <a:endParaRPr lang="en-GB" dirty="0" smtClean="0"/>
          </a:p>
          <a:p>
            <a:pPr lvl="1"/>
            <a:r>
              <a:rPr lang="en-GB" dirty="0" smtClean="0"/>
              <a:t>the </a:t>
            </a:r>
            <a:r>
              <a:rPr lang="en-GB" dirty="0"/>
              <a:t>services that the system should provide and </a:t>
            </a:r>
            <a:endParaRPr lang="en-GB" dirty="0" smtClean="0"/>
          </a:p>
          <a:p>
            <a:pPr lvl="1"/>
            <a:r>
              <a:rPr lang="en-GB" dirty="0" smtClean="0"/>
              <a:t>the </a:t>
            </a:r>
            <a:r>
              <a:rPr lang="en-GB" dirty="0"/>
              <a:t>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endParaRPr lang="en-US" dirty="0" smtClean="0"/>
          </a:p>
          <a:p>
            <a:r>
              <a:rPr lang="en-US" dirty="0" smtClean="0"/>
              <a:t>Interaction is with system stakeholders from managers to external regulators.</a:t>
            </a:r>
          </a:p>
          <a:p>
            <a:endParaRPr lang="en-US" dirty="0" smtClean="0"/>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a:t>
            </a:r>
            <a:r>
              <a:rPr lang="en-GB" dirty="0" smtClean="0"/>
              <a:t>in </a:t>
            </a:r>
            <a:r>
              <a:rPr lang="en-GB" dirty="0"/>
              <a:t>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a:t>
            </a:r>
            <a:r>
              <a:rPr lang="en-US" dirty="0" smtClean="0"/>
              <a:t>development</a:t>
            </a:r>
            <a:endParaRPr lang="en-US" dirty="0" smtClean="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r>
              <a:rPr lang="en-GB" dirty="0" smtClean="0"/>
              <a:t>.</a:t>
            </a:r>
          </a:p>
          <a:p>
            <a:pPr>
              <a:lnSpc>
                <a:spcPct val="90000"/>
              </a:lnSpc>
            </a:pPr>
            <a:endParaRPr lang="en-GB" dirty="0"/>
          </a:p>
          <a:p>
            <a:pPr>
              <a:lnSpc>
                <a:spcPct val="90000"/>
              </a:lnSpc>
            </a:pPr>
            <a:r>
              <a:rPr lang="en-GB" dirty="0"/>
              <a:t>In practice, requirements and design are </a:t>
            </a:r>
            <a:r>
              <a:rPr lang="en-GB" dirty="0" smtClean="0"/>
              <a:t>inseparable</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endParaRPr lang="en-US" dirty="0" smtClean="0"/>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a:t>
            </a:r>
            <a:r>
              <a:rPr lang="en-GB" b="1" dirty="0"/>
              <a:t>shall</a:t>
            </a:r>
            <a:r>
              <a:rPr lang="en-GB" dirty="0"/>
              <a:t> for mandatory requirements, </a:t>
            </a:r>
            <a:r>
              <a:rPr lang="en-GB" b="1" dirty="0"/>
              <a:t>should</a:t>
            </a:r>
            <a:r>
              <a:rPr lang="en-GB" dirty="0"/>
              <a:t>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a:t>
            </a:r>
            <a:endParaRPr lang="en-GB" dirty="0" smtClean="0"/>
          </a:p>
          <a:p>
            <a:pPr lvl="1"/>
            <a:r>
              <a:rPr lang="en-GB" dirty="0" smtClean="0"/>
              <a:t>Defines </a:t>
            </a:r>
            <a:r>
              <a:rPr lang="en-GB" dirty="0"/>
              <a:t>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4"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6"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4679</TotalTime>
  <Words>4532</Words>
  <Application>Microsoft Office PowerPoint</Application>
  <PresentationFormat>On-screen Show (4:3)</PresentationFormat>
  <Paragraphs>629</Paragraphs>
  <Slides>76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4" baseType="lpstr">
      <vt:lpstr>ＭＳ Ｐゴシック</vt:lpstr>
      <vt:lpstr>Arial</vt:lpstr>
      <vt:lpstr>Calibri</vt:lpstr>
      <vt:lpstr>Times New Roman</vt:lpstr>
      <vt:lpstr>Wingdings</vt:lpstr>
      <vt:lpstr>Zapf Dingbats</vt:lpstr>
      <vt:lpstr>SE10 slides</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Class Activity</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Stories and scenarios</vt:lpstr>
      <vt:lpstr>Scenarios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Umair Azfar Khan</cp:lastModifiedBy>
  <cp:revision>43</cp:revision>
  <cp:lastPrinted>2010-01-11T10:54:43Z</cp:lastPrinted>
  <dcterms:created xsi:type="dcterms:W3CDTF">2010-01-08T19:43:52Z</dcterms:created>
  <dcterms:modified xsi:type="dcterms:W3CDTF">2020-02-06T07:53:02Z</dcterms:modified>
</cp:coreProperties>
</file>