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8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58" r:id="rId20"/>
    <p:sldId id="288" r:id="rId21"/>
    <p:sldId id="264" r:id="rId22"/>
    <p:sldId id="289" r:id="rId23"/>
    <p:sldId id="259" r:id="rId24"/>
    <p:sldId id="260" r:id="rId25"/>
    <p:sldId id="262" r:id="rId26"/>
    <p:sldId id="263" r:id="rId27"/>
    <p:sldId id="261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560534-2964-4E49-A7A2-DB3B48210E7A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D8CA23-18B3-40B2-9D94-F0DA40E07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2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lecture is included in your hourly</a:t>
            </a:r>
          </a:p>
        </p:txBody>
      </p:sp>
    </p:spTree>
    <p:extLst>
      <p:ext uri="{BB962C8B-B14F-4D97-AF65-F5344CB8AC3E}">
        <p14:creationId xmlns:p14="http://schemas.microsoft.com/office/powerpoint/2010/main" val="36423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</a:t>
            </a:r>
          </a:p>
          <a:p>
            <a:r>
              <a:rPr lang="en-US" dirty="0"/>
              <a:t>Structural</a:t>
            </a:r>
          </a:p>
          <a:p>
            <a:r>
              <a:rPr lang="en-US" dirty="0"/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48097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inheritance lets you define the implementation of one class in terms of another's. Reuse by sub-classing is often referred to as white-box reuse. </a:t>
            </a:r>
          </a:p>
          <a:p>
            <a:r>
              <a:rPr lang="en-US" dirty="0"/>
              <a:t>The term “white-box” refers to visibility: With inheritance, the internals of parent classes are often visible to subclasses.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1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is an alternative to class inheritance. Here, new functionality is obtained by assembling or </a:t>
            </a:r>
            <a:r>
              <a:rPr lang="en-US" b="1" i="1" dirty="0"/>
              <a:t>composing</a:t>
            </a:r>
            <a:r>
              <a:rPr lang="en-US" i="1" dirty="0"/>
              <a:t> </a:t>
            </a:r>
            <a:r>
              <a:rPr lang="en-US" dirty="0"/>
              <a:t>objects to get more complex functionality. </a:t>
            </a:r>
          </a:p>
          <a:p>
            <a:r>
              <a:rPr lang="en-US" dirty="0"/>
              <a:t>Object composition requires that the objects being composed have well-defined interfaces. </a:t>
            </a:r>
          </a:p>
          <a:p>
            <a:r>
              <a:rPr lang="en-US" dirty="0"/>
              <a:t>This style of reuse is called black-box reuse, because no internal details of objects are visible. Objects appear only as "black boxes."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inheritance is defined statically at compile-time and is straightforward to use, since</a:t>
            </a:r>
            <a:br>
              <a:rPr lang="en-US" dirty="0"/>
            </a:br>
            <a:r>
              <a:rPr lang="en-US" dirty="0"/>
              <a:t>it's supported directly by the programming language. </a:t>
            </a:r>
          </a:p>
          <a:p>
            <a:r>
              <a:rPr lang="en-US" dirty="0"/>
              <a:t>Class inheritance also makes it easier to modify the implementation being reused. </a:t>
            </a:r>
          </a:p>
          <a:p>
            <a:r>
              <a:rPr lang="en-US" dirty="0"/>
              <a:t>When a subclass overrides some but not all operations, it can affect the operations it inherits as well, assuming they call the overridden operations.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9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can't change the implementations inherited from parent classes at run-time, because inheritance is defined at compile-time. </a:t>
            </a:r>
          </a:p>
          <a:p>
            <a:r>
              <a:rPr lang="en-US" dirty="0"/>
              <a:t>Parent classes often define at least part of their subclasses' physical representation. Because inheritance exposes a subclass to details of its parent's implementation, it's often said that “inheritance breaks encapsulation”.</a:t>
            </a:r>
          </a:p>
          <a:p>
            <a:r>
              <a:rPr lang="en-US" dirty="0"/>
              <a:t>The implementation of a subclass becomes so bound up with the implementation of its parent class that any change in the parent's implementation will force the subclass to change.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Object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is defined dynamically at run-time through objects acquiring references to other objects. </a:t>
            </a:r>
          </a:p>
          <a:p>
            <a:r>
              <a:rPr lang="en-US" dirty="0"/>
              <a:t>Because objects are accessed solely through their interfaces, we don't break encapsulation. Any object can be replaced at run-time by another as long as it has the same type. </a:t>
            </a:r>
          </a:p>
          <a:p>
            <a:r>
              <a:rPr lang="en-US" dirty="0"/>
              <a:t>Moreover, because an object's implementation will be written in terms of object interfaces, there are substantially fewer implementation dependencies. </a:t>
            </a:r>
          </a:p>
          <a:p>
            <a:r>
              <a:rPr lang="en-US" dirty="0"/>
              <a:t>Favoring object composition over class inheritance helps you keep each class encapsulated and focused on one task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6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Object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based on object composition will have more objects (if fewer classes) </a:t>
            </a:r>
          </a:p>
          <a:p>
            <a:r>
              <a:rPr lang="en-US" dirty="0"/>
              <a:t>The system's behavior will depend on their interrelationships instead of being defined in one class.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61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Principles of 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Program to an interface, not an implementation.</a:t>
            </a:r>
            <a:r>
              <a:rPr lang="en-US" dirty="0"/>
              <a:t> </a:t>
            </a:r>
            <a:endParaRPr lang="en-US" i="1" dirty="0"/>
          </a:p>
          <a:p>
            <a:r>
              <a:rPr lang="en-US" i="1" dirty="0"/>
              <a:t>Favor object composition over class inheritance.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00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delegation, </a:t>
            </a:r>
            <a:r>
              <a:rPr lang="en-US" i="1" dirty="0"/>
              <a:t>two </a:t>
            </a:r>
            <a:r>
              <a:rPr lang="en-US" dirty="0"/>
              <a:t>objects are involved in handling a request: a receiving object delegates operations to its delegate. </a:t>
            </a:r>
          </a:p>
          <a:p>
            <a:r>
              <a:rPr lang="en-US" dirty="0"/>
              <a:t>This is analogous to subclasses deferring requests to parent classes. </a:t>
            </a:r>
          </a:p>
          <a:p>
            <a:r>
              <a:rPr lang="en-US" dirty="0"/>
              <a:t>Delegation is an extreme example of object composition. It shows that you can always</a:t>
            </a:r>
            <a:br>
              <a:rPr lang="en-US" dirty="0"/>
            </a:br>
            <a:r>
              <a:rPr lang="en-US" dirty="0"/>
              <a:t>replace inheritance with object composition as a mechanism for code reuse. </a:t>
            </a:r>
          </a:p>
        </p:txBody>
      </p:sp>
    </p:spTree>
    <p:extLst>
      <p:ext uri="{BB962C8B-B14F-4D97-AF65-F5344CB8AC3E}">
        <p14:creationId xmlns:p14="http://schemas.microsoft.com/office/powerpoint/2010/main" val="162849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628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628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+ Area()</a:t>
            </a:r>
          </a:p>
        </p:txBody>
      </p:sp>
      <p:sp>
        <p:nvSpPr>
          <p:cNvPr id="6" name="Rectangle 5"/>
          <p:cNvSpPr/>
          <p:nvPr/>
        </p:nvSpPr>
        <p:spPr>
          <a:xfrm>
            <a:off x="7071674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1674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+ Area(): int</a:t>
            </a:r>
          </a:p>
          <a:p>
            <a:r>
              <a:rPr lang="en-US" dirty="0"/>
              <a:t>+ Info(): 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1673" y="4345755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length: </a:t>
            </a:r>
            <a:r>
              <a:rPr lang="en-US" dirty="0" err="1"/>
              <a:t>int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Width: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3" idx="3"/>
            <a:endCxn id="7" idx="1"/>
          </p:cNvCxnSpPr>
          <p:nvPr/>
        </p:nvCxnSpPr>
        <p:spPr>
          <a:xfrm>
            <a:off x="4506012" y="3869702"/>
            <a:ext cx="256566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6012" y="34246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92714" y="6061341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write code in java that satisfies this design (Take 10 minutes)</a:t>
            </a:r>
          </a:p>
        </p:txBody>
      </p:sp>
      <p:sp>
        <p:nvSpPr>
          <p:cNvPr id="13" name="Diamond 12"/>
          <p:cNvSpPr/>
          <p:nvPr/>
        </p:nvSpPr>
        <p:spPr>
          <a:xfrm>
            <a:off x="4100659" y="3714160"/>
            <a:ext cx="405353" cy="3110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8F8E-BFBA-441D-BFD6-42D06FB4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A614-1582-4F0D-92DA-75F247A3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92C-09EC-4F15-8365-52F9C178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652B7C9-FBD2-4E49-A2A5-745E20EF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263" y="109930"/>
            <a:ext cx="5581934" cy="6694518"/>
          </a:xfrm>
        </p:spPr>
      </p:pic>
    </p:spTree>
    <p:extLst>
      <p:ext uri="{BB962C8B-B14F-4D97-AF65-F5344CB8AC3E}">
        <p14:creationId xmlns:p14="http://schemas.microsoft.com/office/powerpoint/2010/main" val="84781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design this?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628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628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+ Area()</a:t>
            </a:r>
          </a:p>
        </p:txBody>
      </p:sp>
      <p:sp>
        <p:nvSpPr>
          <p:cNvPr id="6" name="Rectangle 5"/>
          <p:cNvSpPr/>
          <p:nvPr/>
        </p:nvSpPr>
        <p:spPr>
          <a:xfrm>
            <a:off x="7071674" y="2479249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1674" y="3412502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+ Area(): int</a:t>
            </a:r>
          </a:p>
          <a:p>
            <a:r>
              <a:rPr lang="en-US" dirty="0"/>
              <a:t>+ Info():String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1673" y="4345755"/>
            <a:ext cx="21210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length: </a:t>
            </a:r>
            <a:r>
              <a:rPr lang="en-US" dirty="0" err="1"/>
              <a:t>int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Width: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100659" y="3869702"/>
            <a:ext cx="29710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6012" y="34246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7030" y="6061341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5 minutes to decide</a:t>
            </a:r>
          </a:p>
        </p:txBody>
      </p:sp>
    </p:spTree>
    <p:extLst>
      <p:ext uri="{BB962C8B-B14F-4D97-AF65-F5344CB8AC3E}">
        <p14:creationId xmlns:p14="http://schemas.microsoft.com/office/powerpoint/2010/main" val="368019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B3F8-5213-4FAE-A583-7CC9A491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682028-2E12-42C2-A5BF-AA5D8448B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97" y="-4110"/>
            <a:ext cx="4612943" cy="6847618"/>
          </a:xfrm>
        </p:spPr>
      </p:pic>
    </p:spTree>
    <p:extLst>
      <p:ext uri="{BB962C8B-B14F-4D97-AF65-F5344CB8AC3E}">
        <p14:creationId xmlns:p14="http://schemas.microsoft.com/office/powerpoint/2010/main" val="211203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point in time I can change the object being referred and get a different result</a:t>
            </a:r>
          </a:p>
          <a:p>
            <a:r>
              <a:rPr lang="en-US" dirty="0"/>
              <a:t>Since this happens at run-time and is dynamic, it is a slower process</a:t>
            </a:r>
          </a:p>
          <a:p>
            <a:r>
              <a:rPr lang="en-US" dirty="0"/>
              <a:t>It however provides a lot of flexibility</a:t>
            </a:r>
          </a:p>
        </p:txBody>
      </p:sp>
    </p:spTree>
    <p:extLst>
      <p:ext uri="{BB962C8B-B14F-4D97-AF65-F5344CB8AC3E}">
        <p14:creationId xmlns:p14="http://schemas.microsoft.com/office/powerpoint/2010/main" val="4128925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(not strictly object-oriented) technique for reusing functionality is through</a:t>
            </a:r>
            <a:br>
              <a:rPr lang="en-US" dirty="0"/>
            </a:br>
            <a:r>
              <a:rPr lang="en-US" dirty="0"/>
              <a:t>parameterized types, also known as generics and templates.</a:t>
            </a:r>
          </a:p>
          <a:p>
            <a:r>
              <a:rPr lang="en-US" dirty="0"/>
              <a:t>This technique lets you define a type without specifying all the other types it uses. The</a:t>
            </a:r>
            <a:br>
              <a:rPr lang="en-US" dirty="0"/>
            </a:br>
            <a:r>
              <a:rPr lang="en-US" dirty="0"/>
              <a:t>unspecified types are supplied as </a:t>
            </a:r>
            <a:r>
              <a:rPr lang="en-US" i="1" dirty="0"/>
              <a:t>parameters </a:t>
            </a:r>
            <a:r>
              <a:rPr lang="en-US" dirty="0"/>
              <a:t>at the point of use. </a:t>
            </a:r>
          </a:p>
          <a:p>
            <a:r>
              <a:rPr lang="en-US" dirty="0"/>
              <a:t>For example, to declare a list of integers, you supply the type “integer” as a parameter to the List parameterized type.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6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Composition and Parameterized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Parameterized types give us a third way (in addition to class inheritance and object</a:t>
            </a:r>
            <a:br>
              <a:rPr lang="en-US" dirty="0"/>
            </a:br>
            <a:r>
              <a:rPr lang="en-US" dirty="0"/>
              <a:t>composition) to compose behavior in object-oriented systems. </a:t>
            </a:r>
          </a:p>
          <a:p>
            <a:r>
              <a:rPr lang="en-US" dirty="0"/>
              <a:t>Many designs can be implemented using any of these three techniques. </a:t>
            </a:r>
          </a:p>
        </p:txBody>
      </p:sp>
    </p:spTree>
    <p:extLst>
      <p:ext uri="{BB962C8B-B14F-4D97-AF65-F5344CB8AC3E}">
        <p14:creationId xmlns:p14="http://schemas.microsoft.com/office/powerpoint/2010/main" val="317337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Composition and Parameterized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lets you change the behavior being composed at run-time, but it also requires indirection and can be less efficient. </a:t>
            </a:r>
          </a:p>
          <a:p>
            <a:r>
              <a:rPr lang="en-US" dirty="0"/>
              <a:t>Inheritance lets you provide default implementations for operations and lets subclasses override them. </a:t>
            </a:r>
          </a:p>
          <a:p>
            <a:r>
              <a:rPr lang="en-US" dirty="0"/>
              <a:t>Parameterized types let you change the types that a class can use. </a:t>
            </a:r>
          </a:p>
          <a:p>
            <a:r>
              <a:rPr lang="en-US" i="1" dirty="0"/>
              <a:t>But neither inheritance nor parameterized types can change at run-time. Hence what you end up using depends on your design.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942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and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easy to confuse aggregation and association, because they are often implemented in the same way. </a:t>
            </a:r>
          </a:p>
          <a:p>
            <a:r>
              <a:rPr lang="en-US" dirty="0"/>
              <a:t>Aggregation and Association are implemented with pointers and references. They are determined more by intent than by explicit language mechanisms. </a:t>
            </a:r>
          </a:p>
          <a:p>
            <a:r>
              <a:rPr lang="en-US" dirty="0"/>
              <a:t>Aggregation relationships tend to be fewer and more permanent than Association. </a:t>
            </a:r>
          </a:p>
          <a:p>
            <a:r>
              <a:rPr lang="en-US" dirty="0"/>
              <a:t>Associations, in contrast, are made and remade more frequently, sometimes existing only for the duration of an operation. </a:t>
            </a:r>
          </a:p>
          <a:p>
            <a:r>
              <a:rPr lang="en-US" dirty="0"/>
              <a:t>Association are more dynamic as well, making them more difficult to discern in the source code.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08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maximizing reuse lies in anticipating new requirements and changes to existing requirements, and in designing your systems so that they can evolve accordingly.</a:t>
            </a:r>
          </a:p>
          <a:p>
            <a:r>
              <a:rPr lang="en-US" dirty="0"/>
              <a:t>To design the system so that it's robust to such changes, you must consider how the</a:t>
            </a:r>
            <a:br>
              <a:rPr lang="en-US" dirty="0"/>
            </a:br>
            <a:r>
              <a:rPr lang="en-US" dirty="0"/>
              <a:t>system might need to change over its lifetime. </a:t>
            </a:r>
          </a:p>
          <a:p>
            <a:r>
              <a:rPr lang="en-US" dirty="0"/>
              <a:t>Those changes might involve class redefinition and reimplementation, client modification, and retesting. </a:t>
            </a:r>
          </a:p>
          <a:p>
            <a:r>
              <a:rPr lang="en-US" dirty="0"/>
              <a:t>Redesign affects many parts of the software system, and unanticipated changes are invariably expensive.</a:t>
            </a:r>
          </a:p>
          <a:p>
            <a:r>
              <a:rPr lang="en-US" dirty="0"/>
              <a:t>Design patterns help you avoid this by ensuring that a system can change in specific</a:t>
            </a:r>
            <a:br>
              <a:rPr lang="en-US" dirty="0"/>
            </a:br>
            <a:r>
              <a:rPr lang="en-US" dirty="0"/>
              <a:t>ways. </a:t>
            </a:r>
          </a:p>
        </p:txBody>
      </p:sp>
    </p:spTree>
    <p:extLst>
      <p:ext uri="{BB962C8B-B14F-4D97-AF65-F5344CB8AC3E}">
        <p14:creationId xmlns:p14="http://schemas.microsoft.com/office/powerpoint/2010/main" val="41240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Design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1" dirty="0"/>
              <a:t>Read the pattern once through for an overview. </a:t>
            </a:r>
            <a:r>
              <a:rPr lang="en-US" dirty="0"/>
              <a:t>Pay particular attention to the Applicability and Consequences sections to ensure the pattern is right for your problem.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Go back and study the Structure, Participants, and Collaborations sections. </a:t>
            </a:r>
            <a:r>
              <a:rPr lang="en-US" dirty="0"/>
              <a:t>Make sure</a:t>
            </a:r>
            <a:br>
              <a:rPr lang="en-US" dirty="0"/>
            </a:br>
            <a:r>
              <a:rPr lang="en-US" dirty="0"/>
              <a:t>you understand the classes and objects in the pattern and how they relate to one</a:t>
            </a:r>
            <a:br>
              <a:rPr lang="en-US" dirty="0"/>
            </a:br>
            <a:r>
              <a:rPr lang="en-US" dirty="0"/>
              <a:t>another.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Look at the Sample Code section to see a concrete example of the pattern in code. 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Choose names for pattern participants that are meaningful in the application context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Define the classes. </a:t>
            </a:r>
            <a:r>
              <a:rPr lang="en-US" dirty="0"/>
              <a:t>Declare their interfaces, establish their inheritance relationships,</a:t>
            </a:r>
            <a:br>
              <a:rPr lang="en-US" dirty="0"/>
            </a:br>
            <a:r>
              <a:rPr lang="en-US" dirty="0"/>
              <a:t>and define the instance variables that represent data and object references.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are generalized solutions to generalized problems that occur with some modicum of frequency when you're creating software using the object oriented programming paradigm.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*reference: </a:t>
            </a:r>
            <a:r>
              <a:rPr lang="en-US" dirty="0">
                <a:solidFill>
                  <a:srgbClr val="FF0000"/>
                </a:solidFill>
              </a:rPr>
              <a:t>Design Patterns in Game Programming by Michael Haney (https://www.gamasutra.com/blogs/MichaelHaney/20110920/90250/Design_Patterns_in_Game_Programming.php)</a:t>
            </a:r>
          </a:p>
        </p:txBody>
      </p:sp>
    </p:spTree>
    <p:extLst>
      <p:ext uri="{BB962C8B-B14F-4D97-AF65-F5344CB8AC3E}">
        <p14:creationId xmlns:p14="http://schemas.microsoft.com/office/powerpoint/2010/main" val="304481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(Creational Design Pattern)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It creates objects for you rather than you explicitly calling to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53658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 Interface or an abstract class for creating an object but let the subclasses decide which class to initiate</a:t>
            </a:r>
          </a:p>
        </p:txBody>
      </p:sp>
    </p:spTree>
    <p:extLst>
      <p:ext uri="{BB962C8B-B14F-4D97-AF65-F5344CB8AC3E}">
        <p14:creationId xmlns:p14="http://schemas.microsoft.com/office/powerpoint/2010/main" val="90714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80752" y="2420570"/>
            <a:ext cx="2828042" cy="1036948"/>
            <a:chOff x="5184742" y="2375555"/>
            <a:chExt cx="2828042" cy="1036948"/>
          </a:xfrm>
        </p:grpSpPr>
        <p:sp>
          <p:nvSpPr>
            <p:cNvPr id="4" name="Rectangle 3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Toy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i="1" dirty="0" err="1"/>
                <a:t>CreateParts</a:t>
              </a:r>
              <a:r>
                <a:rPr lang="en-US" i="1" dirty="0"/>
                <a:t>(): void</a:t>
              </a:r>
            </a:p>
            <a:p>
              <a:r>
                <a:rPr lang="en-US" dirty="0"/>
                <a:t>+ </a:t>
              </a:r>
              <a:r>
                <a:rPr lang="en-US" i="1" dirty="0" err="1"/>
                <a:t>AssembleParts</a:t>
              </a:r>
              <a:r>
                <a:rPr lang="en-US" i="1" dirty="0"/>
                <a:t>(): void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40056" y="4460450"/>
            <a:ext cx="2828042" cy="1036948"/>
            <a:chOff x="5184742" y="2375555"/>
            <a:chExt cx="2828042" cy="1036948"/>
          </a:xfrm>
        </p:grpSpPr>
        <p:sp>
          <p:nvSpPr>
            <p:cNvPr id="8" name="Rectangle 7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dirty="0" err="1"/>
                <a:t>CreateParts</a:t>
              </a:r>
              <a:r>
                <a:rPr lang="en-US" dirty="0"/>
                <a:t>():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AssembleParts</a:t>
              </a:r>
              <a:r>
                <a:rPr lang="en-US" dirty="0"/>
                <a:t>(): void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0752" y="4460450"/>
            <a:ext cx="2828042" cy="1036948"/>
            <a:chOff x="5184742" y="2375555"/>
            <a:chExt cx="2828042" cy="1036948"/>
          </a:xfrm>
        </p:grpSpPr>
        <p:sp>
          <p:nvSpPr>
            <p:cNvPr id="11" name="Rectangle 10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dirty="0" err="1"/>
                <a:t>CreateParts</a:t>
              </a:r>
              <a:r>
                <a:rPr lang="en-US" dirty="0"/>
                <a:t>():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AssembleParts</a:t>
              </a:r>
              <a:r>
                <a:rPr lang="en-US" dirty="0"/>
                <a:t>(): void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21448" y="4460450"/>
            <a:ext cx="2828042" cy="1036948"/>
            <a:chOff x="5184742" y="2375555"/>
            <a:chExt cx="2828042" cy="1036948"/>
          </a:xfrm>
        </p:grpSpPr>
        <p:sp>
          <p:nvSpPr>
            <p:cNvPr id="14" name="Rectangle 13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dirty="0" err="1"/>
                <a:t>CreateParts</a:t>
              </a:r>
              <a:r>
                <a:rPr lang="en-US" dirty="0"/>
                <a:t>(): void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AssembleParts</a:t>
              </a:r>
              <a:r>
                <a:rPr lang="en-US" dirty="0"/>
                <a:t>(): void</a:t>
              </a:r>
            </a:p>
          </p:txBody>
        </p:sp>
      </p:grpSp>
      <p:sp>
        <p:nvSpPr>
          <p:cNvPr id="16" name="Isosceles Triangle 15"/>
          <p:cNvSpPr/>
          <p:nvPr/>
        </p:nvSpPr>
        <p:spPr>
          <a:xfrm>
            <a:off x="7125090" y="3457518"/>
            <a:ext cx="339365" cy="2241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6" idx="3"/>
            <a:endCxn id="8" idx="0"/>
          </p:cNvCxnSpPr>
          <p:nvPr/>
        </p:nvCxnSpPr>
        <p:spPr>
          <a:xfrm rot="5400000">
            <a:off x="5335021" y="2500698"/>
            <a:ext cx="778808" cy="314069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1" idx="0"/>
          </p:cNvCxnSpPr>
          <p:nvPr/>
        </p:nvCxnSpPr>
        <p:spPr>
          <a:xfrm>
            <a:off x="7294773" y="3681642"/>
            <a:ext cx="0" cy="778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4" idx="0"/>
          </p:cNvCxnSpPr>
          <p:nvPr/>
        </p:nvCxnSpPr>
        <p:spPr>
          <a:xfrm rot="16200000" flipH="1">
            <a:off x="8475717" y="2500698"/>
            <a:ext cx="778808" cy="314069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810000" y="2420570"/>
            <a:ext cx="2828042" cy="1036948"/>
            <a:chOff x="5184742" y="2375555"/>
            <a:chExt cx="2828042" cy="1036948"/>
          </a:xfrm>
        </p:grpSpPr>
        <p:sp>
          <p:nvSpPr>
            <p:cNvPr id="24" name="Rectangle 23"/>
            <p:cNvSpPr/>
            <p:nvPr/>
          </p:nvSpPr>
          <p:spPr>
            <a:xfrm>
              <a:off x="5184742" y="2375555"/>
              <a:ext cx="2828042" cy="433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ToyFactory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4742" y="2809188"/>
              <a:ext cx="2828042" cy="60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+ </a:t>
              </a:r>
              <a:r>
                <a:rPr lang="en-US" u="sng" dirty="0" err="1"/>
                <a:t>CreateToy</a:t>
              </a:r>
              <a:r>
                <a:rPr lang="en-US" u="sng" dirty="0"/>
                <a:t>(t: int): Toy</a:t>
              </a:r>
            </a:p>
          </p:txBody>
        </p:sp>
      </p:grpSp>
      <p:cxnSp>
        <p:nvCxnSpPr>
          <p:cNvPr id="27" name="Straight Arrow Connector 26"/>
          <p:cNvCxnSpPr>
            <a:stCxn id="25" idx="3"/>
            <a:endCxn id="5" idx="1"/>
          </p:cNvCxnSpPr>
          <p:nvPr/>
        </p:nvCxnSpPr>
        <p:spPr>
          <a:xfrm>
            <a:off x="3638042" y="3155861"/>
            <a:ext cx="224271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9258" y="285420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5176" y="6130998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your own Java code. Take 15 </a:t>
            </a:r>
            <a:r>
              <a:rPr lang="en-US" dirty="0" err="1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0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code change if we change the object creation process.</a:t>
            </a:r>
          </a:p>
          <a:p>
            <a:r>
              <a:rPr lang="en-US" dirty="0"/>
              <a:t>We create object without exposing the creation logic to </a:t>
            </a:r>
            <a:r>
              <a:rPr lang="en-US"/>
              <a:t>the client.</a:t>
            </a:r>
            <a:endParaRPr lang="en-US" dirty="0"/>
          </a:p>
          <a:p>
            <a:r>
              <a:rPr lang="en-US" dirty="0"/>
              <a:t>We get object creation at runtime.</a:t>
            </a:r>
          </a:p>
        </p:txBody>
      </p:sp>
    </p:spTree>
    <p:extLst>
      <p:ext uri="{BB962C8B-B14F-4D97-AF65-F5344CB8AC3E}">
        <p14:creationId xmlns:p14="http://schemas.microsoft.com/office/powerpoint/2010/main" val="100137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object-oriented software is hard, </a:t>
            </a:r>
          </a:p>
          <a:p>
            <a:r>
              <a:rPr lang="en-US" dirty="0"/>
              <a:t>and designing reusable object-oriented software is even harder. </a:t>
            </a:r>
          </a:p>
        </p:txBody>
      </p:sp>
    </p:spTree>
    <p:extLst>
      <p:ext uri="{BB962C8B-B14F-4D97-AF65-F5344CB8AC3E}">
        <p14:creationId xmlns:p14="http://schemas.microsoft.com/office/powerpoint/2010/main" val="9338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83" y="2222500"/>
            <a:ext cx="6492833" cy="3636963"/>
          </a:xfrm>
        </p:spPr>
      </p:pic>
    </p:spTree>
    <p:extLst>
      <p:ext uri="{BB962C8B-B14F-4D97-AF65-F5344CB8AC3E}">
        <p14:creationId xmlns:p14="http://schemas.microsoft.com/office/powerpoint/2010/main" val="242660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find pertinent objects, </a:t>
            </a:r>
          </a:p>
          <a:p>
            <a:r>
              <a:rPr lang="en-US" dirty="0"/>
              <a:t>factor them into classes at the right granularity, </a:t>
            </a:r>
          </a:p>
          <a:p>
            <a:r>
              <a:rPr lang="en-US" dirty="0"/>
              <a:t>define class interfaces and inheritance hierarchies, </a:t>
            </a:r>
          </a:p>
          <a:p>
            <a:r>
              <a:rPr lang="en-US" dirty="0"/>
              <a:t>and establish key relationships among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good design should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design should be specific to the problem at hand but also general enough to address future problems and requirements. </a:t>
            </a:r>
          </a:p>
          <a:p>
            <a:r>
              <a:rPr lang="en-US" dirty="0"/>
              <a:t>You also want to avoid redesign, or at least minimize it. </a:t>
            </a:r>
          </a:p>
          <a:p>
            <a:r>
              <a:rPr lang="en-US" dirty="0"/>
              <a:t>Experienced object-oriented designers will tell you that a reusable and flexible design is difficult if not impossible to get "right" the first time. </a:t>
            </a:r>
          </a:p>
          <a:p>
            <a:r>
              <a:rPr lang="en-US" dirty="0"/>
              <a:t>Before a design is finished, they usually try to reuse it several times, modifying it each time.</a:t>
            </a:r>
          </a:p>
          <a:p>
            <a:r>
              <a:rPr lang="en-US" dirty="0"/>
              <a:t>It takes a long time for novices to learn what good object-oriented design is all about. As long as you keep trying, you will be OK!</a:t>
            </a:r>
          </a:p>
        </p:txBody>
      </p:sp>
    </p:spTree>
    <p:extLst>
      <p:ext uri="{BB962C8B-B14F-4D97-AF65-F5344CB8AC3E}">
        <p14:creationId xmlns:p14="http://schemas.microsoft.com/office/powerpoint/2010/main" val="320530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solutions have existed for a relatively long time and many experts have used them.</a:t>
            </a:r>
          </a:p>
          <a:p>
            <a:r>
              <a:rPr lang="en-US" dirty="0"/>
              <a:t>They are likely better than any solution you could come up with on your own. </a:t>
            </a:r>
          </a:p>
          <a:p>
            <a:r>
              <a:rPr lang="en-US" dirty="0"/>
              <a:t>Knowledge of contextually pertinent design patterns helps you to make good architecture and design decisions.</a:t>
            </a:r>
          </a:p>
        </p:txBody>
      </p:sp>
    </p:spTree>
    <p:extLst>
      <p:ext uri="{BB962C8B-B14F-4D97-AF65-F5344CB8AC3E}">
        <p14:creationId xmlns:p14="http://schemas.microsoft.com/office/powerpoint/2010/main" val="87409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general, a pattern has four essential elements:</a:t>
            </a:r>
          </a:p>
          <a:p>
            <a:r>
              <a:rPr lang="en-US" b="1" dirty="0"/>
              <a:t>The pattern name </a:t>
            </a:r>
            <a:r>
              <a:rPr lang="en-US" dirty="0"/>
              <a:t>is a handle we can use to describe a design problem, its solutions, and consequences in a word or two. </a:t>
            </a:r>
          </a:p>
          <a:p>
            <a:r>
              <a:rPr lang="en-US" b="1" dirty="0"/>
              <a:t>The problem </a:t>
            </a:r>
            <a:r>
              <a:rPr lang="en-US" dirty="0"/>
              <a:t>describes when to apply the pattern. It explains the problem and its context. </a:t>
            </a:r>
          </a:p>
          <a:p>
            <a:r>
              <a:rPr lang="en-US" b="1" dirty="0"/>
              <a:t>The solution </a:t>
            </a:r>
            <a:r>
              <a:rPr lang="en-US" dirty="0"/>
              <a:t>describes the elements that make up the design, their relationships, responsibilities, and collaborations. The solution doesn't describe a particular concrete design or implementation, because a pattern is like a template that can be applied in many different situations.</a:t>
            </a:r>
          </a:p>
          <a:p>
            <a:r>
              <a:rPr lang="en-US" b="1" dirty="0"/>
              <a:t>The consequences </a:t>
            </a:r>
            <a:r>
              <a:rPr lang="en-US" dirty="0"/>
              <a:t>are the results and trade-offs of applying the pattern. They are critical for evaluating design alternatives and for understanding the costs and benefits of applying the pattern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5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218</TotalTime>
  <Words>1699</Words>
  <Application>Microsoft Office PowerPoint</Application>
  <PresentationFormat>Widescreen</PresentationFormat>
  <Paragraphs>143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Century Gothic</vt:lpstr>
      <vt:lpstr>Wingdings 2</vt:lpstr>
      <vt:lpstr>Quotable</vt:lpstr>
      <vt:lpstr>Design Patterns</vt:lpstr>
      <vt:lpstr>5 Minute Quiz</vt:lpstr>
      <vt:lpstr>What are Design patterns?</vt:lpstr>
      <vt:lpstr>Designing in OOP</vt:lpstr>
      <vt:lpstr>But Why?</vt:lpstr>
      <vt:lpstr>But Why?</vt:lpstr>
      <vt:lpstr>What a good design should be</vt:lpstr>
      <vt:lpstr>Why use design patterns?</vt:lpstr>
      <vt:lpstr>A Design Pattern</vt:lpstr>
      <vt:lpstr>Types of Design Patterns</vt:lpstr>
      <vt:lpstr>White-box reuse</vt:lpstr>
      <vt:lpstr>Black-box reuse</vt:lpstr>
      <vt:lpstr>Advantages of Inheritance</vt:lpstr>
      <vt:lpstr>Disadvantages of Inheritance</vt:lpstr>
      <vt:lpstr>Advantages of Object Composition</vt:lpstr>
      <vt:lpstr>Disadvantages of Object Composition</vt:lpstr>
      <vt:lpstr>Two Principles of OOP Design</vt:lpstr>
      <vt:lpstr>Delegation</vt:lpstr>
      <vt:lpstr>Delegation</vt:lpstr>
      <vt:lpstr>PowerPoint Presentation</vt:lpstr>
      <vt:lpstr>How will you design this?</vt:lpstr>
      <vt:lpstr>PowerPoint Presentation</vt:lpstr>
      <vt:lpstr>Pros and Cons</vt:lpstr>
      <vt:lpstr>Parameterized Types</vt:lpstr>
      <vt:lpstr>Inheritance, Composition and Parameterized Types</vt:lpstr>
      <vt:lpstr>Inheritance, Composition and Parameterized Types</vt:lpstr>
      <vt:lpstr>Aggregation and Association</vt:lpstr>
      <vt:lpstr>Designing for Change</vt:lpstr>
      <vt:lpstr>How to use a Design Pattern?</vt:lpstr>
      <vt:lpstr>Factory (Creational Design Pattern)</vt:lpstr>
      <vt:lpstr>Implementation</vt:lpstr>
      <vt:lpstr>UML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Umair Azfar Khan</dc:creator>
  <cp:lastModifiedBy>Dr. Umair Azfar Khan / Assistant Professor</cp:lastModifiedBy>
  <cp:revision>19</cp:revision>
  <dcterms:created xsi:type="dcterms:W3CDTF">2020-05-31T19:08:20Z</dcterms:created>
  <dcterms:modified xsi:type="dcterms:W3CDTF">2021-10-31T16:28:59Z</dcterms:modified>
</cp:coreProperties>
</file>