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4"/>
  </p:notesMasterIdLst>
  <p:handoutMasterIdLst>
    <p:handoutMasterId r:id="rId55"/>
  </p:handoutMasterIdLst>
  <p:sldIdLst>
    <p:sldId id="256" r:id="rId2"/>
    <p:sldId id="270" r:id="rId3"/>
    <p:sldId id="281" r:id="rId4"/>
    <p:sldId id="353" r:id="rId5"/>
    <p:sldId id="318" r:id="rId6"/>
    <p:sldId id="319" r:id="rId7"/>
    <p:sldId id="333" r:id="rId8"/>
    <p:sldId id="282" r:id="rId9"/>
    <p:sldId id="257" r:id="rId10"/>
    <p:sldId id="284" r:id="rId11"/>
    <p:sldId id="285" r:id="rId12"/>
    <p:sldId id="258" r:id="rId13"/>
    <p:sldId id="288" r:id="rId14"/>
    <p:sldId id="320" r:id="rId15"/>
    <p:sldId id="289" r:id="rId16"/>
    <p:sldId id="322" r:id="rId17"/>
    <p:sldId id="259" r:id="rId18"/>
    <p:sldId id="346" r:id="rId19"/>
    <p:sldId id="347" r:id="rId20"/>
    <p:sldId id="334" r:id="rId21"/>
    <p:sldId id="272" r:id="rId22"/>
    <p:sldId id="260" r:id="rId23"/>
    <p:sldId id="291" r:id="rId24"/>
    <p:sldId id="293" r:id="rId25"/>
    <p:sldId id="261" r:id="rId26"/>
    <p:sldId id="323" r:id="rId27"/>
    <p:sldId id="348" r:id="rId28"/>
    <p:sldId id="299" r:id="rId29"/>
    <p:sldId id="262" r:id="rId30"/>
    <p:sldId id="301" r:id="rId31"/>
    <p:sldId id="351" r:id="rId32"/>
    <p:sldId id="263" r:id="rId33"/>
    <p:sldId id="303" r:id="rId34"/>
    <p:sldId id="264" r:id="rId35"/>
    <p:sldId id="337" r:id="rId36"/>
    <p:sldId id="273" r:id="rId37"/>
    <p:sldId id="325" r:id="rId38"/>
    <p:sldId id="349" r:id="rId39"/>
    <p:sldId id="312" r:id="rId40"/>
    <p:sldId id="313" r:id="rId41"/>
    <p:sldId id="352" r:id="rId42"/>
    <p:sldId id="265" r:id="rId43"/>
    <p:sldId id="328" r:id="rId44"/>
    <p:sldId id="316" r:id="rId45"/>
    <p:sldId id="305" r:id="rId46"/>
    <p:sldId id="266" r:id="rId47"/>
    <p:sldId id="307" r:id="rId48"/>
    <p:sldId id="326" r:id="rId49"/>
    <p:sldId id="338" r:id="rId50"/>
    <p:sldId id="339" r:id="rId51"/>
    <p:sldId id="340" r:id="rId52"/>
    <p:sldId id="341" r:id="rId5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173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9937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kzHmaeozD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MjozqJS44M&amp;t=1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drawback of the waterfall model is the difficulty of accommodating change after the process is underway.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endParaRPr lang="en-GB" dirty="0"/>
          </a:p>
          <a:p>
            <a:r>
              <a:rPr lang="en-GB" dirty="0"/>
              <a:t>The waterfall model is mostly used for large systems engineering projects where a system is developed at several sites.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cost of accommodating changing customer requirements is reduced. </a:t>
            </a:r>
          </a:p>
          <a:p>
            <a:endParaRPr lang="en-GB" dirty="0"/>
          </a:p>
          <a:p>
            <a:r>
              <a:rPr lang="en-GB" dirty="0"/>
              <a:t>It is easier to get customer feedback on the development work that has been done. </a:t>
            </a:r>
          </a:p>
          <a:p>
            <a:endParaRPr lang="en-GB" dirty="0"/>
          </a:p>
          <a:p>
            <a:r>
              <a:rPr lang="en-GB" dirty="0"/>
              <a:t>More rapid delivery and deployment of useful software to the customer is possible.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not visible. </a:t>
            </a:r>
          </a:p>
          <a:p>
            <a:endParaRPr lang="en-GB" dirty="0"/>
          </a:p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software reuse where systems are integrated from existing components or application systems (sometimes called COTS -Commercial-off-the-shelf) systems).</a:t>
            </a:r>
          </a:p>
          <a:p>
            <a:endParaRPr lang="en-GB" dirty="0"/>
          </a:p>
          <a:p>
            <a:r>
              <a:rPr lang="en-GB" dirty="0"/>
              <a:t>Reused elements may be configured to adapt their behaviour and functionality to a user’s requirements</a:t>
            </a:r>
          </a:p>
          <a:p>
            <a:endParaRPr lang="en-GB" dirty="0"/>
          </a:p>
          <a:p>
            <a:r>
              <a:rPr lang="en-GB" dirty="0"/>
              <a:t>Reuse is now the standard approach for building many types of business system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 dirty="0"/>
              <a:t>Requirements 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costs and risks as less software is developed from scratch</a:t>
            </a:r>
          </a:p>
          <a:p>
            <a:r>
              <a:rPr lang="en-US" dirty="0"/>
              <a:t>Faster delivery and deployment of system</a:t>
            </a:r>
          </a:p>
          <a:p>
            <a:r>
              <a:rPr lang="en-US" dirty="0"/>
              <a:t>But requirements compromises are inevitable so system may not meet real needs of users</a:t>
            </a:r>
          </a:p>
          <a:p>
            <a:r>
              <a:rPr lang="en-US" dirty="0"/>
              <a:t>Loss of control over evolution 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  <a:p>
            <a:r>
              <a:rPr lang="en-GB" dirty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four basic process activities of specification, development, validation and evolution are organized differently in different development processes. </a:t>
            </a:r>
          </a:p>
          <a:p>
            <a:endParaRPr lang="en-GB"/>
          </a:p>
          <a:p>
            <a:r>
              <a:rPr lang="en-GB"/>
              <a:t>For </a:t>
            </a:r>
            <a:r>
              <a:rPr lang="en-GB" dirty="0"/>
              <a:t>example, in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/>
              <a:t>The process of establishing 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process of converting the system specification into an executable system.</a:t>
            </a:r>
          </a:p>
          <a:p>
            <a:r>
              <a:rPr lang="en-GB"/>
              <a:t>Software design</a:t>
            </a:r>
          </a:p>
          <a:p>
            <a:pPr lvl="1"/>
            <a:r>
              <a:rPr lang="en-GB"/>
              <a:t>Design a software structure that realises the specification;</a:t>
            </a:r>
          </a:p>
          <a:p>
            <a:r>
              <a:rPr lang="en-GB"/>
              <a:t>Implementation</a:t>
            </a:r>
          </a:p>
          <a:p>
            <a:pPr lvl="1"/>
            <a:r>
              <a:rPr lang="en-GB"/>
              <a:t>Translate this structure into an executable program;</a:t>
            </a:r>
          </a:p>
          <a:p>
            <a:r>
              <a:rPr lang="en-GB"/>
              <a:t>The activities of design and implementation are closely related and may be inter-leaved.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95" y="1665931"/>
            <a:ext cx="5183210" cy="469041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Architectural design,</a:t>
            </a:r>
            <a:r>
              <a:rPr lang="en-GB" dirty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r>
              <a:rPr lang="en-GB" i="1" dirty="0"/>
              <a:t>Interface design,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/>
              <a:t>Component selection and design, </a:t>
            </a:r>
            <a:r>
              <a:rPr lang="en-GB" dirty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implemented either by developing a program or programs or by configuring an application system.</a:t>
            </a:r>
          </a:p>
          <a:p>
            <a:r>
              <a:rPr lang="en-US" dirty="0"/>
              <a:t>Design and implementation are interleaved activities for most types of software system.</a:t>
            </a:r>
          </a:p>
          <a:p>
            <a:r>
              <a:rPr lang="en-US" dirty="0"/>
              <a:t>Programming is an individual activity with no standard process.</a:t>
            </a:r>
          </a:p>
          <a:p>
            <a:r>
              <a:rPr lang="en-US" dirty="0"/>
              <a:t>Debugging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structured set of activities required to develop a </a:t>
            </a:r>
            <a:br>
              <a:rPr lang="en-GB" dirty="0"/>
            </a:br>
            <a:r>
              <a:rPr lang="en-GB" dirty="0"/>
              <a:t>software system.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Customer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video explains </a:t>
            </a:r>
            <a:r>
              <a:rPr lang="en-US" dirty="0">
                <a:hlinkClick r:id="rId2"/>
              </a:rPr>
              <a:t>unit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32579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Software is inherently flexible and can change. </a:t>
            </a:r>
          </a:p>
          <a:p>
            <a:r>
              <a:rPr lang="en-GB"/>
              <a:t>As requirements change through changing business circumstances, the software that supports the business must also evolve and change.</a:t>
            </a:r>
          </a:p>
          <a:p>
            <a:r>
              <a:rPr lang="en-GB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prototype system may be developed to show some key features of the system to customers. </a:t>
            </a:r>
          </a:p>
          <a:p>
            <a:r>
              <a:rPr lang="en-GB" dirty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Proposed changes may be implemented in a single increment or multiple increments depending on what is possible.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</a:p>
          <a:p>
            <a:r>
              <a:rPr lang="en-GB" dirty="0"/>
              <a:t>Incremental delivery, where system increments are delivered to the customer for comment and experimentation.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prototype is an initial version of a system used to demonstrate concepts and try out design options.</a:t>
            </a:r>
          </a:p>
          <a:p>
            <a:r>
              <a:rPr lang="en-US"/>
              <a:t>A prototype can be used in:</a:t>
            </a:r>
          </a:p>
          <a:p>
            <a:pPr lvl="1"/>
            <a:r>
              <a:rPr lang="en-US"/>
              <a:t>The requirements engineering process to help with requirements elicitation and validation;</a:t>
            </a:r>
          </a:p>
          <a:p>
            <a:pPr lvl="1"/>
            <a:r>
              <a:rPr lang="en-US"/>
              <a:t>In design processes to explore options and develop a UI design;</a:t>
            </a:r>
          </a:p>
          <a:p>
            <a:pPr lvl="1"/>
            <a:r>
              <a:rPr lang="en-US"/>
              <a:t>In the testing process to run back-to-back tests.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different software processes but all involve:</a:t>
            </a:r>
          </a:p>
          <a:p>
            <a:pPr lvl="1"/>
            <a:r>
              <a:rPr lang="en-GB" dirty="0"/>
              <a:t>Specification – defining what the system should do;</a:t>
            </a:r>
          </a:p>
          <a:p>
            <a:pPr lvl="1"/>
            <a:r>
              <a:rPr lang="en-GB" dirty="0"/>
              <a:t>Design and implementation – defining the organization of the system and implementing the system;</a:t>
            </a:r>
          </a:p>
          <a:p>
            <a:pPr lvl="1"/>
            <a:r>
              <a:rPr lang="en-GB" dirty="0"/>
              <a:t>Validation – checking that it does what the customer wants;</a:t>
            </a:r>
          </a:p>
          <a:p>
            <a:pPr lvl="1"/>
            <a:r>
              <a:rPr lang="en-GB" dirty="0"/>
              <a:t>Evolution – changing the system in response to changing customer needs.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631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Improved system usability.</a:t>
            </a:r>
          </a:p>
          <a:p>
            <a:r>
              <a:rPr lang="en-US"/>
              <a:t>A closer match to users’ real needs.</a:t>
            </a:r>
          </a:p>
          <a:p>
            <a:r>
              <a:rPr lang="en-US"/>
              <a:t>Improved design quality.</a:t>
            </a:r>
          </a:p>
          <a:p>
            <a:r>
              <a:rPr lang="en-US"/>
              <a:t>Improved maintainability.</a:t>
            </a:r>
          </a:p>
          <a:p>
            <a:r>
              <a:rPr lang="en-US"/>
              <a:t>Reduced development effort.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 to </a:t>
            </a:r>
            <a:r>
              <a:rPr lang="en-US" dirty="0">
                <a:hlinkClick r:id="rId2"/>
              </a:rPr>
              <a:t>sketching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2559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Prototypes should be discarded after development as they are not a good basis for a production system:</a:t>
            </a:r>
          </a:p>
          <a:p>
            <a:pPr lvl="1"/>
            <a:r>
              <a:rPr lang="en-US"/>
              <a:t>It may be impossible to tune the system to meet non-functional requirements;</a:t>
            </a:r>
          </a:p>
          <a:p>
            <a:pPr lvl="1"/>
            <a:r>
              <a:rPr lang="en-US"/>
              <a:t>Prototypes are normally undocumented;</a:t>
            </a:r>
          </a:p>
          <a:p>
            <a:pPr lvl="1"/>
            <a:r>
              <a:rPr lang="en-US"/>
              <a:t>The prototype structure is usually degraded through rapid change;</a:t>
            </a:r>
          </a:p>
          <a:p>
            <a:pPr lvl="1"/>
            <a:r>
              <a:rPr lang="en-US"/>
              <a:t>The prototype probably will not meet normal organisational quality standards.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/>
              <a:t>User requirements are prioritised and the highest priority requirements are included in early increments.</a:t>
            </a:r>
          </a:p>
          <a:p>
            <a:r>
              <a:rPr lang="en-GB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Customer value can be delivered with each increment so system functionality is available earlier.</a:t>
            </a:r>
          </a:p>
          <a:p>
            <a:r>
              <a:rPr lang="en-GB"/>
              <a:t>Early increments act as a prototype to help elicit requirements for later increments.</a:t>
            </a:r>
          </a:p>
          <a:p>
            <a:r>
              <a:rPr lang="en-GB"/>
              <a:t>Lower risk of overall project failure.</a:t>
            </a:r>
          </a:p>
          <a:p>
            <a:r>
              <a:rPr lang="en-GB"/>
              <a:t>The highest priority system services tend to receive the most testing.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improvement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 descriptions may also include:</a:t>
            </a:r>
          </a:p>
          <a:p>
            <a:pPr lvl="1"/>
            <a:r>
              <a:rPr lang="en-GB" dirty="0"/>
              <a:t>Products, </a:t>
            </a:r>
            <a:br>
              <a:rPr lang="en-GB" dirty="0"/>
            </a:br>
            <a:r>
              <a:rPr lang="en-GB" dirty="0"/>
              <a:t>which are the outcomes of a process activity; </a:t>
            </a:r>
          </a:p>
          <a:p>
            <a:pPr lvl="1"/>
            <a:r>
              <a:rPr lang="en-GB" dirty="0"/>
              <a:t>Roles, </a:t>
            </a:r>
            <a:br>
              <a:rPr lang="en-GB" dirty="0"/>
            </a:br>
            <a:r>
              <a:rPr lang="en-GB" dirty="0"/>
              <a:t>which reflect the responsibilities of the people involved in the process;</a:t>
            </a:r>
          </a:p>
          <a:p>
            <a:pPr lvl="1"/>
            <a:r>
              <a:rPr lang="en-GB" dirty="0"/>
              <a:t>Pre- and post-conditions, </a:t>
            </a:r>
            <a:br>
              <a:rPr lang="en-GB" dirty="0"/>
            </a:br>
            <a:r>
              <a:rPr lang="en-GB" dirty="0"/>
              <a:t>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/>
              <a:t>Process improvement means understanding existing processes and changing these processes to increase product quality and/or reduce costs and development time.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/>
              <a:t>The level of process maturity reflects the extent to which good technical and management practice has been adopted in organizational software development processes. </a:t>
            </a:r>
            <a:endParaRPr lang="en-GB" dirty="0"/>
          </a:p>
          <a:p>
            <a:r>
              <a:rPr lang="en-US" dirty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/>
              <a:t>The primary characteristics of agile methods are rapid delivery of functionality and responsiveness to changing customer requirements.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/>
              <a:t>In agile processes, planning is incremental and it is easier to change the process to reflect changing customer requirements.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9291</TotalTime>
  <Words>2203</Words>
  <Application>Microsoft Office PowerPoint</Application>
  <PresentationFormat>On-screen Show (4:3)</PresentationFormat>
  <Paragraphs>354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Example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Basic Prototyping</vt:lpstr>
      <vt:lpstr>The process of prototype development </vt:lpstr>
      <vt:lpstr>Prototype development</vt:lpstr>
      <vt:lpstr>Throw-away prototypes</vt:lpstr>
      <vt:lpstr>Incremental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Umair</cp:lastModifiedBy>
  <cp:revision>37</cp:revision>
  <dcterms:created xsi:type="dcterms:W3CDTF">2010-01-06T19:57:16Z</dcterms:created>
  <dcterms:modified xsi:type="dcterms:W3CDTF">2021-09-05T12:25:53Z</dcterms:modified>
</cp:coreProperties>
</file>