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80"/>
  </p:notesMasterIdLst>
  <p:handoutMasterIdLst>
    <p:handoutMasterId r:id="rId81"/>
  </p:handoutMasterIdLst>
  <p:sldIdLst>
    <p:sldId id="256" r:id="rId2"/>
    <p:sldId id="401" r:id="rId3"/>
    <p:sldId id="400" r:id="rId4"/>
    <p:sldId id="402" r:id="rId5"/>
    <p:sldId id="276" r:id="rId6"/>
    <p:sldId id="277" r:id="rId7"/>
    <p:sldId id="278" r:id="rId8"/>
    <p:sldId id="280" r:id="rId9"/>
    <p:sldId id="257" r:id="rId10"/>
    <p:sldId id="258" r:id="rId11"/>
    <p:sldId id="378" r:id="rId12"/>
    <p:sldId id="379" r:id="rId13"/>
    <p:sldId id="380" r:id="rId14"/>
    <p:sldId id="351" r:id="rId15"/>
    <p:sldId id="281" r:id="rId16"/>
    <p:sldId id="282" r:id="rId17"/>
    <p:sldId id="283" r:id="rId18"/>
    <p:sldId id="285" r:id="rId19"/>
    <p:sldId id="286" r:id="rId20"/>
    <p:sldId id="287" r:id="rId21"/>
    <p:sldId id="259" r:id="rId22"/>
    <p:sldId id="310" r:id="rId23"/>
    <p:sldId id="288" r:id="rId24"/>
    <p:sldId id="260" r:id="rId25"/>
    <p:sldId id="289" r:id="rId26"/>
    <p:sldId id="311" r:id="rId27"/>
    <p:sldId id="261" r:id="rId28"/>
    <p:sldId id="353" r:id="rId29"/>
    <p:sldId id="302" r:id="rId30"/>
    <p:sldId id="269" r:id="rId31"/>
    <p:sldId id="382" r:id="rId32"/>
    <p:sldId id="303" r:id="rId33"/>
    <p:sldId id="304" r:id="rId34"/>
    <p:sldId id="270" r:id="rId35"/>
    <p:sldId id="340" r:id="rId36"/>
    <p:sldId id="335" r:id="rId37"/>
    <p:sldId id="336" r:id="rId38"/>
    <p:sldId id="345" r:id="rId39"/>
    <p:sldId id="383" r:id="rId40"/>
    <p:sldId id="384" r:id="rId41"/>
    <p:sldId id="385" r:id="rId42"/>
    <p:sldId id="346" r:id="rId43"/>
    <p:sldId id="395" r:id="rId44"/>
    <p:sldId id="358" r:id="rId45"/>
    <p:sldId id="365" r:id="rId46"/>
    <p:sldId id="366" r:id="rId47"/>
    <p:sldId id="367" r:id="rId48"/>
    <p:sldId id="368" r:id="rId49"/>
    <p:sldId id="369" r:id="rId50"/>
    <p:sldId id="370" r:id="rId51"/>
    <p:sldId id="371" r:id="rId52"/>
    <p:sldId id="372" r:id="rId53"/>
    <p:sldId id="373" r:id="rId54"/>
    <p:sldId id="374" r:id="rId55"/>
    <p:sldId id="375" r:id="rId56"/>
    <p:sldId id="376" r:id="rId57"/>
    <p:sldId id="377" r:id="rId58"/>
    <p:sldId id="388" r:id="rId59"/>
    <p:sldId id="389" r:id="rId60"/>
    <p:sldId id="390" r:id="rId61"/>
    <p:sldId id="391" r:id="rId62"/>
    <p:sldId id="392" r:id="rId63"/>
    <p:sldId id="393" r:id="rId64"/>
    <p:sldId id="394" r:id="rId65"/>
    <p:sldId id="356" r:id="rId66"/>
    <p:sldId id="295" r:id="rId67"/>
    <p:sldId id="296" r:id="rId68"/>
    <p:sldId id="297" r:id="rId69"/>
    <p:sldId id="298" r:id="rId70"/>
    <p:sldId id="299" r:id="rId71"/>
    <p:sldId id="355" r:id="rId72"/>
    <p:sldId id="347" r:id="rId73"/>
    <p:sldId id="348" r:id="rId74"/>
    <p:sldId id="274" r:id="rId75"/>
    <p:sldId id="399" r:id="rId76"/>
    <p:sldId id="349" r:id="rId77"/>
    <p:sldId id="350" r:id="rId78"/>
    <p:sldId id="275" r:id="rId7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18" d="100"/>
          <a:sy n="118" d="100"/>
        </p:scale>
        <p:origin x="1738" y="8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15-Sep-21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15-Sep-21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628800"/>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a:t>
            </a:r>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 needs to be properly understood by the developers</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Depends on </a:t>
            </a:r>
          </a:p>
          <a:p>
            <a:pPr lvl="1"/>
            <a:r>
              <a:rPr lang="en-GB" dirty="0"/>
              <a:t>the type of software, </a:t>
            </a:r>
          </a:p>
          <a:p>
            <a:pPr lvl="1"/>
            <a:r>
              <a:rPr lang="en-GB" dirty="0"/>
              <a:t>expected users and </a:t>
            </a:r>
          </a:p>
          <a:p>
            <a:pPr lvl="1"/>
            <a:r>
              <a:rPr lang="en-GB" dirty="0"/>
              <a:t>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2DD2-5D7F-40FB-906C-301FBD13721C}"/>
              </a:ext>
            </a:extLst>
          </p:cNvPr>
          <p:cNvSpPr>
            <a:spLocks noGrp="1"/>
          </p:cNvSpPr>
          <p:nvPr>
            <p:ph type="title"/>
          </p:nvPr>
        </p:nvSpPr>
        <p:spPr/>
        <p:txBody>
          <a:bodyPr/>
          <a:lstStyle/>
          <a:p>
            <a:r>
              <a:rPr lang="en-US" dirty="0"/>
              <a:t>5 minute quiz!</a:t>
            </a:r>
          </a:p>
        </p:txBody>
      </p:sp>
      <p:sp>
        <p:nvSpPr>
          <p:cNvPr id="3" name="Content Placeholder 2">
            <a:extLst>
              <a:ext uri="{FF2B5EF4-FFF2-40B4-BE49-F238E27FC236}">
                <a16:creationId xmlns:a16="http://schemas.microsoft.com/office/drawing/2014/main" id="{A16ABAD3-F1A7-462C-A983-A863A77D1C7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DA573F0-3DCF-4C0E-BA48-783B9564F8FA}"/>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D00999DB-CE59-4E8F-82FF-1B3AB11B4AE7}"/>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61F3DB1D-B1BF-4177-A7DA-66CE12504091}"/>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1076433882"/>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sz="2400" dirty="0"/>
              <a:t>Goal</a:t>
            </a:r>
          </a:p>
          <a:p>
            <a:pPr lvl="1"/>
            <a:r>
              <a:rPr lang="en-GB" sz="2000" dirty="0"/>
              <a:t>A general intention of the user such as ease of use.</a:t>
            </a:r>
          </a:p>
          <a:p>
            <a:r>
              <a:rPr lang="en-GB" sz="2400" dirty="0"/>
              <a:t>Verifiable non-functional requirement</a:t>
            </a:r>
          </a:p>
          <a:p>
            <a:pPr lvl="1"/>
            <a:r>
              <a:rPr lang="en-GB" sz="2000" dirty="0"/>
              <a:t>A statement using some measure that can be objectively tested.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GB" b="1" dirty="0"/>
              <a:t>Goal:</a:t>
            </a:r>
            <a:br>
              <a:rPr lang="en-GB" dirty="0"/>
            </a:br>
            <a:r>
              <a:rPr lang="en-US" dirty="0"/>
              <a:t>The system should be easy to use by medical staff and should be organized in such a way that user errors are minimized.</a:t>
            </a:r>
          </a:p>
          <a:p>
            <a:r>
              <a:rPr lang="en-GB" b="1" dirty="0"/>
              <a:t>Verifiable non-functional requirement:</a:t>
            </a:r>
            <a:br>
              <a:rPr lang="en-GB" dirty="0"/>
            </a:br>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endParaRPr lang="en-GB" dirty="0"/>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EA221-0ED0-4F9C-8D55-C456367BDEAE}"/>
              </a:ext>
            </a:extLst>
          </p:cNvPr>
          <p:cNvSpPr>
            <a:spLocks noGrp="1"/>
          </p:cNvSpPr>
          <p:nvPr>
            <p:ph type="title"/>
          </p:nvPr>
        </p:nvSpPr>
        <p:spPr/>
        <p:txBody>
          <a:bodyPr/>
          <a:lstStyle/>
          <a:p>
            <a:r>
              <a:rPr lang="en-US" dirty="0"/>
              <a:t>Before we begin</a:t>
            </a:r>
          </a:p>
        </p:txBody>
      </p:sp>
      <p:sp>
        <p:nvSpPr>
          <p:cNvPr id="3" name="Content Placeholder 2">
            <a:extLst>
              <a:ext uri="{FF2B5EF4-FFF2-40B4-BE49-F238E27FC236}">
                <a16:creationId xmlns:a16="http://schemas.microsoft.com/office/drawing/2014/main" id="{D95B7335-39E1-4BF4-BC7C-7D18AE50E880}"/>
              </a:ext>
            </a:extLst>
          </p:cNvPr>
          <p:cNvSpPr>
            <a:spLocks noGrp="1"/>
          </p:cNvSpPr>
          <p:nvPr>
            <p:ph idx="1"/>
          </p:nvPr>
        </p:nvSpPr>
        <p:spPr/>
        <p:txBody>
          <a:bodyPr/>
          <a:lstStyle/>
          <a:p>
            <a:r>
              <a:rPr lang="en-US" dirty="0"/>
              <a:t>What time is suitable for you for office hours?</a:t>
            </a:r>
          </a:p>
          <a:p>
            <a:endParaRPr lang="en-US" dirty="0"/>
          </a:p>
          <a:p>
            <a:r>
              <a:rPr lang="en-US" dirty="0"/>
              <a:t>What time is suitable for your to discuss your projects?</a:t>
            </a:r>
          </a:p>
        </p:txBody>
      </p:sp>
      <p:sp>
        <p:nvSpPr>
          <p:cNvPr id="4" name="Date Placeholder 3">
            <a:extLst>
              <a:ext uri="{FF2B5EF4-FFF2-40B4-BE49-F238E27FC236}">
                <a16:creationId xmlns:a16="http://schemas.microsoft.com/office/drawing/2014/main" id="{317F5E12-0EA8-4B0C-BF55-81C92958221F}"/>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2317238C-A3FC-4243-B144-EDDD2E7ED5CA}"/>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481196BA-1FA6-4978-BA67-3E517E956CD2}"/>
              </a:ext>
            </a:extLst>
          </p:cNvPr>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extLst>
      <p:ext uri="{BB962C8B-B14F-4D97-AF65-F5344CB8AC3E}">
        <p14:creationId xmlns:p14="http://schemas.microsoft.com/office/powerpoint/2010/main" val="138456901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a:t>
            </a:r>
          </a:p>
          <a:p>
            <a:pPr lvl="1"/>
            <a:r>
              <a:rPr lang="en-GB" dirty="0"/>
              <a:t>the application domain, </a:t>
            </a:r>
          </a:p>
          <a:p>
            <a:pPr lvl="1"/>
            <a:r>
              <a:rPr lang="en-GB" dirty="0"/>
              <a:t>the services that the system should provide and </a:t>
            </a:r>
          </a:p>
          <a:p>
            <a:pPr lvl="1"/>
            <a:r>
              <a:rPr lang="en-GB" dirty="0"/>
              <a:t>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endParaRPr lang="en-US" dirty="0"/>
          </a:p>
          <a:p>
            <a:r>
              <a:rPr lang="en-US" dirty="0"/>
              <a:t>Interaction is with system stakeholders from managers to external regulators.</a:t>
            </a:r>
          </a:p>
          <a:p>
            <a:endParaRPr lang="en-US" dirty="0"/>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0E5C-C4E0-405B-B15B-CF4D7D0919E4}"/>
              </a:ext>
            </a:extLst>
          </p:cNvPr>
          <p:cNvSpPr>
            <a:spLocks noGrp="1"/>
          </p:cNvSpPr>
          <p:nvPr>
            <p:ph type="title"/>
          </p:nvPr>
        </p:nvSpPr>
        <p:spPr/>
        <p:txBody>
          <a:bodyPr/>
          <a:lstStyle/>
          <a:p>
            <a:r>
              <a:rPr lang="en-US" dirty="0"/>
              <a:t>Marks breakup</a:t>
            </a:r>
          </a:p>
        </p:txBody>
      </p:sp>
      <p:sp>
        <p:nvSpPr>
          <p:cNvPr id="3" name="Content Placeholder 2">
            <a:extLst>
              <a:ext uri="{FF2B5EF4-FFF2-40B4-BE49-F238E27FC236}">
                <a16:creationId xmlns:a16="http://schemas.microsoft.com/office/drawing/2014/main" id="{7C8F234F-A308-44C2-94A4-128503181EA5}"/>
              </a:ext>
            </a:extLst>
          </p:cNvPr>
          <p:cNvSpPr>
            <a:spLocks noGrp="1"/>
          </p:cNvSpPr>
          <p:nvPr>
            <p:ph idx="1"/>
          </p:nvPr>
        </p:nvSpPr>
        <p:spPr/>
        <p:txBody>
          <a:bodyPr/>
          <a:lstStyle/>
          <a:p>
            <a:r>
              <a:rPr lang="en-US" dirty="0"/>
              <a:t>Class participation 	10%</a:t>
            </a:r>
          </a:p>
          <a:p>
            <a:r>
              <a:rPr lang="en-US" dirty="0"/>
              <a:t>Assignment 1			10%</a:t>
            </a:r>
          </a:p>
          <a:p>
            <a:r>
              <a:rPr lang="en-US" dirty="0"/>
              <a:t>Assignment 2			10%</a:t>
            </a:r>
          </a:p>
          <a:p>
            <a:r>
              <a:rPr lang="en-US" dirty="0"/>
              <a:t>Assignment 3			10%</a:t>
            </a:r>
          </a:p>
          <a:p>
            <a:r>
              <a:rPr lang="en-US" dirty="0"/>
              <a:t>Assignment 4			15%</a:t>
            </a:r>
          </a:p>
          <a:p>
            <a:r>
              <a:rPr lang="en-US" dirty="0"/>
              <a:t>Hourly 1				15%</a:t>
            </a:r>
          </a:p>
          <a:p>
            <a:r>
              <a:rPr lang="en-US" dirty="0"/>
              <a:t>Hourly 2				15%</a:t>
            </a:r>
          </a:p>
          <a:p>
            <a:r>
              <a:rPr lang="en-US"/>
              <a:t>Hourly 3				15%</a:t>
            </a:r>
            <a:endParaRPr lang="en-US" dirty="0"/>
          </a:p>
        </p:txBody>
      </p:sp>
      <p:sp>
        <p:nvSpPr>
          <p:cNvPr id="4" name="Date Placeholder 3">
            <a:extLst>
              <a:ext uri="{FF2B5EF4-FFF2-40B4-BE49-F238E27FC236}">
                <a16:creationId xmlns:a16="http://schemas.microsoft.com/office/drawing/2014/main" id="{5E5C0C5A-534E-4FB1-B555-D93C68C6C6C6}"/>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62E79890-0ADF-41E0-8B8A-238A29FDD65E}"/>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E18843C7-D0A6-482E-8ABE-8D06FFFB83AA}"/>
              </a:ext>
            </a:extLst>
          </p:cNvPr>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extLst>
      <p:ext uri="{BB962C8B-B14F-4D97-AF65-F5344CB8AC3E}">
        <p14:creationId xmlns:p14="http://schemas.microsoft.com/office/powerpoint/2010/main" val="2350798622"/>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in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endParaRPr lang="en-GB" dirty="0"/>
          </a:p>
          <a:p>
            <a:pPr>
              <a:lnSpc>
                <a:spcPct val="90000"/>
              </a:lnSpc>
            </a:pPr>
            <a:r>
              <a:rPr lang="en-GB" dirty="0"/>
              <a:t>In practice, requirements and design are inseparable</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endParaRPr lang="en-US" dirty="0"/>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a:t>
            </a:r>
            <a:r>
              <a:rPr lang="en-GB" b="1" dirty="0"/>
              <a:t>shall</a:t>
            </a:r>
            <a:r>
              <a:rPr lang="en-GB" dirty="0"/>
              <a:t> for mandatory requirements, </a:t>
            </a:r>
            <a:r>
              <a:rPr lang="en-GB" b="1" dirty="0"/>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a:t>
            </a:r>
          </a:p>
          <a:p>
            <a:pPr lvl="1"/>
            <a:r>
              <a:rPr lang="en-GB" dirty="0"/>
              <a:t>the services that a customer requires from a system and </a:t>
            </a:r>
          </a:p>
          <a:p>
            <a:pPr lvl="1"/>
            <a:r>
              <a:rPr lang="en-GB" dirty="0"/>
              <a:t>the constraints under which it operates and is developed.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a:t>
            </a:r>
          </a:p>
          <a:p>
            <a:pPr>
              <a:lnSpc>
                <a:spcPct val="90000"/>
              </a:lnSpc>
            </a:pPr>
            <a:r>
              <a:rPr lang="en-GB" dirty="0"/>
              <a:t>to a detailed mathematical functional specification.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dirty="0"/>
              <a:t>User requirements</a:t>
            </a:r>
          </a:p>
          <a:p>
            <a:pPr lvl="1"/>
            <a:r>
              <a:rPr lang="en-GB" dirty="0"/>
              <a:t>Statements in natural language plus diagrams of the services the system provides and its operational constraints. Written for customers.</a:t>
            </a:r>
          </a:p>
          <a:p>
            <a:r>
              <a:rPr lang="en-GB" dirty="0"/>
              <a:t>System requirements</a:t>
            </a:r>
          </a:p>
          <a:p>
            <a:pPr lvl="1"/>
            <a:r>
              <a:rPr lang="en-GB" dirty="0"/>
              <a:t>A structured document setting out detailed descriptions of the system’s functions, services and operational constraints. </a:t>
            </a:r>
          </a:p>
          <a:p>
            <a:pPr lvl="1"/>
            <a:r>
              <a:rPr lang="en-GB" dirty="0"/>
              <a:t>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4726</TotalTime>
  <Words>4605</Words>
  <Application>Microsoft Office PowerPoint</Application>
  <PresentationFormat>On-screen Show (4:3)</PresentationFormat>
  <Paragraphs>633</Paragraphs>
  <Slides>78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4" baseType="lpstr">
      <vt:lpstr>Arial</vt:lpstr>
      <vt:lpstr>Calibri</vt:lpstr>
      <vt:lpstr>Wingdings</vt:lpstr>
      <vt:lpstr>Zapf Dingbats</vt:lpstr>
      <vt:lpstr>SE10 slides</vt:lpstr>
      <vt:lpstr>Document</vt:lpstr>
      <vt:lpstr>Chapter 4 – Requirements Engineering</vt:lpstr>
      <vt:lpstr>5 minute quiz!</vt:lpstr>
      <vt:lpstr>Before we begin</vt:lpstr>
      <vt:lpstr>Marks breakup</vt:lpstr>
      <vt:lpstr>Topics covered</vt:lpstr>
      <vt:lpstr>Requirements engineering</vt:lpstr>
      <vt:lpstr>What is a requirement?</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Stories and scenarios</vt:lpstr>
      <vt:lpstr>Scenarios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Umair</cp:lastModifiedBy>
  <cp:revision>45</cp:revision>
  <cp:lastPrinted>2010-01-11T10:54:43Z</cp:lastPrinted>
  <dcterms:created xsi:type="dcterms:W3CDTF">2010-01-08T19:43:52Z</dcterms:created>
  <dcterms:modified xsi:type="dcterms:W3CDTF">2021-09-15T05:24:55Z</dcterms:modified>
</cp:coreProperties>
</file>