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61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560534-2964-4E49-A7A2-DB3B48210E7A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2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8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maximizing reuse lies in anticipating new requirements and changes to existing requirements, and in designing your systems so that they can </a:t>
            </a:r>
            <a:r>
              <a:rPr lang="en-US" dirty="0" smtClean="0"/>
              <a:t>evolve accordingly.</a:t>
            </a:r>
          </a:p>
          <a:p>
            <a:r>
              <a:rPr lang="en-US" dirty="0" smtClean="0"/>
              <a:t>To </a:t>
            </a:r>
            <a:r>
              <a:rPr lang="en-US" dirty="0"/>
              <a:t>design the system so that it's robust to such changes, you must consider how the</a:t>
            </a:r>
            <a:br>
              <a:rPr lang="en-US" dirty="0"/>
            </a:br>
            <a:r>
              <a:rPr lang="en-US" dirty="0"/>
              <a:t>system might need to change over its lifetime. 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changes might involve class</a:t>
            </a:r>
            <a:r>
              <a:rPr lang="en-US" dirty="0"/>
              <a:t> </a:t>
            </a:r>
            <a:r>
              <a:rPr lang="en-US" dirty="0" smtClean="0"/>
              <a:t>redefinition </a:t>
            </a:r>
            <a:r>
              <a:rPr lang="en-US" dirty="0"/>
              <a:t>and reimplementation, client modification, and retesting. </a:t>
            </a:r>
            <a:endParaRPr lang="en-US" dirty="0" smtClean="0"/>
          </a:p>
          <a:p>
            <a:r>
              <a:rPr lang="en-US" dirty="0" smtClean="0"/>
              <a:t>Redesign affects many </a:t>
            </a:r>
            <a:r>
              <a:rPr lang="en-US" dirty="0"/>
              <a:t>parts of the software system, and unanticipated changes are invariably expensive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</a:t>
            </a:r>
            <a:r>
              <a:rPr lang="en-US" dirty="0"/>
              <a:t>patterns help you avoid this by ensuring that a system can change in specific</a:t>
            </a:r>
            <a:br>
              <a:rPr lang="en-US" dirty="0"/>
            </a:br>
            <a:r>
              <a:rPr lang="en-US" dirty="0"/>
              <a:t>ways.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Design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i="1" dirty="0"/>
              <a:t>Read the pattern once through for an overview. </a:t>
            </a:r>
            <a:r>
              <a:rPr lang="en-US" dirty="0"/>
              <a:t>Pay particular attention to the Applicability and Consequences sections to ensure the pattern is right for your </a:t>
            </a:r>
            <a:r>
              <a:rPr lang="en-US" dirty="0" smtClean="0"/>
              <a:t>problem.</a:t>
            </a:r>
          </a:p>
          <a:p>
            <a:pPr>
              <a:buFont typeface="+mj-lt"/>
              <a:buAutoNum type="arabicPeriod"/>
            </a:pPr>
            <a:r>
              <a:rPr lang="en-US" i="1" dirty="0" smtClean="0"/>
              <a:t>Go </a:t>
            </a:r>
            <a:r>
              <a:rPr lang="en-US" i="1" dirty="0"/>
              <a:t>back and study the Structure, Participants, and Collaborations sections. </a:t>
            </a:r>
            <a:r>
              <a:rPr lang="en-US" dirty="0"/>
              <a:t>Make sure</a:t>
            </a:r>
            <a:br>
              <a:rPr lang="en-US" dirty="0"/>
            </a:br>
            <a:r>
              <a:rPr lang="en-US" dirty="0"/>
              <a:t>you understand the classes and objects in the pattern and how they relate to one</a:t>
            </a:r>
            <a:br>
              <a:rPr lang="en-US" dirty="0"/>
            </a:br>
            <a:r>
              <a:rPr lang="en-US" dirty="0" smtClean="0"/>
              <a:t>another.</a:t>
            </a:r>
          </a:p>
          <a:p>
            <a:pPr>
              <a:buFont typeface="+mj-lt"/>
              <a:buAutoNum type="arabicPeriod"/>
            </a:pPr>
            <a:r>
              <a:rPr lang="en-US" i="1" dirty="0" smtClean="0"/>
              <a:t>Look </a:t>
            </a:r>
            <a:r>
              <a:rPr lang="en-US" i="1" dirty="0"/>
              <a:t>at the Sample Code section to </a:t>
            </a:r>
            <a:r>
              <a:rPr lang="en-US" i="1" dirty="0" smtClean="0"/>
              <a:t>see a </a:t>
            </a:r>
            <a:r>
              <a:rPr lang="en-US" i="1" dirty="0"/>
              <a:t>concrete example of the pattern in code. </a:t>
            </a:r>
            <a:endParaRPr lang="en-US" i="1" dirty="0" smtClean="0"/>
          </a:p>
          <a:p>
            <a:pPr>
              <a:buFont typeface="+mj-lt"/>
              <a:buAutoNum type="arabicPeriod"/>
            </a:pPr>
            <a:r>
              <a:rPr lang="en-US" i="1" dirty="0" smtClean="0"/>
              <a:t>Choose </a:t>
            </a:r>
            <a:r>
              <a:rPr lang="en-US" i="1" dirty="0"/>
              <a:t>names for pattern participants that are meaningful in the application </a:t>
            </a:r>
            <a:r>
              <a:rPr lang="en-US" i="1" dirty="0" smtClean="0"/>
              <a:t>context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Define the classes. </a:t>
            </a:r>
            <a:r>
              <a:rPr lang="en-US" dirty="0"/>
              <a:t>Declare their interfaces, establish their inheritance relationships,</a:t>
            </a:r>
            <a:br>
              <a:rPr lang="en-US" dirty="0"/>
            </a:br>
            <a:r>
              <a:rPr lang="en-US" dirty="0"/>
              <a:t>and define the instance variables that represent data and object references</a:t>
            </a:r>
            <a:r>
              <a:rPr lang="en-US" dirty="0" smtClean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3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(Creational Design Pattern)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It creates objects for you rather than you explicitly calling to make an object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It is also called a Virtual Constructor but not in C++. A virtual function can only be called on an object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Interface or an abstract class for creating an object but let the subclasses decide which class to initiate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4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880752" y="2420570"/>
            <a:ext cx="2828042" cy="1036948"/>
            <a:chOff x="5184742" y="2375555"/>
            <a:chExt cx="2828042" cy="1036948"/>
          </a:xfrm>
        </p:grpSpPr>
        <p:sp>
          <p:nvSpPr>
            <p:cNvPr id="4" name="Rectangle 3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Toy</a:t>
              </a:r>
              <a:endParaRPr lang="en-US" i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err="1" smtClean="0"/>
                <a:t>CreateParts</a:t>
              </a:r>
              <a:r>
                <a:rPr lang="en-US" i="1" dirty="0" smtClean="0"/>
                <a:t>(): void</a:t>
              </a:r>
            </a:p>
            <a:p>
              <a:r>
                <a:rPr lang="en-US" dirty="0" smtClean="0"/>
                <a:t>+ </a:t>
              </a:r>
              <a:r>
                <a:rPr lang="en-US" i="1" dirty="0" err="1" smtClean="0"/>
                <a:t>AssembleParts</a:t>
              </a:r>
              <a:r>
                <a:rPr lang="en-US" i="1" dirty="0" smtClean="0"/>
                <a:t>(): void</a:t>
              </a:r>
              <a:endParaRPr lang="en-US" i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40056" y="4460450"/>
            <a:ext cx="2828042" cy="1036948"/>
            <a:chOff x="5184742" y="2375555"/>
            <a:chExt cx="2828042" cy="1036948"/>
          </a:xfrm>
        </p:grpSpPr>
        <p:sp>
          <p:nvSpPr>
            <p:cNvPr id="8" name="Rectangle 7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CreateParts</a:t>
              </a:r>
              <a:r>
                <a:rPr lang="en-US" dirty="0" smtClean="0"/>
                <a:t>(): void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AssembleParts</a:t>
              </a:r>
              <a:r>
                <a:rPr lang="en-US" dirty="0" smtClean="0"/>
                <a:t>(): void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0752" y="4460450"/>
            <a:ext cx="2828042" cy="1036948"/>
            <a:chOff x="5184742" y="2375555"/>
            <a:chExt cx="2828042" cy="1036948"/>
          </a:xfrm>
        </p:grpSpPr>
        <p:sp>
          <p:nvSpPr>
            <p:cNvPr id="11" name="Rectangle 10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CreateParts</a:t>
              </a:r>
              <a:r>
                <a:rPr lang="en-US" dirty="0" smtClean="0"/>
                <a:t>(): void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AssembleParts</a:t>
              </a:r>
              <a:r>
                <a:rPr lang="en-US" dirty="0" smtClean="0"/>
                <a:t>(): void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21448" y="4460450"/>
            <a:ext cx="2828042" cy="1036948"/>
            <a:chOff x="5184742" y="2375555"/>
            <a:chExt cx="2828042" cy="1036948"/>
          </a:xfrm>
        </p:grpSpPr>
        <p:sp>
          <p:nvSpPr>
            <p:cNvPr id="14" name="Rectangle 13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Ship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CreateParts</a:t>
              </a:r>
              <a:r>
                <a:rPr lang="en-US" dirty="0" smtClean="0"/>
                <a:t>(): void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AssembleParts</a:t>
              </a:r>
              <a:r>
                <a:rPr lang="en-US" dirty="0" smtClean="0"/>
                <a:t>(): void</a:t>
              </a:r>
              <a:endParaRPr lang="en-US" dirty="0"/>
            </a:p>
          </p:txBody>
        </p:sp>
      </p:grpSp>
      <p:sp>
        <p:nvSpPr>
          <p:cNvPr id="16" name="Isosceles Triangle 15"/>
          <p:cNvSpPr/>
          <p:nvPr/>
        </p:nvSpPr>
        <p:spPr>
          <a:xfrm>
            <a:off x="7125090" y="3457518"/>
            <a:ext cx="339365" cy="2241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3"/>
            <a:endCxn id="8" idx="0"/>
          </p:cNvCxnSpPr>
          <p:nvPr/>
        </p:nvCxnSpPr>
        <p:spPr>
          <a:xfrm rot="5400000">
            <a:off x="5335021" y="2500698"/>
            <a:ext cx="778808" cy="314069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3"/>
            <a:endCxn id="11" idx="0"/>
          </p:cNvCxnSpPr>
          <p:nvPr/>
        </p:nvCxnSpPr>
        <p:spPr>
          <a:xfrm>
            <a:off x="7294773" y="3681642"/>
            <a:ext cx="0" cy="778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4" idx="0"/>
          </p:cNvCxnSpPr>
          <p:nvPr/>
        </p:nvCxnSpPr>
        <p:spPr>
          <a:xfrm rot="16200000" flipH="1">
            <a:off x="8475717" y="2500698"/>
            <a:ext cx="778808" cy="314069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810000" y="2420570"/>
            <a:ext cx="2828042" cy="1036948"/>
            <a:chOff x="5184742" y="2375555"/>
            <a:chExt cx="2828042" cy="1036948"/>
          </a:xfrm>
        </p:grpSpPr>
        <p:sp>
          <p:nvSpPr>
            <p:cNvPr id="24" name="Rectangle 23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ToyFactory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u="sng" dirty="0" err="1" smtClean="0"/>
                <a:t>CreateToy</a:t>
              </a:r>
              <a:r>
                <a:rPr lang="en-US" u="sng" dirty="0" smtClean="0"/>
                <a:t>(t: </a:t>
              </a:r>
              <a:r>
                <a:rPr lang="en-US" u="sng" dirty="0" err="1" smtClean="0"/>
                <a:t>int</a:t>
              </a:r>
              <a:r>
                <a:rPr lang="en-US" u="sng" dirty="0" smtClean="0"/>
                <a:t>): Toy*</a:t>
              </a:r>
              <a:endParaRPr lang="en-US" u="sng" dirty="0"/>
            </a:p>
          </p:txBody>
        </p:sp>
      </p:grpSp>
      <p:cxnSp>
        <p:nvCxnSpPr>
          <p:cNvPr id="27" name="Straight Arrow Connector 26"/>
          <p:cNvCxnSpPr>
            <a:stCxn id="25" idx="3"/>
            <a:endCxn id="5" idx="1"/>
          </p:cNvCxnSpPr>
          <p:nvPr/>
        </p:nvCxnSpPr>
        <p:spPr>
          <a:xfrm>
            <a:off x="3638042" y="3155861"/>
            <a:ext cx="2242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59258" y="285420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176" y="6130998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your own C++ code. Take 15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code change if we change the object creation process.</a:t>
            </a:r>
          </a:p>
          <a:p>
            <a:r>
              <a:rPr lang="en-US" dirty="0" smtClean="0"/>
              <a:t>We create object without exposing the creation logic to </a:t>
            </a:r>
            <a:r>
              <a:rPr lang="en-US" smtClean="0"/>
              <a:t>the client.</a:t>
            </a:r>
            <a:endParaRPr lang="en-US" dirty="0" smtClean="0"/>
          </a:p>
          <a:p>
            <a:r>
              <a:rPr lang="en-US" dirty="0" smtClean="0"/>
              <a:t>We get object creation at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7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delegation, </a:t>
            </a:r>
            <a:r>
              <a:rPr lang="en-US" i="1" dirty="0"/>
              <a:t>two </a:t>
            </a:r>
            <a:r>
              <a:rPr lang="en-US" dirty="0"/>
              <a:t>objects are involved in handling a request: </a:t>
            </a:r>
            <a:r>
              <a:rPr lang="en-US" dirty="0" smtClean="0"/>
              <a:t>a receiving </a:t>
            </a:r>
            <a:r>
              <a:rPr lang="en-US" dirty="0"/>
              <a:t>object delegates operations to its delegate.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analogous to </a:t>
            </a:r>
            <a:r>
              <a:rPr lang="en-US" dirty="0" smtClean="0"/>
              <a:t>subclasses deferring </a:t>
            </a:r>
            <a:r>
              <a:rPr lang="en-US" dirty="0"/>
              <a:t>requests to parent classes. </a:t>
            </a:r>
            <a:endParaRPr lang="en-US" dirty="0" smtClean="0"/>
          </a:p>
          <a:p>
            <a:r>
              <a:rPr lang="en-US" dirty="0"/>
              <a:t>Delegation is an extreme example of object composition. It shows that you can always</a:t>
            </a:r>
            <a:br>
              <a:rPr lang="en-US" dirty="0"/>
            </a:br>
            <a:r>
              <a:rPr lang="en-US" dirty="0"/>
              <a:t>replace inheritance with object composition as a mechanism for code reuse.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9628" y="2479249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28" y="3412502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Area()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71674" y="2479249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71674" y="3412502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Area()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71673" y="4345755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length: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Width: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stCxn id="13" idx="3"/>
            <a:endCxn id="7" idx="1"/>
          </p:cNvCxnSpPr>
          <p:nvPr/>
        </p:nvCxnSpPr>
        <p:spPr>
          <a:xfrm>
            <a:off x="4506012" y="3869702"/>
            <a:ext cx="256566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6012" y="342461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92714" y="6061341"/>
            <a:ext cx="760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write code in C++ that satisfies this design (Take 15 minutes)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4100659" y="3714160"/>
            <a:ext cx="405353" cy="3110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8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design this?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9628" y="2479249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28" y="3412502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Area()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71674" y="2479249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71674" y="3412502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Area()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71673" y="4345755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length: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Width: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100659" y="3869702"/>
            <a:ext cx="297101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6012" y="342461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7030" y="6061341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5 minutes to 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9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point in time I can change the object being referred and get a different result</a:t>
            </a:r>
          </a:p>
          <a:p>
            <a:r>
              <a:rPr lang="en-US" dirty="0" smtClean="0"/>
              <a:t>Since this happens at run-time and is dynamic, it is a slower process</a:t>
            </a:r>
          </a:p>
          <a:p>
            <a:r>
              <a:rPr lang="en-US" dirty="0" smtClean="0"/>
              <a:t>It however provides a lot of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2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(not strictly object-oriented) technique for reusing functionality is through</a:t>
            </a:r>
            <a:br>
              <a:rPr lang="en-US" dirty="0"/>
            </a:br>
            <a:r>
              <a:rPr lang="en-US" dirty="0"/>
              <a:t>parameterized types, also known as generics </a:t>
            </a:r>
            <a:r>
              <a:rPr lang="en-US" dirty="0" smtClean="0"/>
              <a:t>and templates.</a:t>
            </a:r>
          </a:p>
          <a:p>
            <a:r>
              <a:rPr lang="en-US" dirty="0" smtClean="0"/>
              <a:t>This technique </a:t>
            </a:r>
            <a:r>
              <a:rPr lang="en-US" dirty="0"/>
              <a:t>lets you define a type without specifying all the other types it uses. The</a:t>
            </a:r>
            <a:br>
              <a:rPr lang="en-US" dirty="0"/>
            </a:br>
            <a:r>
              <a:rPr lang="en-US" dirty="0"/>
              <a:t>unspecified types are supplied as </a:t>
            </a:r>
            <a:r>
              <a:rPr lang="en-US" i="1" dirty="0"/>
              <a:t>parameters </a:t>
            </a:r>
            <a:r>
              <a:rPr lang="en-US" dirty="0"/>
              <a:t>at the point of use.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to declare </a:t>
            </a:r>
            <a:r>
              <a:rPr lang="en-US" dirty="0"/>
              <a:t>a list </a:t>
            </a:r>
            <a:r>
              <a:rPr lang="en-US" dirty="0" smtClean="0"/>
              <a:t>of integers</a:t>
            </a:r>
            <a:r>
              <a:rPr lang="en-US" dirty="0"/>
              <a:t>, you supply the type </a:t>
            </a:r>
            <a:r>
              <a:rPr lang="en-US" dirty="0" smtClean="0"/>
              <a:t>“integer” </a:t>
            </a:r>
            <a:r>
              <a:rPr lang="en-US" dirty="0"/>
              <a:t>as a parameter to the List parameterized type.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6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Inheritance, Composition and Parameterized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Parameterized types give us a third way (in addition to class inheritance and object</a:t>
            </a:r>
            <a:br>
              <a:rPr lang="en-US" dirty="0"/>
            </a:br>
            <a:r>
              <a:rPr lang="en-US" dirty="0"/>
              <a:t>composition) to compose behavior in object-oriented systems.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designs can </a:t>
            </a:r>
            <a:r>
              <a:rPr lang="en-US" dirty="0" smtClean="0"/>
              <a:t>be implemented </a:t>
            </a:r>
            <a:r>
              <a:rPr lang="en-US" dirty="0"/>
              <a:t>using any of these three techniques.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7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Inheritance, Composition and Parameterized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lets </a:t>
            </a:r>
            <a:r>
              <a:rPr lang="en-US" dirty="0" smtClean="0"/>
              <a:t>you change </a:t>
            </a:r>
            <a:r>
              <a:rPr lang="en-US" dirty="0"/>
              <a:t>the behavior being composed at run-time, but it also requires indirection and </a:t>
            </a:r>
            <a:r>
              <a:rPr lang="en-US" dirty="0" smtClean="0"/>
              <a:t>can be </a:t>
            </a:r>
            <a:r>
              <a:rPr lang="en-US" dirty="0"/>
              <a:t>less efficient. </a:t>
            </a:r>
            <a:endParaRPr lang="en-US" dirty="0"/>
          </a:p>
          <a:p>
            <a:r>
              <a:rPr lang="en-US" dirty="0" smtClean="0"/>
              <a:t>Inheritance </a:t>
            </a:r>
            <a:r>
              <a:rPr lang="en-US" dirty="0"/>
              <a:t>lets you provide default implementations for </a:t>
            </a:r>
            <a:r>
              <a:rPr lang="en-US" dirty="0" smtClean="0"/>
              <a:t>operations and </a:t>
            </a:r>
            <a:r>
              <a:rPr lang="en-US" dirty="0"/>
              <a:t>lets subclasses override them. </a:t>
            </a:r>
            <a:endParaRPr lang="en-US" dirty="0" smtClean="0"/>
          </a:p>
          <a:p>
            <a:r>
              <a:rPr lang="en-US" dirty="0" smtClean="0"/>
              <a:t>Parameterized </a:t>
            </a:r>
            <a:r>
              <a:rPr lang="en-US" dirty="0"/>
              <a:t>types let you change the types that </a:t>
            </a:r>
            <a:r>
              <a:rPr lang="en-US" dirty="0" smtClean="0"/>
              <a:t>a class </a:t>
            </a:r>
            <a:r>
              <a:rPr lang="en-US" dirty="0"/>
              <a:t>can use. </a:t>
            </a:r>
            <a:endParaRPr lang="en-US" dirty="0" smtClean="0"/>
          </a:p>
          <a:p>
            <a:r>
              <a:rPr lang="en-US" i="1" dirty="0" smtClean="0"/>
              <a:t>But </a:t>
            </a:r>
            <a:r>
              <a:rPr lang="en-US" i="1" dirty="0"/>
              <a:t>neither inheritance nor parameterized types can change at </a:t>
            </a:r>
            <a:r>
              <a:rPr lang="en-US" i="1" dirty="0" smtClean="0"/>
              <a:t>run-time. Hence what you end up using depends on your design.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942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and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easy to confuse aggregation and acquaintance, because they are often </a:t>
            </a:r>
            <a:r>
              <a:rPr lang="en-US" dirty="0" smtClean="0"/>
              <a:t>implemented in </a:t>
            </a:r>
            <a:r>
              <a:rPr lang="en-US" dirty="0"/>
              <a:t>the same way. </a:t>
            </a:r>
            <a:endParaRPr lang="en-US" dirty="0" smtClean="0"/>
          </a:p>
          <a:p>
            <a:r>
              <a:rPr lang="en-US" dirty="0" smtClean="0"/>
              <a:t>Aggregation and Association are </a:t>
            </a:r>
            <a:r>
              <a:rPr lang="en-US" dirty="0"/>
              <a:t>implemented with pointers and </a:t>
            </a:r>
            <a:r>
              <a:rPr lang="en-US" dirty="0" smtClean="0"/>
              <a:t>references. They </a:t>
            </a:r>
            <a:r>
              <a:rPr lang="en-US" dirty="0"/>
              <a:t>are determined more by intent than by explicit language mechanisms. </a:t>
            </a:r>
            <a:endParaRPr lang="en-US" dirty="0" smtClean="0"/>
          </a:p>
          <a:p>
            <a:r>
              <a:rPr lang="en-US" dirty="0" smtClean="0"/>
              <a:t>Aggregation </a:t>
            </a:r>
            <a:r>
              <a:rPr lang="en-US" dirty="0"/>
              <a:t>relationships tend to be fewer and </a:t>
            </a:r>
            <a:r>
              <a:rPr lang="en-US" dirty="0" smtClean="0"/>
              <a:t>more permanent </a:t>
            </a:r>
            <a:r>
              <a:rPr lang="en-US" dirty="0"/>
              <a:t>than </a:t>
            </a:r>
            <a:r>
              <a:rPr lang="en-US" dirty="0"/>
              <a:t>Association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Associations, </a:t>
            </a:r>
            <a:r>
              <a:rPr lang="en-US" dirty="0"/>
              <a:t>in contrast, are made and remade </a:t>
            </a:r>
            <a:r>
              <a:rPr lang="en-US" dirty="0" smtClean="0"/>
              <a:t>more frequently</a:t>
            </a:r>
            <a:r>
              <a:rPr lang="en-US" dirty="0"/>
              <a:t>, sometimes existing only for the duration of an operation. </a:t>
            </a:r>
            <a:endParaRPr lang="en-US" dirty="0" smtClean="0"/>
          </a:p>
          <a:p>
            <a:r>
              <a:rPr lang="en-US" dirty="0"/>
              <a:t>Association</a:t>
            </a:r>
            <a:r>
              <a:rPr lang="en-US" dirty="0" smtClean="0"/>
              <a:t> are more </a:t>
            </a:r>
            <a:r>
              <a:rPr lang="en-US" dirty="0"/>
              <a:t>dynamic as well, making them more difficult to discern in the source code.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08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249</TotalTime>
  <Words>609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Design Patterns</vt:lpstr>
      <vt:lpstr>Delegation</vt:lpstr>
      <vt:lpstr>Delegation</vt:lpstr>
      <vt:lpstr>How will you design this?</vt:lpstr>
      <vt:lpstr>Pros and Cons</vt:lpstr>
      <vt:lpstr>Parameterized Types</vt:lpstr>
      <vt:lpstr>Inheritance, Composition and Parameterized Types</vt:lpstr>
      <vt:lpstr>Inheritance, Composition and Parameterized Types</vt:lpstr>
      <vt:lpstr>Aggregation and Association</vt:lpstr>
      <vt:lpstr>Designing for Change</vt:lpstr>
      <vt:lpstr>How to use a Design Pattern?</vt:lpstr>
      <vt:lpstr>Factory (Creational Design Pattern)</vt:lpstr>
      <vt:lpstr>Implementation</vt:lpstr>
      <vt:lpstr>UML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Umair Azfar Khan</dc:creator>
  <cp:lastModifiedBy>Umair Azfar Khan</cp:lastModifiedBy>
  <cp:revision>28</cp:revision>
  <dcterms:created xsi:type="dcterms:W3CDTF">2020-05-31T19:08:20Z</dcterms:created>
  <dcterms:modified xsi:type="dcterms:W3CDTF">2020-06-03T02:42:58Z</dcterms:modified>
</cp:coreProperties>
</file>