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E2E7"/>
    <a:srgbClr val="00FFCC"/>
    <a:srgbClr val="88CA1C"/>
    <a:srgbClr val="57D61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09-Apr-20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smtClean="0"/>
              <a:t>Streamline your workflow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749" y="2260281"/>
            <a:ext cx="3585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Defects</a:t>
            </a:r>
          </a:p>
          <a:p>
            <a:r>
              <a:rPr lang="en-US" dirty="0" smtClean="0"/>
              <a:t>When something isn’t useable by the people downstream from you.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Fix problems at the source</a:t>
            </a:r>
          </a:p>
          <a:p>
            <a:endParaRPr lang="en-US" dirty="0" smtClean="0">
              <a:solidFill>
                <a:srgbClr val="1CADE4"/>
              </a:solidFill>
            </a:endParaRPr>
          </a:p>
          <a:p>
            <a:r>
              <a:rPr lang="en-US" dirty="0" smtClean="0"/>
              <a:t>Introduce a checklist.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it on the source before moving</a:t>
            </a:r>
            <a:br>
              <a:rPr lang="en-US" dirty="0" smtClean="0"/>
            </a:br>
            <a:r>
              <a:rPr lang="en-US" dirty="0" smtClean="0"/>
              <a:t>it forward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9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749" y="2260281"/>
            <a:ext cx="3585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Waiting</a:t>
            </a:r>
          </a:p>
          <a:p>
            <a:r>
              <a:rPr lang="en-US" dirty="0" smtClean="0"/>
              <a:t>When something is supposed to</a:t>
            </a:r>
            <a:br>
              <a:rPr lang="en-US" dirty="0" smtClean="0"/>
            </a:br>
            <a:r>
              <a:rPr lang="en-US" dirty="0" smtClean="0"/>
              <a:t>happen but it doesn’t.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Deliver work in small batches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9953" y="2244839"/>
            <a:ext cx="358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Unfinished Projects</a:t>
            </a:r>
          </a:p>
          <a:p>
            <a:r>
              <a:rPr lang="en-US" dirty="0" smtClean="0"/>
              <a:t>When the work on a project stops</a:t>
            </a:r>
            <a:br>
              <a:rPr lang="en-US" dirty="0" smtClean="0"/>
            </a:br>
            <a:r>
              <a:rPr lang="en-US" dirty="0" smtClean="0"/>
              <a:t>for extended period of time.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Small batch delivery</a:t>
            </a:r>
          </a:p>
          <a:p>
            <a:r>
              <a:rPr lang="en-US" dirty="0" smtClean="0"/>
              <a:t>The project is in some kind </a:t>
            </a:r>
            <a:br>
              <a:rPr lang="en-US" dirty="0" smtClean="0"/>
            </a:br>
            <a:r>
              <a:rPr lang="en-US" dirty="0" smtClean="0"/>
              <a:t>of finished or usable state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1" idx="1"/>
          </p:cNvCxnSpPr>
          <p:nvPr/>
        </p:nvCxnSpPr>
        <p:spPr>
          <a:xfrm rot="10800000">
            <a:off x="3403561" y="4276165"/>
            <a:ext cx="2190417" cy="2115671"/>
          </a:xfrm>
          <a:prstGeom prst="curvedConnector3">
            <a:avLst>
              <a:gd name="adj1" fmla="val 110436"/>
            </a:avLst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3"/>
            <a:endCxn id="6" idx="1"/>
          </p:cNvCxnSpPr>
          <p:nvPr/>
        </p:nvCxnSpPr>
        <p:spPr>
          <a:xfrm flipV="1">
            <a:off x="7082118" y="4276164"/>
            <a:ext cx="3155576" cy="2115671"/>
          </a:xfrm>
          <a:prstGeom prst="curvedConnector3">
            <a:avLst/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66" y="2240565"/>
            <a:ext cx="358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Manual Processes</a:t>
            </a:r>
          </a:p>
          <a:p>
            <a:r>
              <a:rPr lang="en-US" dirty="0" smtClean="0"/>
              <a:t>Something that is done by a person even though it is always the same.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Automate it</a:t>
            </a:r>
          </a:p>
          <a:p>
            <a:r>
              <a:rPr lang="en-US" dirty="0" smtClean="0"/>
              <a:t>Removes redundant tasks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1" idx="1"/>
          </p:cNvCxnSpPr>
          <p:nvPr/>
        </p:nvCxnSpPr>
        <p:spPr>
          <a:xfrm rot="10800000">
            <a:off x="3403561" y="4276165"/>
            <a:ext cx="2190417" cy="2115671"/>
          </a:xfrm>
          <a:prstGeom prst="curvedConnector3">
            <a:avLst>
              <a:gd name="adj1" fmla="val 110436"/>
            </a:avLst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3"/>
            <a:endCxn id="6" idx="1"/>
          </p:cNvCxnSpPr>
          <p:nvPr/>
        </p:nvCxnSpPr>
        <p:spPr>
          <a:xfrm flipV="1">
            <a:off x="7082118" y="4276164"/>
            <a:ext cx="3155576" cy="2115671"/>
          </a:xfrm>
          <a:prstGeom prst="curvedConnector3">
            <a:avLst/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1"/>
            <a:endCxn id="11" idx="2"/>
          </p:cNvCxnSpPr>
          <p:nvPr/>
        </p:nvCxnSpPr>
        <p:spPr>
          <a:xfrm rot="10800000">
            <a:off x="4147632" y="4536140"/>
            <a:ext cx="5588039" cy="869578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4" idx="2"/>
          </p:cNvCxnSpPr>
          <p:nvPr/>
        </p:nvCxnSpPr>
        <p:spPr>
          <a:xfrm rot="16200000" flipV="1">
            <a:off x="7888771" y="2554772"/>
            <a:ext cx="2192210" cy="298973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1"/>
            <a:endCxn id="12" idx="2"/>
          </p:cNvCxnSpPr>
          <p:nvPr/>
        </p:nvCxnSpPr>
        <p:spPr>
          <a:xfrm rot="10800000">
            <a:off x="5091954" y="3343834"/>
            <a:ext cx="4643717" cy="2061885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5" idx="3"/>
          </p:cNvCxnSpPr>
          <p:nvPr/>
        </p:nvCxnSpPr>
        <p:spPr>
          <a:xfrm flipH="1" flipV="1">
            <a:off x="10632140" y="3146610"/>
            <a:ext cx="591671" cy="2259108"/>
          </a:xfrm>
          <a:prstGeom prst="curvedConnector3">
            <a:avLst>
              <a:gd name="adj1" fmla="val -38636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66" y="2240565"/>
            <a:ext cx="3585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Extra Processes</a:t>
            </a:r>
          </a:p>
          <a:p>
            <a:r>
              <a:rPr lang="en-US" dirty="0" smtClean="0"/>
              <a:t>Things that you are doing but you do not need to.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Can we not?</a:t>
            </a:r>
          </a:p>
          <a:p>
            <a:r>
              <a:rPr lang="en-US" dirty="0" smtClean="0"/>
              <a:t>Stop doing them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Trust others by not </a:t>
            </a:r>
            <a:br>
              <a:rPr lang="en-US" dirty="0" smtClean="0"/>
            </a:br>
            <a:r>
              <a:rPr lang="en-US" dirty="0" smtClean="0"/>
              <a:t>micromanaging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1" idx="1"/>
          </p:cNvCxnSpPr>
          <p:nvPr/>
        </p:nvCxnSpPr>
        <p:spPr>
          <a:xfrm rot="10800000">
            <a:off x="3403561" y="4276165"/>
            <a:ext cx="2190417" cy="2115671"/>
          </a:xfrm>
          <a:prstGeom prst="curvedConnector3">
            <a:avLst>
              <a:gd name="adj1" fmla="val 110436"/>
            </a:avLst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3"/>
            <a:endCxn id="6" idx="1"/>
          </p:cNvCxnSpPr>
          <p:nvPr/>
        </p:nvCxnSpPr>
        <p:spPr>
          <a:xfrm flipV="1">
            <a:off x="7082118" y="4276164"/>
            <a:ext cx="3155576" cy="2115671"/>
          </a:xfrm>
          <a:prstGeom prst="curvedConnector3">
            <a:avLst/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1"/>
            <a:endCxn id="11" idx="2"/>
          </p:cNvCxnSpPr>
          <p:nvPr/>
        </p:nvCxnSpPr>
        <p:spPr>
          <a:xfrm rot="10800000">
            <a:off x="4147632" y="4536140"/>
            <a:ext cx="5588039" cy="869578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4" idx="2"/>
          </p:cNvCxnSpPr>
          <p:nvPr/>
        </p:nvCxnSpPr>
        <p:spPr>
          <a:xfrm rot="16200000" flipV="1">
            <a:off x="7888771" y="2554772"/>
            <a:ext cx="2192210" cy="298973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1"/>
            <a:endCxn id="12" idx="2"/>
          </p:cNvCxnSpPr>
          <p:nvPr/>
        </p:nvCxnSpPr>
        <p:spPr>
          <a:xfrm rot="10800000">
            <a:off x="5091954" y="3343834"/>
            <a:ext cx="4643717" cy="2061885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5" idx="3"/>
          </p:cNvCxnSpPr>
          <p:nvPr/>
        </p:nvCxnSpPr>
        <p:spPr>
          <a:xfrm flipH="1" flipV="1">
            <a:off x="10632140" y="3146610"/>
            <a:ext cx="591671" cy="2259108"/>
          </a:xfrm>
          <a:prstGeom prst="curvedConnector3">
            <a:avLst>
              <a:gd name="adj1" fmla="val -38636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0"/>
            <a:endCxn id="11" idx="2"/>
          </p:cNvCxnSpPr>
          <p:nvPr/>
        </p:nvCxnSpPr>
        <p:spPr>
          <a:xfrm rot="16200000" flipV="1">
            <a:off x="5664181" y="3019591"/>
            <a:ext cx="1622613" cy="465571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0"/>
            <a:endCxn id="12" idx="2"/>
          </p:cNvCxnSpPr>
          <p:nvPr/>
        </p:nvCxnSpPr>
        <p:spPr>
          <a:xfrm rot="16200000" flipV="1">
            <a:off x="5540188" y="2895598"/>
            <a:ext cx="2814920" cy="3711389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0"/>
            <a:endCxn id="4" idx="2"/>
          </p:cNvCxnSpPr>
          <p:nvPr/>
        </p:nvCxnSpPr>
        <p:spPr>
          <a:xfrm rot="16200000" flipV="1">
            <a:off x="6544067" y="3899477"/>
            <a:ext cx="3205221" cy="131333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5" idx="3"/>
          </p:cNvCxnSpPr>
          <p:nvPr/>
        </p:nvCxnSpPr>
        <p:spPr>
          <a:xfrm flipV="1">
            <a:off x="9547412" y="3146610"/>
            <a:ext cx="1084728" cy="3272119"/>
          </a:xfrm>
          <a:prstGeom prst="curvedConnector3">
            <a:avLst>
              <a:gd name="adj1" fmla="val 12107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66" y="2240565"/>
            <a:ext cx="3585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Extra Feature</a:t>
            </a:r>
          </a:p>
          <a:p>
            <a:r>
              <a:rPr lang="en-US" dirty="0" smtClean="0"/>
              <a:t>Things that are not providing any value to the user.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Cut it</a:t>
            </a:r>
          </a:p>
          <a:p>
            <a:r>
              <a:rPr lang="en-US" dirty="0" smtClean="0"/>
              <a:t>See that whatever you are working</a:t>
            </a:r>
            <a:br>
              <a:rPr lang="en-US" dirty="0" smtClean="0"/>
            </a:br>
            <a:r>
              <a:rPr lang="en-US" dirty="0" smtClean="0"/>
              <a:t>on actually is useful or </a:t>
            </a:r>
            <a:br>
              <a:rPr lang="en-US" dirty="0" smtClean="0"/>
            </a:br>
            <a:r>
              <a:rPr lang="en-US" dirty="0" smtClean="0"/>
              <a:t>worthwhile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1" idx="1"/>
          </p:cNvCxnSpPr>
          <p:nvPr/>
        </p:nvCxnSpPr>
        <p:spPr>
          <a:xfrm rot="10800000">
            <a:off x="3403561" y="4276165"/>
            <a:ext cx="2190417" cy="2115671"/>
          </a:xfrm>
          <a:prstGeom prst="curvedConnector3">
            <a:avLst>
              <a:gd name="adj1" fmla="val 110436"/>
            </a:avLst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3"/>
            <a:endCxn id="6" idx="1"/>
          </p:cNvCxnSpPr>
          <p:nvPr/>
        </p:nvCxnSpPr>
        <p:spPr>
          <a:xfrm flipV="1">
            <a:off x="7082118" y="4276164"/>
            <a:ext cx="3155576" cy="2115671"/>
          </a:xfrm>
          <a:prstGeom prst="curvedConnector3">
            <a:avLst/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1"/>
            <a:endCxn id="11" idx="2"/>
          </p:cNvCxnSpPr>
          <p:nvPr/>
        </p:nvCxnSpPr>
        <p:spPr>
          <a:xfrm rot="10800000">
            <a:off x="4147632" y="4536140"/>
            <a:ext cx="5588039" cy="869578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4" idx="2"/>
          </p:cNvCxnSpPr>
          <p:nvPr/>
        </p:nvCxnSpPr>
        <p:spPr>
          <a:xfrm rot="16200000" flipV="1">
            <a:off x="7888771" y="2554772"/>
            <a:ext cx="2192210" cy="298973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1"/>
            <a:endCxn id="12" idx="2"/>
          </p:cNvCxnSpPr>
          <p:nvPr/>
        </p:nvCxnSpPr>
        <p:spPr>
          <a:xfrm rot="10800000">
            <a:off x="5091954" y="3343834"/>
            <a:ext cx="4643717" cy="2061885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5" idx="3"/>
          </p:cNvCxnSpPr>
          <p:nvPr/>
        </p:nvCxnSpPr>
        <p:spPr>
          <a:xfrm flipH="1" flipV="1">
            <a:off x="10632140" y="3146610"/>
            <a:ext cx="591671" cy="2259108"/>
          </a:xfrm>
          <a:prstGeom prst="curvedConnector3">
            <a:avLst>
              <a:gd name="adj1" fmla="val -38636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0"/>
            <a:endCxn id="11" idx="2"/>
          </p:cNvCxnSpPr>
          <p:nvPr/>
        </p:nvCxnSpPr>
        <p:spPr>
          <a:xfrm rot="16200000" flipV="1">
            <a:off x="5664181" y="3019591"/>
            <a:ext cx="1622613" cy="465571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0"/>
            <a:endCxn id="12" idx="2"/>
          </p:cNvCxnSpPr>
          <p:nvPr/>
        </p:nvCxnSpPr>
        <p:spPr>
          <a:xfrm rot="16200000" flipV="1">
            <a:off x="5540188" y="2895598"/>
            <a:ext cx="2814920" cy="3711389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0"/>
            <a:endCxn id="4" idx="2"/>
          </p:cNvCxnSpPr>
          <p:nvPr/>
        </p:nvCxnSpPr>
        <p:spPr>
          <a:xfrm rot="16200000" flipV="1">
            <a:off x="6544067" y="3899477"/>
            <a:ext cx="3205221" cy="131333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5" idx="3"/>
          </p:cNvCxnSpPr>
          <p:nvPr/>
        </p:nvCxnSpPr>
        <p:spPr>
          <a:xfrm flipV="1">
            <a:off x="9547412" y="3146610"/>
            <a:ext cx="1084728" cy="3272119"/>
          </a:xfrm>
          <a:prstGeom prst="curvedConnector3">
            <a:avLst>
              <a:gd name="adj1" fmla="val 12107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1"/>
            <a:endCxn id="11" idx="2"/>
          </p:cNvCxnSpPr>
          <p:nvPr/>
        </p:nvCxnSpPr>
        <p:spPr>
          <a:xfrm rot="10800000" flipH="1">
            <a:off x="3875721" y="4536140"/>
            <a:ext cx="271910" cy="863462"/>
          </a:xfrm>
          <a:prstGeom prst="curvedConnector4">
            <a:avLst>
              <a:gd name="adj1" fmla="val -84072"/>
              <a:gd name="adj2" fmla="val 6505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66" y="2240565"/>
            <a:ext cx="3585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Heroics</a:t>
            </a:r>
          </a:p>
          <a:p>
            <a:r>
              <a:rPr lang="en-US" dirty="0" smtClean="0"/>
              <a:t>When unreasonable acts are required to deliver a required result.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a signal that all of your systems have failed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Stop production </a:t>
            </a:r>
            <a:br>
              <a:rPr lang="en-US" dirty="0" smtClean="0">
                <a:solidFill>
                  <a:srgbClr val="1CADE4"/>
                </a:solidFill>
              </a:rPr>
            </a:br>
            <a:r>
              <a:rPr lang="en-US" dirty="0" smtClean="0">
                <a:solidFill>
                  <a:srgbClr val="1CADE4"/>
                </a:solidFill>
              </a:rPr>
              <a:t>and ponder.</a:t>
            </a:r>
          </a:p>
          <a:p>
            <a:r>
              <a:rPr lang="en-US" dirty="0" smtClean="0"/>
              <a:t>Take a step back and see </a:t>
            </a:r>
            <a:br>
              <a:rPr lang="en-US" dirty="0" smtClean="0"/>
            </a:br>
            <a:r>
              <a:rPr lang="en-US" dirty="0" smtClean="0"/>
              <a:t>what you are doing wrong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</p:cNvCxnSpPr>
          <p:nvPr/>
        </p:nvCxnSpPr>
        <p:spPr>
          <a:xfrm rot="10800000" flipV="1">
            <a:off x="4891701" y="2496331"/>
            <a:ext cx="1890098" cy="180016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0"/>
            <a:endCxn id="12" idx="1"/>
          </p:cNvCxnSpPr>
          <p:nvPr/>
        </p:nvCxnSpPr>
        <p:spPr>
          <a:xfrm rot="5400000" flipH="1" flipV="1">
            <a:off x="3781591" y="3449898"/>
            <a:ext cx="932331" cy="200251"/>
          </a:xfrm>
          <a:prstGeom prst="curvedConnector2">
            <a:avLst/>
          </a:prstGeom>
          <a:ln w="38100">
            <a:solidFill>
              <a:srgbClr val="7DE2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1" idx="2"/>
            <a:endCxn id="4" idx="2"/>
          </p:cNvCxnSpPr>
          <p:nvPr/>
        </p:nvCxnSpPr>
        <p:spPr>
          <a:xfrm rot="5400000" flipH="1" flipV="1">
            <a:off x="5027517" y="2073646"/>
            <a:ext cx="1582608" cy="3342380"/>
          </a:xfrm>
          <a:prstGeom prst="curvedConnector3">
            <a:avLst>
              <a:gd name="adj1" fmla="val -1274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1" idx="2"/>
            <a:endCxn id="9" idx="0"/>
          </p:cNvCxnSpPr>
          <p:nvPr/>
        </p:nvCxnSpPr>
        <p:spPr>
          <a:xfrm rot="16200000" flipH="1">
            <a:off x="4444980" y="4238790"/>
            <a:ext cx="1595719" cy="21904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1" idx="3"/>
            <a:endCxn id="5" idx="2"/>
          </p:cNvCxnSpPr>
          <p:nvPr/>
        </p:nvCxnSpPr>
        <p:spPr>
          <a:xfrm flipV="1">
            <a:off x="4891701" y="3406586"/>
            <a:ext cx="4996369" cy="869578"/>
          </a:xfrm>
          <a:prstGeom prst="curvedConnector2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6" idx="2"/>
          </p:cNvCxnSpPr>
          <p:nvPr/>
        </p:nvCxnSpPr>
        <p:spPr>
          <a:xfrm>
            <a:off x="4147631" y="4536140"/>
            <a:ext cx="6834134" cy="12700"/>
          </a:xfrm>
          <a:prstGeom prst="curvedConnector4">
            <a:avLst>
              <a:gd name="adj1" fmla="val 47049"/>
              <a:gd name="adj2" fmla="val 4582354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0"/>
            <a:endCxn id="4" idx="0"/>
          </p:cNvCxnSpPr>
          <p:nvPr/>
        </p:nvCxnSpPr>
        <p:spPr>
          <a:xfrm rot="16200000" flipV="1">
            <a:off x="8265290" y="1263853"/>
            <a:ext cx="847502" cy="2398059"/>
          </a:xfrm>
          <a:prstGeom prst="curvedConnector3">
            <a:avLst>
              <a:gd name="adj1" fmla="val 126973"/>
            </a:avLst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" idx="2"/>
            <a:endCxn id="9" idx="0"/>
          </p:cNvCxnSpPr>
          <p:nvPr/>
        </p:nvCxnSpPr>
        <p:spPr>
          <a:xfrm rot="5400000">
            <a:off x="6750423" y="2994211"/>
            <a:ext cx="2725273" cy="3550022"/>
          </a:xfrm>
          <a:prstGeom prst="curvedConnector3">
            <a:avLst/>
          </a:prstGeom>
          <a:ln w="38100">
            <a:solidFill>
              <a:srgbClr val="00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1" idx="1"/>
          </p:cNvCxnSpPr>
          <p:nvPr/>
        </p:nvCxnSpPr>
        <p:spPr>
          <a:xfrm rot="10800000">
            <a:off x="3403561" y="4276165"/>
            <a:ext cx="2190417" cy="2115671"/>
          </a:xfrm>
          <a:prstGeom prst="curvedConnector3">
            <a:avLst>
              <a:gd name="adj1" fmla="val 110436"/>
            </a:avLst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3"/>
            <a:endCxn id="6" idx="1"/>
          </p:cNvCxnSpPr>
          <p:nvPr/>
        </p:nvCxnSpPr>
        <p:spPr>
          <a:xfrm flipV="1">
            <a:off x="7082118" y="4276164"/>
            <a:ext cx="3155576" cy="2115671"/>
          </a:xfrm>
          <a:prstGeom prst="curvedConnector3">
            <a:avLst/>
          </a:prstGeom>
          <a:ln w="38100">
            <a:solidFill>
              <a:srgbClr val="88CA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1"/>
            <a:endCxn id="11" idx="2"/>
          </p:cNvCxnSpPr>
          <p:nvPr/>
        </p:nvCxnSpPr>
        <p:spPr>
          <a:xfrm rot="10800000">
            <a:off x="4147632" y="4536140"/>
            <a:ext cx="5588039" cy="869578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0"/>
            <a:endCxn id="4" idx="2"/>
          </p:cNvCxnSpPr>
          <p:nvPr/>
        </p:nvCxnSpPr>
        <p:spPr>
          <a:xfrm rot="16200000" flipV="1">
            <a:off x="7888771" y="2554772"/>
            <a:ext cx="2192210" cy="2989730"/>
          </a:xfrm>
          <a:prstGeom prst="curved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1"/>
            <a:endCxn id="12" idx="2"/>
          </p:cNvCxnSpPr>
          <p:nvPr/>
        </p:nvCxnSpPr>
        <p:spPr>
          <a:xfrm rot="10800000">
            <a:off x="5091954" y="3343834"/>
            <a:ext cx="4643717" cy="2061885"/>
          </a:xfrm>
          <a:prstGeom prst="curvedConnector2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5" idx="3"/>
          </p:cNvCxnSpPr>
          <p:nvPr/>
        </p:nvCxnSpPr>
        <p:spPr>
          <a:xfrm flipH="1" flipV="1">
            <a:off x="10632140" y="3146610"/>
            <a:ext cx="591671" cy="2259108"/>
          </a:xfrm>
          <a:prstGeom prst="curvedConnector3">
            <a:avLst>
              <a:gd name="adj1" fmla="val -38636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0"/>
            <a:endCxn id="11" idx="2"/>
          </p:cNvCxnSpPr>
          <p:nvPr/>
        </p:nvCxnSpPr>
        <p:spPr>
          <a:xfrm rot="16200000" flipV="1">
            <a:off x="5664181" y="3019591"/>
            <a:ext cx="1622613" cy="465571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8" idx="0"/>
            <a:endCxn id="12" idx="2"/>
          </p:cNvCxnSpPr>
          <p:nvPr/>
        </p:nvCxnSpPr>
        <p:spPr>
          <a:xfrm rot="16200000" flipV="1">
            <a:off x="5540188" y="2895598"/>
            <a:ext cx="2814920" cy="3711389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8" idx="0"/>
            <a:endCxn id="4" idx="2"/>
          </p:cNvCxnSpPr>
          <p:nvPr/>
        </p:nvCxnSpPr>
        <p:spPr>
          <a:xfrm rot="16200000" flipV="1">
            <a:off x="6544067" y="3899477"/>
            <a:ext cx="3205221" cy="1313331"/>
          </a:xfrm>
          <a:prstGeom prst="curved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8" idx="3"/>
            <a:endCxn id="5" idx="3"/>
          </p:cNvCxnSpPr>
          <p:nvPr/>
        </p:nvCxnSpPr>
        <p:spPr>
          <a:xfrm flipV="1">
            <a:off x="9547412" y="3146610"/>
            <a:ext cx="1084728" cy="3272119"/>
          </a:xfrm>
          <a:prstGeom prst="curvedConnector3">
            <a:avLst>
              <a:gd name="adj1" fmla="val 12107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1"/>
            <a:endCxn id="11" idx="2"/>
          </p:cNvCxnSpPr>
          <p:nvPr/>
        </p:nvCxnSpPr>
        <p:spPr>
          <a:xfrm rot="10800000" flipH="1">
            <a:off x="3875721" y="4536140"/>
            <a:ext cx="271910" cy="863462"/>
          </a:xfrm>
          <a:prstGeom prst="curvedConnector4">
            <a:avLst>
              <a:gd name="adj1" fmla="val -84072"/>
              <a:gd name="adj2" fmla="val 6505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6" idx="3"/>
            <a:endCxn id="6" idx="0"/>
          </p:cNvCxnSpPr>
          <p:nvPr/>
        </p:nvCxnSpPr>
        <p:spPr>
          <a:xfrm flipH="1" flipV="1">
            <a:off x="10981765" y="4016188"/>
            <a:ext cx="744070" cy="259976"/>
          </a:xfrm>
          <a:prstGeom prst="curvedConnector4">
            <a:avLst>
              <a:gd name="adj1" fmla="val -30723"/>
              <a:gd name="adj2" fmla="val 1879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6" idx="0"/>
            <a:endCxn id="5" idx="3"/>
          </p:cNvCxnSpPr>
          <p:nvPr/>
        </p:nvCxnSpPr>
        <p:spPr>
          <a:xfrm rot="16200000" flipV="1">
            <a:off x="10372164" y="3406586"/>
            <a:ext cx="869578" cy="3496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1"/>
            <a:endCxn id="4" idx="3"/>
          </p:cNvCxnSpPr>
          <p:nvPr/>
        </p:nvCxnSpPr>
        <p:spPr>
          <a:xfrm rot="10800000">
            <a:off x="8198224" y="2496332"/>
            <a:ext cx="2039471" cy="177983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1"/>
            <a:endCxn id="12" idx="3"/>
          </p:cNvCxnSpPr>
          <p:nvPr/>
        </p:nvCxnSpPr>
        <p:spPr>
          <a:xfrm rot="10800000">
            <a:off x="5836024" y="3083858"/>
            <a:ext cx="4401671" cy="119230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6" idx="1"/>
            <a:endCxn id="11" idx="3"/>
          </p:cNvCxnSpPr>
          <p:nvPr/>
        </p:nvCxnSpPr>
        <p:spPr>
          <a:xfrm rot="10800000">
            <a:off x="4891702" y="4276164"/>
            <a:ext cx="5345993" cy="127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6" idx="1"/>
            <a:endCxn id="10" idx="3"/>
          </p:cNvCxnSpPr>
          <p:nvPr/>
        </p:nvCxnSpPr>
        <p:spPr>
          <a:xfrm rot="10800000" flipV="1">
            <a:off x="5363862" y="4276164"/>
            <a:ext cx="4873832" cy="112343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6" idx="2"/>
            <a:endCxn id="9" idx="0"/>
          </p:cNvCxnSpPr>
          <p:nvPr/>
        </p:nvCxnSpPr>
        <p:spPr>
          <a:xfrm rot="5400000">
            <a:off x="7862048" y="3012141"/>
            <a:ext cx="1595719" cy="464371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6" idx="2"/>
            <a:endCxn id="7" idx="3"/>
          </p:cNvCxnSpPr>
          <p:nvPr/>
        </p:nvCxnSpPr>
        <p:spPr>
          <a:xfrm rot="16200000" flipH="1">
            <a:off x="10667999" y="4849906"/>
            <a:ext cx="869578" cy="242046"/>
          </a:xfrm>
          <a:prstGeom prst="curvedConnector4">
            <a:avLst>
              <a:gd name="adj1" fmla="val 35052"/>
              <a:gd name="adj2" fmla="val 2977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" idx="2"/>
            <a:endCxn id="8" idx="0"/>
          </p:cNvCxnSpPr>
          <p:nvPr/>
        </p:nvCxnSpPr>
        <p:spPr>
          <a:xfrm rot="5400000">
            <a:off x="9081248" y="4258235"/>
            <a:ext cx="1622613" cy="217842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: what is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set of operating principles that focus on:</a:t>
            </a:r>
          </a:p>
          <a:p>
            <a:pPr lvl="1"/>
            <a:r>
              <a:rPr lang="en-US" sz="2000" dirty="0" smtClean="0"/>
              <a:t>Faster deployment cycles</a:t>
            </a:r>
          </a:p>
          <a:p>
            <a:pPr lvl="1"/>
            <a:r>
              <a:rPr lang="en-US" sz="2000" dirty="0" smtClean="0"/>
              <a:t>High stability and reliability of your product</a:t>
            </a:r>
          </a:p>
          <a:p>
            <a:pPr lvl="1"/>
            <a:r>
              <a:rPr lang="en-US" sz="2000" dirty="0" smtClean="0"/>
              <a:t>Better communication between teams</a:t>
            </a:r>
          </a:p>
          <a:p>
            <a:r>
              <a:rPr lang="en-US" sz="2400" dirty="0" smtClean="0"/>
              <a:t>Relationship between Development (software creation) and Operations (deployment and management of the software)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way is a lens by which you can view your work</a:t>
            </a:r>
          </a:p>
          <a:p>
            <a:r>
              <a:rPr lang="en-US" sz="2800" dirty="0" smtClean="0"/>
              <a:t>Three ways means you need to look at your work through different perspectives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Managing the flow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Amplifying feedback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Continuous Learning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82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way: Managing the flow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102865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Work should flow in one direction</a:t>
            </a:r>
          </a:p>
          <a:p>
            <a:r>
              <a:rPr lang="en-US" sz="2400" dirty="0" smtClean="0"/>
              <a:t>Eliminate waste</a:t>
            </a:r>
          </a:p>
          <a:p>
            <a:r>
              <a:rPr lang="en-US" sz="2400" dirty="0" smtClean="0"/>
              <a:t>Make work visible</a:t>
            </a:r>
          </a:p>
          <a:p>
            <a:r>
              <a:rPr lang="en-US" sz="2400" dirty="0" smtClean="0"/>
              <a:t>Deliver the work in small batches</a:t>
            </a:r>
          </a:p>
          <a:p>
            <a:r>
              <a:rPr lang="en-US" sz="2400" dirty="0" smtClean="0"/>
              <a:t>Prevent defects from moving downstream</a:t>
            </a:r>
          </a:p>
          <a:p>
            <a:r>
              <a:rPr lang="en-US" sz="2400" dirty="0" smtClean="0"/>
              <a:t>Align everything toward the global goals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658471" y="2635624"/>
            <a:ext cx="2026023" cy="5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2987" y="2635624"/>
            <a:ext cx="2026023" cy="5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507503" y="2635623"/>
            <a:ext cx="2026023" cy="502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383741" y="923366"/>
            <a:ext cx="12700" cy="3424516"/>
          </a:xfrm>
          <a:prstGeom prst="curvedConnector3">
            <a:avLst>
              <a:gd name="adj1" fmla="val 52588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7951694" y="940220"/>
            <a:ext cx="12700" cy="3424516"/>
          </a:xfrm>
          <a:prstGeom prst="curvedConnector3">
            <a:avLst>
              <a:gd name="adj1" fmla="val 52588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Eliminate waste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76" y="2312894"/>
            <a:ext cx="6305000" cy="3739290"/>
          </a:xfrm>
        </p:spPr>
      </p:pic>
      <p:sp>
        <p:nvSpPr>
          <p:cNvPr id="5" name="TextBox 4"/>
          <p:cNvSpPr txBox="1"/>
          <p:nvPr/>
        </p:nvSpPr>
        <p:spPr>
          <a:xfrm>
            <a:off x="699247" y="2312894"/>
            <a:ext cx="41681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CADE4"/>
                </a:solidFill>
              </a:rPr>
              <a:t>Waste: Anything you are doing that </a:t>
            </a:r>
            <a:br>
              <a:rPr lang="en-US" dirty="0" smtClean="0">
                <a:solidFill>
                  <a:srgbClr val="1CADE4"/>
                </a:solidFill>
              </a:rPr>
            </a:br>
            <a:r>
              <a:rPr lang="en-US" dirty="0" smtClean="0">
                <a:solidFill>
                  <a:srgbClr val="1CADE4"/>
                </a:solidFill>
              </a:rPr>
              <a:t>is not delivering value to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CADE4"/>
                </a:solidFill>
              </a:rPr>
              <a:t>Always worse than you think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CADE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CADE4"/>
                </a:solidFill>
              </a:rPr>
              <a:t>It is self perpetuating (waste creates</a:t>
            </a:r>
            <a:br>
              <a:rPr lang="en-US" dirty="0" smtClean="0">
                <a:solidFill>
                  <a:srgbClr val="1CADE4"/>
                </a:solidFill>
              </a:rPr>
            </a:br>
            <a:r>
              <a:rPr lang="en-US" dirty="0" smtClean="0">
                <a:solidFill>
                  <a:srgbClr val="1CADE4"/>
                </a:solidFill>
              </a:rPr>
              <a:t>more waste)</a:t>
            </a:r>
            <a:endParaRPr lang="en-US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96236" y="5208495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55577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749" y="2260281"/>
            <a:ext cx="3585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Motion</a:t>
            </a:r>
          </a:p>
          <a:p>
            <a:r>
              <a:rPr lang="en-US" dirty="0" smtClean="0"/>
              <a:t>Waste produced by the movement</a:t>
            </a:r>
            <a:br>
              <a:rPr lang="en-US" dirty="0" smtClean="0"/>
            </a:br>
            <a:r>
              <a:rPr lang="en-US" dirty="0" smtClean="0"/>
              <a:t>of materials or information.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Create self-service systems</a:t>
            </a:r>
          </a:p>
          <a:p>
            <a:r>
              <a:rPr lang="en-US" dirty="0" smtClean="0"/>
              <a:t>That is, creating methods or </a:t>
            </a:r>
            <a:br>
              <a:rPr lang="en-US" dirty="0" smtClean="0"/>
            </a:br>
            <a:r>
              <a:rPr lang="en-US" dirty="0" smtClean="0"/>
              <a:t>documentation so that </a:t>
            </a:r>
            <a:br>
              <a:rPr lang="en-US" dirty="0" smtClean="0"/>
            </a:br>
            <a:r>
              <a:rPr lang="en-US" dirty="0" smtClean="0"/>
              <a:t>the people needing the</a:t>
            </a:r>
            <a:br>
              <a:rPr lang="en-US" dirty="0" smtClean="0"/>
            </a:br>
            <a:r>
              <a:rPr lang="en-US" dirty="0" smtClean="0"/>
              <a:t>information can get it</a:t>
            </a:r>
            <a:br>
              <a:rPr lang="en-US" dirty="0" smtClean="0"/>
            </a:br>
            <a:r>
              <a:rPr lang="en-US" dirty="0" smtClean="0"/>
              <a:t>without relying on anyone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circle of waste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81799" y="2039132"/>
            <a:ext cx="14164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Switching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3999" y="2886634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237694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Heroics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35670" y="5145742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 Processes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59271" y="6158753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Processes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93977" y="6131859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Unfinished projects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875721" y="5139626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features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03560" y="4016188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347882" y="2823881"/>
            <a:ext cx="1488141" cy="519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otion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1749" y="2260281"/>
            <a:ext cx="3585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CADE4"/>
                </a:solidFill>
              </a:rPr>
              <a:t>Task Switching</a:t>
            </a:r>
          </a:p>
          <a:p>
            <a:r>
              <a:rPr lang="en-US" dirty="0" smtClean="0"/>
              <a:t>Waste produced by the expense of</a:t>
            </a:r>
            <a:br>
              <a:rPr lang="en-US" dirty="0" smtClean="0"/>
            </a:br>
            <a:r>
              <a:rPr lang="en-US" dirty="0" smtClean="0"/>
              <a:t>changing between contexts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lose time by constantly changing your tasks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CADE4"/>
                </a:solidFill>
              </a:rPr>
              <a:t>Batch your work by type</a:t>
            </a:r>
          </a:p>
          <a:p>
            <a:r>
              <a:rPr lang="en-US" dirty="0" smtClean="0"/>
              <a:t>Have all meetings at one after </a:t>
            </a:r>
            <a:br>
              <a:rPr lang="en-US" dirty="0" smtClean="0"/>
            </a:br>
            <a:r>
              <a:rPr lang="en-US" dirty="0" smtClean="0"/>
              <a:t>the other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Check emails at certain points</a:t>
            </a:r>
            <a:br>
              <a:rPr lang="en-US" dirty="0" smtClean="0"/>
            </a:br>
            <a:r>
              <a:rPr lang="en-US" dirty="0" smtClean="0"/>
              <a:t>during the day.</a:t>
            </a:r>
          </a:p>
        </p:txBody>
      </p:sp>
      <p:cxnSp>
        <p:nvCxnSpPr>
          <p:cNvPr id="14" name="Curved Connector 13"/>
          <p:cNvCxnSpPr>
            <a:stCxn id="12" idx="2"/>
            <a:endCxn id="5" idx="2"/>
          </p:cNvCxnSpPr>
          <p:nvPr/>
        </p:nvCxnSpPr>
        <p:spPr>
          <a:xfrm rot="16200000" flipH="1">
            <a:off x="7458635" y="977150"/>
            <a:ext cx="62753" cy="4796117"/>
          </a:xfrm>
          <a:prstGeom prst="curvedConnector3">
            <a:avLst>
              <a:gd name="adj1" fmla="val 16928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2" idx="2"/>
            <a:endCxn id="4" idx="2"/>
          </p:cNvCxnSpPr>
          <p:nvPr/>
        </p:nvCxnSpPr>
        <p:spPr>
          <a:xfrm rot="5400000" flipH="1" flipV="1">
            <a:off x="6095831" y="1949654"/>
            <a:ext cx="390301" cy="2398058"/>
          </a:xfrm>
          <a:prstGeom prst="curvedConnector3">
            <a:avLst>
              <a:gd name="adj1" fmla="val -1435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4" idx="1"/>
            <a:endCxn id="11" idx="3"/>
          </p:cNvCxnSpPr>
          <p:nvPr/>
        </p:nvCxnSpPr>
        <p:spPr>
          <a:xfrm rot="10800000" flipV="1">
            <a:off x="4891701" y="2496332"/>
            <a:ext cx="1890098" cy="1779832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3"/>
            <a:endCxn id="5" idx="1"/>
          </p:cNvCxnSpPr>
          <p:nvPr/>
        </p:nvCxnSpPr>
        <p:spPr>
          <a:xfrm>
            <a:off x="8198223" y="2496332"/>
            <a:ext cx="945776" cy="650278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8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416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Franklin Gothic Demi</vt:lpstr>
      <vt:lpstr>Wingdings 2</vt:lpstr>
      <vt:lpstr>DividendVTI</vt:lpstr>
      <vt:lpstr>Devops</vt:lpstr>
      <vt:lpstr>Devops: what is it</vt:lpstr>
      <vt:lpstr>The three ways</vt:lpstr>
      <vt:lpstr>The three ways</vt:lpstr>
      <vt:lpstr>The first way: Managing the flow of work</vt:lpstr>
      <vt:lpstr>Eliminate waste</vt:lpstr>
      <vt:lpstr>The circle of waste</vt:lpstr>
      <vt:lpstr>The circle of waste</vt:lpstr>
      <vt:lpstr>The circle of waste</vt:lpstr>
      <vt:lpstr>The circle of waste</vt:lpstr>
      <vt:lpstr>The circle of waste</vt:lpstr>
      <vt:lpstr>The circle of waste</vt:lpstr>
      <vt:lpstr>The circle of waste</vt:lpstr>
      <vt:lpstr>The circle of waste</vt:lpstr>
      <vt:lpstr>The circle of waste</vt:lpstr>
      <vt:lpstr>The circle of waste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2020-04-04T15:22:01Z</dcterms:created>
  <dcterms:modified xsi:type="dcterms:W3CDTF">2020-04-09T08:39:26Z</dcterms:modified>
</cp:coreProperties>
</file>