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8"/>
  </p:notesMasterIdLst>
  <p:sldIdLst>
    <p:sldId id="256" r:id="rId2"/>
    <p:sldId id="259" r:id="rId3"/>
    <p:sldId id="305" r:id="rId4"/>
    <p:sldId id="282" r:id="rId5"/>
    <p:sldId id="283" r:id="rId6"/>
    <p:sldId id="284" r:id="rId7"/>
    <p:sldId id="306" r:id="rId8"/>
    <p:sldId id="286" r:id="rId9"/>
    <p:sldId id="287" r:id="rId10"/>
    <p:sldId id="285" r:id="rId11"/>
    <p:sldId id="288" r:id="rId12"/>
    <p:sldId id="290" r:id="rId13"/>
    <p:sldId id="291" r:id="rId14"/>
    <p:sldId id="289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1" r:id="rId24"/>
    <p:sldId id="302" r:id="rId25"/>
    <p:sldId id="303" r:id="rId26"/>
    <p:sldId id="3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28A20-238D-4D3C-BEC1-8EC70CB7FE4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8AABE-4BB5-4080-A46A-C2EF4B1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7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3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5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704B5-53E2-B842-7992-07E00D87F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Automated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E8468-248D-CAC3-70CE-B5F957F12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1A4AB-41A1-CDD2-CC37-515243CFC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3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9EA5D5-D39C-5F23-CA1C-3B84B8FB1C54}"/>
              </a:ext>
            </a:extLst>
          </p:cNvPr>
          <p:cNvSpPr/>
          <p:nvPr/>
        </p:nvSpPr>
        <p:spPr>
          <a:xfrm>
            <a:off x="949911" y="4738541"/>
            <a:ext cx="5353235" cy="1156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4D38D-21BB-D631-6CA6-84A3886CFB34}"/>
              </a:ext>
            </a:extLst>
          </p:cNvPr>
          <p:cNvSpPr/>
          <p:nvPr/>
        </p:nvSpPr>
        <p:spPr>
          <a:xfrm>
            <a:off x="949911" y="3914340"/>
            <a:ext cx="5353235" cy="2840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804A4B-46BA-C379-C309-E6DC5D52B517}"/>
              </a:ext>
            </a:extLst>
          </p:cNvPr>
          <p:cNvSpPr/>
          <p:nvPr/>
        </p:nvSpPr>
        <p:spPr>
          <a:xfrm>
            <a:off x="949911" y="3053918"/>
            <a:ext cx="5353235" cy="2840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59AA0-1B0C-3FD6-630C-4614E716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1262"/>
          </a:xfrm>
        </p:spPr>
        <p:txBody>
          <a:bodyPr/>
          <a:lstStyle/>
          <a:p>
            <a:r>
              <a:rPr lang="en-US" dirty="0"/>
              <a:t>The four constructs of Django Template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F9BA-0C53-75D0-EED7-128860F0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outputs a value from the context, which is a dictionary-like object mapping </a:t>
            </a:r>
            <a:r>
              <a:rPr lang="en-US" b="1" dirty="0"/>
              <a:t>keys</a:t>
            </a:r>
            <a:r>
              <a:rPr lang="en-US" dirty="0"/>
              <a:t> to </a:t>
            </a:r>
            <a:r>
              <a:rPr lang="en-US" b="1" dirty="0"/>
              <a:t>values</a:t>
            </a:r>
            <a:r>
              <a:rPr lang="en-US" dirty="0"/>
              <a:t>.</a:t>
            </a:r>
          </a:p>
          <a:p>
            <a:r>
              <a:rPr lang="en-US" dirty="0"/>
              <a:t>Variables are surrounded by </a:t>
            </a:r>
            <a:r>
              <a:rPr lang="en-US" b="1" dirty="0"/>
              <a:t>{{</a:t>
            </a:r>
            <a:r>
              <a:rPr lang="en-US" dirty="0"/>
              <a:t> and </a:t>
            </a:r>
            <a:r>
              <a:rPr lang="en-US" b="1" dirty="0"/>
              <a:t>}}</a:t>
            </a:r>
          </a:p>
          <a:p>
            <a:pPr marL="0" indent="0">
              <a:buNone/>
            </a:pPr>
            <a:r>
              <a:rPr lang="en-US" dirty="0"/>
              <a:t>My first name is </a:t>
            </a:r>
            <a:r>
              <a:rPr lang="en-US" b="1" dirty="0"/>
              <a:t>{{ </a:t>
            </a:r>
            <a:r>
              <a:rPr lang="en-US" b="1" dirty="0" err="1"/>
              <a:t>first_name</a:t>
            </a:r>
            <a:r>
              <a:rPr lang="en-US" b="1" dirty="0"/>
              <a:t> }}</a:t>
            </a:r>
            <a:r>
              <a:rPr lang="en-US" dirty="0"/>
              <a:t>. My last name is </a:t>
            </a:r>
            <a:r>
              <a:rPr lang="en-US" b="1" dirty="0"/>
              <a:t>{{ </a:t>
            </a:r>
            <a:r>
              <a:rPr lang="en-US" b="1" dirty="0" err="1"/>
              <a:t>last_name</a:t>
            </a:r>
            <a:r>
              <a:rPr lang="en-US" b="1" dirty="0"/>
              <a:t> }}</a:t>
            </a:r>
            <a:r>
              <a:rPr lang="en-US" dirty="0"/>
              <a:t>.</a:t>
            </a:r>
          </a:p>
          <a:p>
            <a:r>
              <a:rPr lang="en-US" dirty="0"/>
              <a:t>With a context of {'</a:t>
            </a:r>
            <a:r>
              <a:rPr lang="en-US" dirty="0" err="1"/>
              <a:t>first_name</a:t>
            </a:r>
            <a:r>
              <a:rPr lang="en-US" dirty="0"/>
              <a:t>': 'John', '</a:t>
            </a:r>
            <a:r>
              <a:rPr lang="en-US" dirty="0" err="1"/>
              <a:t>last_name</a:t>
            </a:r>
            <a:r>
              <a:rPr lang="en-US" dirty="0"/>
              <a:t>': 'Doe'}, this template renders to:</a:t>
            </a:r>
          </a:p>
          <a:p>
            <a:pPr marL="0" indent="0">
              <a:buNone/>
            </a:pPr>
            <a:r>
              <a:rPr lang="en-US" dirty="0"/>
              <a:t>My first name is John. My last name is Doe.</a:t>
            </a:r>
          </a:p>
          <a:p>
            <a:r>
              <a:rPr lang="en-US" dirty="0"/>
              <a:t>Dictionary lookup, attribute lookup and list-index lookups are implemented with a dot notation: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my_dict.key</a:t>
            </a:r>
            <a:r>
              <a:rPr lang="en-US" dirty="0"/>
              <a:t> }}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my_object.attribute</a:t>
            </a:r>
            <a:r>
              <a:rPr lang="en-US" dirty="0"/>
              <a:t> }}</a:t>
            </a:r>
          </a:p>
          <a:p>
            <a:pPr marL="0" indent="0">
              <a:buNone/>
            </a:pPr>
            <a:r>
              <a:rPr lang="en-US" dirty="0"/>
              <a:t>{{ my_list.0 }}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0D7C-22AB-FC5D-B699-0E6D2C12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5906-05FB-939F-4578-1276887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572F3A3-3987-06E7-412C-7F737B92D5D4}"/>
              </a:ext>
            </a:extLst>
          </p:cNvPr>
          <p:cNvSpPr txBox="1">
            <a:spLocks/>
          </p:cNvSpPr>
          <p:nvPr/>
        </p:nvSpPr>
        <p:spPr>
          <a:xfrm>
            <a:off x="870488" y="1309692"/>
            <a:ext cx="4784588" cy="681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Variables: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42A02-105A-BDFE-16F0-667A11D36532}"/>
              </a:ext>
            </a:extLst>
          </p:cNvPr>
          <p:cNvSpPr txBox="1"/>
          <p:nvPr/>
        </p:nvSpPr>
        <p:spPr>
          <a:xfrm>
            <a:off x="1027058" y="5961978"/>
            <a:ext cx="1055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https://docs.djangoproject.com/en/5.0/topics/templates/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346932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9EA5D5-D39C-5F23-CA1C-3B84B8FB1C54}"/>
              </a:ext>
            </a:extLst>
          </p:cNvPr>
          <p:cNvSpPr/>
          <p:nvPr/>
        </p:nvSpPr>
        <p:spPr>
          <a:xfrm>
            <a:off x="870488" y="3604334"/>
            <a:ext cx="5903174" cy="2357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59AA0-1B0C-3FD6-630C-4614E716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1262"/>
          </a:xfrm>
        </p:spPr>
        <p:txBody>
          <a:bodyPr/>
          <a:lstStyle/>
          <a:p>
            <a:r>
              <a:rPr lang="en-US" dirty="0"/>
              <a:t>The four constructs of Django Template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F9BA-0C53-75D0-EED7-128860F0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Tags provide arbitrary logic in the rendering process.</a:t>
            </a:r>
          </a:p>
          <a:p>
            <a:r>
              <a:rPr lang="en-US" dirty="0"/>
              <a:t>This definition is deliberately vague. For example, a tag can output content, serve as a control structure e.g. an “if” statement or a “for” loop, grab content from a database, or even enable access to other template tags.</a:t>
            </a:r>
          </a:p>
          <a:p>
            <a:r>
              <a:rPr lang="en-US" dirty="0"/>
              <a:t>Tags are surrounded by </a:t>
            </a:r>
            <a:r>
              <a:rPr lang="en-US" b="1" dirty="0"/>
              <a:t>{%</a:t>
            </a:r>
            <a:r>
              <a:rPr lang="en-US" dirty="0"/>
              <a:t> and </a:t>
            </a:r>
            <a:r>
              <a:rPr lang="en-US" b="1" dirty="0"/>
              <a:t>%}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csrf_token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{% cycle 'odd' 'even' %} </a:t>
            </a:r>
          </a:p>
          <a:p>
            <a:pPr marL="0" indent="0">
              <a:buNone/>
            </a:pPr>
            <a:r>
              <a:rPr lang="en-US" dirty="0"/>
              <a:t>{% if </a:t>
            </a:r>
            <a:r>
              <a:rPr lang="en-US" dirty="0" err="1"/>
              <a:t>user.is_authenticated</a:t>
            </a:r>
            <a:r>
              <a:rPr lang="en-US" dirty="0"/>
              <a:t> %}Hello, {{ </a:t>
            </a:r>
            <a:r>
              <a:rPr lang="en-US" dirty="0" err="1"/>
              <a:t>user.username</a:t>
            </a:r>
            <a:r>
              <a:rPr lang="en-US" dirty="0"/>
              <a:t> }}.{% endif %}</a:t>
            </a:r>
          </a:p>
          <a:p>
            <a:pPr marL="0" indent="0">
              <a:buNone/>
            </a:pPr>
            <a:r>
              <a:rPr lang="en-US" dirty="0"/>
              <a:t>{% for athlete in </a:t>
            </a:r>
            <a:r>
              <a:rPr lang="en-US" dirty="0" err="1"/>
              <a:t>athlete_list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    &lt;li&gt;{{ athlete.name }}&lt;/li&gt;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0D7C-22AB-FC5D-B699-0E6D2C12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5906-05FB-939F-4578-1276887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572F3A3-3987-06E7-412C-7F737B92D5D4}"/>
              </a:ext>
            </a:extLst>
          </p:cNvPr>
          <p:cNvSpPr txBox="1">
            <a:spLocks/>
          </p:cNvSpPr>
          <p:nvPr/>
        </p:nvSpPr>
        <p:spPr>
          <a:xfrm>
            <a:off x="870488" y="1309692"/>
            <a:ext cx="4784588" cy="681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Tag: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42A02-105A-BDFE-16F0-667A11D36532}"/>
              </a:ext>
            </a:extLst>
          </p:cNvPr>
          <p:cNvSpPr txBox="1"/>
          <p:nvPr/>
        </p:nvSpPr>
        <p:spPr>
          <a:xfrm>
            <a:off x="1027058" y="5961978"/>
            <a:ext cx="1055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https://docs.djangoproject.com/en/5.0/topics/templates/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102339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CE84D8-67C7-F1E3-8F8D-4E0B0D1C343D}"/>
              </a:ext>
            </a:extLst>
          </p:cNvPr>
          <p:cNvSpPr/>
          <p:nvPr/>
        </p:nvSpPr>
        <p:spPr>
          <a:xfrm>
            <a:off x="870488" y="4678502"/>
            <a:ext cx="5903174" cy="42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EA5D5-D39C-5F23-CA1C-3B84B8FB1C54}"/>
              </a:ext>
            </a:extLst>
          </p:cNvPr>
          <p:cNvSpPr/>
          <p:nvPr/>
        </p:nvSpPr>
        <p:spPr>
          <a:xfrm>
            <a:off x="870488" y="3000655"/>
            <a:ext cx="5903174" cy="42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59AA0-1B0C-3FD6-630C-4614E716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1262"/>
          </a:xfrm>
        </p:spPr>
        <p:txBody>
          <a:bodyPr/>
          <a:lstStyle/>
          <a:p>
            <a:r>
              <a:rPr lang="en-US" dirty="0"/>
              <a:t>The four constructs of Django Template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F9BA-0C53-75D0-EED7-128860F0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Filters transform the values of variables and tag arguments.</a:t>
            </a:r>
          </a:p>
          <a:p>
            <a:r>
              <a:rPr lang="en-US" dirty="0"/>
              <a:t>They look like this: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django|title</a:t>
            </a:r>
            <a:r>
              <a:rPr lang="en-US" dirty="0"/>
              <a:t> }}</a:t>
            </a:r>
          </a:p>
          <a:p>
            <a:r>
              <a:rPr lang="en-US" dirty="0"/>
              <a:t>With a context of {'</a:t>
            </a:r>
            <a:r>
              <a:rPr lang="en-US" dirty="0" err="1"/>
              <a:t>django</a:t>
            </a:r>
            <a:r>
              <a:rPr lang="en-US" dirty="0"/>
              <a:t>': 'the web framework for perfectionists with deadlines'}, this template renders to:</a:t>
            </a:r>
          </a:p>
          <a:p>
            <a:pPr marL="0" indent="0">
              <a:buNone/>
            </a:pPr>
            <a:r>
              <a:rPr lang="en-US" b="1" dirty="0"/>
              <a:t>The Web Framework For Perfectionists With Deadlines</a:t>
            </a:r>
          </a:p>
          <a:p>
            <a:r>
              <a:rPr lang="en-US" dirty="0"/>
              <a:t>Some filters take an argument:</a:t>
            </a:r>
          </a:p>
          <a:p>
            <a:pPr marL="0" indent="0">
              <a:buNone/>
            </a:pPr>
            <a:r>
              <a:rPr lang="en-US" dirty="0"/>
              <a:t>{{ my_</a:t>
            </a:r>
            <a:r>
              <a:rPr lang="en-US" dirty="0" err="1"/>
              <a:t>date|date</a:t>
            </a:r>
            <a:r>
              <a:rPr lang="en-US" dirty="0"/>
              <a:t>:"Y-m-d" }}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0D7C-22AB-FC5D-B699-0E6D2C12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5906-05FB-939F-4578-1276887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572F3A3-3987-06E7-412C-7F737B92D5D4}"/>
              </a:ext>
            </a:extLst>
          </p:cNvPr>
          <p:cNvSpPr txBox="1">
            <a:spLocks/>
          </p:cNvSpPr>
          <p:nvPr/>
        </p:nvSpPr>
        <p:spPr>
          <a:xfrm>
            <a:off x="870488" y="1309692"/>
            <a:ext cx="4784588" cy="681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Filters: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42A02-105A-BDFE-16F0-667A11D36532}"/>
              </a:ext>
            </a:extLst>
          </p:cNvPr>
          <p:cNvSpPr txBox="1"/>
          <p:nvPr/>
        </p:nvSpPr>
        <p:spPr>
          <a:xfrm>
            <a:off x="1027058" y="5961978"/>
            <a:ext cx="1055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https://docs.djangoproject.com/en/5.0/topics/templates/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71819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E8EF85-8EE6-6637-A879-56DA8DC4C6A7}"/>
              </a:ext>
            </a:extLst>
          </p:cNvPr>
          <p:cNvSpPr/>
          <p:nvPr/>
        </p:nvSpPr>
        <p:spPr>
          <a:xfrm>
            <a:off x="912269" y="3454093"/>
            <a:ext cx="5903174" cy="1686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E84D8-67C7-F1E3-8F8D-4E0B0D1C343D}"/>
              </a:ext>
            </a:extLst>
          </p:cNvPr>
          <p:cNvSpPr/>
          <p:nvPr/>
        </p:nvSpPr>
        <p:spPr>
          <a:xfrm>
            <a:off x="912269" y="2565616"/>
            <a:ext cx="5903174" cy="42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59AA0-1B0C-3FD6-630C-4614E716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1262"/>
          </a:xfrm>
        </p:spPr>
        <p:txBody>
          <a:bodyPr/>
          <a:lstStyle/>
          <a:p>
            <a:r>
              <a:rPr lang="en-US" dirty="0"/>
              <a:t>The four constructs of Django Template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F9BA-0C53-75D0-EED7-128860F0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 look like this:</a:t>
            </a:r>
          </a:p>
          <a:p>
            <a:pPr marL="0" indent="0">
              <a:buNone/>
            </a:pPr>
            <a:r>
              <a:rPr lang="en-US" i="1" dirty="0"/>
              <a:t>{# this won't be rendered #}</a:t>
            </a:r>
          </a:p>
          <a:p>
            <a:r>
              <a:rPr lang="en-US" dirty="0"/>
              <a:t>A {% comment %} tag provides multi-line comments.</a:t>
            </a:r>
          </a:p>
          <a:p>
            <a:pPr marL="0" indent="0">
              <a:buNone/>
            </a:pPr>
            <a:r>
              <a:rPr lang="en-US" dirty="0"/>
              <a:t>&lt;p&gt;Rendered text with {{ pub_</a:t>
            </a:r>
            <a:r>
              <a:rPr lang="en-US" dirty="0" err="1"/>
              <a:t>date|date</a:t>
            </a:r>
            <a:r>
              <a:rPr lang="en-US" dirty="0"/>
              <a:t>:"c" }}&lt;/p&gt;</a:t>
            </a:r>
          </a:p>
          <a:p>
            <a:pPr marL="0" indent="0">
              <a:buNone/>
            </a:pPr>
            <a:r>
              <a:rPr lang="en-US" b="1" dirty="0"/>
              <a:t>{% comment "Optional note" %}</a:t>
            </a:r>
          </a:p>
          <a:p>
            <a:pPr marL="0" indent="0">
              <a:buNone/>
            </a:pPr>
            <a:r>
              <a:rPr lang="en-US" dirty="0"/>
              <a:t>    &lt;p&gt;Commented out text with {{ create_</a:t>
            </a:r>
            <a:r>
              <a:rPr lang="en-US" dirty="0" err="1"/>
              <a:t>date|date</a:t>
            </a:r>
            <a:r>
              <a:rPr lang="en-US" dirty="0"/>
              <a:t>:"c" }}&lt;/p&gt;</a:t>
            </a:r>
          </a:p>
          <a:p>
            <a:pPr marL="0" indent="0">
              <a:buNone/>
            </a:pPr>
            <a:r>
              <a:rPr lang="en-US" b="1" dirty="0"/>
              <a:t>{% </a:t>
            </a:r>
            <a:r>
              <a:rPr lang="en-US" b="1" dirty="0" err="1"/>
              <a:t>endcomment</a:t>
            </a:r>
            <a:r>
              <a:rPr lang="en-US" b="1" dirty="0"/>
              <a:t> %}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0D7C-22AB-FC5D-B699-0E6D2C12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5906-05FB-939F-4578-1276887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572F3A3-3987-06E7-412C-7F737B92D5D4}"/>
              </a:ext>
            </a:extLst>
          </p:cNvPr>
          <p:cNvSpPr txBox="1">
            <a:spLocks/>
          </p:cNvSpPr>
          <p:nvPr/>
        </p:nvSpPr>
        <p:spPr>
          <a:xfrm>
            <a:off x="870488" y="1309692"/>
            <a:ext cx="4784588" cy="681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Comments: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42A02-105A-BDFE-16F0-667A11D36532}"/>
              </a:ext>
            </a:extLst>
          </p:cNvPr>
          <p:cNvSpPr txBox="1"/>
          <p:nvPr/>
        </p:nvSpPr>
        <p:spPr>
          <a:xfrm>
            <a:off x="1027058" y="5961978"/>
            <a:ext cx="1055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https://docs.djangoproject.com/en/5.0/topics/templates/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287545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A544-1D95-7800-AB8E-0BEA8A9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F29F-8F98-D82B-FA5B-B4718E435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what the </a:t>
            </a:r>
            <a:r>
              <a:rPr lang="en-US" b="1" dirty="0"/>
              <a:t>polls/detail.html </a:t>
            </a:r>
            <a:r>
              <a:rPr lang="en-US" dirty="0"/>
              <a:t>template might look like: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h1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{{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</a:rPr>
              <a:t>question.question_text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}}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h1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{%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</a:rPr>
              <a:t>choice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</a:rPr>
              <a:t>question.choice_set.all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%}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{{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</a:rPr>
              <a:t>choice.choice_text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}}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{%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</a:rPr>
              <a:t>endfor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</a:rPr>
              <a:t>%}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92CE-400B-9DB9-ACC6-98618A36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3A7F-782E-81B7-904A-CD3C47AA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2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A8E4-9FC7-F3A6-FE4B-A7A34279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Hardcoded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55CD-C5DE-EC6D-ADFF-A6ECCB60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link in the polls/index.html template, was partially hardcoded: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href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"/polls/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/"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question.question_text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Light"/>
                <a:ea typeface="+mn-ea"/>
                <a:cs typeface="+mn-cs"/>
              </a:rPr>
              <a:t> </a:t>
            </a:r>
            <a:b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Light"/>
                <a:ea typeface="+mn-ea"/>
                <a:cs typeface="+mn-cs"/>
              </a:rPr>
            </a:br>
            <a:endParaRPr lang="en-US" dirty="0"/>
          </a:p>
          <a:p>
            <a:r>
              <a:rPr lang="en-US" dirty="0"/>
              <a:t>You can remove a reliance on specific URL paths defined in your </a:t>
            </a:r>
            <a:r>
              <a:rPr lang="en-US" dirty="0" err="1"/>
              <a:t>url</a:t>
            </a:r>
            <a:r>
              <a:rPr lang="en-US" dirty="0"/>
              <a:t> configurations by using the </a:t>
            </a:r>
            <a:r>
              <a:rPr lang="en-US" b="1" dirty="0"/>
              <a:t>{% </a:t>
            </a:r>
            <a:r>
              <a:rPr lang="en-US" b="1" dirty="0" err="1"/>
              <a:t>url</a:t>
            </a:r>
            <a:r>
              <a:rPr lang="en-US" b="1" dirty="0"/>
              <a:t> %} </a:t>
            </a:r>
            <a:r>
              <a:rPr lang="en-US" dirty="0"/>
              <a:t>template tag: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href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'detail'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question.question_text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r>
              <a:rPr lang="en-US" dirty="0"/>
              <a:t> The URL definition as specified in the </a:t>
            </a:r>
            <a:r>
              <a:rPr lang="en-US" dirty="0" err="1"/>
              <a:t>polls.urls</a:t>
            </a:r>
            <a:r>
              <a:rPr lang="en-US" dirty="0"/>
              <a:t> module with the URL name being ‘detail’ as defined below: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uLnTx/>
                <a:uFillTx/>
                <a:ea typeface="+mn-ea"/>
                <a:cs typeface="+mn-cs"/>
              </a:rPr>
              <a:t># the 'name' value as called by the {% </a:t>
            </a:r>
            <a:r>
              <a:rPr kumimoji="0" lang="en-US" altLang="en-US" b="0" i="1" u="none" strike="noStrike" kern="1200" cap="none" spc="0" normalizeH="0" baseline="0" noProof="0" dirty="0" err="1">
                <a:ln>
                  <a:noFill/>
                </a:ln>
                <a:solidFill>
                  <a:srgbClr val="40808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uLnTx/>
                <a:uFillTx/>
                <a:ea typeface="+mn-ea"/>
                <a:cs typeface="+mn-cs"/>
              </a:rPr>
              <a:t> %} template tag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path(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"&lt;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int:question_id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&gt;/"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views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detail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name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"detail"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),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D3E2-1B5E-BACA-5677-C256CF62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1180B-49CC-738C-E196-ACD8C9D8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5EC5-5EF0-4A55-CEF1-F003544A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Namespacing</a:t>
            </a:r>
            <a:r>
              <a:rPr lang="en-US" dirty="0"/>
              <a:t> URL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3434-BA2D-2373-F1ED-AC2DAFCC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big Django projects there may be many apps and several may have detail views, therefore you can differentiate between the apps using namespaces</a:t>
            </a:r>
          </a:p>
          <a:p>
            <a:r>
              <a:rPr lang="en-US" dirty="0"/>
              <a:t>Add </a:t>
            </a:r>
            <a:r>
              <a:rPr lang="en-US" b="1" dirty="0" err="1"/>
              <a:t>app_name</a:t>
            </a:r>
            <a:r>
              <a:rPr lang="en-US" b="1" dirty="0"/>
              <a:t> = 'polls’ </a:t>
            </a:r>
            <a:br>
              <a:rPr lang="en-US" dirty="0"/>
            </a:br>
            <a:r>
              <a:rPr lang="en-US" dirty="0"/>
              <a:t>in </a:t>
            </a:r>
            <a:r>
              <a:rPr lang="en-US" b="1" dirty="0"/>
              <a:t>urls.py </a:t>
            </a:r>
            <a:r>
              <a:rPr lang="en-US" dirty="0"/>
              <a:t>just before the </a:t>
            </a:r>
            <a:r>
              <a:rPr lang="en-US" b="1" dirty="0" err="1"/>
              <a:t>urlpatterns</a:t>
            </a:r>
            <a:r>
              <a:rPr lang="en-US" dirty="0"/>
              <a:t> assignment, then namespace template tags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example change index.html as follows:</a:t>
            </a:r>
          </a:p>
          <a:p>
            <a:pPr marL="0" indent="0">
              <a:buNone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href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‘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polls:detail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question.question_text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comparison, the older index.html template had:</a:t>
            </a:r>
            <a:br>
              <a:rPr lang="en-US" dirty="0"/>
            </a:br>
            <a:br>
              <a:rPr lang="en-US" dirty="0"/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href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'detail'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question.question_text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&gt;&lt;/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65C3-A715-E23F-5E0B-B73417AD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284D-4FEA-BD7B-9BAA-1E9788C8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simple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52050"/>
          </a:xfrm>
        </p:spPr>
        <p:txBody>
          <a:bodyPr/>
          <a:lstStyle/>
          <a:p>
            <a:r>
              <a:rPr lang="en-US" dirty="0"/>
              <a:t>We use detail.html to show the information about every questions and to let the user make a choice through a 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652492"/>
            <a:ext cx="10442448" cy="361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form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action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polls:vote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method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"post"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csrf_token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fieldset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legend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h1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question.question_text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h1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legend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if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error_message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strong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error_message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strong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endif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in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question.choice_set.all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input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type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"radio"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"choice"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"choice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.counter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value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choice.id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label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for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"choice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.counter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choice.choice_text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label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&gt;&lt;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br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endfor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fieldset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input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type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"submit"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value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"Vote"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form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84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52050"/>
          </a:xfrm>
        </p:spPr>
        <p:txBody>
          <a:bodyPr/>
          <a:lstStyle/>
          <a:p>
            <a:r>
              <a:rPr lang="en-US" dirty="0"/>
              <a:t>Let’s look at the first line and decipher what is going 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652492"/>
            <a:ext cx="10442448" cy="552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form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action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polls:vote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method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"post"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CBF60-EA4F-4DE3-4BFF-942CB55B3257}"/>
              </a:ext>
            </a:extLst>
          </p:cNvPr>
          <p:cNvSpPr txBox="1">
            <a:spLocks/>
          </p:cNvSpPr>
          <p:nvPr/>
        </p:nvSpPr>
        <p:spPr>
          <a:xfrm>
            <a:off x="877824" y="3231982"/>
            <a:ext cx="10442448" cy="284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The user interacts with the form elements which in this case is a radio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they submit the form, the browser sends a </a:t>
            </a:r>
            <a:r>
              <a:rPr lang="en-US" b="1" dirty="0"/>
              <a:t>POST</a:t>
            </a:r>
            <a:r>
              <a:rPr lang="en-US" dirty="0"/>
              <a:t> as specified in </a:t>
            </a:r>
            <a:r>
              <a:rPr lang="en-US" b="1" dirty="0"/>
              <a:t>method = “post”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generated URL points to the </a:t>
            </a:r>
            <a:r>
              <a:rPr lang="en-US" b="1" dirty="0"/>
              <a:t>vote</a:t>
            </a:r>
            <a:r>
              <a:rPr lang="en-US" dirty="0"/>
              <a:t> view function as defined in the </a:t>
            </a:r>
            <a:r>
              <a:rPr lang="en-US" b="1" dirty="0" err="1"/>
              <a:t>URLconf</a:t>
            </a:r>
            <a:r>
              <a:rPr lang="en-US" dirty="0"/>
              <a:t>, passing the </a:t>
            </a:r>
            <a:r>
              <a:rPr lang="en-US" b="1" dirty="0"/>
              <a:t>question.id </a:t>
            </a:r>
            <a:r>
              <a:rPr lang="en-US" dirty="0"/>
              <a:t>as a parameter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vote view function would then handle the form data, process the vote, and generate an appropriate response</a:t>
            </a:r>
          </a:p>
        </p:txBody>
      </p:sp>
    </p:spTree>
    <p:extLst>
      <p:ext uri="{BB962C8B-B14F-4D97-AF65-F5344CB8AC3E}">
        <p14:creationId xmlns:p14="http://schemas.microsoft.com/office/powerpoint/2010/main" val="227464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2448" cy="987401"/>
          </a:xfrm>
        </p:spPr>
        <p:txBody>
          <a:bodyPr>
            <a:normAutofit/>
          </a:bodyPr>
          <a:lstStyle/>
          <a:p>
            <a:r>
              <a:rPr lang="en-US" dirty="0"/>
              <a:t>Since we’re creating a POST form (which can have the effect of modifying data), we need to worry about Cross Site Request Forgeries. We do this by using the following tag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8444" y="2869211"/>
            <a:ext cx="10442448" cy="552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csrf_token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CBF60-EA4F-4DE3-4BFF-942CB55B3257}"/>
              </a:ext>
            </a:extLst>
          </p:cNvPr>
          <p:cNvSpPr txBox="1">
            <a:spLocks/>
          </p:cNvSpPr>
          <p:nvPr/>
        </p:nvSpPr>
        <p:spPr>
          <a:xfrm>
            <a:off x="877824" y="3597436"/>
            <a:ext cx="10442448" cy="2483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Cross-site request forgery (CSRF), also known as XSRF or Sea Surf, is a type of web security vulnerability that tricks an authenticated user into unknowingly performing an action on a website they're logged into. </a:t>
            </a:r>
          </a:p>
          <a:p>
            <a:r>
              <a:rPr lang="en-US" dirty="0"/>
              <a:t>Since the user is already logged into the vulnerable website, their browser automatically sends their cookies and other authentication information along with the attacker's forged request.</a:t>
            </a:r>
          </a:p>
          <a:p>
            <a:r>
              <a:rPr lang="en-US" dirty="0"/>
              <a:t>Luckily, by adding the </a:t>
            </a:r>
            <a:r>
              <a:rPr lang="en-US" b="1" dirty="0" err="1"/>
              <a:t>csrf_token</a:t>
            </a:r>
            <a:r>
              <a:rPr lang="en-US" b="1" dirty="0"/>
              <a:t> </a:t>
            </a:r>
            <a:r>
              <a:rPr lang="en-US" dirty="0"/>
              <a:t>tag, Django takes care of this vulnerability</a:t>
            </a:r>
          </a:p>
        </p:txBody>
      </p:sp>
    </p:spTree>
    <p:extLst>
      <p:ext uri="{BB962C8B-B14F-4D97-AF65-F5344CB8AC3E}">
        <p14:creationId xmlns:p14="http://schemas.microsoft.com/office/powerpoint/2010/main" val="253563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BB39-C022-506B-7705-6B288474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B9E-BF5F-0B38-2C37-512A3761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3" y="2157984"/>
            <a:ext cx="10552175" cy="346158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In software development, "</a:t>
            </a:r>
            <a:r>
              <a:rPr lang="en-US" sz="1800" b="1" dirty="0"/>
              <a:t>testing</a:t>
            </a:r>
            <a:r>
              <a:rPr lang="en-US" sz="1800" dirty="0"/>
              <a:t>" is a crucial process that ensures the quality and functionality of the finished product. </a:t>
            </a:r>
          </a:p>
          <a:p>
            <a:pPr algn="just"/>
            <a:r>
              <a:rPr lang="en-US" sz="1800" dirty="0"/>
              <a:t>It involves examining the software at various stages to identify and fix bugs, improve performance, and ensure it meets user expectations.</a:t>
            </a:r>
          </a:p>
          <a:p>
            <a:pPr marL="0" indent="0" algn="just">
              <a:buNone/>
            </a:pPr>
            <a:endParaRPr lang="en-US" sz="1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B352-82E9-D7A0-8E8B-365DB115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E6A7-72EF-6EAF-7761-36A635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62F66-5DD6-0098-38AD-39D2611AE72B}"/>
              </a:ext>
            </a:extLst>
          </p:cNvPr>
          <p:cNvSpPr txBox="1"/>
          <p:nvPr/>
        </p:nvSpPr>
        <p:spPr>
          <a:xfrm>
            <a:off x="1005395" y="5900423"/>
            <a:ext cx="1055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https://www.ionos.co.uk/digitalguide/websites/website-creation/what-does-the-404-not-found-error-mean/</a:t>
            </a:r>
          </a:p>
        </p:txBody>
      </p:sp>
    </p:spTree>
    <p:extLst>
      <p:ext uri="{BB962C8B-B14F-4D97-AF65-F5344CB8AC3E}">
        <p14:creationId xmlns:p14="http://schemas.microsoft.com/office/powerpoint/2010/main" val="156010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vote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52050"/>
          </a:xfrm>
        </p:spPr>
        <p:txBody>
          <a:bodyPr/>
          <a:lstStyle/>
          <a:p>
            <a:r>
              <a:rPr lang="en-US" dirty="0"/>
              <a:t>We update </a:t>
            </a:r>
            <a:r>
              <a:rPr lang="en-US" b="1" dirty="0"/>
              <a:t>views.html </a:t>
            </a:r>
            <a:r>
              <a:rPr lang="en-US" dirty="0"/>
              <a:t>to manage the submitted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652492"/>
            <a:ext cx="10442448" cy="3011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def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vote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(request,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):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question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get_object_or_404(Question, pk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try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selected_choice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choice_set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get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(pk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request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POST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[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"choice"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])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except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(</a:t>
            </a: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D2413A"/>
                </a:solidFill>
                <a:effectLst/>
                <a:uLnTx/>
                <a:uFillTx/>
                <a:ea typeface="+mn-ea"/>
                <a:cs typeface="+mn-cs"/>
              </a:rPr>
              <a:t>KeyError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DoesNotExist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):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uLnTx/>
                <a:uFillTx/>
                <a:ea typeface="+mn-ea"/>
                <a:cs typeface="+mn-cs"/>
              </a:rPr>
              <a:t># Redisplay the question voting form.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return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render(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request,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"polls/detail.html"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{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"question"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question,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error_message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"You didn't select a choice."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},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)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else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selected_choice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votes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+=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selected_choice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save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()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return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HttpResponseRedirect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(reverse(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polls:results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args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(question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id,)))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B3B911-DD5E-D14E-616C-C240C163BF42}"/>
              </a:ext>
            </a:extLst>
          </p:cNvPr>
          <p:cNvSpPr txBox="1">
            <a:spLocks/>
          </p:cNvSpPr>
          <p:nvPr/>
        </p:nvSpPr>
        <p:spPr>
          <a:xfrm>
            <a:off x="871108" y="5776728"/>
            <a:ext cx="10442448" cy="579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using the reverse() function in the </a:t>
            </a:r>
            <a:r>
              <a:rPr lang="en-US" b="1" dirty="0" err="1"/>
              <a:t>HttpResponseRedirect</a:t>
            </a:r>
            <a:r>
              <a:rPr lang="en-US" dirty="0"/>
              <a:t> constructor in this example. This function helps avoid having to hardcode a URL in the view function. It is given the name of the view that we want to pass control to</a:t>
            </a:r>
          </a:p>
        </p:txBody>
      </p:sp>
    </p:spTree>
    <p:extLst>
      <p:ext uri="{BB962C8B-B14F-4D97-AF65-F5344CB8AC3E}">
        <p14:creationId xmlns:p14="http://schemas.microsoft.com/office/powerpoint/2010/main" val="289839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results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52050"/>
          </a:xfrm>
        </p:spPr>
        <p:txBody>
          <a:bodyPr/>
          <a:lstStyle/>
          <a:p>
            <a:r>
              <a:rPr lang="en-US" dirty="0"/>
              <a:t>We write the </a:t>
            </a:r>
            <a:r>
              <a:rPr lang="en-US" b="1" dirty="0"/>
              <a:t>results</a:t>
            </a:r>
            <a:r>
              <a:rPr lang="en-US" dirty="0"/>
              <a:t> method in </a:t>
            </a:r>
            <a:r>
              <a:rPr lang="en-US" b="1" dirty="0"/>
              <a:t>views.html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652492"/>
            <a:ext cx="10442448" cy="93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results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(request,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question_id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question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get_object_or_404(Question, pk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question_id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render(request,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"polls/results.html"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</a:rPr>
              <a:t>"question"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question})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200910-EFFB-5A54-7F59-04579E44D838}"/>
              </a:ext>
            </a:extLst>
          </p:cNvPr>
          <p:cNvSpPr txBox="1">
            <a:spLocks/>
          </p:cNvSpPr>
          <p:nvPr/>
        </p:nvSpPr>
        <p:spPr>
          <a:xfrm>
            <a:off x="877824" y="3768894"/>
            <a:ext cx="10442448" cy="1610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almost exactly the same as the detail() view with the exception of the template name which is detailed next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1109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results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520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polls/results.html</a:t>
            </a:r>
            <a:r>
              <a:rPr lang="en-US" dirty="0"/>
              <a:t> template is defined as: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652492"/>
            <a:ext cx="10442448" cy="305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h1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question.question_text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h1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for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in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question.choice_set.all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	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choice.choice_text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--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choice.votes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vote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{{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choice.votes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|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+mn-ea"/>
                <a:cs typeface="+mn-cs"/>
              </a:rPr>
              <a:t>pluralize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}}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li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endfor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D9029"/>
                </a:solidFill>
                <a:effectLst/>
                <a:uLnTx/>
                <a:uFillTx/>
                <a:ea typeface="+mn-ea"/>
                <a:cs typeface="+mn-cs"/>
              </a:rPr>
              <a:t>href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{%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url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polls:detail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'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9177C"/>
                </a:solidFill>
                <a:effectLst/>
                <a:uLnTx/>
                <a:uFillTx/>
                <a:ea typeface="+mn-ea"/>
                <a:cs typeface="+mn-cs"/>
              </a:rPr>
              <a:t>question.id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C7A00"/>
                </a:solidFill>
                <a:effectLst/>
                <a:uLnTx/>
                <a:uFillTx/>
                <a:ea typeface="+mn-ea"/>
                <a:cs typeface="+mn-cs"/>
              </a:rPr>
              <a:t>%}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&gt;Vote again?&lt;/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1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Population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1F69-9B0C-BE2B-A38A-AA35F923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52050"/>
          </a:xfrm>
        </p:spPr>
        <p:txBody>
          <a:bodyPr/>
          <a:lstStyle/>
          <a:p>
            <a:r>
              <a:rPr lang="en-US" dirty="0"/>
              <a:t>Create file </a:t>
            </a:r>
            <a:r>
              <a:rPr lang="en-US" b="1" dirty="0"/>
              <a:t>populate_polls.py </a:t>
            </a:r>
            <a:r>
              <a:rPr lang="en-US" dirty="0"/>
              <a:t>in main project directory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652492"/>
            <a:ext cx="10442448" cy="3544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import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os.environ.setdefault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('DJANGO_SETTINGS_MODULE’ , '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mysite.settings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import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django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django.setup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polls.models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import Question,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from datetime import datetime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pytz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import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utc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def populate():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question1_choices 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{"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": "The sky", "votes": 5},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{"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": "Just hacking", "votes": 8},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{"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": "Not much", "votes": 2},]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... # similarly for questions 2-5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97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Population Script continued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015231"/>
            <a:ext cx="10442448" cy="4181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questions = {"What's up?": {"choices":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question1_choices, 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pub_date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datetime(2020, 10, 17, 15, 30,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tzinfo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utc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# similarly for questions 2-5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for question,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question_data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in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questions.items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q 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add_question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question,question_data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["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pub_date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"])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for c in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question_data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["choices"]: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		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add_choice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(q, c["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"], c["votes"])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90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BAE-596C-9957-4B2A-9193F9B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Population Script continued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B0FD-F80C-F61B-46CE-04488CF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A4-9326-5C6F-CC75-E2D8738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F7FC1-FEB0-0423-1EAA-F7329928125B}"/>
              </a:ext>
            </a:extLst>
          </p:cNvPr>
          <p:cNvSpPr txBox="1">
            <a:spLocks/>
          </p:cNvSpPr>
          <p:nvPr/>
        </p:nvSpPr>
        <p:spPr>
          <a:xfrm>
            <a:off x="877824" y="2610035"/>
            <a:ext cx="10442448" cy="36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1D97CA-C6B3-0B9C-4728-3208BB8AA10F}"/>
              </a:ext>
            </a:extLst>
          </p:cNvPr>
          <p:cNvSpPr txBox="1">
            <a:spLocks/>
          </p:cNvSpPr>
          <p:nvPr/>
        </p:nvSpPr>
        <p:spPr>
          <a:xfrm>
            <a:off x="871108" y="2015231"/>
            <a:ext cx="10442448" cy="4181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def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add_question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pub_date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question 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Question.objects.get_or_create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pub_date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pub_date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)[0]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question.save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return question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def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add_choice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(question,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votes):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choice 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Choice.objects.get_or_create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question=question,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choice_text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votes = votes)[0]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choice.save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return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# Start execution here!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if __name__ == '__main__’: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	populate()</a:t>
            </a:r>
          </a:p>
        </p:txBody>
      </p:sp>
    </p:spTree>
    <p:extLst>
      <p:ext uri="{BB962C8B-B14F-4D97-AF65-F5344CB8AC3E}">
        <p14:creationId xmlns:p14="http://schemas.microsoft.com/office/powerpoint/2010/main" val="3866307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60FE-E999-DAFC-C6D5-9E1595A2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2796036"/>
            <a:ext cx="10449784" cy="1265928"/>
          </a:xfrm>
        </p:spPr>
        <p:txBody>
          <a:bodyPr/>
          <a:lstStyle/>
          <a:p>
            <a:pPr algn="ctr"/>
            <a:r>
              <a:rPr lang="en-US" dirty="0"/>
              <a:t>-END-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8D7C-6345-6BCD-B47C-22C52405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5102-12CE-0BE1-E6B8-355A84F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CB9C-F8A8-9F0A-26C8-664AF6EB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Testing Pyramid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05E8-15F4-CAC2-4E2C-4E58AE6C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BAB9-13D9-6877-3401-8B525447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3C24DAD-41ED-F78F-B907-21BCF282CE71}"/>
              </a:ext>
            </a:extLst>
          </p:cNvPr>
          <p:cNvSpPr/>
          <p:nvPr/>
        </p:nvSpPr>
        <p:spPr>
          <a:xfrm>
            <a:off x="5095783" y="1757779"/>
            <a:ext cx="1731145" cy="150920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Manual Testing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7EDB15FF-A674-06AF-8C13-314A18700BC0}"/>
              </a:ext>
            </a:extLst>
          </p:cNvPr>
          <p:cNvSpPr/>
          <p:nvPr/>
        </p:nvSpPr>
        <p:spPr>
          <a:xfrm>
            <a:off x="4722921" y="3266983"/>
            <a:ext cx="2467992" cy="763479"/>
          </a:xfrm>
          <a:prstGeom prst="trapezoid">
            <a:avLst>
              <a:gd name="adj" fmla="val 4825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End-to-End Testing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4B93E562-D20E-8752-4636-9348EBD60466}"/>
              </a:ext>
            </a:extLst>
          </p:cNvPr>
          <p:cNvSpPr/>
          <p:nvPr/>
        </p:nvSpPr>
        <p:spPr>
          <a:xfrm>
            <a:off x="4403324" y="4030462"/>
            <a:ext cx="3124940" cy="763479"/>
          </a:xfrm>
          <a:prstGeom prst="trapezoid">
            <a:avLst>
              <a:gd name="adj" fmla="val 43605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Integration</a:t>
            </a:r>
            <a:r>
              <a:rPr lang="en-US" dirty="0"/>
              <a:t> Testing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F94D3D1B-DD08-FA9D-0839-63E618C5E6E6}"/>
              </a:ext>
            </a:extLst>
          </p:cNvPr>
          <p:cNvSpPr/>
          <p:nvPr/>
        </p:nvSpPr>
        <p:spPr>
          <a:xfrm>
            <a:off x="4083728" y="4793941"/>
            <a:ext cx="3781888" cy="763479"/>
          </a:xfrm>
          <a:prstGeom prst="trapezoid">
            <a:avLst>
              <a:gd name="adj" fmla="val 436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Component Testing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C14FB143-42D1-8BCF-EB06-1613593988C3}"/>
              </a:ext>
            </a:extLst>
          </p:cNvPr>
          <p:cNvSpPr/>
          <p:nvPr/>
        </p:nvSpPr>
        <p:spPr>
          <a:xfrm>
            <a:off x="3737499" y="5557420"/>
            <a:ext cx="4456589" cy="763479"/>
          </a:xfrm>
          <a:prstGeom prst="trapezoid">
            <a:avLst>
              <a:gd name="adj" fmla="val 436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39381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CB9C-F8A8-9F0A-26C8-664AF6EB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AE96-F29A-8097-ECCF-8B5CE563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Unit Testing - Testing individual units of code (functions, classes) in isolation; for example, testing views</a:t>
            </a:r>
          </a:p>
          <a:p>
            <a:r>
              <a:rPr lang="en-US" sz="2000" dirty="0"/>
              <a:t>Component Testing – Testing different functions and classes together to check if a component is working properly; for example, testing the front-end and the database separately</a:t>
            </a:r>
          </a:p>
          <a:p>
            <a:r>
              <a:rPr lang="en-US" sz="2000" dirty="0"/>
              <a:t>Integration Testing – Testing if the different components are working with each other; for example, front-end with database or front-end with google maps API</a:t>
            </a:r>
          </a:p>
          <a:p>
            <a:r>
              <a:rPr lang="en-US" sz="2000" dirty="0"/>
              <a:t>End to End Testing – Testing if the complete software is working flawlessly; for example, a site made by Django is working with all the APIs and a database</a:t>
            </a:r>
          </a:p>
          <a:p>
            <a:r>
              <a:rPr lang="en-US" sz="2000" dirty="0"/>
              <a:t>Manual Testing – Testing manually those features which are hard to write test for or are too complex to write an automated test. Automated testing is what you should always go for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05E8-15F4-CAC2-4E2C-4E58AE6C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BAB9-13D9-6877-3401-8B525447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68B-E4F4-35E2-F096-05479E65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automated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7F2E-53C4-1863-0385-68ECB945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Tests are simple routines that check the operation of your code</a:t>
            </a:r>
          </a:p>
          <a:p>
            <a:r>
              <a:rPr lang="en-US" sz="2400" dirty="0"/>
              <a:t>Testing operates at different levels</a:t>
            </a:r>
          </a:p>
          <a:p>
            <a:r>
              <a:rPr lang="en-US" sz="2400" dirty="0"/>
              <a:t>With automated tests, the testing work is done by the system</a:t>
            </a:r>
          </a:p>
          <a:p>
            <a:r>
              <a:rPr lang="en-US" sz="2400" dirty="0"/>
              <a:t>In every test we check the received output with the expected output to know if the test was passed or failed</a:t>
            </a:r>
          </a:p>
          <a:p>
            <a:r>
              <a:rPr lang="en-US" sz="2400" dirty="0"/>
              <a:t>Create a set of tests once, and as you make changes to your app, you can check that your code still works as you originally intended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31442-E0DB-918D-B598-6F3B2B6E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25B4-F589-4801-B11B-092199DE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49B1-E6FF-4E5D-820E-E38E1F48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create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1167-2135-235D-3F1E-654C2482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Tests save you time</a:t>
            </a:r>
          </a:p>
          <a:p>
            <a:r>
              <a:rPr lang="en-US" sz="2400" dirty="0"/>
              <a:t>Tests don’t just identify problems; they help prevent them</a:t>
            </a:r>
          </a:p>
          <a:p>
            <a:r>
              <a:rPr lang="en-US" sz="2400" dirty="0"/>
              <a:t>Tests make your code more attractive (to others)</a:t>
            </a:r>
          </a:p>
          <a:p>
            <a:r>
              <a:rPr lang="en-US" sz="2400" dirty="0"/>
              <a:t>Tests help teams work together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D7C6-33D2-651C-CB32-9DD04E7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C0D-A936-C994-069E-EAEF7CA6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6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49B1-E6FF-4E5D-820E-E38E1F48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(TDD)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1167-2135-235D-3F1E-654C2482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Write a test before you actually write the code!</a:t>
            </a:r>
          </a:p>
          <a:p>
            <a:r>
              <a:rPr lang="en-US" sz="2800" dirty="0"/>
              <a:t>Seems counter-intuitive, but: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Similar to what many people do already while writing the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Helps in describing a problem, and a code is written by being mindful to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TDD formalizes the problem in a test case</a:t>
            </a:r>
          </a:p>
          <a:p>
            <a:r>
              <a:rPr lang="en-US" sz="2800" dirty="0"/>
              <a:t>Easier to write tests as you go along rather than to add them later</a:t>
            </a:r>
          </a:p>
          <a:p>
            <a:r>
              <a:rPr lang="en-US" sz="2800" dirty="0"/>
              <a:t>You however need to find a balance between writing a code and writing </a:t>
            </a:r>
            <a:r>
              <a:rPr lang="en-US" sz="2800"/>
              <a:t>the tests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D7C6-33D2-651C-CB32-9DD04E7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C0D-A936-C994-069E-EAEF7CA6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1D42-0620-0A73-3A63-85F4D8C3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2253832" cy="1265928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render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98B5-F29B-C035-AD7A-D8B70EB3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7BBD9-E6D0-518F-961E-3C549F9F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F38BB-3C3C-8AEE-CADC-CEC6EC088872}"/>
              </a:ext>
            </a:extLst>
          </p:cNvPr>
          <p:cNvSpPr/>
          <p:nvPr/>
        </p:nvSpPr>
        <p:spPr>
          <a:xfrm>
            <a:off x="6782137" y="2993993"/>
            <a:ext cx="1873188" cy="119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Render Engine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27B6175-A4B7-4B3D-2B73-E9A92A70252F}"/>
              </a:ext>
            </a:extLst>
          </p:cNvPr>
          <p:cNvSpPr/>
          <p:nvPr/>
        </p:nvSpPr>
        <p:spPr>
          <a:xfrm rot="18893707">
            <a:off x="6374973" y="2068495"/>
            <a:ext cx="745724" cy="976544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2C48484-1668-E1EB-DB90-C6DDB8E8DC8E}"/>
              </a:ext>
            </a:extLst>
          </p:cNvPr>
          <p:cNvSpPr/>
          <p:nvPr/>
        </p:nvSpPr>
        <p:spPr>
          <a:xfrm rot="2700000">
            <a:off x="8316616" y="2068346"/>
            <a:ext cx="745724" cy="976544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937DB24-FE6D-8770-8968-42AA585A0E29}"/>
              </a:ext>
            </a:extLst>
          </p:cNvPr>
          <p:cNvSpPr/>
          <p:nvPr/>
        </p:nvSpPr>
        <p:spPr>
          <a:xfrm>
            <a:off x="7345869" y="4332163"/>
            <a:ext cx="745724" cy="976544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73A97-8510-CCE3-4FCD-28325A1207CD}"/>
              </a:ext>
            </a:extLst>
          </p:cNvPr>
          <p:cNvSpPr txBox="1"/>
          <p:nvPr/>
        </p:nvSpPr>
        <p:spPr>
          <a:xfrm>
            <a:off x="5770485" y="1692513"/>
            <a:ext cx="13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Render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4F582-522D-1C15-5514-E01089538022}"/>
              </a:ext>
            </a:extLst>
          </p:cNvPr>
          <p:cNvSpPr txBox="1"/>
          <p:nvPr/>
        </p:nvSpPr>
        <p:spPr>
          <a:xfrm>
            <a:off x="8367984" y="1692513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513FD-0BAC-50AB-B298-3402F7F1B29D}"/>
              </a:ext>
            </a:extLst>
          </p:cNvPr>
          <p:cNvSpPr txBox="1"/>
          <p:nvPr/>
        </p:nvSpPr>
        <p:spPr>
          <a:xfrm>
            <a:off x="6835227" y="5397974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Rendered Output</a:t>
            </a:r>
          </a:p>
        </p:txBody>
      </p:sp>
    </p:spTree>
    <p:extLst>
      <p:ext uri="{BB962C8B-B14F-4D97-AF65-F5344CB8AC3E}">
        <p14:creationId xmlns:p14="http://schemas.microsoft.com/office/powerpoint/2010/main" val="281319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1D42-0620-0A73-3A63-85F4D8C3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2253832" cy="1265928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render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98B5-F29B-C035-AD7A-D8B70EB3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7BBD9-E6D0-518F-961E-3C549F9F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F38BB-3C3C-8AEE-CADC-CEC6EC088872}"/>
              </a:ext>
            </a:extLst>
          </p:cNvPr>
          <p:cNvSpPr/>
          <p:nvPr/>
        </p:nvSpPr>
        <p:spPr>
          <a:xfrm>
            <a:off x="6782137" y="2993993"/>
            <a:ext cx="1873188" cy="1198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Render Engine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27B6175-A4B7-4B3D-2B73-E9A92A70252F}"/>
              </a:ext>
            </a:extLst>
          </p:cNvPr>
          <p:cNvSpPr/>
          <p:nvPr/>
        </p:nvSpPr>
        <p:spPr>
          <a:xfrm rot="18893707">
            <a:off x="6374973" y="2068495"/>
            <a:ext cx="745724" cy="976544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2C48484-1668-E1EB-DB90-C6DDB8E8DC8E}"/>
              </a:ext>
            </a:extLst>
          </p:cNvPr>
          <p:cNvSpPr/>
          <p:nvPr/>
        </p:nvSpPr>
        <p:spPr>
          <a:xfrm rot="2700000">
            <a:off x="8316616" y="2068346"/>
            <a:ext cx="745724" cy="976544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937DB24-FE6D-8770-8968-42AA585A0E29}"/>
              </a:ext>
            </a:extLst>
          </p:cNvPr>
          <p:cNvSpPr/>
          <p:nvPr/>
        </p:nvSpPr>
        <p:spPr>
          <a:xfrm>
            <a:off x="7345869" y="4332163"/>
            <a:ext cx="745724" cy="976544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mplate">
            <a:extLst>
              <a:ext uri="{FF2B5EF4-FFF2-40B4-BE49-F238E27FC236}">
                <a16:creationId xmlns:a16="http://schemas.microsoft.com/office/drawing/2014/main" id="{6B7B7FC0-7118-C850-C58C-AA0AFF461598}"/>
              </a:ext>
            </a:extLst>
          </p:cNvPr>
          <p:cNvSpPr/>
          <p:nvPr/>
        </p:nvSpPr>
        <p:spPr>
          <a:xfrm>
            <a:off x="9298392" y="1157744"/>
            <a:ext cx="226536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algn="l"/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&lt;h1&gt;</a:t>
            </a:r>
            <a:r>
              <a:rPr lang="en-US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Data</a:t>
            </a:r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&lt;/h1&gt;</a:t>
            </a:r>
          </a:p>
          <a:p>
            <a:pPr algn="l"/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solidFill>
                  <a:srgbClr val="00B0F0"/>
                </a:solidFill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&gt;</a:t>
            </a:r>
          </a:p>
          <a:p>
            <a:pPr algn="l"/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{{ </a:t>
            </a:r>
            <a:r>
              <a:rPr lang="mr-IN" sz="2400" b="1" dirty="0">
                <a:solidFill>
                  <a:srgbClr val="FFC000"/>
                </a:solidFill>
                <a:ea typeface="Courier New" charset="0"/>
                <a:cs typeface="Courier New" charset="0"/>
              </a:rPr>
              <a:t>dat</a:t>
            </a:r>
            <a:r>
              <a:rPr lang="en-US" sz="2400" b="1" dirty="0">
                <a:solidFill>
                  <a:srgbClr val="FFC000"/>
                </a:solidFill>
                <a:ea typeface="Courier New" charset="0"/>
                <a:cs typeface="Courier New" charset="0"/>
              </a:rPr>
              <a:t>a</a:t>
            </a:r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 }}</a:t>
            </a:r>
          </a:p>
          <a:p>
            <a:pPr algn="l"/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solidFill>
                  <a:srgbClr val="00B0F0"/>
                </a:solidFill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00B0F0"/>
                </a:solidFill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5" name="Render…">
            <a:extLst>
              <a:ext uri="{FF2B5EF4-FFF2-40B4-BE49-F238E27FC236}">
                <a16:creationId xmlns:a16="http://schemas.microsoft.com/office/drawing/2014/main" id="{F1C2B2FF-1B74-22F5-2499-861C2B3FF401}"/>
              </a:ext>
            </a:extLst>
          </p:cNvPr>
          <p:cNvSpPr/>
          <p:nvPr/>
        </p:nvSpPr>
        <p:spPr>
          <a:xfrm>
            <a:off x="5419123" y="1549293"/>
            <a:ext cx="193777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400" b="1" dirty="0">
                <a:solidFill>
                  <a:srgbClr val="FFC000"/>
                </a:solidFill>
                <a:ea typeface="Courier New" charset="0"/>
                <a:cs typeface="Courier New" charset="0"/>
              </a:rPr>
              <a:t>{ ‘data' : ‘100' }</a:t>
            </a:r>
          </a:p>
        </p:txBody>
      </p:sp>
      <p:sp>
        <p:nvSpPr>
          <p:cNvPr id="14" name="Rendered…">
            <a:extLst>
              <a:ext uri="{FF2B5EF4-FFF2-40B4-BE49-F238E27FC236}">
                <a16:creationId xmlns:a16="http://schemas.microsoft.com/office/drawing/2014/main" id="{15F23599-8BCB-3937-EB72-10784BDBE470}"/>
              </a:ext>
            </a:extLst>
          </p:cNvPr>
          <p:cNvSpPr/>
          <p:nvPr/>
        </p:nvSpPr>
        <p:spPr>
          <a:xfrm>
            <a:off x="6678344" y="5278080"/>
            <a:ext cx="226536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&lt;h1&gt;</a:t>
            </a:r>
            <a:r>
              <a:rPr lang="en-US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Data</a:t>
            </a:r>
            <a:r>
              <a:rPr lang="mr-IN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&lt;/h1&gt;</a:t>
            </a:r>
            <a:endParaRPr lang="en-US" sz="2400" b="1" dirty="0">
              <a:solidFill>
                <a:srgbClr val="92D050"/>
              </a:solidFill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solidFill>
                  <a:srgbClr val="92D050"/>
                </a:solidFill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&gt;</a:t>
            </a: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100</a:t>
            </a:r>
            <a:endParaRPr lang="mr-IN" sz="2400" b="1" dirty="0">
              <a:solidFill>
                <a:srgbClr val="92D050"/>
              </a:solidFill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solidFill>
                  <a:srgbClr val="92D050"/>
                </a:solidFill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92D050"/>
                </a:solidFill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70F2A2-1589-9981-024C-213CD154E1F0}"/>
              </a:ext>
            </a:extLst>
          </p:cNvPr>
          <p:cNvSpPr txBox="1"/>
          <p:nvPr/>
        </p:nvSpPr>
        <p:spPr>
          <a:xfrm>
            <a:off x="5689645" y="1157744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&lt;&lt;context&gt;&gt;</a:t>
            </a:r>
          </a:p>
        </p:txBody>
      </p:sp>
    </p:spTree>
    <p:extLst>
      <p:ext uri="{BB962C8B-B14F-4D97-AF65-F5344CB8AC3E}">
        <p14:creationId xmlns:p14="http://schemas.microsoft.com/office/powerpoint/2010/main" val="1201457649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C49792"/>
      </a:accent1>
      <a:accent2>
        <a:srgbClr val="BA9D7F"/>
      </a:accent2>
      <a:accent3>
        <a:srgbClr val="A8A57F"/>
      </a:accent3>
      <a:accent4>
        <a:srgbClr val="98AB75"/>
      </a:accent4>
      <a:accent5>
        <a:srgbClr val="8CAD83"/>
      </a:accent5>
      <a:accent6>
        <a:srgbClr val="78AF82"/>
      </a:accent6>
      <a:hlink>
        <a:srgbClr val="588C92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8925</TotalTime>
  <Words>2500</Words>
  <Application>Microsoft Office PowerPoint</Application>
  <PresentationFormat>Widescreen</PresentationFormat>
  <Paragraphs>243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 Light</vt:lpstr>
      <vt:lpstr>Arial</vt:lpstr>
      <vt:lpstr>Calibri</vt:lpstr>
      <vt:lpstr>Walbaum Display</vt:lpstr>
      <vt:lpstr>Wingdings</vt:lpstr>
      <vt:lpstr>BohoVogueVTI</vt:lpstr>
      <vt:lpstr>Automated Testing</vt:lpstr>
      <vt:lpstr>What is a test?</vt:lpstr>
      <vt:lpstr>The Testing Pyramid</vt:lpstr>
      <vt:lpstr>The Testing Pyramid</vt:lpstr>
      <vt:lpstr>What are automated tests?</vt:lpstr>
      <vt:lpstr>Why create tests?</vt:lpstr>
      <vt:lpstr>Test Driven Development (TDD)</vt:lpstr>
      <vt:lpstr>Template render process</vt:lpstr>
      <vt:lpstr>Template render process</vt:lpstr>
      <vt:lpstr>The four constructs of Django Template Language</vt:lpstr>
      <vt:lpstr>The four constructs of Django Template Language</vt:lpstr>
      <vt:lpstr>The four constructs of Django Template Language</vt:lpstr>
      <vt:lpstr>The four constructs of Django Template Language</vt:lpstr>
      <vt:lpstr>A Sample Template</vt:lpstr>
      <vt:lpstr>Avoiding Hardcoded Templates</vt:lpstr>
      <vt:lpstr>Namespacing URL names</vt:lpstr>
      <vt:lpstr>Writing a simple form</vt:lpstr>
      <vt:lpstr>How it works</vt:lpstr>
      <vt:lpstr>How it works</vt:lpstr>
      <vt:lpstr>Updating vote method</vt:lpstr>
      <vt:lpstr>Writing the results method</vt:lpstr>
      <vt:lpstr>Writing the results method</vt:lpstr>
      <vt:lpstr>Writing Population Script</vt:lpstr>
      <vt:lpstr>Writing Population Script continued …</vt:lpstr>
      <vt:lpstr>Writing Population Script continued …</vt:lpstr>
      <vt:lpstr>-END-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Table SQL</dc:title>
  <dc:creator>Dr. Umair Azfar Khan / Assistant Professor</dc:creator>
  <cp:lastModifiedBy>Dr. Umair Azfar Khan / Assistant Professor</cp:lastModifiedBy>
  <cp:revision>34</cp:revision>
  <dcterms:created xsi:type="dcterms:W3CDTF">2023-12-19T15:09:53Z</dcterms:created>
  <dcterms:modified xsi:type="dcterms:W3CDTF">2024-01-07T00:34:05Z</dcterms:modified>
</cp:coreProperties>
</file>