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sldIdLst>
    <p:sldId id="256" r:id="rId2"/>
    <p:sldId id="259" r:id="rId3"/>
    <p:sldId id="305" r:id="rId4"/>
    <p:sldId id="282" r:id="rId5"/>
    <p:sldId id="283" r:id="rId6"/>
    <p:sldId id="284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1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28A20-238D-4D3C-BEC1-8EC70CB7FE4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8AABE-4BB5-4080-A46A-C2EF4B17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7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9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7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3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7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5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5.0/topics/testing/tools/#django.test.TestCas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704B5-53E2-B842-7992-07E00D87F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Automated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E8468-248D-CAC3-70CE-B5F957F12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1A4AB-41A1-CDD2-CC37-515243CFC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3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4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5A6DD4-8022-7F94-3733-AB5750471990}"/>
              </a:ext>
            </a:extLst>
          </p:cNvPr>
          <p:cNvSpPr/>
          <p:nvPr/>
        </p:nvSpPr>
        <p:spPr>
          <a:xfrm>
            <a:off x="871107" y="3358599"/>
            <a:ext cx="9010359" cy="2838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66397D-8E42-DD29-4F8D-A5A6C0676D3B}"/>
              </a:ext>
            </a:extLst>
          </p:cNvPr>
          <p:cNvSpPr/>
          <p:nvPr/>
        </p:nvSpPr>
        <p:spPr>
          <a:xfrm>
            <a:off x="871108" y="2495692"/>
            <a:ext cx="9010359" cy="4431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549B1-E6FF-4E5D-820E-E38E1F48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D7C6-33D2-651C-CB32-9DD04E7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2C0D-A936-C994-069E-EAEF7CA6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843192D-E6A6-09EB-301C-417E63C0CBC6}"/>
              </a:ext>
            </a:extLst>
          </p:cNvPr>
          <p:cNvSpPr txBox="1">
            <a:spLocks/>
          </p:cNvSpPr>
          <p:nvPr/>
        </p:nvSpPr>
        <p:spPr>
          <a:xfrm>
            <a:off x="871108" y="2592281"/>
            <a:ext cx="10442448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$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manage.py polls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0F73D1-33FD-7752-6FD8-61F5FED3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108" y="2129774"/>
            <a:ext cx="10442448" cy="443173"/>
          </a:xfrm>
        </p:spPr>
        <p:txBody>
          <a:bodyPr/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In the terminal, we can run our test: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432B14B-5EB2-69C1-5E99-A88D3A4702A7}"/>
              </a:ext>
            </a:extLst>
          </p:cNvPr>
          <p:cNvSpPr txBox="1">
            <a:spLocks/>
          </p:cNvSpPr>
          <p:nvPr/>
        </p:nvSpPr>
        <p:spPr>
          <a:xfrm>
            <a:off x="871108" y="2948532"/>
            <a:ext cx="10442448" cy="39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C3C26"/>
                </a:solidFill>
              </a:rPr>
              <a:t>You will see something close to this: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AC0F4C0-5EAA-5FC0-EAA8-D3E26354BA3A}"/>
              </a:ext>
            </a:extLst>
          </p:cNvPr>
          <p:cNvSpPr txBox="1">
            <a:spLocks/>
          </p:cNvSpPr>
          <p:nvPr/>
        </p:nvSpPr>
        <p:spPr>
          <a:xfrm>
            <a:off x="871108" y="3358600"/>
            <a:ext cx="10442448" cy="2997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Creating test database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for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alias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'default'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... 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 check identified no issues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(0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silenced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)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</a:rPr>
              <a:t>F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======================================================================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FAIL: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test_was_published_recently_with_future_question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(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polls.tests.QuestionModelTests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)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---------------------------------------------------------------------- 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Traceback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(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recent call last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)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File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"/path/to/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</a:rPr>
              <a:t>mysite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/polls/tests.py"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line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16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in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test_was_published_recently_with_future_question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self.assertIs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(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future_question.was_published_recently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()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False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)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AssertionError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True is not False 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---------------------------------------------------------------------- 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1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test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in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0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.001s FAILED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(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</a:rPr>
              <a:t>failures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=1)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Destroying test database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for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alias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'default'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3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49B1-E6FF-4E5D-820E-E38E1F48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series of 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D7C6-33D2-651C-CB32-9DD04E7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2C0D-A936-C994-069E-EAEF7CA6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0F73D1-33FD-7752-6FD8-61F5FED3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108" y="2129774"/>
            <a:ext cx="10442448" cy="4066840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manage.py test polls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 looked for tests in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polls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 application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it found a subclass of the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hlinkClick r:id="rId2" tooltip="django.test.TestCase"/>
              </a:rPr>
              <a:t>django.test.TestCase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 class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it created a special database for the purpose of testing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it looked for test methods - ones whose names begin with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test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C3C26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in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</a:rPr>
              <a:t>test_was_published_recently_with_future_question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 it created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Question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 instance whose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</a:rPr>
              <a:t>pub_date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 field is 30 days in the future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… and using the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</a:rPr>
              <a:t>assertIs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 method, it discovered that its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</a:rPr>
              <a:t>was_published_recently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 returns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, though we wanted it to return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False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The test informs us which test failed and even the line on which the failure occurred.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423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DFED03-B47D-BD94-1D1D-4749FA322486}"/>
              </a:ext>
            </a:extLst>
          </p:cNvPr>
          <p:cNvSpPr/>
          <p:nvPr/>
        </p:nvSpPr>
        <p:spPr>
          <a:xfrm>
            <a:off x="877824" y="4126941"/>
            <a:ext cx="9010359" cy="22906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267FED-440D-D368-3821-FA49689810FF}"/>
              </a:ext>
            </a:extLst>
          </p:cNvPr>
          <p:cNvSpPr/>
          <p:nvPr/>
        </p:nvSpPr>
        <p:spPr>
          <a:xfrm>
            <a:off x="871108" y="2545238"/>
            <a:ext cx="9010359" cy="1184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549B1-E6FF-4E5D-820E-E38E1F48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bug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D7C6-33D2-651C-CB32-9DD04E7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2C0D-A936-C994-069E-EAEF7CA6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0F73D1-33FD-7752-6FD8-61F5FED3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108" y="2129775"/>
            <a:ext cx="10442448" cy="415464"/>
          </a:xfrm>
        </p:spPr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Amend the method in models.py, so that it will only return True if the date is also in the past:</a:t>
            </a:r>
          </a:p>
          <a:p>
            <a:endParaRPr lang="en-US" sz="1800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9EF4646-5D4A-DE0F-94C9-5AA95ABB5E3B}"/>
              </a:ext>
            </a:extLst>
          </p:cNvPr>
          <p:cNvSpPr txBox="1">
            <a:spLocks/>
          </p:cNvSpPr>
          <p:nvPr/>
        </p:nvSpPr>
        <p:spPr>
          <a:xfrm>
            <a:off x="878444" y="2661345"/>
            <a:ext cx="10442448" cy="1067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</a:rPr>
              <a:t>was_published_recently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now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timezone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datetime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timedelta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(days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&lt;=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pub_date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&lt;=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now </a:t>
            </a:r>
          </a:p>
          <a:p>
            <a:endParaRPr lang="en-US" sz="18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FADAB60-B8DC-E557-E3B7-5540F25A0471}"/>
              </a:ext>
            </a:extLst>
          </p:cNvPr>
          <p:cNvSpPr txBox="1">
            <a:spLocks/>
          </p:cNvSpPr>
          <p:nvPr/>
        </p:nvSpPr>
        <p:spPr>
          <a:xfrm>
            <a:off x="871108" y="3729318"/>
            <a:ext cx="10442448" cy="461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dirty="0">
                <a:solidFill>
                  <a:srgbClr val="0C3C26"/>
                </a:solidFill>
              </a:rPr>
              <a:t>And run the test again</a:t>
            </a:r>
          </a:p>
          <a:p>
            <a:endParaRPr lang="en-US" sz="18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3C01C64-1CB6-D40C-C6F7-391FC17C6F82}"/>
              </a:ext>
            </a:extLst>
          </p:cNvPr>
          <p:cNvSpPr txBox="1">
            <a:spLocks/>
          </p:cNvSpPr>
          <p:nvPr/>
        </p:nvSpPr>
        <p:spPr>
          <a:xfrm>
            <a:off x="871108" y="4190957"/>
            <a:ext cx="10442448" cy="2290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C3C26"/>
                </a:solidFill>
              </a:rPr>
              <a:t>Creating test database for alias 'default'...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C3C26"/>
                </a:solidFill>
              </a:rPr>
              <a:t>System check identified no issues (0 silenced).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C3C26"/>
                </a:solidFill>
              </a:rPr>
              <a:t>.----------------------------------------------------------------------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C3C26"/>
                </a:solidFill>
              </a:rPr>
              <a:t>Ran 1 test in 0.001s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C3C26"/>
                </a:solidFill>
              </a:rPr>
              <a:t>OK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C3C26"/>
                </a:solidFill>
              </a:rPr>
              <a:t>Destroying test database for alias 'default'...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290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3C779E-0707-BF7F-2630-B83D51E06887}"/>
              </a:ext>
            </a:extLst>
          </p:cNvPr>
          <p:cNvSpPr/>
          <p:nvPr/>
        </p:nvSpPr>
        <p:spPr>
          <a:xfrm>
            <a:off x="878444" y="2646612"/>
            <a:ext cx="9010359" cy="4431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549B1-E6FF-4E5D-820E-E38E1F48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fix it?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2C0D-A936-C994-069E-EAEF7CA6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0F73D1-33FD-7752-6FD8-61F5FED3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108" y="2129774"/>
            <a:ext cx="10442448" cy="422657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The main correction is happening in this statement: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return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 now -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</a:rPr>
              <a:t>datetime.timedelta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(days=1) &lt;=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</a:rPr>
              <a:t>self.pub_date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 &lt;= now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The entire expression combines the conditions using and (implied by the double comparison). 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It returns True only if these conditions are met: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The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</a:rPr>
              <a:t>pub_date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 is within the last 24 hours (from 24 hours ago up to the current time).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The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</a:rPr>
              <a:t>pub_date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 is not beyond the current time in future.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793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49B1-E6FF-4E5D-820E-E38E1F48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comprehensive tests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2C0D-A936-C994-069E-EAEF7CA6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0F73D1-33FD-7752-6FD8-61F5FED3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108" y="2129774"/>
            <a:ext cx="10442448" cy="489139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Add the following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tests.py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: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5966C66A-70D6-A91F-C7A5-78CB7E5E2712}"/>
              </a:ext>
            </a:extLst>
          </p:cNvPr>
          <p:cNvSpPr txBox="1">
            <a:spLocks/>
          </p:cNvSpPr>
          <p:nvPr/>
        </p:nvSpPr>
        <p:spPr>
          <a:xfrm>
            <a:off x="878444" y="2649944"/>
            <a:ext cx="10442448" cy="37064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</a:rPr>
              <a:t>test_was_published_recently_with_old_question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</a:rPr>
              <a:t>was_published_recently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() returns False for questions whose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</a:rPr>
              <a:t>pub_date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is older than 1 	day.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time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timezone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datetime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timedelta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(days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seconds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old_question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Question(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pub_date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time) 	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assertIs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old_question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was_published_recently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</a:rPr>
              <a:t>test_was_published_recently_with_recent_question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</a:rPr>
              <a:t>was_published_recently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() returns True for questions whose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</a:rPr>
              <a:t>pub_date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is within the last day.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time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timezone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datetime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timedelta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(hours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=23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minutes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=59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seconds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=59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recent_question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Question(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pub_date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time)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assertIs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recent_question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was_published_recently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6498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9046E0-A9AD-3703-9EB2-DC4F15B56279}"/>
              </a:ext>
            </a:extLst>
          </p:cNvPr>
          <p:cNvSpPr/>
          <p:nvPr/>
        </p:nvSpPr>
        <p:spPr>
          <a:xfrm>
            <a:off x="871107" y="4892464"/>
            <a:ext cx="9010359" cy="9667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EAFEF-A164-277E-8AE9-1BE9C4B23937}"/>
              </a:ext>
            </a:extLst>
          </p:cNvPr>
          <p:cNvSpPr/>
          <p:nvPr/>
        </p:nvSpPr>
        <p:spPr>
          <a:xfrm>
            <a:off x="871108" y="2911876"/>
            <a:ext cx="9010359" cy="692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549B1-E6FF-4E5D-820E-E38E1F48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2C0D-A936-C994-069E-EAEF7CA6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0F73D1-33FD-7752-6FD8-61F5FED3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108" y="2129775"/>
            <a:ext cx="10442448" cy="782101"/>
          </a:xfrm>
        </p:spPr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Django provides a test Client to simulate a user interacting with the code at the view level. 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We can use it in tests.py or even in the shell.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34707D5-0314-C2ED-6027-C2599D0FAE1E}"/>
              </a:ext>
            </a:extLst>
          </p:cNvPr>
          <p:cNvSpPr txBox="1">
            <a:spLocks/>
          </p:cNvSpPr>
          <p:nvPr/>
        </p:nvSpPr>
        <p:spPr>
          <a:xfrm>
            <a:off x="871108" y="2911876"/>
            <a:ext cx="10442448" cy="69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&gt;&gt;&gt;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</a:rPr>
              <a:t>django.test.utils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setup_test_environment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&gt;&gt;&gt;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setup_test_environment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31CD600-F677-CB7B-F935-DCDA36430554}"/>
              </a:ext>
            </a:extLst>
          </p:cNvPr>
          <p:cNvSpPr txBox="1">
            <a:spLocks/>
          </p:cNvSpPr>
          <p:nvPr/>
        </p:nvSpPr>
        <p:spPr>
          <a:xfrm>
            <a:off x="871108" y="3693978"/>
            <a:ext cx="10442448" cy="1108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 err="1">
                <a:solidFill>
                  <a:srgbClr val="0C3C26"/>
                </a:solidFill>
              </a:rPr>
              <a:t>setup_test_environment</a:t>
            </a:r>
            <a:r>
              <a:rPr lang="en-US" altLang="en-US" sz="1800" b="1" dirty="0">
                <a:solidFill>
                  <a:srgbClr val="0C3C26"/>
                </a:solidFill>
              </a:rPr>
              <a:t>() </a:t>
            </a:r>
            <a:r>
              <a:rPr lang="en-US" altLang="en-US" sz="1800" dirty="0">
                <a:solidFill>
                  <a:srgbClr val="0C3C26"/>
                </a:solidFill>
              </a:rPr>
              <a:t>installs a template renderer which will allow us to examine some additional attributes on responses such as </a:t>
            </a:r>
            <a:r>
              <a:rPr lang="en-US" altLang="en-US" sz="1800" dirty="0" err="1">
                <a:solidFill>
                  <a:srgbClr val="0C3C26"/>
                </a:solidFill>
              </a:rPr>
              <a:t>response.context</a:t>
            </a:r>
            <a:r>
              <a:rPr lang="en-US" altLang="en-US" sz="1800" dirty="0">
                <a:solidFill>
                  <a:srgbClr val="0C3C26"/>
                </a:solidFill>
              </a:rPr>
              <a:t> </a:t>
            </a:r>
            <a:r>
              <a:rPr lang="en-US" altLang="en-US" b="1" dirty="0">
                <a:solidFill>
                  <a:srgbClr val="0C3C26"/>
                </a:solidFill>
              </a:rPr>
              <a:t>(Note that this method does not set up a test database)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>
                <a:solidFill>
                  <a:srgbClr val="0C3C26"/>
                </a:solidFill>
              </a:rPr>
              <a:t>Next, </a:t>
            </a:r>
            <a:r>
              <a:rPr lang="en-US" altLang="en-US" sz="1800" dirty="0">
                <a:solidFill>
                  <a:srgbClr val="0C3C26"/>
                </a:solidFill>
              </a:rPr>
              <a:t>we need to import the test client class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800" b="1" dirty="0">
              <a:solidFill>
                <a:srgbClr val="0C3C26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FDFCCA8-2305-D1C9-31B0-46AE1697900C}"/>
              </a:ext>
            </a:extLst>
          </p:cNvPr>
          <p:cNvSpPr txBox="1">
            <a:spLocks/>
          </p:cNvSpPr>
          <p:nvPr/>
        </p:nvSpPr>
        <p:spPr>
          <a:xfrm>
            <a:off x="871108" y="4902822"/>
            <a:ext cx="10442448" cy="1108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&gt;&gt;&gt;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</a:rPr>
              <a:t>django.test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Client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&gt;&gt;&gt;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</a:rPr>
              <a:t># create an instance of the client for our 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&gt;&gt;&gt;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client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Client() 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800" b="1" dirty="0">
              <a:solidFill>
                <a:srgbClr val="0C3C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20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60FE-E999-DAFC-C6D5-9E1595A2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2796036"/>
            <a:ext cx="10449784" cy="1265928"/>
          </a:xfrm>
        </p:spPr>
        <p:txBody>
          <a:bodyPr/>
          <a:lstStyle/>
          <a:p>
            <a:pPr algn="ctr"/>
            <a:r>
              <a:rPr lang="en-US" dirty="0"/>
              <a:t>-END-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8D7C-6345-6BCD-B47C-22C52405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55102-12CE-0BE1-E6B8-355A84F2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BB39-C022-506B-7705-6B288474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B9E-BF5F-0B38-2C37-512A3761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3" y="2157984"/>
            <a:ext cx="10552175" cy="346158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In software development, "</a:t>
            </a:r>
            <a:r>
              <a:rPr lang="en-US" sz="1800" b="1" dirty="0"/>
              <a:t>testing</a:t>
            </a:r>
            <a:r>
              <a:rPr lang="en-US" sz="1800" dirty="0"/>
              <a:t>" is a crucial process that ensures the quality and functionality of the finished product. </a:t>
            </a:r>
          </a:p>
          <a:p>
            <a:pPr algn="just"/>
            <a:r>
              <a:rPr lang="en-US" sz="1800" dirty="0"/>
              <a:t>It involves examining the software at various stages to identify and fix bugs, improve performance, and ensure it meets user expectations.</a:t>
            </a:r>
          </a:p>
          <a:p>
            <a:pPr marL="0" indent="0" algn="just">
              <a:buNone/>
            </a:pPr>
            <a:endParaRPr lang="en-US" sz="1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2B352-82E9-D7A0-8E8B-365DB115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0E6A7-72EF-6EAF-7761-36A635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62F66-5DD6-0098-38AD-39D2611AE72B}"/>
              </a:ext>
            </a:extLst>
          </p:cNvPr>
          <p:cNvSpPr txBox="1"/>
          <p:nvPr/>
        </p:nvSpPr>
        <p:spPr>
          <a:xfrm>
            <a:off x="1005395" y="5900423"/>
            <a:ext cx="1055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https://www.ionos.co.uk/digitalguide/websites/website-creation/what-does-the-404-not-found-error-mean/</a:t>
            </a:r>
          </a:p>
        </p:txBody>
      </p:sp>
    </p:spTree>
    <p:extLst>
      <p:ext uri="{BB962C8B-B14F-4D97-AF65-F5344CB8AC3E}">
        <p14:creationId xmlns:p14="http://schemas.microsoft.com/office/powerpoint/2010/main" val="156010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CB9C-F8A8-9F0A-26C8-664AF6EB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Testing Pyramid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05E8-15F4-CAC2-4E2C-4E58AE6C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8BAB9-13D9-6877-3401-8B525447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3C24DAD-41ED-F78F-B907-21BCF282CE71}"/>
              </a:ext>
            </a:extLst>
          </p:cNvPr>
          <p:cNvSpPr/>
          <p:nvPr/>
        </p:nvSpPr>
        <p:spPr>
          <a:xfrm>
            <a:off x="5095783" y="1757779"/>
            <a:ext cx="1731145" cy="150920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Manual Testing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7EDB15FF-A674-06AF-8C13-314A18700BC0}"/>
              </a:ext>
            </a:extLst>
          </p:cNvPr>
          <p:cNvSpPr/>
          <p:nvPr/>
        </p:nvSpPr>
        <p:spPr>
          <a:xfrm>
            <a:off x="4722921" y="3266983"/>
            <a:ext cx="2467992" cy="763479"/>
          </a:xfrm>
          <a:prstGeom prst="trapezoid">
            <a:avLst>
              <a:gd name="adj" fmla="val 4825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End-to-End Testing</a:t>
            </a: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4B93E562-D20E-8752-4636-9348EBD60466}"/>
              </a:ext>
            </a:extLst>
          </p:cNvPr>
          <p:cNvSpPr/>
          <p:nvPr/>
        </p:nvSpPr>
        <p:spPr>
          <a:xfrm>
            <a:off x="4403324" y="4030462"/>
            <a:ext cx="3124940" cy="763479"/>
          </a:xfrm>
          <a:prstGeom prst="trapezoid">
            <a:avLst>
              <a:gd name="adj" fmla="val 43605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Integration</a:t>
            </a:r>
            <a:r>
              <a:rPr lang="en-US" dirty="0"/>
              <a:t> Testing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F94D3D1B-DD08-FA9D-0839-63E618C5E6E6}"/>
              </a:ext>
            </a:extLst>
          </p:cNvPr>
          <p:cNvSpPr/>
          <p:nvPr/>
        </p:nvSpPr>
        <p:spPr>
          <a:xfrm>
            <a:off x="4083728" y="4793941"/>
            <a:ext cx="3781888" cy="763479"/>
          </a:xfrm>
          <a:prstGeom prst="trapezoid">
            <a:avLst>
              <a:gd name="adj" fmla="val 436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Component Testing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C14FB143-42D1-8BCF-EB06-1613593988C3}"/>
              </a:ext>
            </a:extLst>
          </p:cNvPr>
          <p:cNvSpPr/>
          <p:nvPr/>
        </p:nvSpPr>
        <p:spPr>
          <a:xfrm>
            <a:off x="3737499" y="5557420"/>
            <a:ext cx="4456589" cy="763479"/>
          </a:xfrm>
          <a:prstGeom prst="trapezoid">
            <a:avLst>
              <a:gd name="adj" fmla="val 436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39381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CB9C-F8A8-9F0A-26C8-664AF6EB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AE96-F29A-8097-ECCF-8B5CE563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Unit Testing - Testing individual units of code (functions, classes) in isolation; for example, testing views</a:t>
            </a:r>
          </a:p>
          <a:p>
            <a:r>
              <a:rPr lang="en-US" sz="2000" dirty="0"/>
              <a:t>Component Testing – Testing different functions and classes together to check if a component is working properly; for example, testing the front-end and the database separately</a:t>
            </a:r>
          </a:p>
          <a:p>
            <a:r>
              <a:rPr lang="en-US" sz="2000" dirty="0"/>
              <a:t>Integration Testing – Testing if the different components are working with each other; for example, front-end with database or front-end with google maps API</a:t>
            </a:r>
          </a:p>
          <a:p>
            <a:r>
              <a:rPr lang="en-US" sz="2000" dirty="0"/>
              <a:t>End to End Testing – Testing if the complete software is working flawlessly; for example, a site made by Django is working with all the APIs and a database</a:t>
            </a:r>
          </a:p>
          <a:p>
            <a:r>
              <a:rPr lang="en-US" sz="2000" dirty="0"/>
              <a:t>Manual Testing – Testing manually those features which are hard to write test for or are too complex to write an automated test. Automated testing is what you should always go for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05E8-15F4-CAC2-4E2C-4E58AE6C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8BAB9-13D9-6877-3401-8B525447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68B-E4F4-35E2-F096-05479E65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automated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7F2E-53C4-1863-0385-68ECB945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Tests are simple routines that check the operation of your code</a:t>
            </a:r>
          </a:p>
          <a:p>
            <a:r>
              <a:rPr lang="en-US" sz="2400" dirty="0"/>
              <a:t>Testing operates at different levels</a:t>
            </a:r>
          </a:p>
          <a:p>
            <a:r>
              <a:rPr lang="en-US" sz="2400" dirty="0"/>
              <a:t>With automated tests, the testing work is done by the system</a:t>
            </a:r>
          </a:p>
          <a:p>
            <a:r>
              <a:rPr lang="en-US" sz="2400" dirty="0"/>
              <a:t>In every test we check the received output with the expected output to know if the test was passed or failed</a:t>
            </a:r>
          </a:p>
          <a:p>
            <a:r>
              <a:rPr lang="en-US" sz="2400" dirty="0"/>
              <a:t>Create a set of tests once, and as you make changes to your app, you can check that your code still works as you originally intended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31442-E0DB-918D-B598-6F3B2B6E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25B4-F589-4801-B11B-092199DE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49B1-E6FF-4E5D-820E-E38E1F48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create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1167-2135-235D-3F1E-654C24828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10442448" cy="4111771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Tests save you time; instead of going through all permutations of data manually, it can be tested automatically</a:t>
            </a:r>
          </a:p>
          <a:p>
            <a:r>
              <a:rPr lang="en-US" sz="2400" dirty="0"/>
              <a:t>Tests don’t just identify problems; they help prevent them. When writing the tests, you think of all the ways that can make your code go wrong so you think about those aspects preemptively</a:t>
            </a:r>
          </a:p>
          <a:p>
            <a:r>
              <a:rPr lang="en-US" sz="2400" dirty="0"/>
              <a:t>Tests make your code more attractive (to others). A well tested code can be trusted as the chance of it going wrong is minimal and in case there is a change in code, it can be rightly tested</a:t>
            </a:r>
          </a:p>
          <a:p>
            <a:r>
              <a:rPr lang="en-US" sz="2400" dirty="0"/>
              <a:t>Tests help teams work together; Tests guarantee that colleagues don’t inadvertently break your code hence any change can be easily corrected by anyone working on the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D7C6-33D2-651C-CB32-9DD04E7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2C0D-A936-C994-069E-EAEF7CA6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6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49B1-E6FF-4E5D-820E-E38E1F48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(TDD)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1167-2135-235D-3F1E-654C2482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Write a test before you actually write the code!</a:t>
            </a:r>
          </a:p>
          <a:p>
            <a:r>
              <a:rPr lang="en-US" sz="2800" dirty="0"/>
              <a:t>Seems counter-intuitive, but: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Similar to what many people do already while writing the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Helps in describing a problem, and a code is written by being mindful to 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TDD formalizes the problem in a test case</a:t>
            </a:r>
          </a:p>
          <a:p>
            <a:r>
              <a:rPr lang="en-US" sz="2800" dirty="0"/>
              <a:t>Easier to write tests as you go along rather than to add them later</a:t>
            </a:r>
          </a:p>
          <a:p>
            <a:r>
              <a:rPr lang="en-US" sz="2800" dirty="0"/>
              <a:t>You however need to find a balance between writing a code and writing the tests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D7C6-33D2-651C-CB32-9DD04E7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2C0D-A936-C994-069E-EAEF7CA6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66397D-8E42-DD29-4F8D-A5A6C0676D3B}"/>
              </a:ext>
            </a:extLst>
          </p:cNvPr>
          <p:cNvSpPr/>
          <p:nvPr/>
        </p:nvSpPr>
        <p:spPr>
          <a:xfrm>
            <a:off x="870487" y="3604334"/>
            <a:ext cx="9010359" cy="2357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549B1-E6FF-4E5D-820E-E38E1F48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Polls has a bug!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D7C6-33D2-651C-CB32-9DD04E7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2C0D-A936-C994-069E-EAEF7CA6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1457DF-9839-0F8E-D882-F67AB708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1126754"/>
          </a:xfrm>
        </p:spPr>
        <p:txBody>
          <a:bodyPr/>
          <a:lstStyle/>
          <a:p>
            <a:r>
              <a:rPr lang="en-US" altLang="en-US" dirty="0">
                <a:solidFill>
                  <a:srgbClr val="0C3C26"/>
                </a:solidFill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he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Question.was_published_recently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 method returns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 if 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Question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 was published within the last day (which is correct) but also if 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Question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’s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pub_date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 field is in the future (which certainly isn’t).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/>
              <a:t>Test by creating a Question whose publication date is in the future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843192D-E6A6-09EB-301C-417E63C0CBC6}"/>
              </a:ext>
            </a:extLst>
          </p:cNvPr>
          <p:cNvSpPr txBox="1">
            <a:spLocks/>
          </p:cNvSpPr>
          <p:nvPr/>
        </p:nvSpPr>
        <p:spPr>
          <a:xfrm>
            <a:off x="877824" y="3541883"/>
            <a:ext cx="10442448" cy="2727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&gt;&gt;&gt;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datetime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&gt;&gt;&gt;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</a:rPr>
              <a:t>django.utils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timezone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&gt;&gt;&gt;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</a:rPr>
              <a:t>polls.models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Question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&gt;&gt;&gt;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</a:rPr>
              <a:t># create a Question instance with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</a:rPr>
              <a:t>pub_date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</a:rPr>
              <a:t> 30 days in the future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&gt;&gt;&gt;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future_question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Question(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pub_date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timezone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datetime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timedelta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(days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=30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))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&gt;&gt;&gt;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</a:rPr>
              <a:t># was it published recently?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</a:rPr>
              <a:t>&gt;&gt;&gt;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future_question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was_published_recently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06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66397D-8E42-DD29-4F8D-A5A6C0676D3B}"/>
              </a:ext>
            </a:extLst>
          </p:cNvPr>
          <p:cNvSpPr/>
          <p:nvPr/>
        </p:nvSpPr>
        <p:spPr>
          <a:xfrm>
            <a:off x="871108" y="2807562"/>
            <a:ext cx="9010359" cy="337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549B1-E6FF-4E5D-820E-E38E1F48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first test!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D7C6-33D2-651C-CB32-9DD04E7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2C0D-A936-C994-069E-EAEF7CA6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843192D-E6A6-09EB-301C-417E63C0CBC6}"/>
              </a:ext>
            </a:extLst>
          </p:cNvPr>
          <p:cNvSpPr txBox="1">
            <a:spLocks/>
          </p:cNvSpPr>
          <p:nvPr/>
        </p:nvSpPr>
        <p:spPr>
          <a:xfrm>
            <a:off x="877824" y="2814221"/>
            <a:ext cx="10442448" cy="34555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datetime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</a:rPr>
              <a:t>django.test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</a:rPr>
              <a:t>django.utils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timezone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.models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Question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</a:rPr>
              <a:t>QuestionModelTests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</a:rPr>
              <a:t>test_was_published_recently_with_future_question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"""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</a:rPr>
              <a:t>was_published_recently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() returns False for questions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		whose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</a:rPr>
              <a:t>pub_date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is in the future.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"""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time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timezone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datetime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timedelta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(days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=30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future_question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Question(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pub_date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assertIs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future_question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was_published_recently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0F73D1-33FD-7752-6FD8-61F5FED3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10442448" cy="443173"/>
          </a:xfrm>
        </p:spPr>
        <p:txBody>
          <a:bodyPr/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Put the following in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tests.py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 file in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polls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</a:rPr>
              <a:t> application: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8850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C49792"/>
      </a:accent1>
      <a:accent2>
        <a:srgbClr val="BA9D7F"/>
      </a:accent2>
      <a:accent3>
        <a:srgbClr val="A8A57F"/>
      </a:accent3>
      <a:accent4>
        <a:srgbClr val="98AB75"/>
      </a:accent4>
      <a:accent5>
        <a:srgbClr val="8CAD83"/>
      </a:accent5>
      <a:accent6>
        <a:srgbClr val="78AF82"/>
      </a:accent6>
      <a:hlink>
        <a:srgbClr val="588C92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10442</TotalTime>
  <Words>1667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 Light</vt:lpstr>
      <vt:lpstr>Arial</vt:lpstr>
      <vt:lpstr>Calibri</vt:lpstr>
      <vt:lpstr>Walbaum Display</vt:lpstr>
      <vt:lpstr>Wingdings</vt:lpstr>
      <vt:lpstr>BohoVogueVTI</vt:lpstr>
      <vt:lpstr>Automated Testing</vt:lpstr>
      <vt:lpstr>What is a test?</vt:lpstr>
      <vt:lpstr>The Testing Pyramid</vt:lpstr>
      <vt:lpstr>The Testing Pyramid</vt:lpstr>
      <vt:lpstr>What are automated tests?</vt:lpstr>
      <vt:lpstr>Why create tests?</vt:lpstr>
      <vt:lpstr>Test Driven Development (TDD)</vt:lpstr>
      <vt:lpstr>Polls has a bug!</vt:lpstr>
      <vt:lpstr>Writing the first test!</vt:lpstr>
      <vt:lpstr>Running test</vt:lpstr>
      <vt:lpstr>The series of events</vt:lpstr>
      <vt:lpstr>Fixing the bug</vt:lpstr>
      <vt:lpstr>How did we fix it?</vt:lpstr>
      <vt:lpstr>More comprehensive tests</vt:lpstr>
      <vt:lpstr>Testing views</vt:lpstr>
      <vt:lpstr>-END-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Table SQL</dc:title>
  <dc:creator>Dr. Umair Azfar Khan / Assistant Professor</dc:creator>
  <cp:lastModifiedBy>Dr. Umair Azfar Khan / Assistant Professor</cp:lastModifiedBy>
  <cp:revision>40</cp:revision>
  <dcterms:created xsi:type="dcterms:W3CDTF">2023-12-19T15:09:53Z</dcterms:created>
  <dcterms:modified xsi:type="dcterms:W3CDTF">2024-01-08T01:51:42Z</dcterms:modified>
</cp:coreProperties>
</file>