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6"/>
  </p:notesMasterIdLst>
  <p:sldIdLst>
    <p:sldId id="256" r:id="rId2"/>
    <p:sldId id="259" r:id="rId3"/>
    <p:sldId id="260" r:id="rId4"/>
    <p:sldId id="289" r:id="rId5"/>
    <p:sldId id="290" r:id="rId6"/>
    <p:sldId id="262" r:id="rId7"/>
    <p:sldId id="264" r:id="rId8"/>
    <p:sldId id="261" r:id="rId9"/>
    <p:sldId id="265" r:id="rId10"/>
    <p:sldId id="266"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1" r:id="rId30"/>
    <p:sldId id="284"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1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28A20-238D-4D3C-BEC1-8EC70CB7FE4B}" type="datetimeFigureOut">
              <a:rPr lang="en-US" smtClean="0"/>
              <a:t>12/29/2023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8AABE-4BB5-4080-A46A-C2EF4B17FC0C}" type="slidenum">
              <a:rPr lang="en-US" smtClean="0"/>
              <a:t>‹#›</a:t>
            </a:fld>
            <a:endParaRPr lang="en-US"/>
          </a:p>
        </p:txBody>
      </p:sp>
    </p:spTree>
    <p:extLst>
      <p:ext uri="{BB962C8B-B14F-4D97-AF65-F5344CB8AC3E}">
        <p14:creationId xmlns:p14="http://schemas.microsoft.com/office/powerpoint/2010/main" val="59495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12/29/2023</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5057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12/29/2023</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4098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12/29/2023</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7329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2753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12/29/2023</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4414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12/29/2023</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80437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12/29/2023</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30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12/29/2023</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9023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12/29/2023</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67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12/29/2023</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4467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12/29/2023</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4637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12/29/2023</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28385501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704B5-53E2-B842-7992-07E00D87FD5B}"/>
              </a:ext>
            </a:extLst>
          </p:cNvPr>
          <p:cNvSpPr>
            <a:spLocks noGrp="1"/>
          </p:cNvSpPr>
          <p:nvPr>
            <p:ph type="ctrTitle"/>
          </p:nvPr>
        </p:nvSpPr>
        <p:spPr>
          <a:xfrm>
            <a:off x="6367461" y="728664"/>
            <a:ext cx="4984813" cy="3157080"/>
          </a:xfrm>
          <a:noFill/>
        </p:spPr>
        <p:txBody>
          <a:bodyPr>
            <a:normAutofit/>
          </a:bodyPr>
          <a:lstStyle/>
          <a:p>
            <a:pPr algn="l"/>
            <a:r>
              <a:rPr lang="en-US" sz="5200" dirty="0"/>
              <a:t>Views, Models and Templates</a:t>
            </a:r>
          </a:p>
        </p:txBody>
      </p:sp>
      <p:sp>
        <p:nvSpPr>
          <p:cNvPr id="3" name="Subtitle 2">
            <a:extLst>
              <a:ext uri="{FF2B5EF4-FFF2-40B4-BE49-F238E27FC236}">
                <a16:creationId xmlns:a16="http://schemas.microsoft.com/office/drawing/2014/main" id="{9D0E8468-248D-CAC3-70CE-B5F957F12537}"/>
              </a:ext>
            </a:extLst>
          </p:cNvPr>
          <p:cNvSpPr>
            <a:spLocks noGrp="1"/>
          </p:cNvSpPr>
          <p:nvPr>
            <p:ph type="subTitle" idx="1"/>
          </p:nvPr>
        </p:nvSpPr>
        <p:spPr>
          <a:xfrm>
            <a:off x="6367461" y="4072045"/>
            <a:ext cx="4984813" cy="2057289"/>
          </a:xfrm>
          <a:noFill/>
        </p:spPr>
        <p:txBody>
          <a:bodyPr>
            <a:normAutofit/>
          </a:bodyPr>
          <a:lstStyle/>
          <a:p>
            <a:pPr algn="l"/>
            <a:endParaRPr lang="en-US"/>
          </a:p>
        </p:txBody>
      </p:sp>
      <p:pic>
        <p:nvPicPr>
          <p:cNvPr id="4" name="Picture 3">
            <a:extLst>
              <a:ext uri="{FF2B5EF4-FFF2-40B4-BE49-F238E27FC236}">
                <a16:creationId xmlns:a16="http://schemas.microsoft.com/office/drawing/2014/main" id="{0441A4AB-41A1-CDD2-CC37-515243CFC299}"/>
              </a:ext>
            </a:extLst>
          </p:cNvPr>
          <p:cNvPicPr>
            <a:picLocks noChangeAspect="1"/>
          </p:cNvPicPr>
          <p:nvPr/>
        </p:nvPicPr>
        <p:blipFill rotWithShape="1">
          <a:blip r:embed="rId2"/>
          <a:srcRect l="34323"/>
          <a:stretch/>
        </p:blipFill>
        <p:spPr>
          <a:xfrm>
            <a:off x="1" y="10"/>
            <a:ext cx="6005512" cy="6857990"/>
          </a:xfrm>
          <a:prstGeom prst="rect">
            <a:avLst/>
          </a:prstGeom>
        </p:spPr>
      </p:pic>
    </p:spTree>
    <p:extLst>
      <p:ext uri="{BB962C8B-B14F-4D97-AF65-F5344CB8AC3E}">
        <p14:creationId xmlns:p14="http://schemas.microsoft.com/office/powerpoint/2010/main" val="172874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Testing it out</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a:bodyPr>
          <a:lstStyle/>
          <a:p>
            <a:r>
              <a:rPr lang="en-US" dirty="0"/>
              <a:t>to launch the server while using a terminal or shell, type in:</a:t>
            </a:r>
          </a:p>
          <a:p>
            <a:pPr marL="0" indent="0">
              <a:buNone/>
            </a:pPr>
            <a:r>
              <a:rPr lang="en-US" b="1" dirty="0"/>
              <a:t>$ python manage.py </a:t>
            </a:r>
            <a:r>
              <a:rPr lang="en-US" b="1" dirty="0" err="1"/>
              <a:t>runserver</a:t>
            </a:r>
            <a:endParaRPr lang="en-US" dirty="0"/>
          </a:p>
          <a:p>
            <a:r>
              <a:rPr lang="en-US" dirty="0"/>
              <a:t>If you are working on python anywhere, you must relaunch the server by pressing the following button:</a:t>
            </a:r>
          </a:p>
          <a:p>
            <a:endParaRPr lang="en-US" dirty="0"/>
          </a:p>
          <a:p>
            <a:r>
              <a:rPr lang="en-US" dirty="0"/>
              <a:t>If you are working on the shell or terminal, go to </a:t>
            </a:r>
            <a:r>
              <a:rPr lang="en-US" b="1" dirty="0"/>
              <a:t>http://localhost:8000/polls/</a:t>
            </a:r>
          </a:p>
          <a:p>
            <a:r>
              <a:rPr lang="en-US" dirty="0"/>
              <a:t>If you are working on python anywhere, go to </a:t>
            </a:r>
            <a:r>
              <a:rPr lang="en-US" b="1" dirty="0"/>
              <a:t>&lt;username&gt;.pythonanywhere.com/polls/ </a:t>
            </a:r>
            <a:r>
              <a:rPr lang="en-US" dirty="0"/>
              <a:t>and check the output</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10</a:t>
            </a:fld>
            <a:endParaRPr lang="en-US"/>
          </a:p>
        </p:txBody>
      </p:sp>
      <p:pic>
        <p:nvPicPr>
          <p:cNvPr id="10" name="Picture 9">
            <a:extLst>
              <a:ext uri="{FF2B5EF4-FFF2-40B4-BE49-F238E27FC236}">
                <a16:creationId xmlns:a16="http://schemas.microsoft.com/office/drawing/2014/main" id="{CAF7B228-6E7F-005D-7F12-DD3B32B82BAB}"/>
              </a:ext>
            </a:extLst>
          </p:cNvPr>
          <p:cNvPicPr>
            <a:picLocks noChangeAspect="1"/>
          </p:cNvPicPr>
          <p:nvPr/>
        </p:nvPicPr>
        <p:blipFill>
          <a:blip r:embed="rId2"/>
          <a:stretch>
            <a:fillRect/>
          </a:stretch>
        </p:blipFill>
        <p:spPr>
          <a:xfrm>
            <a:off x="1229418" y="3429000"/>
            <a:ext cx="2790825" cy="323850"/>
          </a:xfrm>
          <a:prstGeom prst="rect">
            <a:avLst/>
          </a:prstGeom>
        </p:spPr>
      </p:pic>
    </p:spTree>
    <p:extLst>
      <p:ext uri="{BB962C8B-B14F-4D97-AF65-F5344CB8AC3E}">
        <p14:creationId xmlns:p14="http://schemas.microsoft.com/office/powerpoint/2010/main" val="320912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3098307"/>
            <a:ext cx="7457242" cy="1340528"/>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lstStyle/>
          <a:p>
            <a:r>
              <a:rPr lang="en-US" dirty="0"/>
              <a:t>We further upgrade the response object by adding a bit of HTML … it however does not give us the result that we want: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django.http</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0000FF"/>
                </a:solidFill>
                <a:effectLst/>
                <a:uLnTx/>
                <a:uFillTx/>
                <a:ea typeface="+mn-ea"/>
                <a:cs typeface="+mn-cs"/>
              </a:rPr>
              <a:t>index</a:t>
            </a:r>
            <a:r>
              <a:rPr kumimoji="0" lang="en-US" altLang="en-US" b="0" i="0" u="none" strike="noStrike" kern="1200" cap="none" spc="0" normalizeH="0" baseline="0" noProof="0" dirty="0">
                <a:ln>
                  <a:noFill/>
                </a:ln>
                <a:solidFill>
                  <a:srgbClr val="000000"/>
                </a:solidFill>
                <a:effectLst/>
                <a:uLnTx/>
                <a:uFillTx/>
                <a:ea typeface="+mn-ea"/>
                <a:cs typeface="+mn-cs"/>
              </a:rPr>
              <a:t>(request):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“&lt;h1&gt;Hello, world. &lt;p&gt;You're at the polls index.&lt;/p&gt;"</a:t>
            </a:r>
            <a:r>
              <a:rPr kumimoji="0" lang="en-US" altLang="en-US" b="0" i="0" u="none" strike="noStrike" kern="1200" cap="none" spc="0" normalizeH="0" baseline="0" noProof="0" dirty="0">
                <a:ln>
                  <a:noFill/>
                </a:ln>
                <a:solidFill>
                  <a:srgbClr val="000000"/>
                </a:solidFill>
                <a:effectLst/>
                <a:uLnTx/>
                <a:uFillTx/>
                <a:ea typeface="+mn-ea"/>
                <a:cs typeface="+mn-cs"/>
              </a:rPr>
              <a:t>)</a:t>
            </a:r>
          </a:p>
          <a:p>
            <a:pPr marL="0" indent="0">
              <a:buNone/>
            </a:pPr>
            <a:endParaRPr lang="en-US" dirty="0"/>
          </a:p>
          <a:p>
            <a:r>
              <a:rPr lang="en-US" dirty="0"/>
              <a:t>You can see that the HTML syntax is not complete and yet it works … although the view is a little bit not like what we want</a:t>
            </a:r>
          </a:p>
          <a:p>
            <a:r>
              <a:rPr lang="en-US" dirty="0"/>
              <a:t>This disregard of syntax is intentionally overlooked by the browsers as the aim is to give proper information and the styling can be investigated later. \</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11</a:t>
            </a:fld>
            <a:endParaRPr lang="en-US"/>
          </a:p>
        </p:txBody>
      </p:sp>
    </p:spTree>
    <p:extLst>
      <p:ext uri="{BB962C8B-B14F-4D97-AF65-F5344CB8AC3E}">
        <p14:creationId xmlns:p14="http://schemas.microsoft.com/office/powerpoint/2010/main" val="289748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 to proper HTML</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08"/>
            <a:ext cx="7457242" cy="2925561"/>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normAutofit/>
          </a:bodyPr>
          <a:lstStyle/>
          <a:p>
            <a:pPr marL="0" indent="0">
              <a:buNone/>
            </a:pPr>
            <a:r>
              <a:rPr kumimoji="0" lang="en-US" altLang="en-US" b="0" i="0" u="none" strike="noStrike" kern="1200" cap="none" spc="0" normalizeH="0" baseline="0" noProof="0" dirty="0">
                <a:ln>
                  <a:noFill/>
                </a:ln>
                <a:solidFill>
                  <a:srgbClr val="BA2121"/>
                </a:solidFill>
                <a:effectLst/>
                <a:uLnTx/>
                <a:uFillTx/>
                <a:ea typeface="+mn-ea"/>
                <a:cs typeface="+mn-cs"/>
              </a:rPr>
              <a:t>&lt;!DOCTYPE 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	&lt;h1&gt;Hello, world&lt;/h1&gt;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	&lt;p&gt;You're at the polls index.&lt;/p&gt;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&lt;/html&gt;</a:t>
            </a:r>
            <a:endParaRPr kumimoji="0" lang="en-US" altLang="en-US" b="0" i="0" u="none" strike="noStrike" kern="1200" cap="none" spc="0" normalizeH="0" baseline="0" noProof="0" dirty="0">
              <a:ln>
                <a:noFill/>
              </a:ln>
              <a:solidFill>
                <a:srgbClr val="000000"/>
              </a:solidFill>
              <a:effectLst/>
              <a:uLnTx/>
              <a:uFillTx/>
              <a:ea typeface="+mn-ea"/>
              <a:cs typeface="+mn-cs"/>
            </a:endParaRPr>
          </a:p>
          <a:p>
            <a:r>
              <a:rPr lang="en-US" dirty="0"/>
              <a:t>We change the text into proper hypertext to define our index.html page</a:t>
            </a:r>
          </a:p>
          <a:p>
            <a:r>
              <a:rPr lang="en-US" dirty="0"/>
              <a:t>We can still make it shine a bit better by adding a bit of CSS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12</a:t>
            </a:fld>
            <a:endParaRPr lang="en-US"/>
          </a:p>
        </p:txBody>
      </p:sp>
    </p:spTree>
    <p:extLst>
      <p:ext uri="{BB962C8B-B14F-4D97-AF65-F5344CB8AC3E}">
        <p14:creationId xmlns:p14="http://schemas.microsoft.com/office/powerpoint/2010/main" val="30495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 with CSS</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09"/>
            <a:ext cx="7457242" cy="3200769"/>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lnSpcReduction="10000"/>
          </a:bodyPr>
          <a:lstStyle/>
          <a:p>
            <a:pPr marL="0" indent="0">
              <a:buNone/>
            </a:pPr>
            <a:r>
              <a:rPr kumimoji="0" lang="en-US" altLang="en-US" sz="1400" b="0" i="0" u="none" strike="noStrike" kern="1200" cap="none" spc="0" normalizeH="0" baseline="0" noProof="0" dirty="0">
                <a:ln>
                  <a:noFill/>
                </a:ln>
                <a:solidFill>
                  <a:srgbClr val="BA2121"/>
                </a:solidFill>
                <a:effectLst/>
                <a:uLnTx/>
                <a:uFillTx/>
                <a:ea typeface="+mn-ea"/>
                <a:cs typeface="+mn-cs"/>
              </a:rPr>
              <a:t>&lt;!DOCTYPE 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&lt;style&gt;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h1 {  color: blue;  text-align: center;}</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&lt;/style&gt;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	&lt;h1&gt;Hello, world&lt;/h1&gt;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	&lt;p&gt;You're at the polls index.&lt;/p&gt;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&lt;/html&gt;</a:t>
            </a:r>
          </a:p>
          <a:p>
            <a:pPr eaLnBrk="0" fontAlgn="base" hangingPunct="0">
              <a:lnSpc>
                <a:spcPct val="100000"/>
              </a:lnSpc>
              <a:spcBef>
                <a:spcPct val="30000"/>
              </a:spcBef>
              <a:spcAft>
                <a:spcPct val="0"/>
              </a:spcAft>
              <a:defRPr/>
            </a:pPr>
            <a:endParaRPr lang="en-US" altLang="en-US" sz="1400" dirty="0">
              <a:solidFill>
                <a:schemeClr val="tx1"/>
              </a:solidFill>
            </a:endParaRPr>
          </a:p>
          <a:p>
            <a:pPr eaLnBrk="0" fontAlgn="base" hangingPunct="0">
              <a:lnSpc>
                <a:spcPct val="100000"/>
              </a:lnSpc>
              <a:spcBef>
                <a:spcPct val="30000"/>
              </a:spcBef>
              <a:spcAft>
                <a:spcPct val="0"/>
              </a:spcAft>
              <a:defRPr/>
            </a:pPr>
            <a:endParaRPr lang="en-US" altLang="en-US" sz="1400" dirty="0">
              <a:solidFill>
                <a:schemeClr val="tx1"/>
              </a:solidFill>
            </a:endParaRPr>
          </a:p>
          <a:p>
            <a:pPr eaLnBrk="0" fontAlgn="base" hangingPunct="0">
              <a:lnSpc>
                <a:spcPct val="100000"/>
              </a:lnSpc>
              <a:spcBef>
                <a:spcPct val="30000"/>
              </a:spcBef>
              <a:spcAft>
                <a:spcPct val="0"/>
              </a:spcAft>
              <a:defRPr/>
            </a:pPr>
            <a:r>
              <a:rPr lang="en-US" altLang="en-US" dirty="0">
                <a:solidFill>
                  <a:schemeClr val="tx1"/>
                </a:solidFill>
              </a:rPr>
              <a:t>You may need to write this text in a line within the python function to make it work properly</a:t>
            </a:r>
            <a:endParaRPr kumimoji="0" lang="en-US" altLang="en-US" b="0" i="0" u="none" strike="noStrike" kern="1200" cap="none" spc="0" normalizeH="0" baseline="0" noProof="0" dirty="0">
              <a:ln>
                <a:noFill/>
              </a:ln>
              <a:solidFill>
                <a:schemeClr val="tx1"/>
              </a:solidFill>
              <a:effectLst/>
              <a:uLnTx/>
              <a:uFillTx/>
              <a:ea typeface="+mn-ea"/>
              <a:cs typeface="+mn-cs"/>
            </a:endParaRP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13</a:t>
            </a:fld>
            <a:endParaRPr lang="en-US"/>
          </a:p>
        </p:txBody>
      </p:sp>
    </p:spTree>
    <p:extLst>
      <p:ext uri="{BB962C8B-B14F-4D97-AF65-F5344CB8AC3E}">
        <p14:creationId xmlns:p14="http://schemas.microsoft.com/office/powerpoint/2010/main" val="322541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Structuring the data (Making models)</a:t>
            </a:r>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a:bodyPr>
          <a:lstStyle/>
          <a:p>
            <a:pPr eaLnBrk="0" fontAlgn="base" hangingPunct="0">
              <a:lnSpc>
                <a:spcPct val="100000"/>
              </a:lnSpc>
              <a:spcBef>
                <a:spcPct val="30000"/>
              </a:spcBef>
              <a:spcAft>
                <a:spcPct val="0"/>
              </a:spcAft>
              <a:defRPr/>
            </a:pPr>
            <a:r>
              <a:rPr lang="en-US" altLang="en-US" sz="2000" dirty="0">
                <a:solidFill>
                  <a:schemeClr val="tx1"/>
                </a:solidFill>
              </a:rPr>
              <a:t>Having a collection of data is the first step into making a meaningful website</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To provide meaning, we need to </a:t>
            </a:r>
            <a:r>
              <a:rPr kumimoji="0" lang="en-US" altLang="en-US" sz="2000" b="0" i="0" u="none" strike="noStrike" kern="1200" cap="none" spc="0" normalizeH="0" baseline="0" noProof="0" dirty="0" err="1">
                <a:ln>
                  <a:noFill/>
                </a:ln>
                <a:solidFill>
                  <a:schemeClr val="tx1"/>
                </a:solidFill>
                <a:effectLst/>
                <a:uLnTx/>
                <a:uFillTx/>
                <a:ea typeface="+mn-ea"/>
                <a:cs typeface="+mn-cs"/>
              </a:rPr>
              <a:t>organiz</a:t>
            </a:r>
            <a:r>
              <a:rPr lang="en-US" altLang="en-US" sz="2000" dirty="0">
                <a:solidFill>
                  <a:schemeClr val="tx1"/>
                </a:solidFill>
              </a:rPr>
              <a:t>e the data in such a way that it is easily accessible and makes sense</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We do this by arranging the data into table</a:t>
            </a:r>
            <a:r>
              <a:rPr lang="en-US" altLang="en-US" sz="2000" dirty="0">
                <a:solidFill>
                  <a:schemeClr val="tx1"/>
                </a:solidFill>
              </a:rPr>
              <a:t>s and then making connections between the tables, which is the core of the RDBMS model</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Luckily, we can do this from within Django by using python through the </a:t>
            </a:r>
            <a:r>
              <a:rPr kumimoji="0" lang="en-US" altLang="en-US" sz="2000" b="1" i="1" u="none" strike="noStrike" kern="1200" cap="none" spc="0" normalizeH="0" baseline="0" noProof="0" dirty="0">
                <a:ln>
                  <a:noFill/>
                </a:ln>
                <a:solidFill>
                  <a:schemeClr val="tx1"/>
                </a:solidFill>
                <a:effectLst/>
                <a:uLnTx/>
                <a:uFillTx/>
                <a:ea typeface="+mn-ea"/>
                <a:cs typeface="+mn-cs"/>
              </a:rPr>
              <a:t>models.py </a:t>
            </a:r>
            <a:r>
              <a:rPr kumimoji="0" lang="en-US" altLang="en-US" sz="2000" b="0" i="0" u="none" strike="noStrike" kern="1200" cap="none" spc="0" normalizeH="0" baseline="0" noProof="0" dirty="0">
                <a:ln>
                  <a:noFill/>
                </a:ln>
                <a:solidFill>
                  <a:schemeClr val="tx1"/>
                </a:solidFill>
                <a:effectLst/>
                <a:uLnTx/>
                <a:uFillTx/>
                <a:ea typeface="+mn-ea"/>
                <a:cs typeface="+mn-cs"/>
              </a:rPr>
              <a:t>file</a:t>
            </a:r>
          </a:p>
          <a:p>
            <a:pPr eaLnBrk="0" fontAlgn="base" hangingPunct="0">
              <a:lnSpc>
                <a:spcPct val="100000"/>
              </a:lnSpc>
              <a:spcBef>
                <a:spcPct val="30000"/>
              </a:spcBef>
              <a:spcAft>
                <a:spcPct val="0"/>
              </a:spcAft>
              <a:defRPr/>
            </a:pPr>
            <a:r>
              <a:rPr lang="en-US" altLang="en-US" sz="2000" dirty="0">
                <a:solidFill>
                  <a:schemeClr val="tx1"/>
                </a:solidFill>
              </a:rPr>
              <a:t>We define the model by defining classes for each table. This helps in creating </a:t>
            </a:r>
            <a:r>
              <a:rPr kumimoji="0" lang="en-US" altLang="en-US" sz="2000" b="0" i="0" u="none" strike="noStrike" kern="1200" cap="none" spc="0" normalizeH="0" baseline="0" noProof="0" dirty="0">
                <a:ln>
                  <a:noFill/>
                </a:ln>
                <a:solidFill>
                  <a:schemeClr val="tx1"/>
                </a:solidFill>
                <a:effectLst/>
                <a:uLnTx/>
                <a:uFillTx/>
                <a:ea typeface="+mn-ea"/>
                <a:cs typeface="+mn-cs"/>
              </a:rPr>
              <a:t>a database at the backend when we make migrations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14</a:t>
            </a:fld>
            <a:endParaRPr lang="en-US"/>
          </a:p>
        </p:txBody>
      </p:sp>
    </p:spTree>
    <p:extLst>
      <p:ext uri="{BB962C8B-B14F-4D97-AF65-F5344CB8AC3E}">
        <p14:creationId xmlns:p14="http://schemas.microsoft.com/office/powerpoint/2010/main" val="229679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15</a:t>
            </a:fld>
            <a:endParaRPr lang="en-US"/>
          </a:p>
        </p:txBody>
      </p:sp>
      <p:grpSp>
        <p:nvGrpSpPr>
          <p:cNvPr id="10" name="Group 9">
            <a:extLst>
              <a:ext uri="{FF2B5EF4-FFF2-40B4-BE49-F238E27FC236}">
                <a16:creationId xmlns:a16="http://schemas.microsoft.com/office/drawing/2014/main" id="{9E4B9B2C-F66F-7D1F-05CE-E663F1AE2DE5}"/>
              </a:ext>
            </a:extLst>
          </p:cNvPr>
          <p:cNvGrpSpPr/>
          <p:nvPr/>
        </p:nvGrpSpPr>
        <p:grpSpPr>
          <a:xfrm>
            <a:off x="957587" y="761334"/>
            <a:ext cx="3000375" cy="1885950"/>
            <a:chOff x="1438275" y="2943225"/>
            <a:chExt cx="3000375" cy="1885950"/>
          </a:xfrm>
        </p:grpSpPr>
        <p:sp>
          <p:nvSpPr>
            <p:cNvPr id="11" name="Rectangle 10">
              <a:extLst>
                <a:ext uri="{FF2B5EF4-FFF2-40B4-BE49-F238E27FC236}">
                  <a16:creationId xmlns:a16="http://schemas.microsoft.com/office/drawing/2014/main" id="{B0732ACC-21F3-3C1C-F8DC-F22227D65BAA}"/>
                </a:ext>
              </a:extLst>
            </p:cNvPr>
            <p:cNvSpPr/>
            <p:nvPr/>
          </p:nvSpPr>
          <p:spPr>
            <a:xfrm>
              <a:off x="1438275" y="2943225"/>
              <a:ext cx="3000375" cy="18859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419025-4077-24AD-CFC7-ACBD892317A2}"/>
                </a:ext>
              </a:extLst>
            </p:cNvPr>
            <p:cNvSpPr/>
            <p:nvPr/>
          </p:nvSpPr>
          <p:spPr>
            <a:xfrm>
              <a:off x="1438275" y="3228975"/>
              <a:ext cx="3000375"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739359-E9D3-CC89-FFA3-D6F2E0898C14}"/>
                </a:ext>
              </a:extLst>
            </p:cNvPr>
            <p:cNvSpPr txBox="1"/>
            <p:nvPr/>
          </p:nvSpPr>
          <p:spPr>
            <a:xfrm>
              <a:off x="1438275" y="3705787"/>
              <a:ext cx="1286378" cy="369332"/>
            </a:xfrm>
            <a:prstGeom prst="rect">
              <a:avLst/>
            </a:prstGeom>
            <a:noFill/>
          </p:spPr>
          <p:txBody>
            <a:bodyPr wrap="none" rtlCol="0">
              <a:spAutoFit/>
            </a:bodyPr>
            <a:lstStyle/>
            <a:p>
              <a:r>
                <a:rPr lang="en-US" u="sng" dirty="0">
                  <a:solidFill>
                    <a:srgbClr val="0070C0"/>
                  </a:solidFill>
                </a:rPr>
                <a:t>About page</a:t>
              </a:r>
            </a:p>
          </p:txBody>
        </p:sp>
        <p:sp>
          <p:nvSpPr>
            <p:cNvPr id="14" name="TextBox 13">
              <a:extLst>
                <a:ext uri="{FF2B5EF4-FFF2-40B4-BE49-F238E27FC236}">
                  <a16:creationId xmlns:a16="http://schemas.microsoft.com/office/drawing/2014/main" id="{60517C3A-CB5A-AA50-BED7-CB7B4B1302E9}"/>
                </a:ext>
              </a:extLst>
            </p:cNvPr>
            <p:cNvSpPr txBox="1"/>
            <p:nvPr/>
          </p:nvSpPr>
          <p:spPr>
            <a:xfrm>
              <a:off x="1438275" y="3244122"/>
              <a:ext cx="1560684" cy="461665"/>
            </a:xfrm>
            <a:prstGeom prst="rect">
              <a:avLst/>
            </a:prstGeom>
            <a:noFill/>
          </p:spPr>
          <p:txBody>
            <a:bodyPr wrap="none" rtlCol="0">
              <a:spAutoFit/>
            </a:bodyPr>
            <a:lstStyle/>
            <a:p>
              <a:r>
                <a:rPr lang="en-US" sz="2400" b="1" dirty="0"/>
                <a:t>Index Page</a:t>
              </a:r>
            </a:p>
          </p:txBody>
        </p:sp>
      </p:grpSp>
      <p:sp>
        <p:nvSpPr>
          <p:cNvPr id="15" name="Rectangle 14">
            <a:extLst>
              <a:ext uri="{FF2B5EF4-FFF2-40B4-BE49-F238E27FC236}">
                <a16:creationId xmlns:a16="http://schemas.microsoft.com/office/drawing/2014/main" id="{92E9E823-0564-1D52-D63B-F0D49D79ECCB}"/>
              </a:ext>
            </a:extLst>
          </p:cNvPr>
          <p:cNvSpPr/>
          <p:nvPr/>
        </p:nvSpPr>
        <p:spPr>
          <a:xfrm>
            <a:off x="7821227" y="488272"/>
            <a:ext cx="3608772"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D20EFE-1EAE-C2E7-F761-301C20761C5C}"/>
              </a:ext>
            </a:extLst>
          </p:cNvPr>
          <p:cNvSpPr/>
          <p:nvPr/>
        </p:nvSpPr>
        <p:spPr>
          <a:xfrm>
            <a:off x="7821227" y="3813445"/>
            <a:ext cx="3608772"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DD3A989-BC90-BF10-C6F3-A98E1EDAD34A}"/>
              </a:ext>
            </a:extLst>
          </p:cNvPr>
          <p:cNvSpPr/>
          <p:nvPr/>
        </p:nvSpPr>
        <p:spPr>
          <a:xfrm>
            <a:off x="8347226" y="1634244"/>
            <a:ext cx="2556769" cy="5179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def index(request):</a:t>
            </a:r>
          </a:p>
          <a:p>
            <a:pPr algn="ctr"/>
            <a:r>
              <a:rPr lang="en-US" dirty="0"/>
              <a:t>…</a:t>
            </a:r>
          </a:p>
        </p:txBody>
      </p:sp>
      <p:sp>
        <p:nvSpPr>
          <p:cNvPr id="18" name="Rectangle: Rounded Corners 17">
            <a:extLst>
              <a:ext uri="{FF2B5EF4-FFF2-40B4-BE49-F238E27FC236}">
                <a16:creationId xmlns:a16="http://schemas.microsoft.com/office/drawing/2014/main" id="{B0C3A083-5F6A-53B8-A024-8E49558771A8}"/>
              </a:ext>
            </a:extLst>
          </p:cNvPr>
          <p:cNvSpPr/>
          <p:nvPr/>
        </p:nvSpPr>
        <p:spPr>
          <a:xfrm>
            <a:off x="7922948" y="4894707"/>
            <a:ext cx="3405327" cy="5179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Question(</a:t>
            </a:r>
            <a:r>
              <a:rPr lang="en-US" dirty="0" err="1"/>
              <a:t>models.Model</a:t>
            </a:r>
            <a:r>
              <a:rPr lang="en-US" dirty="0"/>
              <a:t>):</a:t>
            </a:r>
          </a:p>
          <a:p>
            <a:pPr algn="ctr"/>
            <a:r>
              <a:rPr lang="en-US" dirty="0"/>
              <a:t>…</a:t>
            </a:r>
          </a:p>
        </p:txBody>
      </p:sp>
      <p:grpSp>
        <p:nvGrpSpPr>
          <p:cNvPr id="39" name="Group 38">
            <a:extLst>
              <a:ext uri="{FF2B5EF4-FFF2-40B4-BE49-F238E27FC236}">
                <a16:creationId xmlns:a16="http://schemas.microsoft.com/office/drawing/2014/main" id="{AC15ACFA-2DB7-E907-84D9-2E7BAB7FE4CE}"/>
              </a:ext>
            </a:extLst>
          </p:cNvPr>
          <p:cNvGrpSpPr/>
          <p:nvPr/>
        </p:nvGrpSpPr>
        <p:grpSpPr>
          <a:xfrm>
            <a:off x="916359" y="3907753"/>
            <a:ext cx="3000375" cy="1973907"/>
            <a:chOff x="1018083" y="3863775"/>
            <a:chExt cx="3000375" cy="1973907"/>
          </a:xfrm>
        </p:grpSpPr>
        <p:grpSp>
          <p:nvGrpSpPr>
            <p:cNvPr id="19" name="Group 18">
              <a:extLst>
                <a:ext uri="{FF2B5EF4-FFF2-40B4-BE49-F238E27FC236}">
                  <a16:creationId xmlns:a16="http://schemas.microsoft.com/office/drawing/2014/main" id="{3B85DE9D-73C7-2A70-6750-4C172AD07E6B}"/>
                </a:ext>
              </a:extLst>
            </p:cNvPr>
            <p:cNvGrpSpPr/>
            <p:nvPr/>
          </p:nvGrpSpPr>
          <p:grpSpPr>
            <a:xfrm>
              <a:off x="1018083" y="3863775"/>
              <a:ext cx="3000375" cy="1973907"/>
              <a:chOff x="1438275" y="2855268"/>
              <a:chExt cx="3000375" cy="1973907"/>
            </a:xfrm>
          </p:grpSpPr>
          <p:sp>
            <p:nvSpPr>
              <p:cNvPr id="20" name="Rectangle 19">
                <a:extLst>
                  <a:ext uri="{FF2B5EF4-FFF2-40B4-BE49-F238E27FC236}">
                    <a16:creationId xmlns:a16="http://schemas.microsoft.com/office/drawing/2014/main" id="{62E5ADB9-D4B2-C91E-A0FB-BB2BA91E2CF5}"/>
                  </a:ext>
                </a:extLst>
              </p:cNvPr>
              <p:cNvSpPr/>
              <p:nvPr/>
            </p:nvSpPr>
            <p:spPr>
              <a:xfrm>
                <a:off x="1438275" y="2943225"/>
                <a:ext cx="3000375" cy="18859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A026B-A2EF-4D83-7E63-6F436020F381}"/>
                  </a:ext>
                </a:extLst>
              </p:cNvPr>
              <p:cNvSpPr/>
              <p:nvPr/>
            </p:nvSpPr>
            <p:spPr>
              <a:xfrm>
                <a:off x="1438275" y="3228975"/>
                <a:ext cx="3000375"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1AD2BF1-0937-8059-7D85-FB7E57DDAB1C}"/>
                  </a:ext>
                </a:extLst>
              </p:cNvPr>
              <p:cNvSpPr txBox="1"/>
              <p:nvPr/>
            </p:nvSpPr>
            <p:spPr>
              <a:xfrm>
                <a:off x="2251351" y="2855268"/>
                <a:ext cx="1374222" cy="461665"/>
              </a:xfrm>
              <a:prstGeom prst="rect">
                <a:avLst/>
              </a:prstGeom>
              <a:noFill/>
            </p:spPr>
            <p:txBody>
              <a:bodyPr wrap="none" rtlCol="0">
                <a:spAutoFit/>
              </a:bodyPr>
              <a:lstStyle/>
              <a:p>
                <a:r>
                  <a:rPr lang="en-US" sz="2400" b="1" dirty="0">
                    <a:solidFill>
                      <a:schemeClr val="bg1">
                        <a:lumMod val="95000"/>
                      </a:schemeClr>
                    </a:solidFill>
                  </a:rPr>
                  <a:t>Question</a:t>
                </a:r>
              </a:p>
            </p:txBody>
          </p:sp>
        </p:grpSp>
        <p:cxnSp>
          <p:nvCxnSpPr>
            <p:cNvPr id="26" name="Straight Connector 25">
              <a:extLst>
                <a:ext uri="{FF2B5EF4-FFF2-40B4-BE49-F238E27FC236}">
                  <a16:creationId xmlns:a16="http://schemas.microsoft.com/office/drawing/2014/main" id="{5BE97424-B290-B84D-F820-3647F8AE118B}"/>
                </a:ext>
              </a:extLst>
            </p:cNvPr>
            <p:cNvCxnSpPr/>
            <p:nvPr/>
          </p:nvCxnSpPr>
          <p:spPr>
            <a:xfrm>
              <a:off x="1970843" y="4237482"/>
              <a:ext cx="0" cy="160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E924467-BA83-E348-511C-817CA5D3082E}"/>
                </a:ext>
              </a:extLst>
            </p:cNvPr>
            <p:cNvCxnSpPr/>
            <p:nvPr/>
          </p:nvCxnSpPr>
          <p:spPr>
            <a:xfrm>
              <a:off x="3124940" y="4237482"/>
              <a:ext cx="0" cy="160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76205D-90B3-FE41-EA6C-E242BB0C9CB8}"/>
                </a:ext>
              </a:extLst>
            </p:cNvPr>
            <p:cNvCxnSpPr/>
            <p:nvPr/>
          </p:nvCxnSpPr>
          <p:spPr>
            <a:xfrm>
              <a:off x="1018083" y="4580878"/>
              <a:ext cx="3000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D9CD70A-DEB7-224B-00FC-FDBFBDDC92C5}"/>
                </a:ext>
              </a:extLst>
            </p:cNvPr>
            <p:cNvCxnSpPr>
              <a:stCxn id="21" idx="1"/>
              <a:endCxn id="21" idx="3"/>
            </p:cNvCxnSpPr>
            <p:nvPr/>
          </p:nvCxnSpPr>
          <p:spPr>
            <a:xfrm>
              <a:off x="1018083" y="5037582"/>
              <a:ext cx="3000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65851E4-2DB3-D9E0-446B-6EAC36947144}"/>
                </a:ext>
              </a:extLst>
            </p:cNvPr>
            <p:cNvCxnSpPr/>
            <p:nvPr/>
          </p:nvCxnSpPr>
          <p:spPr>
            <a:xfrm>
              <a:off x="1018083" y="5412675"/>
              <a:ext cx="300037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a:extLst>
              <a:ext uri="{FF2B5EF4-FFF2-40B4-BE49-F238E27FC236}">
                <a16:creationId xmlns:a16="http://schemas.microsoft.com/office/drawing/2014/main" id="{3775648B-FD5B-5201-D4F0-2686F051518C}"/>
              </a:ext>
            </a:extLst>
          </p:cNvPr>
          <p:cNvSpPr txBox="1"/>
          <p:nvPr/>
        </p:nvSpPr>
        <p:spPr>
          <a:xfrm>
            <a:off x="9121529" y="576668"/>
            <a:ext cx="1008161" cy="369332"/>
          </a:xfrm>
          <a:prstGeom prst="rect">
            <a:avLst/>
          </a:prstGeom>
          <a:noFill/>
        </p:spPr>
        <p:txBody>
          <a:bodyPr wrap="none" rtlCol="0">
            <a:spAutoFit/>
          </a:bodyPr>
          <a:lstStyle/>
          <a:p>
            <a:r>
              <a:rPr lang="en-US" dirty="0"/>
              <a:t>views.py</a:t>
            </a:r>
          </a:p>
        </p:txBody>
      </p:sp>
      <p:sp>
        <p:nvSpPr>
          <p:cNvPr id="36" name="TextBox 35">
            <a:extLst>
              <a:ext uri="{FF2B5EF4-FFF2-40B4-BE49-F238E27FC236}">
                <a16:creationId xmlns:a16="http://schemas.microsoft.com/office/drawing/2014/main" id="{2C537562-FE42-C218-2A46-16C0357E0639}"/>
              </a:ext>
            </a:extLst>
          </p:cNvPr>
          <p:cNvSpPr txBox="1"/>
          <p:nvPr/>
        </p:nvSpPr>
        <p:spPr>
          <a:xfrm>
            <a:off x="9027177" y="3951732"/>
            <a:ext cx="1196866" cy="369332"/>
          </a:xfrm>
          <a:prstGeom prst="rect">
            <a:avLst/>
          </a:prstGeom>
          <a:noFill/>
        </p:spPr>
        <p:txBody>
          <a:bodyPr wrap="none" rtlCol="0">
            <a:spAutoFit/>
          </a:bodyPr>
          <a:lstStyle/>
          <a:p>
            <a:r>
              <a:rPr lang="en-US" dirty="0"/>
              <a:t>models.py</a:t>
            </a:r>
          </a:p>
        </p:txBody>
      </p:sp>
      <p:sp>
        <p:nvSpPr>
          <p:cNvPr id="37" name="Arrow: Right 36">
            <a:extLst>
              <a:ext uri="{FF2B5EF4-FFF2-40B4-BE49-F238E27FC236}">
                <a16:creationId xmlns:a16="http://schemas.microsoft.com/office/drawing/2014/main" id="{29EBC79D-2159-3823-D3C9-B9E88FDD686B}"/>
              </a:ext>
            </a:extLst>
          </p:cNvPr>
          <p:cNvSpPr/>
          <p:nvPr/>
        </p:nvSpPr>
        <p:spPr>
          <a:xfrm>
            <a:off x="4018458" y="1421754"/>
            <a:ext cx="4328768" cy="942948"/>
          </a:xfrm>
          <a:prstGeom prst="rightArrow">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ysClr val="windowText" lastClr="000000"/>
                </a:solidFill>
              </a:rPr>
              <a:t>Page defined as function</a:t>
            </a:r>
          </a:p>
        </p:txBody>
      </p:sp>
      <p:sp>
        <p:nvSpPr>
          <p:cNvPr id="38" name="Arrow: Right 37">
            <a:extLst>
              <a:ext uri="{FF2B5EF4-FFF2-40B4-BE49-F238E27FC236}">
                <a16:creationId xmlns:a16="http://schemas.microsoft.com/office/drawing/2014/main" id="{23FFE6DC-1086-54C5-E8F8-7A339C27AE13}"/>
              </a:ext>
            </a:extLst>
          </p:cNvPr>
          <p:cNvSpPr/>
          <p:nvPr/>
        </p:nvSpPr>
        <p:spPr>
          <a:xfrm>
            <a:off x="4018458" y="4628074"/>
            <a:ext cx="3904490" cy="942948"/>
          </a:xfrm>
          <a:prstGeom prst="rightArrow">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ysClr val="windowText" lastClr="000000"/>
                </a:solidFill>
              </a:rPr>
              <a:t>Table defined as class</a:t>
            </a:r>
          </a:p>
        </p:txBody>
      </p:sp>
    </p:spTree>
    <p:extLst>
      <p:ext uri="{BB962C8B-B14F-4D97-AF65-F5344CB8AC3E}">
        <p14:creationId xmlns:p14="http://schemas.microsoft.com/office/powerpoint/2010/main" val="162321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Creating models</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10"/>
            <a:ext cx="7457242" cy="2721374"/>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django.db</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models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b="1" i="0" u="none" strike="noStrike" kern="1200" cap="none" spc="0" normalizeH="0" baseline="0" noProof="0" dirty="0">
              <a:ln>
                <a:noFill/>
              </a:ln>
              <a:solidFill>
                <a:srgbClr val="008000"/>
              </a:solidFill>
              <a:effectLst/>
              <a:uLnTx/>
              <a:uFillTx/>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class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Question</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C00000"/>
                </a:solidFill>
                <a:effectLst/>
                <a:uLnTx/>
                <a:uFillTx/>
                <a:ea typeface="+mn-ea"/>
                <a:cs typeface="+mn-cs"/>
              </a:rPr>
              <a:t>models.Model</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question_text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CharField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max_length</a:t>
            </a:r>
            <a:r>
              <a:rPr kumimoji="0" lang="en-US" altLang="en-US" b="0" i="0" u="none" strike="noStrike" kern="1200" cap="none" spc="0" normalizeH="0" baseline="0" noProof="0" dirty="0">
                <a:ln>
                  <a:noFill/>
                </a:ln>
                <a:solidFill>
                  <a:srgbClr val="666666"/>
                </a:solidFill>
                <a:effectLst/>
                <a:uLnTx/>
                <a:uFillTx/>
                <a:ea typeface="+mn-ea"/>
                <a:cs typeface="+mn-cs"/>
              </a:rPr>
              <a:t>=200</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pub_date</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DateTimeField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"date published"</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class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Choice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C00000"/>
                </a:solidFill>
                <a:effectLst/>
                <a:uLnTx/>
                <a:uFillTx/>
                <a:ea typeface="+mn-ea"/>
                <a:cs typeface="+mn-cs"/>
              </a:rPr>
              <a:t>models.Model</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question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ForeignKey</a:t>
            </a:r>
            <a:r>
              <a:rPr kumimoji="0" lang="en-US" altLang="en-US" b="0" i="0" u="none" strike="noStrike" kern="1200" cap="none" spc="0" normalizeH="0" baseline="0" noProof="0" dirty="0">
                <a:ln>
                  <a:noFill/>
                </a:ln>
                <a:solidFill>
                  <a:srgbClr val="000000"/>
                </a:solidFill>
                <a:effectLst/>
                <a:uLnTx/>
                <a:uFillTx/>
                <a:ea typeface="+mn-ea"/>
                <a:cs typeface="+mn-cs"/>
              </a:rPr>
              <a:t>(Question, </a:t>
            </a:r>
            <a:r>
              <a:rPr kumimoji="0" lang="en-US" altLang="en-US" b="0" i="0" u="none" strike="noStrike" kern="1200" cap="none" spc="0" normalizeH="0" baseline="0" noProof="0" dirty="0" err="1">
                <a:ln>
                  <a:noFill/>
                </a:ln>
                <a:solidFill>
                  <a:srgbClr val="000000"/>
                </a:solidFill>
                <a:effectLst/>
                <a:uLnTx/>
                <a:uFillTx/>
                <a:ea typeface="+mn-ea"/>
                <a:cs typeface="+mn-cs"/>
              </a:rPr>
              <a:t>on_delete</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CASCADE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choice_text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CharField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max_length</a:t>
            </a:r>
            <a:r>
              <a:rPr kumimoji="0" lang="en-US" altLang="en-US" b="0" i="0" u="none" strike="noStrike" kern="1200" cap="none" spc="0" normalizeH="0" baseline="0" noProof="0" dirty="0">
                <a:ln>
                  <a:noFill/>
                </a:ln>
                <a:solidFill>
                  <a:srgbClr val="666666"/>
                </a:solidFill>
                <a:effectLst/>
                <a:uLnTx/>
                <a:uFillTx/>
                <a:ea typeface="+mn-ea"/>
                <a:cs typeface="+mn-cs"/>
              </a:rPr>
              <a:t>=200</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votes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IntegerField</a:t>
            </a:r>
            <a:r>
              <a:rPr kumimoji="0" lang="en-US" altLang="en-US" b="0" i="0" u="none" strike="noStrike" kern="1200" cap="none" spc="0" normalizeH="0" baseline="0" noProof="0" dirty="0">
                <a:ln>
                  <a:noFill/>
                </a:ln>
                <a:solidFill>
                  <a:srgbClr val="000000"/>
                </a:solidFill>
                <a:effectLst/>
                <a:uLnTx/>
                <a:uFillTx/>
                <a:ea typeface="+mn-ea"/>
                <a:cs typeface="+mn-cs"/>
              </a:rPr>
              <a:t>(default</a:t>
            </a:r>
            <a:r>
              <a:rPr kumimoji="0" lang="en-US" altLang="en-US" b="0" i="0" u="none" strike="noStrike" kern="1200" cap="none" spc="0" normalizeH="0" baseline="0" noProof="0" dirty="0">
                <a:ln>
                  <a:noFill/>
                </a:ln>
                <a:solidFill>
                  <a:srgbClr val="666666"/>
                </a:solidFill>
                <a:effectLst/>
                <a:uLnTx/>
                <a:uFillTx/>
                <a:ea typeface="+mn-ea"/>
                <a:cs typeface="+mn-cs"/>
              </a:rPr>
              <a:t>=0</a:t>
            </a:r>
            <a:r>
              <a:rPr kumimoji="0" lang="en-US" altLang="en-US" b="0" i="0" u="none" strike="noStrike" kern="1200" cap="none" spc="0" normalizeH="0" baseline="0" noProof="0" dirty="0">
                <a:ln>
                  <a:noFill/>
                </a:ln>
                <a:solidFill>
                  <a:srgbClr val="000000"/>
                </a:solidFill>
                <a:effectLst/>
                <a:uLnTx/>
                <a:uFillTx/>
                <a:ea typeface="+mn-ea"/>
                <a:cs typeface="+mn-cs"/>
              </a:rPr>
              <a:t>) </a:t>
            </a:r>
          </a:p>
          <a:p>
            <a:pPr eaLnBrk="0" fontAlgn="base" hangingPunct="0">
              <a:lnSpc>
                <a:spcPct val="100000"/>
              </a:lnSpc>
              <a:spcBef>
                <a:spcPct val="30000"/>
              </a:spcBef>
              <a:spcAft>
                <a:spcPct val="0"/>
              </a:spcAft>
              <a:defRPr/>
            </a:pPr>
            <a:endParaRPr lang="en-US" altLang="en-US" sz="1400" dirty="0">
              <a:solidFill>
                <a:schemeClr val="tx1"/>
              </a:solidFill>
            </a:endParaRP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16</a:t>
            </a:fld>
            <a:endParaRPr lang="en-US"/>
          </a:p>
        </p:txBody>
      </p:sp>
    </p:spTree>
    <p:extLst>
      <p:ext uri="{BB962C8B-B14F-4D97-AF65-F5344CB8AC3E}">
        <p14:creationId xmlns:p14="http://schemas.microsoft.com/office/powerpoint/2010/main" val="387740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9E1A99-7919-F73D-BEA1-C18776AEC3AE}"/>
              </a:ext>
            </a:extLst>
          </p:cNvPr>
          <p:cNvSpPr/>
          <p:nvPr/>
        </p:nvSpPr>
        <p:spPr>
          <a:xfrm>
            <a:off x="871109" y="3879541"/>
            <a:ext cx="5787144" cy="2476807"/>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Setting up all the Applications</a:t>
            </a:r>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fontScale="92500" lnSpcReduction="10000"/>
          </a:bodyPr>
          <a:lstStyle/>
          <a:p>
            <a:pPr eaLnBrk="0" fontAlgn="base" hangingPunct="0">
              <a:lnSpc>
                <a:spcPct val="100000"/>
              </a:lnSpc>
              <a:spcBef>
                <a:spcPct val="30000"/>
              </a:spcBef>
              <a:spcAft>
                <a:spcPct val="0"/>
              </a:spcAft>
              <a:defRPr/>
            </a:pPr>
            <a:r>
              <a:rPr lang="en-US" altLang="en-US" sz="2000" dirty="0">
                <a:solidFill>
                  <a:schemeClr val="tx1"/>
                </a:solidFill>
              </a:rPr>
              <a:t>A Django project may have multiple applications and you may want to use some of these applications in your project</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You add the name of these applications in the </a:t>
            </a:r>
            <a:r>
              <a:rPr kumimoji="0" lang="en-US" altLang="en-US" sz="2000" b="1" i="1" u="none" strike="noStrike" kern="1200" cap="none" spc="0" normalizeH="0" baseline="0" noProof="0" dirty="0">
                <a:ln>
                  <a:noFill/>
                </a:ln>
                <a:solidFill>
                  <a:schemeClr val="tx1"/>
                </a:solidFill>
                <a:effectLst/>
                <a:uLnTx/>
                <a:uFillTx/>
                <a:ea typeface="+mn-ea"/>
                <a:cs typeface="+mn-cs"/>
              </a:rPr>
              <a:t>mysite/settings.py </a:t>
            </a:r>
            <a:r>
              <a:rPr kumimoji="0" lang="en-US" altLang="en-US" sz="2000" b="0" i="0" u="none" strike="noStrike" kern="1200" cap="none" spc="0" normalizeH="0" baseline="0" noProof="0" dirty="0">
                <a:ln>
                  <a:noFill/>
                </a:ln>
                <a:solidFill>
                  <a:schemeClr val="tx1"/>
                </a:solidFill>
                <a:effectLst/>
                <a:uLnTx/>
                <a:uFillTx/>
                <a:ea typeface="+mn-ea"/>
                <a:cs typeface="+mn-cs"/>
              </a:rPr>
              <a:t>file</a:t>
            </a:r>
          </a:p>
          <a:p>
            <a:pPr eaLnBrk="0" fontAlgn="base" hangingPunct="0">
              <a:lnSpc>
                <a:spcPct val="100000"/>
              </a:lnSpc>
              <a:spcBef>
                <a:spcPct val="30000"/>
              </a:spcBef>
              <a:spcAft>
                <a:spcPct val="0"/>
              </a:spcAft>
              <a:defRPr/>
            </a:pPr>
            <a:r>
              <a:rPr lang="en-US" altLang="en-US" sz="2000" dirty="0">
                <a:solidFill>
                  <a:schemeClr val="tx1"/>
                </a:solidFill>
              </a:rPr>
              <a:t>Just add “polls” in the list of applications given in the INSTALLED_APPS list</a:t>
            </a:r>
          </a:p>
          <a:p>
            <a:pPr eaLnBrk="0" fontAlgn="base" hangingPunct="0">
              <a:lnSpc>
                <a:spcPct val="100000"/>
              </a:lnSpc>
              <a:spcBef>
                <a:spcPct val="30000"/>
              </a:spcBef>
              <a:spcAft>
                <a:spcPct val="0"/>
              </a:spcAft>
              <a:defRPr/>
            </a:pPr>
            <a:endParaRPr kumimoji="0" lang="en-US" altLang="en-US" sz="2000" b="0" i="0" u="none" strike="noStrike" kern="1200" cap="none" spc="0" normalizeH="0" baseline="0" noProof="0" dirty="0">
              <a:ln>
                <a:noFill/>
              </a:ln>
              <a:solidFill>
                <a:schemeClr val="tx1"/>
              </a:solidFill>
              <a:effectLst/>
              <a:uLnTx/>
              <a:uFillTx/>
              <a:ea typeface="+mn-ea"/>
              <a:cs typeface="+mn-cs"/>
            </a:endParaRPr>
          </a:p>
          <a:p>
            <a:pPr marL="0" indent="0" eaLnBrk="0" fontAlgn="base" hangingPunct="0">
              <a:lnSpc>
                <a:spcPct val="100000"/>
              </a:lnSpc>
              <a:spcBef>
                <a:spcPct val="30000"/>
              </a:spcBef>
              <a:spcAft>
                <a:spcPct val="0"/>
              </a:spcAft>
              <a:buNone/>
              <a:defRPr/>
            </a:pPr>
            <a:r>
              <a:rPr kumimoji="0" lang="en-US" altLang="en-US" sz="2000" b="0" i="0" u="none" strike="noStrike" kern="1200" cap="none" spc="0" normalizeH="0" baseline="0" noProof="0" dirty="0">
                <a:ln>
                  <a:noFill/>
                </a:ln>
                <a:solidFill>
                  <a:schemeClr val="tx1"/>
                </a:solidFill>
                <a:effectLst/>
                <a:uLnTx/>
                <a:uFillTx/>
                <a:ea typeface="+mn-ea"/>
                <a:cs typeface="+mn-cs"/>
              </a:rPr>
              <a:t>INSTALLED_APPS = [    </a:t>
            </a:r>
          </a:p>
          <a:p>
            <a:pPr marL="228600" lvl="1" indent="0" eaLnBrk="0" fontAlgn="base" hangingPunct="0">
              <a:lnSpc>
                <a:spcPct val="100000"/>
              </a:lnSpc>
              <a:spcBef>
                <a:spcPct val="30000"/>
              </a:spcBef>
              <a:spcAft>
                <a:spcPct val="0"/>
              </a:spcAft>
              <a:buNone/>
              <a:defRPr/>
            </a:pP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django.contrib.admin</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django.contrib.auth</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django.contrib.contenttypes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django.contrib.sessions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django.contrib.messages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django.contrib.staticfiles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1" i="0" u="none" strike="noStrike" kern="1200" cap="none" spc="0" normalizeH="0" baseline="0" noProof="0" dirty="0">
                <a:ln>
                  <a:noFill/>
                </a:ln>
                <a:solidFill>
                  <a:schemeClr val="tx1"/>
                </a:solidFill>
                <a:effectLst/>
                <a:uLnTx/>
                <a:uFillTx/>
                <a:ea typeface="+mn-ea"/>
                <a:cs typeface="+mn-cs"/>
              </a:rPr>
              <a:t>'</a:t>
            </a:r>
            <a:r>
              <a:rPr kumimoji="0" lang="en-US" altLang="en-US" sz="1800" b="1" i="0" u="none" strike="noStrike" kern="1200" cap="none" spc="0" normalizeH="0" baseline="0" noProof="0" dirty="0" err="1">
                <a:ln>
                  <a:noFill/>
                </a:ln>
                <a:solidFill>
                  <a:schemeClr val="tx1"/>
                </a:solidFill>
                <a:effectLst/>
                <a:uLnTx/>
                <a:uFillTx/>
                <a:ea typeface="+mn-ea"/>
                <a:cs typeface="+mn-cs"/>
              </a:rPr>
              <a:t>polls.apps.PollsConfig</a:t>
            </a:r>
            <a:r>
              <a:rPr kumimoji="0" lang="en-US" altLang="en-US" sz="1800" b="1"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a:ln>
                  <a:noFill/>
                </a:ln>
                <a:solidFill>
                  <a:schemeClr val="tx1"/>
                </a:solidFill>
                <a:effectLst/>
                <a:uLnTx/>
                <a:uFillTx/>
                <a:ea typeface="+mn-ea"/>
                <a:cs typeface="+mn-cs"/>
              </a:rPr>
              <a:t>,</a:t>
            </a:r>
          </a:p>
          <a:p>
            <a:pPr marL="0" indent="0" eaLnBrk="0" fontAlgn="base" hangingPunct="0">
              <a:lnSpc>
                <a:spcPct val="100000"/>
              </a:lnSpc>
              <a:spcBef>
                <a:spcPct val="30000"/>
              </a:spcBef>
              <a:spcAft>
                <a:spcPct val="0"/>
              </a:spcAft>
              <a:buNone/>
              <a:defRPr/>
            </a:pPr>
            <a:r>
              <a:rPr kumimoji="0" lang="en-US" altLang="en-US" sz="2000" b="0" i="0" u="none" strike="noStrike" kern="1200" cap="none" spc="0" normalizeH="0" baseline="0" noProof="0" dirty="0">
                <a:ln>
                  <a:noFill/>
                </a:ln>
                <a:solidFill>
                  <a:schemeClr val="tx1"/>
                </a:solidFill>
                <a:effectLst/>
                <a:uLnTx/>
                <a:uFillTx/>
                <a:ea typeface="+mn-ea"/>
                <a:cs typeface="+mn-cs"/>
              </a:rPr>
              <a:t>]</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17</a:t>
            </a:fld>
            <a:endParaRPr lang="en-US"/>
          </a:p>
        </p:txBody>
      </p:sp>
    </p:spTree>
    <p:extLst>
      <p:ext uri="{BB962C8B-B14F-4D97-AF65-F5344CB8AC3E}">
        <p14:creationId xmlns:p14="http://schemas.microsoft.com/office/powerpoint/2010/main" val="1843580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A4F4A5-BCD2-6973-2296-E404E1621FD1}"/>
              </a:ext>
            </a:extLst>
          </p:cNvPr>
          <p:cNvSpPr/>
          <p:nvPr/>
        </p:nvSpPr>
        <p:spPr>
          <a:xfrm>
            <a:off x="958789" y="3714933"/>
            <a:ext cx="3062796" cy="590734"/>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983E0D-BEBD-CF75-5894-A5BC54E1394A}"/>
              </a:ext>
            </a:extLst>
          </p:cNvPr>
          <p:cNvSpPr/>
          <p:nvPr/>
        </p:nvSpPr>
        <p:spPr>
          <a:xfrm>
            <a:off x="958787" y="5071570"/>
            <a:ext cx="6809174" cy="654523"/>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6B352-7A3B-B3FE-3FDD-702019CC8C91}"/>
              </a:ext>
            </a:extLst>
          </p:cNvPr>
          <p:cNvSpPr>
            <a:spLocks noGrp="1"/>
          </p:cNvSpPr>
          <p:nvPr>
            <p:ph type="title"/>
          </p:nvPr>
        </p:nvSpPr>
        <p:spPr/>
        <p:txBody>
          <a:bodyPr/>
          <a:lstStyle/>
          <a:p>
            <a:r>
              <a:rPr lang="en-US" dirty="0"/>
              <a:t>Making classes useful</a:t>
            </a:r>
          </a:p>
        </p:txBody>
      </p:sp>
      <p:sp>
        <p:nvSpPr>
          <p:cNvPr id="3" name="Content Placeholder 2">
            <a:extLst>
              <a:ext uri="{FF2B5EF4-FFF2-40B4-BE49-F238E27FC236}">
                <a16:creationId xmlns:a16="http://schemas.microsoft.com/office/drawing/2014/main" id="{DF31CC8E-0956-1423-7678-0DC1A0D52763}"/>
              </a:ext>
            </a:extLst>
          </p:cNvPr>
          <p:cNvSpPr>
            <a:spLocks noGrp="1"/>
          </p:cNvSpPr>
          <p:nvPr>
            <p:ph idx="1"/>
          </p:nvPr>
        </p:nvSpPr>
        <p:spPr/>
        <p:txBody>
          <a:bodyPr/>
          <a:lstStyle/>
          <a:p>
            <a:r>
              <a:rPr lang="en-US" dirty="0"/>
              <a:t>Using classes to define models has some hidden advantages as we can define functions that can give us additional information. For example, if we define a question in the database and then try to view it, it just returns the question object. We can create a function that returns the text of the question when we return the Question object, thus letting us know what questions are present in the database. We do this by defining the __str__ function within the Question class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__str__(</a:t>
            </a:r>
            <a:r>
              <a:rPr kumimoji="0" lang="en-US" altLang="en-US" b="0" i="0" u="none" strike="noStrike" kern="1200" cap="none" spc="0" normalizeH="0" baseline="0" noProof="0" dirty="0">
                <a:ln>
                  <a:noFill/>
                </a:ln>
                <a:solidFill>
                  <a:srgbClr val="008000"/>
                </a:solidFill>
                <a:effectLst/>
                <a:uLnTx/>
                <a:uFillTx/>
                <a:ea typeface="+mn-ea"/>
                <a:cs typeface="+mn-cs"/>
              </a:rPr>
              <a:t>self</a:t>
            </a:r>
            <a:r>
              <a:rPr kumimoji="0" lang="en-US" altLang="en-US" b="0" i="0" u="none" strike="noStrike" kern="1200" cap="none" spc="0" normalizeH="0" baseline="0" noProof="0" dirty="0">
                <a:ln>
                  <a:noFill/>
                </a:ln>
                <a:solidFill>
                  <a:srgbClr val="000000"/>
                </a:solidFill>
                <a:effectLst/>
                <a:uLnTx/>
                <a:uFillTx/>
                <a:ea typeface="+mn-ea"/>
                <a:cs typeface="+mn-cs"/>
              </a:rPr>
              <a:t>): </a:t>
            </a:r>
            <a:br>
              <a:rPr kumimoji="0" lang="en-US" altLang="en-US" b="0" i="0" u="none" strike="noStrike" kern="1200" cap="none" spc="0" normalizeH="0" baseline="0" noProof="0" dirty="0">
                <a:ln>
                  <a:noFill/>
                </a:ln>
                <a:solidFill>
                  <a:srgbClr val="000000"/>
                </a:solidFill>
                <a:effectLst/>
                <a:uLnTx/>
                <a:uFillTx/>
                <a:ea typeface="+mn-ea"/>
                <a:cs typeface="+mn-cs"/>
              </a:rPr>
            </a:b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8000"/>
                </a:solidFill>
                <a:effectLst/>
                <a:uLnTx/>
                <a:uFillTx/>
                <a:ea typeface="+mn-ea"/>
                <a:cs typeface="+mn-cs"/>
              </a:rPr>
              <a:t>self</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question_text</a:t>
            </a:r>
            <a:r>
              <a:rPr kumimoji="0" lang="en-US" altLang="en-US" b="0" i="0" u="none" strike="noStrike" kern="1200" cap="none" spc="0" normalizeH="0" baseline="0" noProof="0" dirty="0">
                <a:ln>
                  <a:noFill/>
                </a:ln>
                <a:solidFill>
                  <a:srgbClr val="000000"/>
                </a:solidFill>
                <a:effectLst/>
                <a:uLnTx/>
                <a:uFillTx/>
                <a:ea typeface="+mn-ea"/>
                <a:cs typeface="+mn-cs"/>
              </a:rPr>
              <a:t> </a:t>
            </a:r>
          </a:p>
          <a:p>
            <a:pPr eaLnBrk="0" fontAlgn="base" hangingPunct="0">
              <a:lnSpc>
                <a:spcPct val="100000"/>
              </a:lnSpc>
              <a:spcBef>
                <a:spcPct val="30000"/>
              </a:spcBef>
              <a:spcAft>
                <a:spcPct val="0"/>
              </a:spcAft>
              <a:defRPr/>
            </a:pPr>
            <a:endParaRPr lang="en-US" altLang="en-US" dirty="0">
              <a:solidFill>
                <a:srgbClr val="000000"/>
              </a:solidFill>
            </a:endParaRPr>
          </a:p>
          <a:p>
            <a:pPr eaLnBrk="0" fontAlgn="base" hangingPunct="0">
              <a:lnSpc>
                <a:spcPct val="100000"/>
              </a:lnSpc>
              <a:spcBef>
                <a:spcPct val="30000"/>
              </a:spcBef>
              <a:spcAft>
                <a:spcPct val="0"/>
              </a:spcAft>
              <a:defRPr/>
            </a:pPr>
            <a:r>
              <a:rPr lang="en-US" altLang="en-US" dirty="0">
                <a:solidFill>
                  <a:srgbClr val="000000"/>
                </a:solidFill>
              </a:rPr>
              <a:t>We can also get the publication data through another function:</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b="1" dirty="0">
              <a:solidFill>
                <a:srgbClr val="008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FF"/>
                </a:solidFill>
                <a:effectLst/>
                <a:uLnTx/>
                <a:uFillTx/>
                <a:ea typeface="+mn-ea"/>
                <a:cs typeface="+mn-cs"/>
              </a:rPr>
              <a:t>was_published_recently</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008000"/>
                </a:solidFill>
                <a:effectLst/>
                <a:uLnTx/>
                <a:uFillTx/>
                <a:ea typeface="+mn-ea"/>
                <a:cs typeface="+mn-cs"/>
              </a:rPr>
              <a:t>self</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8000"/>
                </a:solidFill>
                <a:effectLst/>
                <a:uLnTx/>
                <a:uFillTx/>
                <a:ea typeface="+mn-ea"/>
                <a:cs typeface="+mn-cs"/>
              </a:rPr>
              <a:t>self</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pub_date</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&gt;=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timezone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now</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datetime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timedelta</a:t>
            </a:r>
            <a:r>
              <a:rPr kumimoji="0" lang="en-US" altLang="en-US" b="0" i="0" u="none" strike="noStrike" kern="1200" cap="none" spc="0" normalizeH="0" baseline="0" noProof="0" dirty="0">
                <a:ln>
                  <a:noFill/>
                </a:ln>
                <a:solidFill>
                  <a:srgbClr val="000000"/>
                </a:solidFill>
                <a:effectLst/>
                <a:uLnTx/>
                <a:uFillTx/>
                <a:ea typeface="+mn-ea"/>
                <a:cs typeface="+mn-cs"/>
              </a:rPr>
              <a:t>(days</a:t>
            </a:r>
            <a:r>
              <a:rPr kumimoji="0" lang="en-US" altLang="en-US" b="0" i="0" u="none" strike="noStrike" kern="1200" cap="none" spc="0" normalizeH="0" baseline="0" noProof="0" dirty="0">
                <a:ln>
                  <a:noFill/>
                </a:ln>
                <a:solidFill>
                  <a:srgbClr val="666666"/>
                </a:solidFill>
                <a:effectLst/>
                <a:uLnTx/>
                <a:uFillTx/>
                <a:ea typeface="+mn-ea"/>
                <a:cs typeface="+mn-cs"/>
              </a:rPr>
              <a:t>=1</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p:txBody>
      </p:sp>
      <p:sp>
        <p:nvSpPr>
          <p:cNvPr id="4" name="Date Placeholder 3">
            <a:extLst>
              <a:ext uri="{FF2B5EF4-FFF2-40B4-BE49-F238E27FC236}">
                <a16:creationId xmlns:a16="http://schemas.microsoft.com/office/drawing/2014/main" id="{3E9FE60A-8E4A-737F-A61C-412ADC588686}"/>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9CEBB274-8554-320B-0C60-BA75430DF90E}"/>
              </a:ext>
            </a:extLst>
          </p:cNvPr>
          <p:cNvSpPr>
            <a:spLocks noGrp="1"/>
          </p:cNvSpPr>
          <p:nvPr>
            <p:ph type="sldNum" sz="quarter" idx="12"/>
          </p:nvPr>
        </p:nvSpPr>
        <p:spPr/>
        <p:txBody>
          <a:bodyPr/>
          <a:lstStyle/>
          <a:p>
            <a:fld id="{C68AC1EC-23E2-4F0E-A5A4-674EC8DB954E}" type="slidenum">
              <a:rPr lang="en-US" smtClean="0"/>
              <a:t>18</a:t>
            </a:fld>
            <a:endParaRPr lang="en-US"/>
          </a:p>
        </p:txBody>
      </p:sp>
    </p:spTree>
    <p:extLst>
      <p:ext uri="{BB962C8B-B14F-4D97-AF65-F5344CB8AC3E}">
        <p14:creationId xmlns:p14="http://schemas.microsoft.com/office/powerpoint/2010/main" val="2436845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B352-7A3B-B3FE-3FDD-702019CC8C91}"/>
              </a:ext>
            </a:extLst>
          </p:cNvPr>
          <p:cNvSpPr>
            <a:spLocks noGrp="1"/>
          </p:cNvSpPr>
          <p:nvPr>
            <p:ph type="title"/>
          </p:nvPr>
        </p:nvSpPr>
        <p:spPr>
          <a:xfrm>
            <a:off x="871108" y="98051"/>
            <a:ext cx="10449784" cy="1265928"/>
          </a:xfrm>
        </p:spPr>
        <p:txBody>
          <a:bodyPr/>
          <a:lstStyle/>
          <a:p>
            <a:r>
              <a:rPr lang="en-US" dirty="0"/>
              <a:t>Assuming Direct Control (Admin)</a:t>
            </a:r>
          </a:p>
        </p:txBody>
      </p:sp>
      <p:sp>
        <p:nvSpPr>
          <p:cNvPr id="4" name="Date Placeholder 3">
            <a:extLst>
              <a:ext uri="{FF2B5EF4-FFF2-40B4-BE49-F238E27FC236}">
                <a16:creationId xmlns:a16="http://schemas.microsoft.com/office/drawing/2014/main" id="{3E9FE60A-8E4A-737F-A61C-412ADC588686}"/>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9CEBB274-8554-320B-0C60-BA75430DF90E}"/>
              </a:ext>
            </a:extLst>
          </p:cNvPr>
          <p:cNvSpPr>
            <a:spLocks noGrp="1"/>
          </p:cNvSpPr>
          <p:nvPr>
            <p:ph type="sldNum" sz="quarter" idx="12"/>
          </p:nvPr>
        </p:nvSpPr>
        <p:spPr/>
        <p:txBody>
          <a:bodyPr/>
          <a:lstStyle/>
          <a:p>
            <a:fld id="{C68AC1EC-23E2-4F0E-A5A4-674EC8DB954E}" type="slidenum">
              <a:rPr lang="en-US" smtClean="0"/>
              <a:t>19</a:t>
            </a:fld>
            <a:endParaRPr lang="en-US"/>
          </a:p>
        </p:txBody>
      </p:sp>
      <p:pic>
        <p:nvPicPr>
          <p:cNvPr id="14" name="Picture 13" descr="A comic strip of a person with a mustache and a baby&#10;&#10;Description automatically generated">
            <a:extLst>
              <a:ext uri="{FF2B5EF4-FFF2-40B4-BE49-F238E27FC236}">
                <a16:creationId xmlns:a16="http://schemas.microsoft.com/office/drawing/2014/main" id="{3E309F17-C335-03AE-9102-3F14A2F18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024" y="1635125"/>
            <a:ext cx="4733925" cy="5086350"/>
          </a:xfrm>
          <a:prstGeom prst="rect">
            <a:avLst/>
          </a:prstGeom>
        </p:spPr>
      </p:pic>
    </p:spTree>
    <p:extLst>
      <p:ext uri="{BB962C8B-B14F-4D97-AF65-F5344CB8AC3E}">
        <p14:creationId xmlns:p14="http://schemas.microsoft.com/office/powerpoint/2010/main" val="251467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BB39-C022-506B-7705-6B288474DB48}"/>
              </a:ext>
            </a:extLst>
          </p:cNvPr>
          <p:cNvSpPr>
            <a:spLocks noGrp="1"/>
          </p:cNvSpPr>
          <p:nvPr>
            <p:ph type="title"/>
          </p:nvPr>
        </p:nvSpPr>
        <p:spPr/>
        <p:txBody>
          <a:bodyPr/>
          <a:lstStyle/>
          <a:p>
            <a:r>
              <a:rPr lang="en-US" dirty="0"/>
              <a:t>Understanding the workflow</a:t>
            </a:r>
          </a:p>
        </p:txBody>
      </p:sp>
      <p:sp>
        <p:nvSpPr>
          <p:cNvPr id="3" name="Content Placeholder 2">
            <a:extLst>
              <a:ext uri="{FF2B5EF4-FFF2-40B4-BE49-F238E27FC236}">
                <a16:creationId xmlns:a16="http://schemas.microsoft.com/office/drawing/2014/main" id="{05689B9E-BF5F-0B38-2C37-512A3761FBCA}"/>
              </a:ext>
            </a:extLst>
          </p:cNvPr>
          <p:cNvSpPr>
            <a:spLocks noGrp="1"/>
          </p:cNvSpPr>
          <p:nvPr>
            <p:ph idx="1"/>
          </p:nvPr>
        </p:nvSpPr>
        <p:spPr>
          <a:xfrm>
            <a:off x="877823" y="2157984"/>
            <a:ext cx="10552175" cy="3903819"/>
          </a:xfrm>
        </p:spPr>
        <p:txBody>
          <a:bodyPr>
            <a:normAutofit/>
          </a:bodyPr>
          <a:lstStyle/>
          <a:p>
            <a:pPr algn="just"/>
            <a:r>
              <a:rPr lang="en-US" sz="1800" dirty="0"/>
              <a:t>We need to first understand how the components work together when a site managed by Django is accessed</a:t>
            </a:r>
          </a:p>
          <a:p>
            <a:pPr algn="just"/>
            <a:r>
              <a:rPr lang="en-US" sz="1800" dirty="0"/>
              <a:t>Having a clear understanding of the working of nuts and bolts will make it easier to understand the overall design of any application that we will make</a:t>
            </a:r>
          </a:p>
          <a:p>
            <a:pPr algn="just"/>
            <a:r>
              <a:rPr lang="en-US" sz="1800" dirty="0"/>
              <a:t>A site made by Django is actually a collection of different applications where each application is a collection of different webpages</a:t>
            </a:r>
          </a:p>
          <a:p>
            <a:pPr algn="just"/>
            <a:r>
              <a:rPr lang="en-US" sz="1800" dirty="0"/>
              <a:t>So we must begin from the starting point and that being, what happens when a user opens the very first page of an application which is normally </a:t>
            </a:r>
            <a:r>
              <a:rPr lang="en-US" sz="1800" b="1" dirty="0"/>
              <a:t>index.html</a:t>
            </a:r>
          </a:p>
        </p:txBody>
      </p:sp>
      <p:sp>
        <p:nvSpPr>
          <p:cNvPr id="4" name="Date Placeholder 3">
            <a:extLst>
              <a:ext uri="{FF2B5EF4-FFF2-40B4-BE49-F238E27FC236}">
                <a16:creationId xmlns:a16="http://schemas.microsoft.com/office/drawing/2014/main" id="{C5B2B352-82E9-D7A0-8E8B-365DB115985A}"/>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ABC0E6A7-72EF-6EAF-7761-36A63544B97C}"/>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156010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D6DF-F615-99B8-9292-5B8A75786C2F}"/>
              </a:ext>
            </a:extLst>
          </p:cNvPr>
          <p:cNvSpPr>
            <a:spLocks noGrp="1"/>
          </p:cNvSpPr>
          <p:nvPr>
            <p:ph type="title"/>
          </p:nvPr>
        </p:nvSpPr>
        <p:spPr/>
        <p:txBody>
          <a:bodyPr/>
          <a:lstStyle/>
          <a:p>
            <a:r>
              <a:rPr lang="en-US" dirty="0"/>
              <a:t>The Administrator</a:t>
            </a:r>
          </a:p>
        </p:txBody>
      </p:sp>
      <p:sp>
        <p:nvSpPr>
          <p:cNvPr id="3" name="Content Placeholder 2">
            <a:extLst>
              <a:ext uri="{FF2B5EF4-FFF2-40B4-BE49-F238E27FC236}">
                <a16:creationId xmlns:a16="http://schemas.microsoft.com/office/drawing/2014/main" id="{9D1B174C-9007-D681-5076-36BFC4C8683C}"/>
              </a:ext>
            </a:extLst>
          </p:cNvPr>
          <p:cNvSpPr>
            <a:spLocks noGrp="1"/>
          </p:cNvSpPr>
          <p:nvPr>
            <p:ph idx="1"/>
          </p:nvPr>
        </p:nvSpPr>
        <p:spPr/>
        <p:txBody>
          <a:bodyPr/>
          <a:lstStyle/>
          <a:p>
            <a:r>
              <a:rPr lang="en-US" dirty="0"/>
              <a:t>While creating your web application, you may create the data to be added to your database or link a created database to your web application</a:t>
            </a:r>
          </a:p>
          <a:p>
            <a:r>
              <a:rPr lang="en-US" dirty="0"/>
              <a:t>To add or remove data, you can use the shell to do so at the back end or you can work with the admin interface that is provided by Django itself</a:t>
            </a:r>
          </a:p>
          <a:p>
            <a:r>
              <a:rPr lang="en-US" dirty="0"/>
              <a:t>Django was written in a newsroom environment, with a very clear separation between “content publishers” and the “public” site. </a:t>
            </a:r>
          </a:p>
          <a:p>
            <a:r>
              <a:rPr lang="en-US" dirty="0"/>
              <a:t>Hence, we need site managers that can quickly add or remove content to the site for the site visitors to view. Django entirely automates creation of admin interfaces for models.</a:t>
            </a:r>
          </a:p>
          <a:p>
            <a:r>
              <a:rPr lang="en-US" dirty="0"/>
              <a:t>The site manager is normally called an admin</a:t>
            </a:r>
          </a:p>
        </p:txBody>
      </p:sp>
      <p:sp>
        <p:nvSpPr>
          <p:cNvPr id="4" name="Date Placeholder 3">
            <a:extLst>
              <a:ext uri="{FF2B5EF4-FFF2-40B4-BE49-F238E27FC236}">
                <a16:creationId xmlns:a16="http://schemas.microsoft.com/office/drawing/2014/main" id="{5417773B-6969-9F51-49A6-E6955BDAC51E}"/>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9B7E24BC-0437-A246-0AC2-7B38B4DF481E}"/>
              </a:ext>
            </a:extLst>
          </p:cNvPr>
          <p:cNvSpPr>
            <a:spLocks noGrp="1"/>
          </p:cNvSpPr>
          <p:nvPr>
            <p:ph type="sldNum" sz="quarter" idx="12"/>
          </p:nvPr>
        </p:nvSpPr>
        <p:spPr/>
        <p:txBody>
          <a:bodyPr/>
          <a:lstStyle/>
          <a:p>
            <a:fld id="{C68AC1EC-23E2-4F0E-A5A4-674EC8DB954E}" type="slidenum">
              <a:rPr lang="en-US" smtClean="0"/>
              <a:t>20</a:t>
            </a:fld>
            <a:endParaRPr lang="en-US"/>
          </a:p>
        </p:txBody>
      </p:sp>
    </p:spTree>
    <p:extLst>
      <p:ext uri="{BB962C8B-B14F-4D97-AF65-F5344CB8AC3E}">
        <p14:creationId xmlns:p14="http://schemas.microsoft.com/office/powerpoint/2010/main" val="214217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D6DF-F615-99B8-9292-5B8A75786C2F}"/>
              </a:ext>
            </a:extLst>
          </p:cNvPr>
          <p:cNvSpPr>
            <a:spLocks noGrp="1"/>
          </p:cNvSpPr>
          <p:nvPr>
            <p:ph type="title"/>
          </p:nvPr>
        </p:nvSpPr>
        <p:spPr/>
        <p:txBody>
          <a:bodyPr/>
          <a:lstStyle/>
          <a:p>
            <a:r>
              <a:rPr lang="en-US" dirty="0"/>
              <a:t>Logging in as Administrator</a:t>
            </a:r>
          </a:p>
        </p:txBody>
      </p:sp>
      <p:sp>
        <p:nvSpPr>
          <p:cNvPr id="3" name="Content Placeholder 2">
            <a:extLst>
              <a:ext uri="{FF2B5EF4-FFF2-40B4-BE49-F238E27FC236}">
                <a16:creationId xmlns:a16="http://schemas.microsoft.com/office/drawing/2014/main" id="{9D1B174C-9007-D681-5076-36BFC4C8683C}"/>
              </a:ext>
            </a:extLst>
          </p:cNvPr>
          <p:cNvSpPr>
            <a:spLocks noGrp="1"/>
          </p:cNvSpPr>
          <p:nvPr>
            <p:ph idx="1"/>
          </p:nvPr>
        </p:nvSpPr>
        <p:spPr>
          <a:xfrm>
            <a:off x="877824" y="2157985"/>
            <a:ext cx="10442448" cy="1135632"/>
          </a:xfrm>
        </p:spPr>
        <p:txBody>
          <a:bodyPr/>
          <a:lstStyle/>
          <a:p>
            <a:r>
              <a:rPr lang="en-US" dirty="0"/>
              <a:t>You go to </a:t>
            </a:r>
            <a:r>
              <a:rPr lang="en-US" b="1" dirty="0"/>
              <a:t>&lt;username&gt;.pythonanywhere.com/admin/</a:t>
            </a:r>
            <a:r>
              <a:rPr lang="en-US" dirty="0"/>
              <a:t> to log in as admin, if you are using a local server, then go to </a:t>
            </a:r>
            <a:r>
              <a:rPr lang="en-US" b="1" dirty="0"/>
              <a:t>http://127.0.0.1:8000/admin/</a:t>
            </a:r>
          </a:p>
          <a:p>
            <a:r>
              <a:rPr lang="en-US" dirty="0"/>
              <a:t>If you have already created a superuser, then you can log in with that profile from the admin’s login screen</a:t>
            </a:r>
          </a:p>
        </p:txBody>
      </p:sp>
      <p:sp>
        <p:nvSpPr>
          <p:cNvPr id="4" name="Date Placeholder 3">
            <a:extLst>
              <a:ext uri="{FF2B5EF4-FFF2-40B4-BE49-F238E27FC236}">
                <a16:creationId xmlns:a16="http://schemas.microsoft.com/office/drawing/2014/main" id="{5417773B-6969-9F51-49A6-E6955BDAC51E}"/>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9B7E24BC-0437-A246-0AC2-7B38B4DF481E}"/>
              </a:ext>
            </a:extLst>
          </p:cNvPr>
          <p:cNvSpPr>
            <a:spLocks noGrp="1"/>
          </p:cNvSpPr>
          <p:nvPr>
            <p:ph type="sldNum" sz="quarter" idx="12"/>
          </p:nvPr>
        </p:nvSpPr>
        <p:spPr/>
        <p:txBody>
          <a:bodyPr/>
          <a:lstStyle/>
          <a:p>
            <a:fld id="{C68AC1EC-23E2-4F0E-A5A4-674EC8DB954E}" type="slidenum">
              <a:rPr lang="en-US" smtClean="0"/>
              <a:t>21</a:t>
            </a:fld>
            <a:endParaRPr lang="en-US"/>
          </a:p>
        </p:txBody>
      </p:sp>
      <p:pic>
        <p:nvPicPr>
          <p:cNvPr id="7" name="Picture 6">
            <a:extLst>
              <a:ext uri="{FF2B5EF4-FFF2-40B4-BE49-F238E27FC236}">
                <a16:creationId xmlns:a16="http://schemas.microsoft.com/office/drawing/2014/main" id="{E0C0D77C-3C4E-7F39-E4A5-CE34B938579A}"/>
              </a:ext>
            </a:extLst>
          </p:cNvPr>
          <p:cNvPicPr>
            <a:picLocks noChangeAspect="1"/>
          </p:cNvPicPr>
          <p:nvPr/>
        </p:nvPicPr>
        <p:blipFill>
          <a:blip r:embed="rId2"/>
          <a:stretch>
            <a:fillRect/>
          </a:stretch>
        </p:blipFill>
        <p:spPr>
          <a:xfrm>
            <a:off x="4224076" y="3405560"/>
            <a:ext cx="3743847" cy="2838846"/>
          </a:xfrm>
          <a:prstGeom prst="rect">
            <a:avLst/>
          </a:prstGeom>
        </p:spPr>
      </p:pic>
    </p:spTree>
    <p:extLst>
      <p:ext uri="{BB962C8B-B14F-4D97-AF65-F5344CB8AC3E}">
        <p14:creationId xmlns:p14="http://schemas.microsoft.com/office/powerpoint/2010/main" val="3956395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22B6-0CC6-3E58-50B8-B08A1091C7FE}"/>
              </a:ext>
            </a:extLst>
          </p:cNvPr>
          <p:cNvSpPr>
            <a:spLocks noGrp="1"/>
          </p:cNvSpPr>
          <p:nvPr>
            <p:ph type="title"/>
          </p:nvPr>
        </p:nvSpPr>
        <p:spPr/>
        <p:txBody>
          <a:bodyPr/>
          <a:lstStyle/>
          <a:p>
            <a:r>
              <a:rPr lang="en-US" dirty="0"/>
              <a:t>Where is my Polls app?</a:t>
            </a:r>
          </a:p>
        </p:txBody>
      </p:sp>
      <p:sp>
        <p:nvSpPr>
          <p:cNvPr id="3" name="Content Placeholder 2">
            <a:extLst>
              <a:ext uri="{FF2B5EF4-FFF2-40B4-BE49-F238E27FC236}">
                <a16:creationId xmlns:a16="http://schemas.microsoft.com/office/drawing/2014/main" id="{2A5A99E5-6AD5-0BE5-C6A9-65E5ADC1C748}"/>
              </a:ext>
            </a:extLst>
          </p:cNvPr>
          <p:cNvSpPr>
            <a:spLocks noGrp="1"/>
          </p:cNvSpPr>
          <p:nvPr>
            <p:ph idx="1"/>
          </p:nvPr>
        </p:nvSpPr>
        <p:spPr>
          <a:xfrm>
            <a:off x="877824" y="4392891"/>
            <a:ext cx="10442448" cy="1668912"/>
          </a:xfrm>
        </p:spPr>
        <p:txBody>
          <a:bodyPr/>
          <a:lstStyle/>
          <a:p>
            <a:r>
              <a:rPr lang="en-US" dirty="0"/>
              <a:t>Whatever Table you want to update you need to register its class with the admin</a:t>
            </a:r>
          </a:p>
          <a:p>
            <a:endParaRPr lang="en-US" dirty="0"/>
          </a:p>
          <a:p>
            <a:r>
              <a:rPr lang="en-US" dirty="0"/>
              <a:t>Even though this lets the admin update data, but the overall control can still be made limited, thus ensuring that the administrator does not end up making mistakes that are unrecoverable.</a:t>
            </a:r>
          </a:p>
        </p:txBody>
      </p:sp>
      <p:sp>
        <p:nvSpPr>
          <p:cNvPr id="4" name="Date Placeholder 3">
            <a:extLst>
              <a:ext uri="{FF2B5EF4-FFF2-40B4-BE49-F238E27FC236}">
                <a16:creationId xmlns:a16="http://schemas.microsoft.com/office/drawing/2014/main" id="{933447AE-C92E-C3BA-6C52-C626BAA3925C}"/>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2A14D94A-9B6A-4A98-1CBA-886CAD057731}"/>
              </a:ext>
            </a:extLst>
          </p:cNvPr>
          <p:cNvSpPr>
            <a:spLocks noGrp="1"/>
          </p:cNvSpPr>
          <p:nvPr>
            <p:ph type="sldNum" sz="quarter" idx="12"/>
          </p:nvPr>
        </p:nvSpPr>
        <p:spPr/>
        <p:txBody>
          <a:bodyPr/>
          <a:lstStyle/>
          <a:p>
            <a:fld id="{C68AC1EC-23E2-4F0E-A5A4-674EC8DB954E}" type="slidenum">
              <a:rPr lang="en-US" smtClean="0"/>
              <a:t>22</a:t>
            </a:fld>
            <a:endParaRPr lang="en-US"/>
          </a:p>
        </p:txBody>
      </p:sp>
      <p:pic>
        <p:nvPicPr>
          <p:cNvPr id="12" name="Picture 11">
            <a:extLst>
              <a:ext uri="{FF2B5EF4-FFF2-40B4-BE49-F238E27FC236}">
                <a16:creationId xmlns:a16="http://schemas.microsoft.com/office/drawing/2014/main" id="{0ADEEBAD-6D06-1FA5-CDE2-492D4132D57D}"/>
              </a:ext>
            </a:extLst>
          </p:cNvPr>
          <p:cNvPicPr>
            <a:picLocks noChangeAspect="1"/>
          </p:cNvPicPr>
          <p:nvPr/>
        </p:nvPicPr>
        <p:blipFill>
          <a:blip r:embed="rId2"/>
          <a:stretch>
            <a:fillRect/>
          </a:stretch>
        </p:blipFill>
        <p:spPr>
          <a:xfrm>
            <a:off x="2253108" y="1854173"/>
            <a:ext cx="7107710" cy="2296709"/>
          </a:xfrm>
          <a:prstGeom prst="rect">
            <a:avLst/>
          </a:prstGeom>
        </p:spPr>
      </p:pic>
    </p:spTree>
    <p:extLst>
      <p:ext uri="{BB962C8B-B14F-4D97-AF65-F5344CB8AC3E}">
        <p14:creationId xmlns:p14="http://schemas.microsoft.com/office/powerpoint/2010/main" val="93776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9064A6-2F92-7509-2C55-3795B9C9F0EC}"/>
              </a:ext>
            </a:extLst>
          </p:cNvPr>
          <p:cNvSpPr/>
          <p:nvPr/>
        </p:nvSpPr>
        <p:spPr>
          <a:xfrm>
            <a:off x="877824" y="2639043"/>
            <a:ext cx="4313451" cy="1187233"/>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Making Polls app modifiable</a:t>
            </a:r>
          </a:p>
        </p:txBody>
      </p:sp>
      <p:sp>
        <p:nvSpPr>
          <p:cNvPr id="3" name="Content Placeholder 2">
            <a:extLst>
              <a:ext uri="{FF2B5EF4-FFF2-40B4-BE49-F238E27FC236}">
                <a16:creationId xmlns:a16="http://schemas.microsoft.com/office/drawing/2014/main" id="{825A72CE-8A60-EE8E-DB94-CE7DFA88185B}"/>
              </a:ext>
            </a:extLst>
          </p:cNvPr>
          <p:cNvSpPr>
            <a:spLocks noGrp="1"/>
          </p:cNvSpPr>
          <p:nvPr>
            <p:ph idx="1"/>
          </p:nvPr>
        </p:nvSpPr>
        <p:spPr/>
        <p:txBody>
          <a:bodyPr/>
          <a:lstStyle/>
          <a:p>
            <a:r>
              <a:rPr lang="en-US" dirty="0"/>
              <a:t>open the </a:t>
            </a:r>
            <a:r>
              <a:rPr lang="en-US" b="1" i="1" dirty="0"/>
              <a:t>polls/admin.py </a:t>
            </a:r>
            <a:r>
              <a:rPr lang="en-US" dirty="0"/>
              <a:t>file, and edit it to look like this:</a:t>
            </a:r>
            <a:br>
              <a:rPr lang="en-US" dirty="0"/>
            </a:b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django.contrib</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admin </a:t>
            </a:r>
            <a:br>
              <a:rPr kumimoji="0" lang="en-US" altLang="en-US" b="0" i="0" u="none" strike="noStrike" kern="1200" cap="none" spc="0" normalizeH="0" baseline="0" noProof="0" dirty="0">
                <a:ln>
                  <a:noFill/>
                </a:ln>
                <a:solidFill>
                  <a:srgbClr val="000000"/>
                </a:solidFill>
                <a:effectLst/>
                <a:uLnTx/>
                <a:uFillTx/>
                <a:ea typeface="+mn-ea"/>
                <a:cs typeface="+mn-cs"/>
              </a:rPr>
            </a:b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.models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Question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err="1">
                <a:ln>
                  <a:noFill/>
                </a:ln>
                <a:solidFill>
                  <a:srgbClr val="000000"/>
                </a:solidFill>
                <a:effectLst/>
                <a:uLnTx/>
                <a:uFillTx/>
                <a:ea typeface="+mn-ea"/>
                <a:cs typeface="+mn-cs"/>
              </a:rPr>
              <a:t>admin</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site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register</a:t>
            </a:r>
            <a:r>
              <a:rPr kumimoji="0" lang="en-US" altLang="en-US" b="0" i="0" u="none" strike="noStrike" kern="1200" cap="none" spc="0" normalizeH="0" baseline="0" noProof="0" dirty="0">
                <a:ln>
                  <a:noFill/>
                </a:ln>
                <a:solidFill>
                  <a:srgbClr val="000000"/>
                </a:solidFill>
                <a:effectLst/>
                <a:uLnTx/>
                <a:uFillTx/>
                <a:ea typeface="+mn-ea"/>
                <a:cs typeface="+mn-cs"/>
              </a:rPr>
              <a:t>(Question) </a:t>
            </a:r>
          </a:p>
          <a:p>
            <a:endParaRPr lang="en-US" dirty="0"/>
          </a:p>
          <a:p>
            <a:r>
              <a:rPr lang="en-US" dirty="0"/>
              <a:t>Once the Question class has been registered, it lets the admin add/remove/edit the objects of the Questions table</a:t>
            </a:r>
          </a:p>
          <a:p>
            <a:r>
              <a:rPr lang="en-US" dirty="0"/>
              <a:t>Keep in mind that the classes define the model, hence registering them lets the admin view their data</a:t>
            </a:r>
          </a:p>
          <a:p>
            <a:endParaRPr lang="en-US" dirty="0"/>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23</a:t>
            </a:fld>
            <a:endParaRPr lang="en-US"/>
          </a:p>
        </p:txBody>
      </p:sp>
    </p:spTree>
    <p:extLst>
      <p:ext uri="{BB962C8B-B14F-4D97-AF65-F5344CB8AC3E}">
        <p14:creationId xmlns:p14="http://schemas.microsoft.com/office/powerpoint/2010/main" val="3454806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We can now work with Questions</a:t>
            </a:r>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24</a:t>
            </a:fld>
            <a:endParaRPr lang="en-US"/>
          </a:p>
        </p:txBody>
      </p:sp>
      <p:pic>
        <p:nvPicPr>
          <p:cNvPr id="10" name="Content Placeholder 9">
            <a:extLst>
              <a:ext uri="{FF2B5EF4-FFF2-40B4-BE49-F238E27FC236}">
                <a16:creationId xmlns:a16="http://schemas.microsoft.com/office/drawing/2014/main" id="{2A1B7433-D404-66E4-E428-54B481F4AEF7}"/>
              </a:ext>
            </a:extLst>
          </p:cNvPr>
          <p:cNvPicPr>
            <a:picLocks noGrp="1" noChangeAspect="1"/>
          </p:cNvPicPr>
          <p:nvPr>
            <p:ph idx="1"/>
          </p:nvPr>
        </p:nvPicPr>
        <p:blipFill>
          <a:blip r:embed="rId2"/>
          <a:stretch>
            <a:fillRect/>
          </a:stretch>
        </p:blipFill>
        <p:spPr>
          <a:xfrm>
            <a:off x="1969511" y="2894637"/>
            <a:ext cx="8259328" cy="2429214"/>
          </a:xfrm>
        </p:spPr>
      </p:pic>
    </p:spTree>
    <p:extLst>
      <p:ext uri="{BB962C8B-B14F-4D97-AF65-F5344CB8AC3E}">
        <p14:creationId xmlns:p14="http://schemas.microsoft.com/office/powerpoint/2010/main" val="413590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The admin can now change any Question</a:t>
            </a:r>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25</a:t>
            </a:fld>
            <a:endParaRPr lang="en-US"/>
          </a:p>
        </p:txBody>
      </p:sp>
      <p:pic>
        <p:nvPicPr>
          <p:cNvPr id="11" name="Content Placeholder 10">
            <a:extLst>
              <a:ext uri="{FF2B5EF4-FFF2-40B4-BE49-F238E27FC236}">
                <a16:creationId xmlns:a16="http://schemas.microsoft.com/office/drawing/2014/main" id="{94FE82E6-15D4-23F3-4470-55554047C217}"/>
              </a:ext>
            </a:extLst>
          </p:cNvPr>
          <p:cNvPicPr>
            <a:picLocks noGrp="1" noChangeAspect="1"/>
          </p:cNvPicPr>
          <p:nvPr>
            <p:ph idx="1"/>
          </p:nvPr>
        </p:nvPicPr>
        <p:blipFill>
          <a:blip r:embed="rId2"/>
          <a:stretch>
            <a:fillRect/>
          </a:stretch>
        </p:blipFill>
        <p:spPr>
          <a:xfrm>
            <a:off x="1902827" y="2880347"/>
            <a:ext cx="8392696" cy="2457793"/>
          </a:xfrm>
        </p:spPr>
      </p:pic>
    </p:spTree>
    <p:extLst>
      <p:ext uri="{BB962C8B-B14F-4D97-AF65-F5344CB8AC3E}">
        <p14:creationId xmlns:p14="http://schemas.microsoft.com/office/powerpoint/2010/main" val="118984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A5D-0ECC-EABB-00C3-66992D91CF59}"/>
              </a:ext>
            </a:extLst>
          </p:cNvPr>
          <p:cNvSpPr>
            <a:spLocks noGrp="1"/>
          </p:cNvSpPr>
          <p:nvPr>
            <p:ph type="title"/>
          </p:nvPr>
        </p:nvSpPr>
        <p:spPr/>
        <p:txBody>
          <a:bodyPr/>
          <a:lstStyle/>
          <a:p>
            <a:r>
              <a:rPr lang="en-US" dirty="0"/>
              <a:t>Internal details are shown as per attributes in model</a:t>
            </a:r>
          </a:p>
        </p:txBody>
      </p:sp>
      <p:pic>
        <p:nvPicPr>
          <p:cNvPr id="8" name="Content Placeholder 7">
            <a:extLst>
              <a:ext uri="{FF2B5EF4-FFF2-40B4-BE49-F238E27FC236}">
                <a16:creationId xmlns:a16="http://schemas.microsoft.com/office/drawing/2014/main" id="{4D3CB260-36E4-8525-CFC6-2EDE1D50756F}"/>
              </a:ext>
            </a:extLst>
          </p:cNvPr>
          <p:cNvPicPr>
            <a:picLocks noGrp="1" noChangeAspect="1"/>
          </p:cNvPicPr>
          <p:nvPr>
            <p:ph idx="1"/>
          </p:nvPr>
        </p:nvPicPr>
        <p:blipFill>
          <a:blip r:embed="rId2"/>
          <a:stretch>
            <a:fillRect/>
          </a:stretch>
        </p:blipFill>
        <p:spPr>
          <a:xfrm>
            <a:off x="1921880" y="2465952"/>
            <a:ext cx="8354591" cy="3286584"/>
          </a:xfrm>
        </p:spPr>
      </p:pic>
      <p:sp>
        <p:nvSpPr>
          <p:cNvPr id="4" name="Date Placeholder 3">
            <a:extLst>
              <a:ext uri="{FF2B5EF4-FFF2-40B4-BE49-F238E27FC236}">
                <a16:creationId xmlns:a16="http://schemas.microsoft.com/office/drawing/2014/main" id="{5ADACB88-D485-7DB6-AD20-1DEC892F0CBB}"/>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DE5E9684-7EA8-FD08-7BF3-91ACAD067CD6}"/>
              </a:ext>
            </a:extLst>
          </p:cNvPr>
          <p:cNvSpPr>
            <a:spLocks noGrp="1"/>
          </p:cNvSpPr>
          <p:nvPr>
            <p:ph type="sldNum" sz="quarter" idx="12"/>
          </p:nvPr>
        </p:nvSpPr>
        <p:spPr/>
        <p:txBody>
          <a:bodyPr/>
          <a:lstStyle/>
          <a:p>
            <a:fld id="{C68AC1EC-23E2-4F0E-A5A4-674EC8DB954E}" type="slidenum">
              <a:rPr lang="en-US" smtClean="0"/>
              <a:t>26</a:t>
            </a:fld>
            <a:endParaRPr lang="en-US"/>
          </a:p>
        </p:txBody>
      </p:sp>
    </p:spTree>
    <p:extLst>
      <p:ext uri="{BB962C8B-B14F-4D97-AF65-F5344CB8AC3E}">
        <p14:creationId xmlns:p14="http://schemas.microsoft.com/office/powerpoint/2010/main" val="2078972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4C33-7772-47C7-4105-1D888DD3C1E0}"/>
              </a:ext>
            </a:extLst>
          </p:cNvPr>
          <p:cNvSpPr>
            <a:spLocks noGrp="1"/>
          </p:cNvSpPr>
          <p:nvPr>
            <p:ph type="title"/>
          </p:nvPr>
        </p:nvSpPr>
        <p:spPr/>
        <p:txBody>
          <a:bodyPr/>
          <a:lstStyle/>
          <a:p>
            <a:r>
              <a:rPr lang="en-US" dirty="0"/>
              <a:t>Putting what we learned to good use</a:t>
            </a:r>
          </a:p>
        </p:txBody>
      </p:sp>
      <p:sp>
        <p:nvSpPr>
          <p:cNvPr id="3" name="Content Placeholder 2">
            <a:extLst>
              <a:ext uri="{FF2B5EF4-FFF2-40B4-BE49-F238E27FC236}">
                <a16:creationId xmlns:a16="http://schemas.microsoft.com/office/drawing/2014/main" id="{FF6E4147-E574-17A4-CE35-4107257D12E8}"/>
              </a:ext>
            </a:extLst>
          </p:cNvPr>
          <p:cNvSpPr>
            <a:spLocks noGrp="1"/>
          </p:cNvSpPr>
          <p:nvPr>
            <p:ph idx="1"/>
          </p:nvPr>
        </p:nvSpPr>
        <p:spPr/>
        <p:txBody>
          <a:bodyPr>
            <a:normAutofit/>
          </a:bodyPr>
          <a:lstStyle/>
          <a:p>
            <a:r>
              <a:rPr lang="en-US" sz="2400" dirty="0"/>
              <a:t>We will be making new views</a:t>
            </a:r>
          </a:p>
          <a:p>
            <a:r>
              <a:rPr lang="en-US" sz="2400" dirty="0"/>
              <a:t>We will be working with templates to display the views</a:t>
            </a:r>
          </a:p>
          <a:p>
            <a:r>
              <a:rPr lang="en-US" sz="2400" dirty="0"/>
              <a:t>We will use Django’s URL configurations ‘</a:t>
            </a:r>
            <a:r>
              <a:rPr lang="en-US" sz="2400" dirty="0" err="1"/>
              <a:t>URLconfs</a:t>
            </a:r>
            <a:r>
              <a:rPr lang="en-US" sz="2400" dirty="0"/>
              <a:t>’ to link URL patterns to views</a:t>
            </a:r>
          </a:p>
        </p:txBody>
      </p:sp>
      <p:sp>
        <p:nvSpPr>
          <p:cNvPr id="4" name="Date Placeholder 3">
            <a:extLst>
              <a:ext uri="{FF2B5EF4-FFF2-40B4-BE49-F238E27FC236}">
                <a16:creationId xmlns:a16="http://schemas.microsoft.com/office/drawing/2014/main" id="{65932742-8C9B-42FC-7847-DFFDED9E2A81}"/>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B2F1AF0C-30E7-E54F-7CA8-99DB9D520A35}"/>
              </a:ext>
            </a:extLst>
          </p:cNvPr>
          <p:cNvSpPr>
            <a:spLocks noGrp="1"/>
          </p:cNvSpPr>
          <p:nvPr>
            <p:ph type="sldNum" sz="quarter" idx="12"/>
          </p:nvPr>
        </p:nvSpPr>
        <p:spPr/>
        <p:txBody>
          <a:bodyPr/>
          <a:lstStyle/>
          <a:p>
            <a:fld id="{C68AC1EC-23E2-4F0E-A5A4-674EC8DB954E}" type="slidenum">
              <a:rPr lang="en-US" smtClean="0"/>
              <a:t>27</a:t>
            </a:fld>
            <a:endParaRPr lang="en-US"/>
          </a:p>
        </p:txBody>
      </p:sp>
    </p:spTree>
    <p:extLst>
      <p:ext uri="{BB962C8B-B14F-4D97-AF65-F5344CB8AC3E}">
        <p14:creationId xmlns:p14="http://schemas.microsoft.com/office/powerpoint/2010/main" val="247055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616B3F-9CBD-8A9D-F23B-9E69A5580F8B}"/>
              </a:ext>
            </a:extLst>
          </p:cNvPr>
          <p:cNvSpPr/>
          <p:nvPr/>
        </p:nvSpPr>
        <p:spPr>
          <a:xfrm>
            <a:off x="871108" y="2527267"/>
            <a:ext cx="7731354" cy="3534535"/>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B507C1-64C4-51EA-D1CE-8CCFE393A298}"/>
              </a:ext>
            </a:extLst>
          </p:cNvPr>
          <p:cNvSpPr>
            <a:spLocks noGrp="1"/>
          </p:cNvSpPr>
          <p:nvPr>
            <p:ph type="title"/>
          </p:nvPr>
        </p:nvSpPr>
        <p:spPr/>
        <p:txBody>
          <a:bodyPr/>
          <a:lstStyle/>
          <a:p>
            <a:r>
              <a:rPr lang="en-US" dirty="0"/>
              <a:t>Making Views</a:t>
            </a:r>
          </a:p>
        </p:txBody>
      </p:sp>
      <p:sp>
        <p:nvSpPr>
          <p:cNvPr id="3" name="Content Placeholder 2">
            <a:extLst>
              <a:ext uri="{FF2B5EF4-FFF2-40B4-BE49-F238E27FC236}">
                <a16:creationId xmlns:a16="http://schemas.microsoft.com/office/drawing/2014/main" id="{F75F4204-E7E4-234B-3526-3CF609D5D67A}"/>
              </a:ext>
            </a:extLst>
          </p:cNvPr>
          <p:cNvSpPr>
            <a:spLocks noGrp="1"/>
          </p:cNvSpPr>
          <p:nvPr>
            <p:ph idx="1"/>
          </p:nvPr>
        </p:nvSpPr>
        <p:spPr/>
        <p:txBody>
          <a:bodyPr>
            <a:normAutofit lnSpcReduction="10000"/>
          </a:bodyPr>
          <a:lstStyle/>
          <a:p>
            <a:r>
              <a:rPr lang="en-US" sz="1800" dirty="0"/>
              <a:t>Define the following views in views.py file</a:t>
            </a:r>
          </a:p>
          <a:p>
            <a:pPr marL="0" indent="0">
              <a:buNone/>
            </a:pPr>
            <a:r>
              <a:rPr lang="en-US" sz="1800" b="1" dirty="0">
                <a:solidFill>
                  <a:srgbClr val="00B050"/>
                </a:solidFill>
              </a:rPr>
              <a:t>def</a:t>
            </a:r>
            <a:r>
              <a:rPr lang="en-US" sz="1800" b="1" dirty="0"/>
              <a:t> </a:t>
            </a:r>
            <a:r>
              <a:rPr lang="en-US" sz="1800" b="1" dirty="0">
                <a:solidFill>
                  <a:srgbClr val="491AF6"/>
                </a:solidFill>
              </a:rPr>
              <a:t>detail</a:t>
            </a:r>
            <a:r>
              <a:rPr lang="en-US" sz="1800" dirty="0"/>
              <a:t>(request, </a:t>
            </a:r>
            <a:r>
              <a:rPr lang="en-US" sz="1800" dirty="0" err="1"/>
              <a:t>question_id</a:t>
            </a:r>
            <a:r>
              <a:rPr lang="en-US" sz="1800" dirty="0"/>
              <a:t>):</a:t>
            </a:r>
            <a:br>
              <a:rPr lang="en-US" sz="1800" dirty="0"/>
            </a:br>
            <a:r>
              <a:rPr lang="en-US" sz="1800" dirty="0"/>
              <a:t>	</a:t>
            </a:r>
            <a:r>
              <a:rPr lang="en-US" sz="1800" dirty="0">
                <a:solidFill>
                  <a:srgbClr val="C00000"/>
                </a:solidFill>
              </a:rPr>
              <a:t>return</a:t>
            </a:r>
            <a:r>
              <a:rPr lang="en-US" sz="1800" dirty="0"/>
              <a:t> </a:t>
            </a:r>
            <a:r>
              <a:rPr lang="en-US" sz="1800" dirty="0" err="1"/>
              <a:t>HttpResponse</a:t>
            </a:r>
            <a:r>
              <a:rPr lang="en-US" sz="1800" dirty="0"/>
              <a:t>(</a:t>
            </a:r>
            <a:r>
              <a:rPr lang="en-US" sz="1800" dirty="0">
                <a:solidFill>
                  <a:srgbClr val="C00000"/>
                </a:solidFill>
              </a:rPr>
              <a:t>“You're looking at question %s.”</a:t>
            </a:r>
            <a:r>
              <a:rPr lang="en-US" sz="1800" dirty="0"/>
              <a:t>% </a:t>
            </a:r>
            <a:r>
              <a:rPr lang="en-US" sz="1800" dirty="0" err="1"/>
              <a:t>question_id</a:t>
            </a:r>
            <a:r>
              <a:rPr lang="en-US" sz="1800" dirty="0"/>
              <a:t>)</a:t>
            </a:r>
          </a:p>
          <a:p>
            <a:pPr marL="0" indent="0">
              <a:buNone/>
            </a:pPr>
            <a:endParaRPr lang="en-US" sz="1800" dirty="0"/>
          </a:p>
          <a:p>
            <a:pPr marL="0" indent="0">
              <a:buNone/>
            </a:pPr>
            <a:r>
              <a:rPr lang="en-US" sz="1800" b="1" dirty="0">
                <a:solidFill>
                  <a:srgbClr val="00B050"/>
                </a:solidFill>
              </a:rPr>
              <a:t>def</a:t>
            </a:r>
            <a:r>
              <a:rPr lang="en-US" sz="1800" b="1" dirty="0"/>
              <a:t> </a:t>
            </a:r>
            <a:r>
              <a:rPr lang="en-US" sz="1800" b="1" dirty="0">
                <a:solidFill>
                  <a:srgbClr val="491AF6"/>
                </a:solidFill>
              </a:rPr>
              <a:t>results</a:t>
            </a:r>
            <a:r>
              <a:rPr lang="en-US" sz="1800" dirty="0"/>
              <a:t>(request, </a:t>
            </a:r>
            <a:r>
              <a:rPr lang="en-US" sz="1800" dirty="0" err="1"/>
              <a:t>question_id</a:t>
            </a:r>
            <a:r>
              <a:rPr lang="en-US" sz="1800" dirty="0"/>
              <a:t>):</a:t>
            </a:r>
            <a:br>
              <a:rPr lang="en-US" sz="1800" dirty="0"/>
            </a:br>
            <a:r>
              <a:rPr lang="en-US" sz="1800" dirty="0"/>
              <a:t>	response = </a:t>
            </a:r>
            <a:r>
              <a:rPr lang="en-US" sz="1800" dirty="0">
                <a:solidFill>
                  <a:srgbClr val="C00000"/>
                </a:solidFill>
              </a:rPr>
              <a:t>“You're looking at the results of question %s.”</a:t>
            </a:r>
            <a:br>
              <a:rPr lang="en-US" sz="1800" dirty="0"/>
            </a:br>
            <a:r>
              <a:rPr lang="en-US" sz="1800" dirty="0"/>
              <a:t>	</a:t>
            </a:r>
            <a:r>
              <a:rPr lang="en-US" sz="1800" dirty="0">
                <a:solidFill>
                  <a:srgbClr val="C00000"/>
                </a:solidFill>
              </a:rPr>
              <a:t>return</a:t>
            </a:r>
            <a:r>
              <a:rPr lang="en-US" sz="1800" dirty="0"/>
              <a:t> </a:t>
            </a:r>
            <a:r>
              <a:rPr lang="en-US" sz="1800" dirty="0" err="1"/>
              <a:t>HttpResponse</a:t>
            </a:r>
            <a:r>
              <a:rPr lang="en-US" sz="1800" dirty="0"/>
              <a:t>(response % </a:t>
            </a:r>
            <a:r>
              <a:rPr lang="en-US" sz="1800" dirty="0" err="1"/>
              <a:t>question_id</a:t>
            </a:r>
            <a:r>
              <a:rPr lang="en-US" sz="1800" dirty="0"/>
              <a:t>)</a:t>
            </a:r>
          </a:p>
          <a:p>
            <a:pPr marL="0" indent="0">
              <a:buNone/>
            </a:pPr>
            <a:endParaRPr lang="en-US" sz="1800" dirty="0"/>
          </a:p>
          <a:p>
            <a:pPr marL="0" indent="0">
              <a:buNone/>
            </a:pPr>
            <a:r>
              <a:rPr lang="en-US" sz="1800" b="1" dirty="0">
                <a:solidFill>
                  <a:srgbClr val="00B050"/>
                </a:solidFill>
              </a:rPr>
              <a:t>def</a:t>
            </a:r>
            <a:r>
              <a:rPr lang="en-US" sz="1800" b="1" dirty="0"/>
              <a:t> </a:t>
            </a:r>
            <a:r>
              <a:rPr lang="en-US" sz="1800" b="1" dirty="0">
                <a:solidFill>
                  <a:srgbClr val="491AF6"/>
                </a:solidFill>
              </a:rPr>
              <a:t>vote</a:t>
            </a:r>
            <a:r>
              <a:rPr lang="en-US" sz="1800" dirty="0"/>
              <a:t>(request, </a:t>
            </a:r>
            <a:r>
              <a:rPr lang="en-US" sz="1800" dirty="0" err="1"/>
              <a:t>question_id</a:t>
            </a:r>
            <a:r>
              <a:rPr lang="en-US" sz="1800" dirty="0"/>
              <a:t>):</a:t>
            </a:r>
            <a:br>
              <a:rPr lang="en-US" sz="1800" dirty="0"/>
            </a:br>
            <a:r>
              <a:rPr lang="en-US" sz="1800" dirty="0"/>
              <a:t>	</a:t>
            </a:r>
            <a:r>
              <a:rPr lang="en-US" sz="1800" dirty="0">
                <a:solidFill>
                  <a:srgbClr val="C00000"/>
                </a:solidFill>
              </a:rPr>
              <a:t>return</a:t>
            </a:r>
            <a:r>
              <a:rPr lang="en-US" sz="1800" dirty="0"/>
              <a:t> </a:t>
            </a:r>
            <a:r>
              <a:rPr lang="en-US" sz="1800" dirty="0" err="1"/>
              <a:t>HttpResponse</a:t>
            </a:r>
            <a:r>
              <a:rPr lang="en-US" sz="1800" dirty="0"/>
              <a:t>(</a:t>
            </a:r>
            <a:r>
              <a:rPr lang="en-US" sz="1800" dirty="0">
                <a:solidFill>
                  <a:srgbClr val="C00000"/>
                </a:solidFill>
              </a:rPr>
              <a:t>“You're voting on question %s.”</a:t>
            </a:r>
            <a:r>
              <a:rPr lang="en-US" sz="1800" dirty="0"/>
              <a:t>% </a:t>
            </a:r>
            <a:r>
              <a:rPr lang="en-US" sz="1800" dirty="0" err="1"/>
              <a:t>question_id</a:t>
            </a:r>
            <a:r>
              <a:rPr lang="en-US" sz="1800" dirty="0"/>
              <a:t>)</a:t>
            </a:r>
          </a:p>
        </p:txBody>
      </p:sp>
      <p:sp>
        <p:nvSpPr>
          <p:cNvPr id="4" name="Date Placeholder 3">
            <a:extLst>
              <a:ext uri="{FF2B5EF4-FFF2-40B4-BE49-F238E27FC236}">
                <a16:creationId xmlns:a16="http://schemas.microsoft.com/office/drawing/2014/main" id="{827E1887-6EA6-8988-3354-BC490F4F17B4}"/>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101EDE7B-BDAB-2BAC-E266-1C4B00613FDD}"/>
              </a:ext>
            </a:extLst>
          </p:cNvPr>
          <p:cNvSpPr>
            <a:spLocks noGrp="1"/>
          </p:cNvSpPr>
          <p:nvPr>
            <p:ph type="sldNum" sz="quarter" idx="12"/>
          </p:nvPr>
        </p:nvSpPr>
        <p:spPr/>
        <p:txBody>
          <a:bodyPr/>
          <a:lstStyle/>
          <a:p>
            <a:fld id="{C68AC1EC-23E2-4F0E-A5A4-674EC8DB954E}" type="slidenum">
              <a:rPr lang="en-US" smtClean="0"/>
              <a:t>28</a:t>
            </a:fld>
            <a:endParaRPr lang="en-US"/>
          </a:p>
        </p:txBody>
      </p:sp>
    </p:spTree>
    <p:extLst>
      <p:ext uri="{BB962C8B-B14F-4D97-AF65-F5344CB8AC3E}">
        <p14:creationId xmlns:p14="http://schemas.microsoft.com/office/powerpoint/2010/main" val="2997852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F7E4-D172-A7EE-9987-05CA3E7C1638}"/>
              </a:ext>
            </a:extLst>
          </p:cNvPr>
          <p:cNvSpPr>
            <a:spLocks noGrp="1"/>
          </p:cNvSpPr>
          <p:nvPr>
            <p:ph type="title"/>
          </p:nvPr>
        </p:nvSpPr>
        <p:spPr/>
        <p:txBody>
          <a:bodyPr/>
          <a:lstStyle/>
          <a:p>
            <a:r>
              <a:rPr lang="en-US" dirty="0"/>
              <a:t>Types of </a:t>
            </a:r>
            <a:r>
              <a:rPr lang="en-US" dirty="0" err="1"/>
              <a:t>HttpResponse</a:t>
            </a:r>
            <a:endParaRPr lang="en-US" dirty="0"/>
          </a:p>
        </p:txBody>
      </p:sp>
      <p:sp>
        <p:nvSpPr>
          <p:cNvPr id="3" name="Content Placeholder 2">
            <a:extLst>
              <a:ext uri="{FF2B5EF4-FFF2-40B4-BE49-F238E27FC236}">
                <a16:creationId xmlns:a16="http://schemas.microsoft.com/office/drawing/2014/main" id="{9EEFB858-502A-009A-4828-BC001980D4F2}"/>
              </a:ext>
            </a:extLst>
          </p:cNvPr>
          <p:cNvSpPr>
            <a:spLocks noGrp="1"/>
          </p:cNvSpPr>
          <p:nvPr>
            <p:ph idx="1"/>
          </p:nvPr>
        </p:nvSpPr>
        <p:spPr>
          <a:xfrm>
            <a:off x="877824" y="2157984"/>
            <a:ext cx="10442448" cy="1961255"/>
          </a:xfrm>
        </p:spPr>
        <p:txBody>
          <a:bodyPr/>
          <a:lstStyle/>
          <a:p>
            <a:r>
              <a:rPr lang="en-US" altLang="x-none" dirty="0"/>
              <a:t>http://www.mysite.com/page1.html - </a:t>
            </a:r>
            <a:r>
              <a:rPr lang="en-US" altLang="x-none" dirty="0">
                <a:solidFill>
                  <a:srgbClr val="00B050"/>
                </a:solidFill>
              </a:rPr>
              <a:t>200 OK</a:t>
            </a:r>
          </a:p>
          <a:p>
            <a:r>
              <a:rPr lang="en-US" altLang="x-none" dirty="0"/>
              <a:t>http://www. mysite.com/page2.html- </a:t>
            </a:r>
            <a:r>
              <a:rPr lang="en-US" altLang="x-none" dirty="0">
                <a:solidFill>
                  <a:srgbClr val="FF0000"/>
                </a:solidFill>
              </a:rPr>
              <a:t>404 Not Found</a:t>
            </a:r>
          </a:p>
          <a:p>
            <a:r>
              <a:rPr lang="en-US" altLang="x-none" dirty="0">
                <a:solidFill>
                  <a:srgbClr val="FF0000"/>
                </a:solidFill>
              </a:rPr>
              <a:t>500 Server Error</a:t>
            </a:r>
          </a:p>
          <a:p>
            <a:r>
              <a:rPr lang="en-US" altLang="x-none" dirty="0"/>
              <a:t>http://www.mysite.org/ - </a:t>
            </a:r>
            <a:r>
              <a:rPr lang="en-US" altLang="x-none" dirty="0">
                <a:solidFill>
                  <a:srgbClr val="FFC000"/>
                </a:solidFill>
              </a:rPr>
              <a:t>302 Found / Moved (which means that a redirection has happened)</a:t>
            </a:r>
          </a:p>
          <a:p>
            <a:endParaRPr lang="en-US" dirty="0"/>
          </a:p>
          <a:p>
            <a:endParaRPr lang="en-US" dirty="0"/>
          </a:p>
        </p:txBody>
      </p:sp>
      <p:sp>
        <p:nvSpPr>
          <p:cNvPr id="4" name="Date Placeholder 3">
            <a:extLst>
              <a:ext uri="{FF2B5EF4-FFF2-40B4-BE49-F238E27FC236}">
                <a16:creationId xmlns:a16="http://schemas.microsoft.com/office/drawing/2014/main" id="{D1791469-6250-3654-8479-F1F1FEDA2C09}"/>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249D2E7-0FC1-D193-8AD6-21968C7500AD}"/>
              </a:ext>
            </a:extLst>
          </p:cNvPr>
          <p:cNvSpPr>
            <a:spLocks noGrp="1"/>
          </p:cNvSpPr>
          <p:nvPr>
            <p:ph type="sldNum" sz="quarter" idx="12"/>
          </p:nvPr>
        </p:nvSpPr>
        <p:spPr/>
        <p:txBody>
          <a:bodyPr/>
          <a:lstStyle/>
          <a:p>
            <a:fld id="{C68AC1EC-23E2-4F0E-A5A4-674EC8DB954E}" type="slidenum">
              <a:rPr lang="en-US" smtClean="0"/>
              <a:t>29</a:t>
            </a:fld>
            <a:endParaRPr lang="en-US"/>
          </a:p>
        </p:txBody>
      </p:sp>
      <p:sp>
        <p:nvSpPr>
          <p:cNvPr id="7" name="Rectangle 3">
            <a:extLst>
              <a:ext uri="{FF2B5EF4-FFF2-40B4-BE49-F238E27FC236}">
                <a16:creationId xmlns:a16="http://schemas.microsoft.com/office/drawing/2014/main" id="{970978DB-5587-4AE0-5B96-D0BFBB0989E3}"/>
              </a:ext>
            </a:extLst>
          </p:cNvPr>
          <p:cNvSpPr>
            <a:spLocks noChangeArrowheads="1"/>
          </p:cNvSpPr>
          <p:nvPr/>
        </p:nvSpPr>
        <p:spPr bwMode="auto">
          <a:xfrm>
            <a:off x="2032000" y="5664201"/>
            <a:ext cx="8839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a:r>
              <a:rPr lang="en-US" altLang="x-none" sz="1400" dirty="0">
                <a:solidFill>
                  <a:schemeClr val="tx1"/>
                </a:solidFill>
                <a:latin typeface="+mn-lt"/>
              </a:rPr>
              <a:t>https://</a:t>
            </a:r>
            <a:r>
              <a:rPr lang="en-US" altLang="x-none" sz="1400" dirty="0" err="1">
                <a:solidFill>
                  <a:schemeClr val="tx1"/>
                </a:solidFill>
                <a:latin typeface="+mn-lt"/>
              </a:rPr>
              <a:t>en.wikipedia.org</a:t>
            </a:r>
            <a:r>
              <a:rPr lang="en-US" altLang="x-none" sz="1400" dirty="0">
                <a:solidFill>
                  <a:schemeClr val="tx1"/>
                </a:solidFill>
                <a:latin typeface="+mn-lt"/>
              </a:rPr>
              <a:t>/wiki/</a:t>
            </a:r>
            <a:r>
              <a:rPr lang="en-US" altLang="x-none" sz="1400" dirty="0" err="1">
                <a:solidFill>
                  <a:schemeClr val="tx1"/>
                </a:solidFill>
                <a:latin typeface="+mn-lt"/>
              </a:rPr>
              <a:t>List_of_HTTP_status_codes</a:t>
            </a:r>
            <a:endParaRPr lang="en-US" altLang="x-none" sz="1400" dirty="0">
              <a:solidFill>
                <a:schemeClr val="tx1"/>
              </a:solidFill>
              <a:latin typeface="+mn-lt"/>
            </a:endParaRPr>
          </a:p>
        </p:txBody>
      </p:sp>
    </p:spTree>
    <p:extLst>
      <p:ext uri="{BB962C8B-B14F-4D97-AF65-F5344CB8AC3E}">
        <p14:creationId xmlns:p14="http://schemas.microsoft.com/office/powerpoint/2010/main" val="132477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08B7-B914-8ABB-119A-7E980BD567F2}"/>
              </a:ext>
            </a:extLst>
          </p:cNvPr>
          <p:cNvSpPr>
            <a:spLocks noGrp="1"/>
          </p:cNvSpPr>
          <p:nvPr>
            <p:ph type="title"/>
          </p:nvPr>
        </p:nvSpPr>
        <p:spPr/>
        <p:txBody>
          <a:bodyPr/>
          <a:lstStyle/>
          <a:p>
            <a:r>
              <a:rPr lang="en-US" dirty="0" err="1"/>
              <a:t>HttpRequest</a:t>
            </a:r>
            <a:r>
              <a:rPr lang="en-US" dirty="0"/>
              <a:t> and </a:t>
            </a:r>
            <a:r>
              <a:rPr lang="en-US" dirty="0" err="1"/>
              <a:t>HttpResponse</a:t>
            </a:r>
            <a:endParaRPr lang="en-US" dirty="0"/>
          </a:p>
        </p:txBody>
      </p:sp>
      <p:sp>
        <p:nvSpPr>
          <p:cNvPr id="3" name="Content Placeholder 2">
            <a:extLst>
              <a:ext uri="{FF2B5EF4-FFF2-40B4-BE49-F238E27FC236}">
                <a16:creationId xmlns:a16="http://schemas.microsoft.com/office/drawing/2014/main" id="{9129F560-9D36-DE42-3E18-9B97F87C5C17}"/>
              </a:ext>
            </a:extLst>
          </p:cNvPr>
          <p:cNvSpPr>
            <a:spLocks noGrp="1"/>
          </p:cNvSpPr>
          <p:nvPr>
            <p:ph idx="1"/>
          </p:nvPr>
        </p:nvSpPr>
        <p:spPr/>
        <p:txBody>
          <a:bodyPr/>
          <a:lstStyle/>
          <a:p>
            <a:r>
              <a:rPr lang="en-US" dirty="0"/>
              <a:t>When a page is requested, Django creates an </a:t>
            </a:r>
            <a:r>
              <a:rPr lang="en-US" b="1" i="1" dirty="0" err="1"/>
              <a:t>HttpRequest</a:t>
            </a:r>
            <a:r>
              <a:rPr lang="en-US" dirty="0"/>
              <a:t> object that contains metadata about the request</a:t>
            </a:r>
          </a:p>
          <a:p>
            <a:r>
              <a:rPr lang="en-US" dirty="0"/>
              <a:t>It is a request/response cycle where a request must be followed by a response known as </a:t>
            </a:r>
            <a:r>
              <a:rPr lang="en-US" b="1" i="1" dirty="0" err="1"/>
              <a:t>HttpResponse</a:t>
            </a:r>
            <a:r>
              <a:rPr lang="en-US" dirty="0"/>
              <a:t> object</a:t>
            </a:r>
          </a:p>
          <a:p>
            <a:r>
              <a:rPr lang="en-US" dirty="0"/>
              <a:t>But how to manage the request? And what response should be returned? And how can this be done?</a:t>
            </a:r>
          </a:p>
          <a:p>
            <a:r>
              <a:rPr lang="en-US" dirty="0"/>
              <a:t>Since the request is generated by what is viewed by the user and the response is also viewed by the user, it only makes sense that this processing happens in </a:t>
            </a:r>
            <a:r>
              <a:rPr lang="en-US" b="1" i="1" dirty="0"/>
              <a:t>views.py </a:t>
            </a:r>
            <a:r>
              <a:rPr lang="en-US" dirty="0"/>
              <a:t>file</a:t>
            </a:r>
          </a:p>
          <a:p>
            <a:r>
              <a:rPr lang="en-US" dirty="0"/>
              <a:t>The views.py file contains specific functions which handle the specific responses. Thus, a request generated by the index page is generally handled by the index function, and a request generated by the about page is generally handled by the about function and so on. </a:t>
            </a:r>
            <a:r>
              <a:rPr lang="en-US" u="sng" dirty="0"/>
              <a:t>Keeping the names of the functions as that of the pages reduces confusion</a:t>
            </a:r>
            <a:r>
              <a:rPr lang="en-US" dirty="0"/>
              <a:t>.</a:t>
            </a:r>
          </a:p>
          <a:p>
            <a:r>
              <a:rPr lang="en-US" dirty="0"/>
              <a:t>But how does Django know which function to call for which request?</a:t>
            </a:r>
          </a:p>
        </p:txBody>
      </p:sp>
      <p:sp>
        <p:nvSpPr>
          <p:cNvPr id="4" name="Date Placeholder 3">
            <a:extLst>
              <a:ext uri="{FF2B5EF4-FFF2-40B4-BE49-F238E27FC236}">
                <a16:creationId xmlns:a16="http://schemas.microsoft.com/office/drawing/2014/main" id="{A7D732E5-636B-C7C2-EE34-9D821F41E57E}"/>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BB2151C0-BF90-1A3A-2F49-36073DEE5BC9}"/>
              </a:ext>
            </a:extLst>
          </p:cNvPr>
          <p:cNvSpPr>
            <a:spLocks noGrp="1"/>
          </p:cNvSpPr>
          <p:nvPr>
            <p:ph type="sldNum" sz="quarter" idx="12"/>
          </p:nvPr>
        </p:nvSpPr>
        <p:spPr/>
        <p:txBody>
          <a:bodyPr/>
          <a:lstStyle/>
          <a:p>
            <a:fld id="{C68AC1EC-23E2-4F0E-A5A4-674EC8DB954E}" type="slidenum">
              <a:rPr lang="en-US" smtClean="0"/>
              <a:t>3</a:t>
            </a:fld>
            <a:endParaRPr lang="en-US"/>
          </a:p>
        </p:txBody>
      </p:sp>
    </p:spTree>
    <p:extLst>
      <p:ext uri="{BB962C8B-B14F-4D97-AF65-F5344CB8AC3E}">
        <p14:creationId xmlns:p14="http://schemas.microsoft.com/office/powerpoint/2010/main" val="1280019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3B04E3-498B-66C6-F49D-09F20C8135E9}"/>
              </a:ext>
            </a:extLst>
          </p:cNvPr>
          <p:cNvSpPr/>
          <p:nvPr/>
        </p:nvSpPr>
        <p:spPr>
          <a:xfrm>
            <a:off x="877824" y="2909008"/>
            <a:ext cx="7216449" cy="3003519"/>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5F657-ADF7-4247-EFD5-282E7A60C028}"/>
              </a:ext>
            </a:extLst>
          </p:cNvPr>
          <p:cNvSpPr>
            <a:spLocks noGrp="1"/>
          </p:cNvSpPr>
          <p:nvPr>
            <p:ph type="title"/>
          </p:nvPr>
        </p:nvSpPr>
        <p:spPr/>
        <p:txBody>
          <a:bodyPr/>
          <a:lstStyle/>
          <a:p>
            <a:r>
              <a:rPr lang="en-US" dirty="0"/>
              <a:t>Mapping URLs</a:t>
            </a:r>
          </a:p>
        </p:txBody>
      </p:sp>
      <p:sp>
        <p:nvSpPr>
          <p:cNvPr id="3" name="Content Placeholder 2">
            <a:extLst>
              <a:ext uri="{FF2B5EF4-FFF2-40B4-BE49-F238E27FC236}">
                <a16:creationId xmlns:a16="http://schemas.microsoft.com/office/drawing/2014/main" id="{330ECDDD-20F0-2EDD-C51A-19E1D3973C14}"/>
              </a:ext>
            </a:extLst>
          </p:cNvPr>
          <p:cNvSpPr>
            <a:spLocks noGrp="1"/>
          </p:cNvSpPr>
          <p:nvPr>
            <p:ph idx="1"/>
          </p:nvPr>
        </p:nvSpPr>
        <p:spPr/>
        <p:txBody>
          <a:bodyPr>
            <a:noAutofit/>
          </a:bodyPr>
          <a:lstStyle/>
          <a:p>
            <a:r>
              <a:rPr lang="en-US" sz="1800" dirty="0"/>
              <a:t>Add the following code to </a:t>
            </a:r>
            <a:r>
              <a:rPr lang="en-US" sz="1800" b="1" i="1" dirty="0"/>
              <a:t>urls.py </a:t>
            </a:r>
            <a:r>
              <a:rPr lang="en-US" sz="1800" dirty="0"/>
              <a:t>in the polls folder</a:t>
            </a:r>
          </a:p>
          <a:p>
            <a:pPr marL="0" indent="0">
              <a:buNone/>
            </a:pPr>
            <a:endParaRPr lang="en-US" sz="1800" dirty="0"/>
          </a:p>
          <a:p>
            <a:pPr marL="0" indent="0">
              <a:buNone/>
            </a:pPr>
            <a:r>
              <a:rPr lang="en-US" sz="1800" b="1" dirty="0">
                <a:solidFill>
                  <a:srgbClr val="00B050"/>
                </a:solidFill>
              </a:rPr>
              <a:t>from</a:t>
            </a:r>
            <a:r>
              <a:rPr lang="en-US" sz="1800" dirty="0"/>
              <a:t> </a:t>
            </a:r>
            <a:r>
              <a:rPr lang="en-US" sz="1800" dirty="0" err="1"/>
              <a:t>django.urls</a:t>
            </a:r>
            <a:r>
              <a:rPr lang="en-US" sz="1800" dirty="0"/>
              <a:t> </a:t>
            </a:r>
            <a:r>
              <a:rPr lang="en-US" sz="1800" b="1" dirty="0">
                <a:solidFill>
                  <a:srgbClr val="00B050"/>
                </a:solidFill>
              </a:rPr>
              <a:t>import</a:t>
            </a:r>
            <a:r>
              <a:rPr lang="en-US" sz="1800" dirty="0"/>
              <a:t> path</a:t>
            </a:r>
          </a:p>
          <a:p>
            <a:pPr marL="0" indent="0">
              <a:buNone/>
            </a:pPr>
            <a:r>
              <a:rPr lang="en-US" sz="1800" dirty="0" err="1"/>
              <a:t>urlpatterns</a:t>
            </a:r>
            <a:r>
              <a:rPr lang="en-US" sz="1800" dirty="0"/>
              <a:t> = [</a:t>
            </a:r>
          </a:p>
          <a:p>
            <a:pPr marL="0" indent="0">
              <a:buNone/>
            </a:pPr>
            <a:r>
              <a:rPr lang="en-US" sz="1800" dirty="0"/>
              <a:t>	path(</a:t>
            </a:r>
            <a:r>
              <a:rPr lang="en-US" sz="1800" dirty="0">
                <a:solidFill>
                  <a:srgbClr val="C00000"/>
                </a:solidFill>
              </a:rPr>
              <a:t>“”</a:t>
            </a:r>
            <a:r>
              <a:rPr lang="en-US" sz="1800" dirty="0"/>
              <a:t>, </a:t>
            </a:r>
            <a:r>
              <a:rPr lang="en-US" sz="1800" dirty="0" err="1"/>
              <a:t>views.index</a:t>
            </a:r>
            <a:r>
              <a:rPr lang="en-US" sz="1800" dirty="0"/>
              <a:t>, name = </a:t>
            </a:r>
            <a:r>
              <a:rPr lang="en-US" sz="1800" dirty="0">
                <a:solidFill>
                  <a:srgbClr val="C00000"/>
                </a:solidFill>
              </a:rPr>
              <a:t>'index’</a:t>
            </a:r>
            <a:r>
              <a:rPr lang="en-US" sz="1800" dirty="0"/>
              <a:t> ), </a:t>
            </a:r>
            <a:br>
              <a:rPr lang="en-US" sz="1800" dirty="0"/>
            </a:br>
            <a:r>
              <a:rPr lang="en-US" sz="1800" dirty="0"/>
              <a:t>	path( </a:t>
            </a:r>
            <a:r>
              <a:rPr lang="en-US" sz="1800" dirty="0">
                <a:solidFill>
                  <a:srgbClr val="C00000"/>
                </a:solidFill>
              </a:rPr>
              <a:t>‘&lt;</a:t>
            </a:r>
            <a:r>
              <a:rPr lang="en-US" sz="1800" dirty="0" err="1">
                <a:solidFill>
                  <a:srgbClr val="C00000"/>
                </a:solidFill>
              </a:rPr>
              <a:t>int:question_id</a:t>
            </a:r>
            <a:r>
              <a:rPr lang="en-US" sz="1800" dirty="0">
                <a:solidFill>
                  <a:srgbClr val="C00000"/>
                </a:solidFill>
              </a:rPr>
              <a:t>&gt;/’</a:t>
            </a:r>
            <a:r>
              <a:rPr lang="en-US" sz="1800" dirty="0"/>
              <a:t>, </a:t>
            </a:r>
            <a:r>
              <a:rPr lang="en-US" sz="1800" dirty="0" err="1"/>
              <a:t>views.detail</a:t>
            </a:r>
            <a:r>
              <a:rPr lang="en-US" sz="1800" dirty="0"/>
              <a:t>, name = </a:t>
            </a:r>
            <a:r>
              <a:rPr lang="en-US" sz="1800" dirty="0">
                <a:solidFill>
                  <a:srgbClr val="C00000"/>
                </a:solidFill>
              </a:rPr>
              <a:t>‘detail’</a:t>
            </a:r>
            <a:r>
              <a:rPr lang="en-US" sz="1800" dirty="0"/>
              <a:t>), 	</a:t>
            </a:r>
            <a:br>
              <a:rPr lang="en-US" sz="1800" dirty="0"/>
            </a:br>
            <a:r>
              <a:rPr lang="en-US" sz="1800" dirty="0"/>
              <a:t>	path( </a:t>
            </a:r>
            <a:r>
              <a:rPr lang="en-US" sz="1800" dirty="0">
                <a:solidFill>
                  <a:srgbClr val="C00000"/>
                </a:solidFill>
              </a:rPr>
              <a:t>‘&lt;</a:t>
            </a:r>
            <a:r>
              <a:rPr lang="en-US" sz="1800" dirty="0" err="1">
                <a:solidFill>
                  <a:srgbClr val="C00000"/>
                </a:solidFill>
              </a:rPr>
              <a:t>int:question_id</a:t>
            </a:r>
            <a:r>
              <a:rPr lang="en-US" sz="1800" dirty="0">
                <a:solidFill>
                  <a:srgbClr val="C00000"/>
                </a:solidFill>
              </a:rPr>
              <a:t>&gt;/results/’</a:t>
            </a:r>
            <a:r>
              <a:rPr lang="en-US" sz="1800" dirty="0"/>
              <a:t>, </a:t>
            </a:r>
            <a:r>
              <a:rPr lang="en-US" sz="1800" dirty="0" err="1"/>
              <a:t>views.results</a:t>
            </a:r>
            <a:r>
              <a:rPr lang="en-US" sz="1800" dirty="0"/>
              <a:t>, name = </a:t>
            </a:r>
            <a:r>
              <a:rPr lang="en-US" sz="1800" dirty="0">
                <a:solidFill>
                  <a:srgbClr val="C00000"/>
                </a:solidFill>
              </a:rPr>
              <a:t>‘results’</a:t>
            </a:r>
            <a:r>
              <a:rPr lang="en-US" sz="1800" dirty="0"/>
              <a:t> ), </a:t>
            </a:r>
            <a:br>
              <a:rPr lang="en-US" sz="1800" dirty="0"/>
            </a:br>
            <a:r>
              <a:rPr lang="en-US" sz="1800" dirty="0"/>
              <a:t>	path( </a:t>
            </a:r>
            <a:r>
              <a:rPr lang="en-US" sz="1800" dirty="0">
                <a:solidFill>
                  <a:srgbClr val="C00000"/>
                </a:solidFill>
              </a:rPr>
              <a:t>‘&lt;</a:t>
            </a:r>
            <a:r>
              <a:rPr lang="en-US" sz="1800" dirty="0" err="1">
                <a:solidFill>
                  <a:srgbClr val="C00000"/>
                </a:solidFill>
              </a:rPr>
              <a:t>int:question_id</a:t>
            </a:r>
            <a:r>
              <a:rPr lang="en-US" sz="1800" dirty="0">
                <a:solidFill>
                  <a:srgbClr val="C00000"/>
                </a:solidFill>
              </a:rPr>
              <a:t>&gt;/vote/’</a:t>
            </a:r>
            <a:r>
              <a:rPr lang="en-US" sz="1800" dirty="0"/>
              <a:t>, </a:t>
            </a:r>
            <a:r>
              <a:rPr lang="en-US" sz="1800" dirty="0" err="1"/>
              <a:t>views.vote</a:t>
            </a:r>
            <a:r>
              <a:rPr lang="en-US" sz="1800" dirty="0"/>
              <a:t>, name = </a:t>
            </a:r>
            <a:r>
              <a:rPr lang="en-US" sz="1800" dirty="0">
                <a:solidFill>
                  <a:srgbClr val="C00000"/>
                </a:solidFill>
              </a:rPr>
              <a:t>‘vote’ </a:t>
            </a:r>
            <a:r>
              <a:rPr lang="en-US" sz="1800" dirty="0"/>
              <a:t>),</a:t>
            </a:r>
          </a:p>
          <a:p>
            <a:pPr marL="0" indent="0">
              <a:buNone/>
            </a:pPr>
            <a:r>
              <a:rPr lang="en-US" sz="1800" dirty="0"/>
              <a:t>	]</a:t>
            </a:r>
          </a:p>
        </p:txBody>
      </p:sp>
      <p:sp>
        <p:nvSpPr>
          <p:cNvPr id="4" name="Date Placeholder 3">
            <a:extLst>
              <a:ext uri="{FF2B5EF4-FFF2-40B4-BE49-F238E27FC236}">
                <a16:creationId xmlns:a16="http://schemas.microsoft.com/office/drawing/2014/main" id="{29BBA604-496A-8BBA-B3F8-A4AC07BCF185}"/>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5" name="Footer Placeholder 4">
            <a:extLst>
              <a:ext uri="{FF2B5EF4-FFF2-40B4-BE49-F238E27FC236}">
                <a16:creationId xmlns:a16="http://schemas.microsoft.com/office/drawing/2014/main" id="{211306AE-AEC6-0DB7-9F83-5C53F9C2719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6FB14EE-C98F-1902-78B6-980F00D0C186}"/>
              </a:ext>
            </a:extLst>
          </p:cNvPr>
          <p:cNvSpPr>
            <a:spLocks noGrp="1"/>
          </p:cNvSpPr>
          <p:nvPr>
            <p:ph type="sldNum" sz="quarter" idx="12"/>
          </p:nvPr>
        </p:nvSpPr>
        <p:spPr/>
        <p:txBody>
          <a:bodyPr/>
          <a:lstStyle/>
          <a:p>
            <a:fld id="{C68AC1EC-23E2-4F0E-A5A4-674EC8DB954E}" type="slidenum">
              <a:rPr lang="en-US" smtClean="0"/>
              <a:t>30</a:t>
            </a:fld>
            <a:endParaRPr lang="en-US"/>
          </a:p>
        </p:txBody>
      </p:sp>
    </p:spTree>
    <p:extLst>
      <p:ext uri="{BB962C8B-B14F-4D97-AF65-F5344CB8AC3E}">
        <p14:creationId xmlns:p14="http://schemas.microsoft.com/office/powerpoint/2010/main" val="1836452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CD1E4E-70C9-263C-D41C-497D72A4C6BA}"/>
              </a:ext>
            </a:extLst>
          </p:cNvPr>
          <p:cNvSpPr/>
          <p:nvPr/>
        </p:nvSpPr>
        <p:spPr>
          <a:xfrm>
            <a:off x="877824" y="3053918"/>
            <a:ext cx="7216449" cy="173114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51DA1-B99E-FA60-26A7-10BE7D220B71}"/>
              </a:ext>
            </a:extLst>
          </p:cNvPr>
          <p:cNvSpPr>
            <a:spLocks noGrp="1"/>
          </p:cNvSpPr>
          <p:nvPr>
            <p:ph type="title"/>
          </p:nvPr>
        </p:nvSpPr>
        <p:spPr/>
        <p:txBody>
          <a:bodyPr/>
          <a:lstStyle/>
          <a:p>
            <a:r>
              <a:rPr lang="en-US" dirty="0"/>
              <a:t>Writing a meaningful view</a:t>
            </a:r>
          </a:p>
        </p:txBody>
      </p:sp>
      <p:sp>
        <p:nvSpPr>
          <p:cNvPr id="3" name="Content Placeholder 2">
            <a:extLst>
              <a:ext uri="{FF2B5EF4-FFF2-40B4-BE49-F238E27FC236}">
                <a16:creationId xmlns:a16="http://schemas.microsoft.com/office/drawing/2014/main" id="{E74FCEBF-2A31-0A89-EF0C-A42FAB6712E2}"/>
              </a:ext>
            </a:extLst>
          </p:cNvPr>
          <p:cNvSpPr>
            <a:spLocks noGrp="1"/>
          </p:cNvSpPr>
          <p:nvPr>
            <p:ph idx="1"/>
          </p:nvPr>
        </p:nvSpPr>
        <p:spPr/>
        <p:txBody>
          <a:bodyPr/>
          <a:lstStyle/>
          <a:p>
            <a:r>
              <a:rPr lang="en-US" dirty="0"/>
              <a:t>The following code displays the latest 3 poll questions in the system, separated by commas, according to publication date but it is hardcoded</a:t>
            </a:r>
          </a:p>
          <a:p>
            <a:endParaRPr lang="en-US" dirty="0"/>
          </a:p>
          <a:p>
            <a:pPr marL="0" indent="0">
              <a:buNone/>
            </a:pPr>
            <a:r>
              <a:rPr lang="en-US" b="1" dirty="0">
                <a:solidFill>
                  <a:srgbClr val="491AF6"/>
                </a:solidFill>
              </a:rPr>
              <a:t>def</a:t>
            </a:r>
            <a:r>
              <a:rPr lang="en-US" dirty="0"/>
              <a:t> index(request):    </a:t>
            </a:r>
            <a:br>
              <a:rPr lang="en-US" dirty="0"/>
            </a:br>
            <a:r>
              <a:rPr lang="en-US" dirty="0"/>
              <a:t>	</a:t>
            </a:r>
            <a:r>
              <a:rPr lang="en-US" dirty="0" err="1"/>
              <a:t>latest_questions</a:t>
            </a:r>
            <a:r>
              <a:rPr lang="en-US" dirty="0"/>
              <a:t> = </a:t>
            </a:r>
            <a:r>
              <a:rPr lang="en-US" dirty="0" err="1"/>
              <a:t>Question.objects.order_by</a:t>
            </a:r>
            <a:r>
              <a:rPr lang="en-US" dirty="0"/>
              <a:t>(</a:t>
            </a:r>
            <a:r>
              <a:rPr lang="en-US" dirty="0">
                <a:solidFill>
                  <a:srgbClr val="C00000"/>
                </a:solidFill>
              </a:rPr>
              <a:t>'-</a:t>
            </a:r>
            <a:r>
              <a:rPr lang="en-US" dirty="0" err="1">
                <a:solidFill>
                  <a:srgbClr val="C00000"/>
                </a:solidFill>
              </a:rPr>
              <a:t>pub_date</a:t>
            </a:r>
            <a:r>
              <a:rPr lang="en-US" dirty="0">
                <a:solidFill>
                  <a:srgbClr val="C00000"/>
                </a:solidFill>
              </a:rPr>
              <a:t>'</a:t>
            </a:r>
            <a:r>
              <a:rPr lang="en-US" dirty="0"/>
              <a:t>)[:3]    </a:t>
            </a:r>
            <a:br>
              <a:rPr lang="en-US" dirty="0"/>
            </a:br>
            <a:r>
              <a:rPr lang="en-US" dirty="0"/>
              <a:t>	output = </a:t>
            </a:r>
            <a:r>
              <a:rPr lang="en-US" dirty="0">
                <a:solidFill>
                  <a:srgbClr val="C00000"/>
                </a:solidFill>
              </a:rPr>
              <a:t>', '</a:t>
            </a:r>
            <a:r>
              <a:rPr lang="en-US" dirty="0"/>
              <a:t>.join([</a:t>
            </a:r>
            <a:r>
              <a:rPr lang="en-US" dirty="0" err="1"/>
              <a:t>q.question_text</a:t>
            </a:r>
            <a:r>
              <a:rPr lang="en-US" dirty="0"/>
              <a:t> for q in </a:t>
            </a:r>
            <a:r>
              <a:rPr lang="en-US" dirty="0" err="1"/>
              <a:t>latest_questions</a:t>
            </a:r>
            <a:r>
              <a:rPr lang="en-US" dirty="0"/>
              <a:t>])    </a:t>
            </a:r>
            <a:br>
              <a:rPr lang="en-US" dirty="0"/>
            </a:br>
            <a:r>
              <a:rPr lang="en-US" dirty="0"/>
              <a:t>	</a:t>
            </a:r>
            <a:r>
              <a:rPr lang="en-US" b="1" dirty="0">
                <a:solidFill>
                  <a:srgbClr val="491AF6"/>
                </a:solidFill>
              </a:rPr>
              <a:t>return</a:t>
            </a:r>
            <a:r>
              <a:rPr lang="en-US" dirty="0"/>
              <a:t> </a:t>
            </a:r>
            <a:r>
              <a:rPr lang="en-US" dirty="0" err="1"/>
              <a:t>HttpResponse</a:t>
            </a:r>
            <a:r>
              <a:rPr lang="en-US" dirty="0"/>
              <a:t>(output)</a:t>
            </a:r>
          </a:p>
          <a:p>
            <a:pPr marL="0" indent="0">
              <a:buNone/>
            </a:pPr>
            <a:endParaRPr lang="en-US" dirty="0"/>
          </a:p>
          <a:p>
            <a:r>
              <a:rPr lang="en-US" dirty="0"/>
              <a:t>The aim always is to keep the content as dynamic as possible as it makes it easier to update</a:t>
            </a:r>
          </a:p>
          <a:p>
            <a:r>
              <a:rPr lang="en-US" dirty="0"/>
              <a:t>We do this by using Templates</a:t>
            </a:r>
          </a:p>
        </p:txBody>
      </p:sp>
      <p:sp>
        <p:nvSpPr>
          <p:cNvPr id="4" name="Date Placeholder 3">
            <a:extLst>
              <a:ext uri="{FF2B5EF4-FFF2-40B4-BE49-F238E27FC236}">
                <a16:creationId xmlns:a16="http://schemas.microsoft.com/office/drawing/2014/main" id="{0DFF3848-7641-6A37-9365-A0F031F8DC45}"/>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FDAB038-5834-30C7-93F7-5F3F582594CF}"/>
              </a:ext>
            </a:extLst>
          </p:cNvPr>
          <p:cNvSpPr>
            <a:spLocks noGrp="1"/>
          </p:cNvSpPr>
          <p:nvPr>
            <p:ph type="sldNum" sz="quarter" idx="12"/>
          </p:nvPr>
        </p:nvSpPr>
        <p:spPr/>
        <p:txBody>
          <a:bodyPr/>
          <a:lstStyle/>
          <a:p>
            <a:fld id="{C68AC1EC-23E2-4F0E-A5A4-674EC8DB954E}" type="slidenum">
              <a:rPr lang="en-US" smtClean="0"/>
              <a:t>31</a:t>
            </a:fld>
            <a:endParaRPr lang="en-US"/>
          </a:p>
        </p:txBody>
      </p:sp>
    </p:spTree>
    <p:extLst>
      <p:ext uri="{BB962C8B-B14F-4D97-AF65-F5344CB8AC3E}">
        <p14:creationId xmlns:p14="http://schemas.microsoft.com/office/powerpoint/2010/main" val="2914344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13B3-84B6-98F0-D9E6-FA45C3ADC890}"/>
              </a:ext>
            </a:extLst>
          </p:cNvPr>
          <p:cNvSpPr>
            <a:spLocks noGrp="1"/>
          </p:cNvSpPr>
          <p:nvPr>
            <p:ph type="title"/>
          </p:nvPr>
        </p:nvSpPr>
        <p:spPr/>
        <p:txBody>
          <a:bodyPr/>
          <a:lstStyle/>
          <a:p>
            <a:r>
              <a:rPr lang="en-US" dirty="0"/>
              <a:t>Writing a Template</a:t>
            </a:r>
          </a:p>
        </p:txBody>
      </p:sp>
      <p:sp>
        <p:nvSpPr>
          <p:cNvPr id="3" name="Content Placeholder 2">
            <a:extLst>
              <a:ext uri="{FF2B5EF4-FFF2-40B4-BE49-F238E27FC236}">
                <a16:creationId xmlns:a16="http://schemas.microsoft.com/office/drawing/2014/main" id="{F8009B07-A9ED-AF98-216C-668631D0DC66}"/>
              </a:ext>
            </a:extLst>
          </p:cNvPr>
          <p:cNvSpPr>
            <a:spLocks noGrp="1"/>
          </p:cNvSpPr>
          <p:nvPr>
            <p:ph idx="1"/>
          </p:nvPr>
        </p:nvSpPr>
        <p:spPr>
          <a:xfrm>
            <a:off x="877824" y="2157985"/>
            <a:ext cx="10442448" cy="1265928"/>
          </a:xfrm>
        </p:spPr>
        <p:txBody>
          <a:bodyPr>
            <a:normAutofit/>
          </a:bodyPr>
          <a:lstStyle/>
          <a:p>
            <a:r>
              <a:rPr lang="en-US" dirty="0"/>
              <a:t>Create a </a:t>
            </a:r>
            <a:r>
              <a:rPr lang="en-US" b="1" dirty="0"/>
              <a:t>templates</a:t>
            </a:r>
            <a:r>
              <a:rPr lang="en-US" dirty="0"/>
              <a:t> folder within the </a:t>
            </a:r>
            <a:r>
              <a:rPr lang="en-US" b="1" dirty="0" err="1"/>
              <a:t>mysite</a:t>
            </a:r>
            <a:r>
              <a:rPr lang="en-US" dirty="0"/>
              <a:t> folder</a:t>
            </a:r>
          </a:p>
          <a:p>
            <a:r>
              <a:rPr lang="en-US" dirty="0"/>
              <a:t>Create a </a:t>
            </a:r>
            <a:r>
              <a:rPr lang="en-US" b="1" dirty="0"/>
              <a:t>polls</a:t>
            </a:r>
            <a:r>
              <a:rPr lang="en-US" dirty="0"/>
              <a:t> sub-folder within the templates folder to allow for multiple applications</a:t>
            </a:r>
          </a:p>
          <a:p>
            <a:r>
              <a:rPr lang="en-US" dirty="0"/>
              <a:t>In that sub-folder, create a file </a:t>
            </a:r>
            <a:r>
              <a:rPr lang="en-US" b="1" i="1" dirty="0"/>
              <a:t>index.html </a:t>
            </a:r>
            <a:r>
              <a:rPr lang="en-US" dirty="0"/>
              <a:t>and add the following code:</a:t>
            </a:r>
          </a:p>
        </p:txBody>
      </p:sp>
      <p:sp>
        <p:nvSpPr>
          <p:cNvPr id="4" name="Date Placeholder 3">
            <a:extLst>
              <a:ext uri="{FF2B5EF4-FFF2-40B4-BE49-F238E27FC236}">
                <a16:creationId xmlns:a16="http://schemas.microsoft.com/office/drawing/2014/main" id="{8A44280F-45E4-16F2-1F77-97E4E0D85053}"/>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586CD712-E028-D711-9EE6-2D04E8A1E59A}"/>
              </a:ext>
            </a:extLst>
          </p:cNvPr>
          <p:cNvSpPr>
            <a:spLocks noGrp="1"/>
          </p:cNvSpPr>
          <p:nvPr>
            <p:ph type="sldNum" sz="quarter" idx="12"/>
          </p:nvPr>
        </p:nvSpPr>
        <p:spPr/>
        <p:txBody>
          <a:bodyPr/>
          <a:lstStyle/>
          <a:p>
            <a:fld id="{C68AC1EC-23E2-4F0E-A5A4-674EC8DB954E}" type="slidenum">
              <a:rPr lang="en-US" smtClean="0"/>
              <a:t>32</a:t>
            </a:fld>
            <a:endParaRPr lang="en-US"/>
          </a:p>
        </p:txBody>
      </p:sp>
      <p:sp>
        <p:nvSpPr>
          <p:cNvPr id="8" name="Rectangle 7">
            <a:extLst>
              <a:ext uri="{FF2B5EF4-FFF2-40B4-BE49-F238E27FC236}">
                <a16:creationId xmlns:a16="http://schemas.microsoft.com/office/drawing/2014/main" id="{FAC1ECA6-F52B-E402-AEFD-175ACF3585C6}"/>
              </a:ext>
            </a:extLst>
          </p:cNvPr>
          <p:cNvSpPr/>
          <p:nvPr/>
        </p:nvSpPr>
        <p:spPr>
          <a:xfrm>
            <a:off x="871108" y="3423913"/>
            <a:ext cx="7216449" cy="293243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4B700E5F-18AD-9DFD-30FF-C2094B941A47}"/>
              </a:ext>
            </a:extLst>
          </p:cNvPr>
          <p:cNvSpPr txBox="1">
            <a:spLocks/>
          </p:cNvSpPr>
          <p:nvPr/>
        </p:nvSpPr>
        <p:spPr>
          <a:xfrm>
            <a:off x="871108" y="3423914"/>
            <a:ext cx="10442448" cy="2932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t>{% if </a:t>
            </a:r>
            <a:r>
              <a:rPr lang="en-US" sz="2500" dirty="0" err="1"/>
              <a:t>latest_question_list</a:t>
            </a:r>
            <a:r>
              <a:rPr lang="en-US" sz="2500" dirty="0"/>
              <a:t> %}</a:t>
            </a:r>
          </a:p>
          <a:p>
            <a:pPr marL="228600" lvl="1" indent="0">
              <a:buNone/>
            </a:pPr>
            <a:r>
              <a:rPr lang="en-US" sz="2500" dirty="0"/>
              <a:t>&lt;ul&gt;</a:t>
            </a:r>
          </a:p>
          <a:p>
            <a:pPr marL="457200" lvl="2" indent="0">
              <a:buNone/>
            </a:pPr>
            <a:r>
              <a:rPr lang="en-US" sz="2500" dirty="0"/>
              <a:t>{% for question in </a:t>
            </a:r>
            <a:r>
              <a:rPr lang="en-US" sz="2500" dirty="0" err="1"/>
              <a:t>latest_question_list</a:t>
            </a:r>
            <a:r>
              <a:rPr lang="en-US" sz="2500" dirty="0"/>
              <a:t> %}</a:t>
            </a:r>
          </a:p>
          <a:p>
            <a:pPr marL="685800" lvl="3" indent="0">
              <a:buNone/>
            </a:pPr>
            <a:r>
              <a:rPr lang="en-US" sz="2500" dirty="0"/>
              <a:t>&lt;li&gt;&lt;a </a:t>
            </a:r>
            <a:r>
              <a:rPr lang="en-US" sz="2500" dirty="0" err="1"/>
              <a:t>href</a:t>
            </a:r>
            <a:r>
              <a:rPr lang="en-US" sz="2500" dirty="0"/>
              <a:t>="/polls/{{ question.id }}/"&gt;{{ </a:t>
            </a:r>
            <a:r>
              <a:rPr lang="en-US" sz="2500" dirty="0" err="1"/>
              <a:t>question.question_text</a:t>
            </a:r>
            <a:r>
              <a:rPr lang="en-US" sz="2500" dirty="0"/>
              <a:t> }}&lt;/a&gt;&lt;/li&gt;</a:t>
            </a:r>
          </a:p>
          <a:p>
            <a:pPr marL="457200" lvl="2" indent="0">
              <a:buNone/>
            </a:pPr>
            <a:r>
              <a:rPr lang="en-US" sz="2500" dirty="0"/>
              <a:t>{% </a:t>
            </a:r>
            <a:r>
              <a:rPr lang="en-US" sz="2500" dirty="0" err="1"/>
              <a:t>endfor</a:t>
            </a:r>
            <a:r>
              <a:rPr lang="en-US" sz="2500" dirty="0"/>
              <a:t> %}</a:t>
            </a:r>
          </a:p>
          <a:p>
            <a:pPr marL="228600" lvl="1" indent="0">
              <a:buNone/>
            </a:pPr>
            <a:r>
              <a:rPr lang="en-US" sz="2500" dirty="0"/>
              <a:t>&lt;/ul&gt;</a:t>
            </a:r>
          </a:p>
          <a:p>
            <a:pPr marL="0" indent="0">
              <a:buNone/>
            </a:pPr>
            <a:r>
              <a:rPr lang="en-US" sz="2500" dirty="0"/>
              <a:t>{% else %}</a:t>
            </a:r>
          </a:p>
          <a:p>
            <a:pPr marL="228600" lvl="1" indent="0">
              <a:buNone/>
            </a:pPr>
            <a:r>
              <a:rPr lang="en-US" sz="2500" dirty="0"/>
              <a:t>&lt;p&gt;No polls are available.&lt;/p&gt;</a:t>
            </a:r>
          </a:p>
          <a:p>
            <a:pPr marL="0" indent="0">
              <a:buNone/>
            </a:pPr>
            <a:r>
              <a:rPr lang="en-US" sz="2500" dirty="0"/>
              <a:t>{% endif %}</a:t>
            </a:r>
          </a:p>
        </p:txBody>
      </p:sp>
    </p:spTree>
    <p:extLst>
      <p:ext uri="{BB962C8B-B14F-4D97-AF65-F5344CB8AC3E}">
        <p14:creationId xmlns:p14="http://schemas.microsoft.com/office/powerpoint/2010/main" val="2675660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02081B-BE63-6B77-D1EF-2DC798FFBCCE}"/>
              </a:ext>
            </a:extLst>
          </p:cNvPr>
          <p:cNvSpPr/>
          <p:nvPr/>
        </p:nvSpPr>
        <p:spPr>
          <a:xfrm>
            <a:off x="877824" y="2740333"/>
            <a:ext cx="7216449" cy="250637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8E248-4636-EC92-0328-2EEF592EC605}"/>
              </a:ext>
            </a:extLst>
          </p:cNvPr>
          <p:cNvSpPr>
            <a:spLocks noGrp="1"/>
          </p:cNvSpPr>
          <p:nvPr>
            <p:ph type="title"/>
          </p:nvPr>
        </p:nvSpPr>
        <p:spPr/>
        <p:txBody>
          <a:bodyPr/>
          <a:lstStyle/>
          <a:p>
            <a:r>
              <a:rPr lang="en-US" dirty="0"/>
              <a:t>Locating your Templates folder</a:t>
            </a:r>
          </a:p>
        </p:txBody>
      </p:sp>
      <p:sp>
        <p:nvSpPr>
          <p:cNvPr id="3" name="Content Placeholder 2">
            <a:extLst>
              <a:ext uri="{FF2B5EF4-FFF2-40B4-BE49-F238E27FC236}">
                <a16:creationId xmlns:a16="http://schemas.microsoft.com/office/drawing/2014/main" id="{5D63BE33-970C-169D-C7F7-8458F558700A}"/>
              </a:ext>
            </a:extLst>
          </p:cNvPr>
          <p:cNvSpPr>
            <a:spLocks noGrp="1"/>
          </p:cNvSpPr>
          <p:nvPr>
            <p:ph idx="1"/>
          </p:nvPr>
        </p:nvSpPr>
        <p:spPr/>
        <p:txBody>
          <a:bodyPr/>
          <a:lstStyle/>
          <a:p>
            <a:r>
              <a:rPr lang="en-US" dirty="0"/>
              <a:t>Add the following to </a:t>
            </a:r>
            <a:r>
              <a:rPr lang="en-US" b="1" i="1" dirty="0"/>
              <a:t>settings.py</a:t>
            </a:r>
            <a:r>
              <a:rPr lang="en-US" dirty="0"/>
              <a:t>:</a:t>
            </a:r>
          </a:p>
          <a:p>
            <a:endParaRPr lang="en-US" dirty="0"/>
          </a:p>
          <a:p>
            <a:pPr marL="0" indent="0">
              <a:buNone/>
            </a:pPr>
            <a:r>
              <a:rPr lang="en-US" dirty="0"/>
              <a:t>TEMPLATE_DIR = </a:t>
            </a:r>
            <a:r>
              <a:rPr lang="en-US" dirty="0" err="1"/>
              <a:t>os.path.join</a:t>
            </a:r>
            <a:r>
              <a:rPr lang="en-US" dirty="0"/>
              <a:t>(BASE_DIR, 'templates')</a:t>
            </a:r>
          </a:p>
          <a:p>
            <a:pPr marL="0" indent="0">
              <a:buNone/>
            </a:pPr>
            <a:r>
              <a:rPr lang="en-US" dirty="0"/>
              <a:t>TEMPLATES = [{</a:t>
            </a:r>
          </a:p>
          <a:p>
            <a:pPr marL="0" indent="0">
              <a:buNone/>
            </a:pPr>
            <a:r>
              <a:rPr lang="en-US" dirty="0"/>
              <a:t>	'BACKEND':...</a:t>
            </a:r>
          </a:p>
          <a:p>
            <a:pPr marL="0" indent="0">
              <a:buNone/>
            </a:pPr>
            <a:r>
              <a:rPr lang="en-US" dirty="0"/>
              <a:t>	'DIRS': [TEMPLATE_DIR,],</a:t>
            </a:r>
          </a:p>
          <a:p>
            <a:pPr marL="0" indent="0">
              <a:buNone/>
            </a:pPr>
            <a:r>
              <a:rPr lang="en-US" dirty="0"/>
              <a:t>	... }]</a:t>
            </a:r>
          </a:p>
        </p:txBody>
      </p:sp>
      <p:sp>
        <p:nvSpPr>
          <p:cNvPr id="4" name="Date Placeholder 3">
            <a:extLst>
              <a:ext uri="{FF2B5EF4-FFF2-40B4-BE49-F238E27FC236}">
                <a16:creationId xmlns:a16="http://schemas.microsoft.com/office/drawing/2014/main" id="{54C6AE1D-AA59-4CF1-C4B4-EC9051A8EB09}"/>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5" name="Footer Placeholder 4">
            <a:extLst>
              <a:ext uri="{FF2B5EF4-FFF2-40B4-BE49-F238E27FC236}">
                <a16:creationId xmlns:a16="http://schemas.microsoft.com/office/drawing/2014/main" id="{3EF32C3D-6E94-B832-5565-314B93A1B8A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9B6449D-B036-A7B0-BD18-E6EF6918FB51}"/>
              </a:ext>
            </a:extLst>
          </p:cNvPr>
          <p:cNvSpPr>
            <a:spLocks noGrp="1"/>
          </p:cNvSpPr>
          <p:nvPr>
            <p:ph type="sldNum" sz="quarter" idx="12"/>
          </p:nvPr>
        </p:nvSpPr>
        <p:spPr/>
        <p:txBody>
          <a:bodyPr/>
          <a:lstStyle/>
          <a:p>
            <a:fld id="{C68AC1EC-23E2-4F0E-A5A4-674EC8DB954E}" type="slidenum">
              <a:rPr lang="en-US" smtClean="0"/>
              <a:t>33</a:t>
            </a:fld>
            <a:endParaRPr lang="en-US"/>
          </a:p>
        </p:txBody>
      </p:sp>
    </p:spTree>
    <p:extLst>
      <p:ext uri="{BB962C8B-B14F-4D97-AF65-F5344CB8AC3E}">
        <p14:creationId xmlns:p14="http://schemas.microsoft.com/office/powerpoint/2010/main" val="4036681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D0242E-0BDA-D927-6F21-7AD417C2212B}"/>
              </a:ext>
            </a:extLst>
          </p:cNvPr>
          <p:cNvSpPr/>
          <p:nvPr/>
        </p:nvSpPr>
        <p:spPr>
          <a:xfrm>
            <a:off x="877824" y="1962782"/>
            <a:ext cx="7216449" cy="2245234"/>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309C8-B55F-4A2C-461F-69C4C239B60B}"/>
              </a:ext>
            </a:extLst>
          </p:cNvPr>
          <p:cNvSpPr>
            <a:spLocks noGrp="1"/>
          </p:cNvSpPr>
          <p:nvPr>
            <p:ph type="title"/>
          </p:nvPr>
        </p:nvSpPr>
        <p:spPr/>
        <p:txBody>
          <a:bodyPr/>
          <a:lstStyle/>
          <a:p>
            <a:r>
              <a:rPr lang="en-US" dirty="0"/>
              <a:t>Changing the index view to use the template</a:t>
            </a:r>
          </a:p>
        </p:txBody>
      </p:sp>
      <p:sp>
        <p:nvSpPr>
          <p:cNvPr id="3" name="Content Placeholder 2">
            <a:extLst>
              <a:ext uri="{FF2B5EF4-FFF2-40B4-BE49-F238E27FC236}">
                <a16:creationId xmlns:a16="http://schemas.microsoft.com/office/drawing/2014/main" id="{6B07E535-BBAA-E8BB-57AD-37810E2647B3}"/>
              </a:ext>
            </a:extLst>
          </p:cNvPr>
          <p:cNvSpPr>
            <a:spLocks noGrp="1"/>
          </p:cNvSpPr>
          <p:nvPr>
            <p:ph idx="1"/>
          </p:nvPr>
        </p:nvSpPr>
        <p:spPr/>
        <p:txBody>
          <a:bodyPr/>
          <a:lstStyle/>
          <a:p>
            <a:pPr marL="0" indent="0">
              <a:buNone/>
            </a:pPr>
            <a:r>
              <a:rPr lang="en-US" b="1" dirty="0">
                <a:solidFill>
                  <a:srgbClr val="00B050"/>
                </a:solidFill>
              </a:rPr>
              <a:t>from</a:t>
            </a:r>
            <a:r>
              <a:rPr lang="en-US" dirty="0"/>
              <a:t> </a:t>
            </a:r>
            <a:r>
              <a:rPr lang="en-US" dirty="0" err="1"/>
              <a:t>django.shortcuts</a:t>
            </a:r>
            <a:r>
              <a:rPr lang="en-US" dirty="0"/>
              <a:t> </a:t>
            </a:r>
            <a:r>
              <a:rPr lang="en-US" b="1" dirty="0">
                <a:solidFill>
                  <a:srgbClr val="00B050"/>
                </a:solidFill>
              </a:rPr>
              <a:t>import</a:t>
            </a:r>
            <a:r>
              <a:rPr lang="en-US" dirty="0"/>
              <a:t> render</a:t>
            </a:r>
          </a:p>
          <a:p>
            <a:pPr marL="0" indent="0">
              <a:buNone/>
            </a:pPr>
            <a:r>
              <a:rPr lang="en-US" b="1" dirty="0">
                <a:solidFill>
                  <a:srgbClr val="491AF6"/>
                </a:solidFill>
              </a:rPr>
              <a:t>def</a:t>
            </a:r>
            <a:r>
              <a:rPr lang="en-US" dirty="0"/>
              <a:t> index(request):</a:t>
            </a:r>
            <a:br>
              <a:rPr lang="en-US" dirty="0"/>
            </a:br>
            <a:r>
              <a:rPr lang="en-US" dirty="0"/>
              <a:t>	</a:t>
            </a:r>
            <a:r>
              <a:rPr lang="en-US" dirty="0" err="1"/>
              <a:t>latest_questions</a:t>
            </a:r>
            <a:r>
              <a:rPr lang="en-US" dirty="0"/>
              <a:t> = </a:t>
            </a:r>
            <a:r>
              <a:rPr lang="en-US" dirty="0" err="1"/>
              <a:t>Question.objects.order_by</a:t>
            </a:r>
            <a:r>
              <a:rPr lang="en-US" dirty="0"/>
              <a:t> (</a:t>
            </a:r>
            <a:r>
              <a:rPr lang="en-US" dirty="0">
                <a:solidFill>
                  <a:srgbClr val="C00000"/>
                </a:solidFill>
              </a:rPr>
              <a:t>'-</a:t>
            </a:r>
            <a:r>
              <a:rPr lang="en-US" dirty="0" err="1">
                <a:solidFill>
                  <a:srgbClr val="C00000"/>
                </a:solidFill>
              </a:rPr>
              <a:t>pub_date</a:t>
            </a:r>
            <a:r>
              <a:rPr lang="en-US" dirty="0">
                <a:solidFill>
                  <a:srgbClr val="C00000"/>
                </a:solidFill>
              </a:rPr>
              <a:t>'</a:t>
            </a:r>
            <a:r>
              <a:rPr lang="en-US" dirty="0"/>
              <a:t>)[:3]</a:t>
            </a:r>
            <a:br>
              <a:rPr lang="en-US" dirty="0"/>
            </a:br>
            <a:r>
              <a:rPr lang="en-US" dirty="0"/>
              <a:t>	context = {</a:t>
            </a:r>
            <a:r>
              <a:rPr lang="en-US" dirty="0">
                <a:solidFill>
                  <a:srgbClr val="C00000"/>
                </a:solidFill>
              </a:rPr>
              <a:t>'</a:t>
            </a:r>
            <a:r>
              <a:rPr lang="en-US" dirty="0" err="1">
                <a:solidFill>
                  <a:srgbClr val="C00000"/>
                </a:solidFill>
              </a:rPr>
              <a:t>latest_question_list</a:t>
            </a:r>
            <a:r>
              <a:rPr lang="en-US" dirty="0">
                <a:solidFill>
                  <a:srgbClr val="C00000"/>
                </a:solidFill>
              </a:rPr>
              <a:t>'</a:t>
            </a:r>
            <a:r>
              <a:rPr lang="en-US" dirty="0"/>
              <a:t>: </a:t>
            </a:r>
            <a:r>
              <a:rPr lang="en-US" dirty="0" err="1"/>
              <a:t>latest_questions</a:t>
            </a:r>
            <a:r>
              <a:rPr lang="en-US" dirty="0"/>
              <a:t>}</a:t>
            </a:r>
            <a:br>
              <a:rPr lang="en-US" dirty="0"/>
            </a:br>
            <a:r>
              <a:rPr lang="en-US" dirty="0"/>
              <a:t>	</a:t>
            </a:r>
            <a:r>
              <a:rPr lang="en-US" b="1" dirty="0">
                <a:solidFill>
                  <a:srgbClr val="491AF6"/>
                </a:solidFill>
              </a:rPr>
              <a:t>return</a:t>
            </a:r>
            <a:r>
              <a:rPr lang="en-US" dirty="0"/>
              <a:t> render(request, </a:t>
            </a:r>
            <a:r>
              <a:rPr lang="en-US" dirty="0">
                <a:solidFill>
                  <a:srgbClr val="C00000"/>
                </a:solidFill>
              </a:rPr>
              <a:t>'polls/index.html'</a:t>
            </a:r>
            <a:r>
              <a:rPr lang="en-US" dirty="0"/>
              <a:t>, context)</a:t>
            </a:r>
          </a:p>
        </p:txBody>
      </p:sp>
      <p:sp>
        <p:nvSpPr>
          <p:cNvPr id="4" name="Date Placeholder 3">
            <a:extLst>
              <a:ext uri="{FF2B5EF4-FFF2-40B4-BE49-F238E27FC236}">
                <a16:creationId xmlns:a16="http://schemas.microsoft.com/office/drawing/2014/main" id="{2E9DA456-3680-E6E7-F387-ABD8573D30F1}"/>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5" name="Footer Placeholder 4">
            <a:extLst>
              <a:ext uri="{FF2B5EF4-FFF2-40B4-BE49-F238E27FC236}">
                <a16:creationId xmlns:a16="http://schemas.microsoft.com/office/drawing/2014/main" id="{C5A307A9-1700-AF33-5E0F-78A389A941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41699B2-96E9-82F9-741E-F252BDE82877}"/>
              </a:ext>
            </a:extLst>
          </p:cNvPr>
          <p:cNvSpPr>
            <a:spLocks noGrp="1"/>
          </p:cNvSpPr>
          <p:nvPr>
            <p:ph type="sldNum" sz="quarter" idx="12"/>
          </p:nvPr>
        </p:nvSpPr>
        <p:spPr/>
        <p:txBody>
          <a:bodyPr/>
          <a:lstStyle/>
          <a:p>
            <a:fld id="{C68AC1EC-23E2-4F0E-A5A4-674EC8DB954E}" type="slidenum">
              <a:rPr lang="en-US" smtClean="0"/>
              <a:t>34</a:t>
            </a:fld>
            <a:endParaRPr lang="en-US"/>
          </a:p>
        </p:txBody>
      </p:sp>
    </p:spTree>
    <p:extLst>
      <p:ext uri="{BB962C8B-B14F-4D97-AF65-F5344CB8AC3E}">
        <p14:creationId xmlns:p14="http://schemas.microsoft.com/office/powerpoint/2010/main" val="177785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786B-BA05-D200-72E2-53D7343DE0F3}"/>
              </a:ext>
            </a:extLst>
          </p:cNvPr>
          <p:cNvSpPr>
            <a:spLocks noGrp="1"/>
          </p:cNvSpPr>
          <p:nvPr>
            <p:ph type="title"/>
          </p:nvPr>
        </p:nvSpPr>
        <p:spPr/>
        <p:txBody>
          <a:bodyPr/>
          <a:lstStyle/>
          <a:p>
            <a:r>
              <a:rPr lang="en-US" dirty="0"/>
              <a:t>Reading the URL</a:t>
            </a:r>
          </a:p>
        </p:txBody>
      </p:sp>
      <p:sp>
        <p:nvSpPr>
          <p:cNvPr id="3" name="Content Placeholder 2">
            <a:extLst>
              <a:ext uri="{FF2B5EF4-FFF2-40B4-BE49-F238E27FC236}">
                <a16:creationId xmlns:a16="http://schemas.microsoft.com/office/drawing/2014/main" id="{1360784C-F1C2-6A2F-834D-D1040947266C}"/>
              </a:ext>
            </a:extLst>
          </p:cNvPr>
          <p:cNvSpPr>
            <a:spLocks noGrp="1"/>
          </p:cNvSpPr>
          <p:nvPr>
            <p:ph idx="1"/>
          </p:nvPr>
        </p:nvSpPr>
        <p:spPr>
          <a:xfrm>
            <a:off x="877824" y="2157984"/>
            <a:ext cx="10442448" cy="1144509"/>
          </a:xfrm>
        </p:spPr>
        <p:txBody>
          <a:bodyPr/>
          <a:lstStyle/>
          <a:p>
            <a:r>
              <a:rPr lang="en-US" dirty="0"/>
              <a:t>When Django receives an HTTP request it parses it, uses some of the URL for routing purposes and passes parts of the URL to your code</a:t>
            </a:r>
          </a:p>
        </p:txBody>
      </p:sp>
      <p:sp>
        <p:nvSpPr>
          <p:cNvPr id="4" name="Date Placeholder 3">
            <a:extLst>
              <a:ext uri="{FF2B5EF4-FFF2-40B4-BE49-F238E27FC236}">
                <a16:creationId xmlns:a16="http://schemas.microsoft.com/office/drawing/2014/main" id="{E8ACF450-8CBE-2547-3C9A-8497625DCCF2}"/>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C50AB81B-5E7D-BE56-47E3-7EDBDC37D61E}"/>
              </a:ext>
            </a:extLst>
          </p:cNvPr>
          <p:cNvSpPr>
            <a:spLocks noGrp="1"/>
          </p:cNvSpPr>
          <p:nvPr>
            <p:ph type="sldNum" sz="quarter" idx="12"/>
          </p:nvPr>
        </p:nvSpPr>
        <p:spPr/>
        <p:txBody>
          <a:bodyPr/>
          <a:lstStyle/>
          <a:p>
            <a:fld id="{C68AC1EC-23E2-4F0E-A5A4-674EC8DB954E}" type="slidenum">
              <a:rPr lang="en-US" smtClean="0"/>
              <a:t>4</a:t>
            </a:fld>
            <a:endParaRPr lang="en-US"/>
          </a:p>
        </p:txBody>
      </p:sp>
      <p:sp>
        <p:nvSpPr>
          <p:cNvPr id="7" name="Rectangle 6">
            <a:extLst>
              <a:ext uri="{FF2B5EF4-FFF2-40B4-BE49-F238E27FC236}">
                <a16:creationId xmlns:a16="http://schemas.microsoft.com/office/drawing/2014/main" id="{0639FDB3-194A-2B6F-0D7C-E775B83F1D9C}"/>
              </a:ext>
            </a:extLst>
          </p:cNvPr>
          <p:cNvSpPr/>
          <p:nvPr/>
        </p:nvSpPr>
        <p:spPr>
          <a:xfrm>
            <a:off x="963912" y="3671229"/>
            <a:ext cx="5666103" cy="1938992"/>
          </a:xfrm>
          <a:prstGeom prst="rect">
            <a:avLst/>
          </a:prstGeom>
        </p:spPr>
        <p:txBody>
          <a:bodyPr wrap="none">
            <a:spAutoFit/>
          </a:bodyPr>
          <a:lstStyle/>
          <a:p>
            <a:r>
              <a:rPr lang="en-US" sz="2400" b="1" dirty="0">
                <a:ea typeface="Courier" charset="0"/>
                <a:cs typeface="Courier" charset="0"/>
              </a:rPr>
              <a:t>https://mysite.com/</a:t>
            </a:r>
            <a:r>
              <a:rPr lang="en-US" sz="2400" b="1" dirty="0">
                <a:solidFill>
                  <a:srgbClr val="00FF00"/>
                </a:solidFill>
                <a:ea typeface="Courier" charset="0"/>
                <a:cs typeface="Courier" charset="0"/>
              </a:rPr>
              <a:t>polls</a:t>
            </a:r>
            <a:r>
              <a:rPr lang="en-US" sz="2400" b="1" dirty="0">
                <a:ea typeface="Courier" charset="0"/>
                <a:cs typeface="Courier" charset="0"/>
              </a:rPr>
              <a:t>/</a:t>
            </a:r>
            <a:r>
              <a:rPr lang="en-US" sz="2400" b="1" dirty="0">
                <a:solidFill>
                  <a:srgbClr val="FF40FF"/>
                </a:solidFill>
                <a:ea typeface="Courier" charset="0"/>
                <a:cs typeface="Courier" charset="0"/>
              </a:rPr>
              <a:t>about</a:t>
            </a:r>
            <a:r>
              <a:rPr lang="en-US" sz="2400" b="1" dirty="0">
                <a:ea typeface="Courier" charset="0"/>
                <a:cs typeface="Courier" charset="0"/>
              </a:rPr>
              <a:t> </a:t>
            </a:r>
          </a:p>
          <a:p>
            <a:endParaRPr lang="en-US" sz="2400" b="1" dirty="0">
              <a:ea typeface="Courier" charset="0"/>
              <a:cs typeface="Courier" charset="0"/>
            </a:endParaRPr>
          </a:p>
          <a:p>
            <a:r>
              <a:rPr lang="en-US" sz="2400" b="1" dirty="0">
                <a:ea typeface="Courier" charset="0"/>
                <a:cs typeface="Courier" charset="0"/>
              </a:rPr>
              <a:t>https://mysite.com/</a:t>
            </a:r>
            <a:r>
              <a:rPr lang="en-US" sz="2400" b="1" dirty="0">
                <a:solidFill>
                  <a:srgbClr val="00FF00"/>
                </a:solidFill>
                <a:ea typeface="Courier" charset="0"/>
                <a:cs typeface="Courier" charset="0"/>
              </a:rPr>
              <a:t>polls</a:t>
            </a:r>
            <a:r>
              <a:rPr lang="en-US" sz="2400" b="1" dirty="0">
                <a:ea typeface="Courier" charset="0"/>
                <a:cs typeface="Courier" charset="0"/>
              </a:rPr>
              <a:t>/</a:t>
            </a:r>
            <a:r>
              <a:rPr lang="en-US" sz="2400" b="1" dirty="0">
                <a:solidFill>
                  <a:srgbClr val="FF40FF"/>
                </a:solidFill>
                <a:ea typeface="Courier" charset="0"/>
                <a:cs typeface="Courier" charset="0"/>
              </a:rPr>
              <a:t>about</a:t>
            </a:r>
            <a:r>
              <a:rPr lang="en-US" sz="2400" b="1" dirty="0">
                <a:ea typeface="Courier" charset="0"/>
                <a:cs typeface="Courier" charset="0"/>
              </a:rPr>
              <a:t>?</a:t>
            </a:r>
            <a:r>
              <a:rPr lang="en-US" sz="2400" b="1" dirty="0">
                <a:solidFill>
                  <a:srgbClr val="0070C0"/>
                </a:solidFill>
                <a:ea typeface="Courier" charset="0"/>
                <a:cs typeface="Courier" charset="0"/>
              </a:rPr>
              <a:t>guess=42 </a:t>
            </a:r>
          </a:p>
          <a:p>
            <a:endParaRPr lang="en-US" sz="2400" b="1" dirty="0">
              <a:ea typeface="Courier" charset="0"/>
              <a:cs typeface="Courier" charset="0"/>
            </a:endParaRPr>
          </a:p>
          <a:p>
            <a:r>
              <a:rPr lang="en-US" sz="2400" b="1" dirty="0">
                <a:ea typeface="Courier" charset="0"/>
                <a:cs typeface="Courier" charset="0"/>
              </a:rPr>
              <a:t>https://mysite.com/</a:t>
            </a:r>
            <a:r>
              <a:rPr lang="en-US" sz="2400" b="1" dirty="0">
                <a:solidFill>
                  <a:srgbClr val="00FF00"/>
                </a:solidFill>
                <a:ea typeface="Courier" charset="0"/>
                <a:cs typeface="Courier" charset="0"/>
              </a:rPr>
              <a:t>polls</a:t>
            </a:r>
            <a:r>
              <a:rPr lang="en-US" sz="2400" b="1" dirty="0">
                <a:ea typeface="Courier" charset="0"/>
                <a:cs typeface="Courier" charset="0"/>
              </a:rPr>
              <a:t>/</a:t>
            </a:r>
            <a:r>
              <a:rPr lang="en-US" sz="2400" b="1" dirty="0">
                <a:solidFill>
                  <a:srgbClr val="FF40FF"/>
                </a:solidFill>
                <a:ea typeface="Courier" charset="0"/>
                <a:cs typeface="Courier" charset="0"/>
              </a:rPr>
              <a:t>about</a:t>
            </a:r>
            <a:r>
              <a:rPr lang="en-US" sz="2400" b="1" dirty="0">
                <a:ea typeface="Courier" charset="0"/>
                <a:cs typeface="Courier" charset="0"/>
              </a:rPr>
              <a:t>/</a:t>
            </a:r>
            <a:r>
              <a:rPr lang="en-US" sz="2400" b="1" dirty="0">
                <a:solidFill>
                  <a:srgbClr val="FFC000"/>
                </a:solidFill>
                <a:ea typeface="Courier" charset="0"/>
                <a:cs typeface="Courier" charset="0"/>
              </a:rPr>
              <a:t>24</a:t>
            </a:r>
            <a:r>
              <a:rPr lang="en-US" sz="2400" b="1" dirty="0">
                <a:ea typeface="Courier" charset="0"/>
                <a:cs typeface="Courier" charset="0"/>
              </a:rPr>
              <a:t> </a:t>
            </a:r>
          </a:p>
        </p:txBody>
      </p:sp>
      <p:sp>
        <p:nvSpPr>
          <p:cNvPr id="8" name="TextBox 7">
            <a:extLst>
              <a:ext uri="{FF2B5EF4-FFF2-40B4-BE49-F238E27FC236}">
                <a16:creationId xmlns:a16="http://schemas.microsoft.com/office/drawing/2014/main" id="{FD94657D-86C2-D8F0-0CFA-653CA0CA295A}"/>
              </a:ext>
            </a:extLst>
          </p:cNvPr>
          <p:cNvSpPr txBox="1"/>
          <p:nvPr/>
        </p:nvSpPr>
        <p:spPr>
          <a:xfrm>
            <a:off x="2291598" y="2733277"/>
            <a:ext cx="3558025" cy="400110"/>
          </a:xfrm>
          <a:prstGeom prst="rect">
            <a:avLst/>
          </a:prstGeom>
          <a:noFill/>
        </p:spPr>
        <p:txBody>
          <a:bodyPr wrap="none" rtlCol="0">
            <a:spAutoFit/>
          </a:bodyPr>
          <a:lstStyle/>
          <a:p>
            <a:r>
              <a:rPr lang="en-US" sz="2000" b="1" dirty="0">
                <a:solidFill>
                  <a:srgbClr val="00FF00"/>
                </a:solidFill>
              </a:rPr>
              <a:t>Django Application (also folder)</a:t>
            </a:r>
          </a:p>
        </p:txBody>
      </p:sp>
      <p:sp>
        <p:nvSpPr>
          <p:cNvPr id="9" name="TextBox 8">
            <a:extLst>
              <a:ext uri="{FF2B5EF4-FFF2-40B4-BE49-F238E27FC236}">
                <a16:creationId xmlns:a16="http://schemas.microsoft.com/office/drawing/2014/main" id="{F075EFE4-115B-0D11-7890-9EF68C783841}"/>
              </a:ext>
            </a:extLst>
          </p:cNvPr>
          <p:cNvSpPr txBox="1"/>
          <p:nvPr/>
        </p:nvSpPr>
        <p:spPr>
          <a:xfrm>
            <a:off x="5758704" y="3261730"/>
            <a:ext cx="2663934" cy="400110"/>
          </a:xfrm>
          <a:prstGeom prst="rect">
            <a:avLst/>
          </a:prstGeom>
          <a:noFill/>
        </p:spPr>
        <p:txBody>
          <a:bodyPr wrap="none" rtlCol="0">
            <a:spAutoFit/>
          </a:bodyPr>
          <a:lstStyle/>
          <a:p>
            <a:r>
              <a:rPr lang="en-US" sz="2000" b="1" dirty="0">
                <a:solidFill>
                  <a:srgbClr val="FF40FF"/>
                </a:solidFill>
              </a:rPr>
              <a:t>View within application</a:t>
            </a:r>
          </a:p>
        </p:txBody>
      </p:sp>
      <p:sp>
        <p:nvSpPr>
          <p:cNvPr id="10" name="TextBox 9">
            <a:extLst>
              <a:ext uri="{FF2B5EF4-FFF2-40B4-BE49-F238E27FC236}">
                <a16:creationId xmlns:a16="http://schemas.microsoft.com/office/drawing/2014/main" id="{444D7BED-2DCE-DFD9-6E41-BEEC8050067B}"/>
              </a:ext>
            </a:extLst>
          </p:cNvPr>
          <p:cNvSpPr txBox="1"/>
          <p:nvPr/>
        </p:nvSpPr>
        <p:spPr>
          <a:xfrm>
            <a:off x="6948854" y="3809525"/>
            <a:ext cx="3143809" cy="400110"/>
          </a:xfrm>
          <a:prstGeom prst="rect">
            <a:avLst/>
          </a:prstGeom>
          <a:noFill/>
        </p:spPr>
        <p:txBody>
          <a:bodyPr wrap="none" rtlCol="0">
            <a:spAutoFit/>
          </a:bodyPr>
          <a:lstStyle/>
          <a:p>
            <a:r>
              <a:rPr lang="en-US" sz="2000" b="1" dirty="0">
                <a:solidFill>
                  <a:srgbClr val="0070C0"/>
                </a:solidFill>
              </a:rPr>
              <a:t>Key / value parameter (GET)</a:t>
            </a:r>
          </a:p>
        </p:txBody>
      </p:sp>
      <p:sp>
        <p:nvSpPr>
          <p:cNvPr id="11" name="TextBox 10">
            <a:extLst>
              <a:ext uri="{FF2B5EF4-FFF2-40B4-BE49-F238E27FC236}">
                <a16:creationId xmlns:a16="http://schemas.microsoft.com/office/drawing/2014/main" id="{C802365B-2D62-40B9-C8B0-AD8D4E0AE065}"/>
              </a:ext>
            </a:extLst>
          </p:cNvPr>
          <p:cNvSpPr txBox="1"/>
          <p:nvPr/>
        </p:nvSpPr>
        <p:spPr>
          <a:xfrm>
            <a:off x="6932342" y="5169354"/>
            <a:ext cx="2336858" cy="400110"/>
          </a:xfrm>
          <a:prstGeom prst="rect">
            <a:avLst/>
          </a:prstGeom>
          <a:noFill/>
        </p:spPr>
        <p:txBody>
          <a:bodyPr wrap="none" rtlCol="0">
            <a:spAutoFit/>
          </a:bodyPr>
          <a:lstStyle/>
          <a:p>
            <a:r>
              <a:rPr lang="en-US" sz="2000" b="1" dirty="0">
                <a:solidFill>
                  <a:srgbClr val="FFC000"/>
                </a:solidFill>
              </a:rPr>
              <a:t>URL Path Parameter</a:t>
            </a:r>
          </a:p>
        </p:txBody>
      </p:sp>
      <p:cxnSp>
        <p:nvCxnSpPr>
          <p:cNvPr id="12" name="Straight Arrow Connector 11">
            <a:extLst>
              <a:ext uri="{FF2B5EF4-FFF2-40B4-BE49-F238E27FC236}">
                <a16:creationId xmlns:a16="http://schemas.microsoft.com/office/drawing/2014/main" id="{D254EC61-BE23-0F64-0849-37B700C4CABE}"/>
              </a:ext>
            </a:extLst>
          </p:cNvPr>
          <p:cNvCxnSpPr>
            <a:cxnSpLocks/>
            <a:stCxn id="9" idx="2"/>
          </p:cNvCxnSpPr>
          <p:nvPr/>
        </p:nvCxnSpPr>
        <p:spPr>
          <a:xfrm flipH="1">
            <a:off x="5007006" y="3661840"/>
            <a:ext cx="2083665" cy="248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2F0C31-91A1-B4E5-279D-1083708C2E40}"/>
              </a:ext>
            </a:extLst>
          </p:cNvPr>
          <p:cNvCxnSpPr>
            <a:cxnSpLocks/>
            <a:stCxn id="8" idx="2"/>
          </p:cNvCxnSpPr>
          <p:nvPr/>
        </p:nvCxnSpPr>
        <p:spPr>
          <a:xfrm>
            <a:off x="4070611" y="3133387"/>
            <a:ext cx="0" cy="5912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A230FB-F458-1DEF-BF74-176D070DDDB0}"/>
              </a:ext>
            </a:extLst>
          </p:cNvPr>
          <p:cNvCxnSpPr>
            <a:cxnSpLocks/>
            <a:stCxn id="10" idx="2"/>
          </p:cNvCxnSpPr>
          <p:nvPr/>
        </p:nvCxnSpPr>
        <p:spPr>
          <a:xfrm flipH="1">
            <a:off x="6418555" y="4209635"/>
            <a:ext cx="2102204" cy="4310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EC226A-2000-5759-05F3-0B341CD15E28}"/>
              </a:ext>
            </a:extLst>
          </p:cNvPr>
          <p:cNvCxnSpPr>
            <a:cxnSpLocks/>
            <a:stCxn id="11" idx="1"/>
          </p:cNvCxnSpPr>
          <p:nvPr/>
        </p:nvCxnSpPr>
        <p:spPr>
          <a:xfrm flipH="1">
            <a:off x="5459767" y="5369409"/>
            <a:ext cx="14725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B4ED94-FD52-08E2-C20D-47444B912FEF}"/>
              </a:ext>
            </a:extLst>
          </p:cNvPr>
          <p:cNvSpPr txBox="1"/>
          <p:nvPr/>
        </p:nvSpPr>
        <p:spPr>
          <a:xfrm>
            <a:off x="87711" y="3047394"/>
            <a:ext cx="1752403" cy="400110"/>
          </a:xfrm>
          <a:prstGeom prst="rect">
            <a:avLst/>
          </a:prstGeom>
          <a:noFill/>
        </p:spPr>
        <p:txBody>
          <a:bodyPr wrap="none" rtlCol="0">
            <a:spAutoFit/>
          </a:bodyPr>
          <a:lstStyle/>
          <a:p>
            <a:r>
              <a:rPr lang="en-US" sz="2000" b="1" dirty="0"/>
              <a:t>Domain Name</a:t>
            </a:r>
          </a:p>
        </p:txBody>
      </p:sp>
      <p:cxnSp>
        <p:nvCxnSpPr>
          <p:cNvPr id="20" name="Straight Arrow Connector 19">
            <a:extLst>
              <a:ext uri="{FF2B5EF4-FFF2-40B4-BE49-F238E27FC236}">
                <a16:creationId xmlns:a16="http://schemas.microsoft.com/office/drawing/2014/main" id="{333F6E2F-8CC9-1C44-65E0-B9178D1C54EA}"/>
              </a:ext>
            </a:extLst>
          </p:cNvPr>
          <p:cNvCxnSpPr>
            <a:cxnSpLocks/>
            <a:stCxn id="19" idx="2"/>
          </p:cNvCxnSpPr>
          <p:nvPr/>
        </p:nvCxnSpPr>
        <p:spPr>
          <a:xfrm>
            <a:off x="963913" y="3447504"/>
            <a:ext cx="942901" cy="3389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84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AEB4-167C-1254-EE20-786E3FF966C5}"/>
              </a:ext>
            </a:extLst>
          </p:cNvPr>
          <p:cNvSpPr>
            <a:spLocks noGrp="1"/>
          </p:cNvSpPr>
          <p:nvPr>
            <p:ph type="title"/>
          </p:nvPr>
        </p:nvSpPr>
        <p:spPr/>
        <p:txBody>
          <a:bodyPr/>
          <a:lstStyle/>
          <a:p>
            <a:r>
              <a:rPr lang="en-US" dirty="0"/>
              <a:t>Three patterns of Views</a:t>
            </a:r>
          </a:p>
        </p:txBody>
      </p:sp>
      <p:sp>
        <p:nvSpPr>
          <p:cNvPr id="3" name="Content Placeholder 2">
            <a:extLst>
              <a:ext uri="{FF2B5EF4-FFF2-40B4-BE49-F238E27FC236}">
                <a16:creationId xmlns:a16="http://schemas.microsoft.com/office/drawing/2014/main" id="{AC3540DB-5DE1-16EB-D903-A226A0345A31}"/>
              </a:ext>
            </a:extLst>
          </p:cNvPr>
          <p:cNvSpPr>
            <a:spLocks noGrp="1"/>
          </p:cNvSpPr>
          <p:nvPr>
            <p:ph idx="1"/>
          </p:nvPr>
        </p:nvSpPr>
        <p:spPr/>
        <p:txBody>
          <a:bodyPr/>
          <a:lstStyle/>
          <a:p>
            <a:r>
              <a:rPr lang="en-US" dirty="0"/>
              <a:t>Requests are routed to a pre-defined class from Django itself</a:t>
            </a:r>
          </a:p>
          <a:p>
            <a:endParaRPr lang="en-US" dirty="0"/>
          </a:p>
          <a:p>
            <a:r>
              <a:rPr lang="en-US" dirty="0"/>
              <a:t>Requests are routed to a function in </a:t>
            </a:r>
            <a:r>
              <a:rPr lang="en-US" b="1" dirty="0"/>
              <a:t>views.py </a:t>
            </a:r>
            <a:r>
              <a:rPr lang="en-US" dirty="0"/>
              <a:t>(something that we will be doing in our polls app) that takes the http request as a parameter and returns a response</a:t>
            </a:r>
          </a:p>
          <a:p>
            <a:endParaRPr lang="en-US" dirty="0"/>
          </a:p>
          <a:p>
            <a:r>
              <a:rPr lang="en-US" dirty="0"/>
              <a:t>Requests are routed to a class in </a:t>
            </a:r>
            <a:r>
              <a:rPr lang="en-US" b="1" dirty="0"/>
              <a:t>views.py</a:t>
            </a:r>
            <a:r>
              <a:rPr lang="en-US" dirty="0"/>
              <a:t> (A more powerful methodology as it uses various OOP techniques) that has  get() and post() methods that take the http request as a parameter and return a response</a:t>
            </a:r>
          </a:p>
          <a:p>
            <a:endParaRPr lang="en-US" dirty="0"/>
          </a:p>
        </p:txBody>
      </p:sp>
      <p:sp>
        <p:nvSpPr>
          <p:cNvPr id="4" name="Date Placeholder 3">
            <a:extLst>
              <a:ext uri="{FF2B5EF4-FFF2-40B4-BE49-F238E27FC236}">
                <a16:creationId xmlns:a16="http://schemas.microsoft.com/office/drawing/2014/main" id="{AF585C09-7C97-5AF9-EB29-ED88D989E643}"/>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5" name="Footer Placeholder 4">
            <a:extLst>
              <a:ext uri="{FF2B5EF4-FFF2-40B4-BE49-F238E27FC236}">
                <a16:creationId xmlns:a16="http://schemas.microsoft.com/office/drawing/2014/main" id="{A330390E-B4C3-4098-2A23-51A173A3CED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53DEB1-AD0D-DF2E-F7F7-0C56DAF87CA0}"/>
              </a:ext>
            </a:extLst>
          </p:cNvPr>
          <p:cNvSpPr>
            <a:spLocks noGrp="1"/>
          </p:cNvSpPr>
          <p:nvPr>
            <p:ph type="sldNum" sz="quarter" idx="12"/>
          </p:nvPr>
        </p:nvSpPr>
        <p:spPr/>
        <p:txBody>
          <a:bodyPr/>
          <a:lstStyle/>
          <a:p>
            <a:fld id="{C68AC1EC-23E2-4F0E-A5A4-674EC8DB954E}" type="slidenum">
              <a:rPr lang="en-US" smtClean="0"/>
              <a:t>5</a:t>
            </a:fld>
            <a:endParaRPr lang="en-US"/>
          </a:p>
        </p:txBody>
      </p:sp>
    </p:spTree>
    <p:extLst>
      <p:ext uri="{BB962C8B-B14F-4D97-AF65-F5344CB8AC3E}">
        <p14:creationId xmlns:p14="http://schemas.microsoft.com/office/powerpoint/2010/main" val="213034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Writing the first view</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3098307"/>
            <a:ext cx="6294268" cy="1340528"/>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lstStyle/>
          <a:p>
            <a:r>
              <a:rPr lang="en-US" dirty="0"/>
              <a:t>Open the file </a:t>
            </a:r>
            <a:r>
              <a:rPr lang="en-US" b="1" i="1" dirty="0"/>
              <a:t>polls/views.py </a:t>
            </a:r>
            <a:r>
              <a:rPr lang="en-US" dirty="0"/>
              <a:t>and put the following Python code in it: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django.http</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0000FF"/>
                </a:solidFill>
                <a:effectLst/>
                <a:uLnTx/>
                <a:uFillTx/>
                <a:ea typeface="+mn-ea"/>
                <a:cs typeface="+mn-cs"/>
              </a:rPr>
              <a:t>index</a:t>
            </a:r>
            <a:r>
              <a:rPr kumimoji="0" lang="en-US" altLang="en-US" b="0" i="0" u="none" strike="noStrike" kern="1200" cap="none" spc="0" normalizeH="0" baseline="0" noProof="0" dirty="0">
                <a:ln>
                  <a:noFill/>
                </a:ln>
                <a:solidFill>
                  <a:srgbClr val="000000"/>
                </a:solidFill>
                <a:effectLst/>
                <a:uLnTx/>
                <a:uFillTx/>
                <a:ea typeface="+mn-ea"/>
                <a:cs typeface="+mn-cs"/>
              </a:rPr>
              <a:t>(request):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"Hello, world. You're at the polls index."</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indent="0">
              <a:buNone/>
            </a:pPr>
            <a:endParaRPr lang="en-US" dirty="0"/>
          </a:p>
          <a:p>
            <a:r>
              <a:rPr lang="en-US" dirty="0"/>
              <a:t>Which means that whenever the index page or the main page of the polls application is requested, it will return an </a:t>
            </a:r>
            <a:r>
              <a:rPr lang="en-US" dirty="0" err="1"/>
              <a:t>HttpResponse</a:t>
            </a:r>
            <a:r>
              <a:rPr lang="en-US" dirty="0"/>
              <a:t> object that will contain all the meta data that goes into creating the index view.</a:t>
            </a:r>
          </a:p>
          <a:p>
            <a:r>
              <a:rPr lang="en-US" dirty="0"/>
              <a:t>In this case the view is a text line with two sentences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6</a:t>
            </a:fld>
            <a:endParaRPr lang="en-US"/>
          </a:p>
        </p:txBody>
      </p:sp>
    </p:spTree>
    <p:extLst>
      <p:ext uri="{BB962C8B-B14F-4D97-AF65-F5344CB8AC3E}">
        <p14:creationId xmlns:p14="http://schemas.microsoft.com/office/powerpoint/2010/main" val="231083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Multiple views in views.py</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a:bodyPr>
          <a:lstStyle/>
          <a:p>
            <a:r>
              <a:rPr lang="en-US" sz="2000" dirty="0"/>
              <a:t>We should keep in mind that this one file can contain multiple functions</a:t>
            </a:r>
          </a:p>
          <a:p>
            <a:r>
              <a:rPr lang="en-US" sz="2000" dirty="0"/>
              <a:t>Every function defines the view of every web page that we see</a:t>
            </a:r>
          </a:p>
          <a:p>
            <a:r>
              <a:rPr lang="en-US" sz="2000" dirty="0"/>
              <a:t>Hence the polls app must know which function to call when a page is requested</a:t>
            </a:r>
          </a:p>
          <a:p>
            <a:r>
              <a:rPr lang="en-US" sz="2000" dirty="0"/>
              <a:t>That is why we define this information in </a:t>
            </a:r>
            <a:r>
              <a:rPr lang="en-US" sz="2000" b="1" i="1" dirty="0"/>
              <a:t>urls.py </a:t>
            </a:r>
            <a:r>
              <a:rPr lang="en-US" sz="2000" dirty="0"/>
              <a:t>which manages all the pages within the polls app</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359923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B33599-8F9D-26F8-160F-21C9A5F34489}"/>
              </a:ext>
            </a:extLst>
          </p:cNvPr>
          <p:cNvSpPr/>
          <p:nvPr/>
        </p:nvSpPr>
        <p:spPr>
          <a:xfrm>
            <a:off x="877824" y="2545024"/>
            <a:ext cx="7216449" cy="293243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URL Patterns of Polls</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fontScale="92500" lnSpcReduction="10000"/>
          </a:bodyPr>
          <a:lstStyle/>
          <a:p>
            <a:r>
              <a:rPr lang="en-US" dirty="0"/>
              <a:t>In the </a:t>
            </a:r>
            <a:r>
              <a:rPr lang="en-US" b="1" i="1" dirty="0"/>
              <a:t>polls </a:t>
            </a:r>
            <a:r>
              <a:rPr lang="en-US" dirty="0"/>
              <a:t>directory, create the file </a:t>
            </a:r>
            <a:r>
              <a:rPr lang="en-US" b="1" i="1" dirty="0"/>
              <a:t>urls.py </a:t>
            </a:r>
            <a:r>
              <a:rPr lang="en-US" dirty="0"/>
              <a:t>and write the following code:</a:t>
            </a:r>
          </a:p>
          <a:p>
            <a:endParaRPr lang="en-US" dirty="0"/>
          </a:p>
          <a:p>
            <a:pPr marL="0" indent="0">
              <a:buNone/>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django.urls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path</a:t>
            </a:r>
          </a:p>
          <a:p>
            <a:pPr marL="0" indent="0">
              <a:buNone/>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00FF"/>
                </a:solidFill>
                <a:effectLst/>
              </a:rPr>
              <a:t>.</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views </a:t>
            </a:r>
          </a:p>
          <a:p>
            <a:pPr marL="0" indent="0">
              <a:buNone/>
            </a:pPr>
            <a:endParaRPr lang="en-US" altLang="en-US" dirty="0">
              <a:solidFill>
                <a:schemeClr val="tx1"/>
              </a:solidFill>
            </a:endParaRPr>
          </a:p>
          <a:p>
            <a:pPr marL="0" indent="0">
              <a:buNone/>
            </a:pPr>
            <a:r>
              <a:rPr kumimoji="0" lang="en-US" altLang="en-US" b="0" i="0" u="none" strike="noStrike" cap="none" normalizeH="0" baseline="0" dirty="0" err="1">
                <a:ln>
                  <a:noFill/>
                </a:ln>
                <a:solidFill>
                  <a:schemeClr val="tx1"/>
                </a:solidFill>
                <a:effectLst/>
              </a:rPr>
              <a:t>urlpatterns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chemeClr val="tx1"/>
                </a:solidFill>
                <a:effectLst/>
              </a:rPr>
              <a:t> [ </a:t>
            </a:r>
          </a:p>
          <a:p>
            <a:pPr marL="0" indent="0">
              <a:buNone/>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views</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index</a:t>
            </a:r>
            <a:r>
              <a:rPr kumimoji="0" lang="en-US" altLang="en-US" b="0" i="0" u="none" strike="noStrike" cap="none" normalizeH="0" baseline="0" dirty="0">
                <a:ln>
                  <a:noFill/>
                </a:ln>
                <a:solidFill>
                  <a:schemeClr val="tx1"/>
                </a:solidFill>
                <a:effectLst/>
              </a:rPr>
              <a:t>, name</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rgbClr val="BA2121"/>
                </a:solidFill>
                <a:effectLst/>
              </a:rPr>
              <a:t>"index"</a:t>
            </a:r>
            <a:r>
              <a:rPr kumimoji="0" lang="en-US" altLang="en-US" b="0" i="0" u="none" strike="noStrike" cap="none" normalizeH="0" baseline="0" dirty="0">
                <a:ln>
                  <a:noFill/>
                </a:ln>
                <a:solidFill>
                  <a:schemeClr val="tx1"/>
                </a:solidFill>
                <a:effectLst/>
              </a:rPr>
              <a:t>), </a:t>
            </a:r>
          </a:p>
          <a:p>
            <a:pPr marL="0" indent="0">
              <a:buNone/>
            </a:pPr>
            <a:r>
              <a:rPr lang="en-US" altLang="en-US" dirty="0">
                <a:solidFill>
                  <a:schemeClr val="tx1"/>
                </a:solidFill>
              </a:rPr>
              <a:t>	</a:t>
            </a:r>
            <a:r>
              <a:rPr kumimoji="0" lang="en-US" altLang="en-US" b="0" i="0" u="none" strike="noStrike" cap="none" normalizeH="0" baseline="0" dirty="0">
                <a:ln>
                  <a:noFill/>
                </a:ln>
                <a:solidFill>
                  <a:schemeClr val="tx1"/>
                </a:solidFill>
                <a:effectLst/>
              </a:rPr>
              <a:t>] </a:t>
            </a:r>
          </a:p>
          <a:p>
            <a:pPr marL="0" indent="0">
              <a:buNone/>
            </a:pPr>
            <a:endParaRPr kumimoji="0" lang="en-US" altLang="en-US" b="0" i="0" u="none" strike="noStrike" cap="none" normalizeH="0" baseline="0" dirty="0">
              <a:ln>
                <a:noFill/>
              </a:ln>
              <a:solidFill>
                <a:schemeClr val="tx1"/>
              </a:solidFill>
              <a:effectLst/>
            </a:endParaRPr>
          </a:p>
          <a:p>
            <a:r>
              <a:rPr lang="en-US" dirty="0"/>
              <a:t>This signifies that the function index must be called within </a:t>
            </a:r>
            <a:r>
              <a:rPr lang="en-US" b="1" i="1" dirty="0"/>
              <a:t>views.py </a:t>
            </a:r>
            <a:r>
              <a:rPr lang="en-US" dirty="0"/>
              <a:t>whenever the </a:t>
            </a:r>
            <a:r>
              <a:rPr lang="en-US" b="1" i="1" dirty="0"/>
              <a:t>index.html </a:t>
            </a:r>
            <a:r>
              <a:rPr lang="en-US" dirty="0"/>
              <a:t>is requested</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8</a:t>
            </a:fld>
            <a:endParaRPr lang="en-US"/>
          </a:p>
        </p:txBody>
      </p:sp>
    </p:spTree>
    <p:extLst>
      <p:ext uri="{BB962C8B-B14F-4D97-AF65-F5344CB8AC3E}">
        <p14:creationId xmlns:p14="http://schemas.microsoft.com/office/powerpoint/2010/main" val="185696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416EC0-12E5-B0E7-2EB0-6ED1850B608D}"/>
              </a:ext>
            </a:extLst>
          </p:cNvPr>
          <p:cNvSpPr/>
          <p:nvPr/>
        </p:nvSpPr>
        <p:spPr>
          <a:xfrm>
            <a:off x="877825" y="2947386"/>
            <a:ext cx="4830518" cy="2432482"/>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URL Patterns of </a:t>
            </a:r>
            <a:r>
              <a:rPr lang="en-US" dirty="0" err="1"/>
              <a:t>mysite</a:t>
            </a:r>
            <a:endParaRPr lang="en-US" dirty="0"/>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lnSpcReduction="10000"/>
          </a:bodyPr>
          <a:lstStyle/>
          <a:p>
            <a:r>
              <a:rPr lang="en-US" dirty="0"/>
              <a:t>You also need to tell </a:t>
            </a:r>
            <a:r>
              <a:rPr lang="en-US" b="1" dirty="0" err="1"/>
              <a:t>mysite</a:t>
            </a:r>
            <a:r>
              <a:rPr lang="en-US" dirty="0"/>
              <a:t> what to do if a request comes in from within its many applications. Thus, you need to updates its own </a:t>
            </a:r>
            <a:r>
              <a:rPr lang="en-US" b="1" i="1" dirty="0"/>
              <a:t>mysite/urls.py </a:t>
            </a:r>
            <a:r>
              <a:rPr lang="en-US" dirty="0"/>
              <a:t>file with the following code: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django.contrib</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admin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django.urls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include, path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dirty="0">
              <a:solidFill>
                <a:schemeClr val="tx1"/>
              </a:solidFill>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rPr>
              <a:t>urlpatterns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"polls/"</a:t>
            </a:r>
            <a:r>
              <a:rPr kumimoji="0" lang="en-US" altLang="en-US" b="0" i="0" u="none" strike="noStrike" cap="none" normalizeH="0" baseline="0" dirty="0">
                <a:ln>
                  <a:noFill/>
                </a:ln>
                <a:solidFill>
                  <a:schemeClr val="tx1"/>
                </a:solidFill>
                <a:effectLst/>
              </a:rPr>
              <a:t>, include(</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err="1">
                <a:ln>
                  <a:noFill/>
                </a:ln>
                <a:solidFill>
                  <a:srgbClr val="BA2121"/>
                </a:solidFill>
                <a:effectLst/>
              </a:rPr>
              <a:t>polls.urls</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"admin/"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admin</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site</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urls</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 </a:t>
            </a:r>
          </a:p>
          <a:p>
            <a:pPr marL="0" indent="0">
              <a:buNone/>
            </a:pPr>
            <a:endParaRPr kumimoji="0" lang="en-US" altLang="en-US" b="0" i="0" u="none" strike="noStrike" cap="none" normalizeH="0" baseline="0" dirty="0">
              <a:ln>
                <a:noFill/>
              </a:ln>
              <a:solidFill>
                <a:schemeClr val="tx1"/>
              </a:solidFill>
              <a:effectLst/>
            </a:endParaRPr>
          </a:p>
          <a:p>
            <a:r>
              <a:rPr lang="en-US" dirty="0"/>
              <a:t>So now it will refer to the </a:t>
            </a:r>
            <a:r>
              <a:rPr lang="en-US" b="1" i="1" dirty="0"/>
              <a:t>urls.py </a:t>
            </a:r>
            <a:r>
              <a:rPr lang="en-US" dirty="0"/>
              <a:t>file of polls whenever a request for it is received</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12/29/2023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9</a:t>
            </a:fld>
            <a:endParaRPr lang="en-US"/>
          </a:p>
        </p:txBody>
      </p:sp>
    </p:spTree>
    <p:extLst>
      <p:ext uri="{BB962C8B-B14F-4D97-AF65-F5344CB8AC3E}">
        <p14:creationId xmlns:p14="http://schemas.microsoft.com/office/powerpoint/2010/main" val="3070729188"/>
      </p:ext>
    </p:extLst>
  </p:cSld>
  <p:clrMapOvr>
    <a:masterClrMapping/>
  </p:clrMapOvr>
</p:sld>
</file>

<file path=ppt/theme/theme1.xml><?xml version="1.0" encoding="utf-8"?>
<a:theme xmlns:a="http://schemas.openxmlformats.org/drawingml/2006/main" name="BohoVogueVTI">
  <a:themeElements>
    <a:clrScheme name="AnalogousFromLightSeedRightStep">
      <a:dk1>
        <a:srgbClr val="000000"/>
      </a:dk1>
      <a:lt1>
        <a:srgbClr val="FFFFFF"/>
      </a:lt1>
      <a:dk2>
        <a:srgbClr val="413324"/>
      </a:dk2>
      <a:lt2>
        <a:srgbClr val="E2E7E8"/>
      </a:lt2>
      <a:accent1>
        <a:srgbClr val="C49792"/>
      </a:accent1>
      <a:accent2>
        <a:srgbClr val="BA9D7F"/>
      </a:accent2>
      <a:accent3>
        <a:srgbClr val="A8A57F"/>
      </a:accent3>
      <a:accent4>
        <a:srgbClr val="98AB75"/>
      </a:accent4>
      <a:accent5>
        <a:srgbClr val="8CAD83"/>
      </a:accent5>
      <a:accent6>
        <a:srgbClr val="78AF82"/>
      </a:accent6>
      <a:hlink>
        <a:srgbClr val="588C92"/>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4251</TotalTime>
  <Words>2715</Words>
  <Application>Microsoft Office PowerPoint</Application>
  <PresentationFormat>Widescreen</PresentationFormat>
  <Paragraphs>307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 Light</vt:lpstr>
      <vt:lpstr>Arial</vt:lpstr>
      <vt:lpstr>Calibri</vt:lpstr>
      <vt:lpstr>Walbaum Display</vt:lpstr>
      <vt:lpstr>BohoVogueVTI</vt:lpstr>
      <vt:lpstr>Views, Models and Templates</vt:lpstr>
      <vt:lpstr>Understanding the workflow</vt:lpstr>
      <vt:lpstr>HttpRequest and HttpResponse</vt:lpstr>
      <vt:lpstr>Reading the URL</vt:lpstr>
      <vt:lpstr>Three patterns of Views</vt:lpstr>
      <vt:lpstr>Writing the first view</vt:lpstr>
      <vt:lpstr>Multiple views in views.py</vt:lpstr>
      <vt:lpstr>URL Patterns of Polls</vt:lpstr>
      <vt:lpstr>URL Patterns of mysite</vt:lpstr>
      <vt:lpstr>Testing it out</vt:lpstr>
      <vt:lpstr>Upgrading the first view</vt:lpstr>
      <vt:lpstr>Upgrading the first view to proper HTML</vt:lpstr>
      <vt:lpstr>Upgrading the first view with CSS</vt:lpstr>
      <vt:lpstr>Structuring the data (Making models)</vt:lpstr>
      <vt:lpstr>PowerPoint Presentation</vt:lpstr>
      <vt:lpstr>Creating models</vt:lpstr>
      <vt:lpstr>Setting up all the Applications</vt:lpstr>
      <vt:lpstr>Making classes useful</vt:lpstr>
      <vt:lpstr>Assuming Direct Control (Admin)</vt:lpstr>
      <vt:lpstr>The Administrator</vt:lpstr>
      <vt:lpstr>Logging in as Administrator</vt:lpstr>
      <vt:lpstr>Where is my Polls app?</vt:lpstr>
      <vt:lpstr>Making Polls app modifiable</vt:lpstr>
      <vt:lpstr>We can now work with Questions</vt:lpstr>
      <vt:lpstr>The admin can now change any Question</vt:lpstr>
      <vt:lpstr>Internal details are shown as per attributes in model</vt:lpstr>
      <vt:lpstr>Putting what we learned to good use</vt:lpstr>
      <vt:lpstr>Making Views</vt:lpstr>
      <vt:lpstr>Types of HttpResponse</vt:lpstr>
      <vt:lpstr>Mapping URLs</vt:lpstr>
      <vt:lpstr>Writing a meaningful view</vt:lpstr>
      <vt:lpstr>Writing a Template</vt:lpstr>
      <vt:lpstr>Locating your Templates folder</vt:lpstr>
      <vt:lpstr>Changing the index view to use the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Table SQL</dc:title>
  <dc:creator>Dr. Umair Azfar Khan / Assistant Professor</dc:creator>
  <cp:lastModifiedBy>Dr. Umair Azfar Khan / Assistant Professor</cp:lastModifiedBy>
  <cp:revision>28</cp:revision>
  <dcterms:created xsi:type="dcterms:W3CDTF">2023-12-19T15:09:53Z</dcterms:created>
  <dcterms:modified xsi:type="dcterms:W3CDTF">2023-12-29T03:10:16Z</dcterms:modified>
</cp:coreProperties>
</file>