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notesMasterIdLst>
    <p:notesMasterId r:id="rId23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326" r:id="rId11"/>
    <p:sldId id="307" r:id="rId12"/>
    <p:sldId id="327" r:id="rId13"/>
    <p:sldId id="328" r:id="rId14"/>
    <p:sldId id="329" r:id="rId15"/>
    <p:sldId id="330" r:id="rId16"/>
    <p:sldId id="332" r:id="rId17"/>
    <p:sldId id="331" r:id="rId18"/>
    <p:sldId id="333" r:id="rId19"/>
    <p:sldId id="334" r:id="rId20"/>
    <p:sldId id="335" r:id="rId21"/>
    <p:sldId id="3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28A20-238D-4D3C-BEC1-8EC70CB7FE4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8AABE-4BB5-4080-A46A-C2EF4B1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480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129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1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2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9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5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1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umbia.edu/cu/computinghistory/computer.html" TargetMode="External"/><Relationship Id="rId2" Type="http://schemas.openxmlformats.org/officeDocument/2006/relationships/hyperlink" Target="http://www.amazon.com/gp/product/0887330843?ie=UTF8&amp;tag=frankdacruz-20&amp;linkCode=as2&amp;camp=1789&amp;creative=390957&amp;creativeASIN=08873308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04B5-53E2-B842-7992-07E00D87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Introduction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E8468-248D-CAC3-70CE-B5F957F1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A4AB-41A1-CDD2-CC37-515243CF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Important Commands</a:t>
            </a:r>
            <a:endParaRPr lang="en" sz="5733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92776" y="2365058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Tx/>
              <a:buNone/>
              <a:tabLst/>
              <a:defRPr/>
            </a:pPr>
            <a:r>
              <a:rPr kumimoji="0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kumimoji="0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kumimoji="0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kumimoji="0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kumimoji="0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kumimoji="0" lang="e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kumimoji="0" lang="en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Shape 401">
            <a:extLst>
              <a:ext uri="{FF2B5EF4-FFF2-40B4-BE49-F238E27FC236}">
                <a16:creationId xmlns:a16="http://schemas.microsoft.com/office/drawing/2014/main" id="{B4AF66E5-5CD0-C97D-6674-6A062B6F34F0}"/>
              </a:ext>
            </a:extLst>
          </p:cNvPr>
          <p:cNvSpPr txBox="1"/>
          <p:nvPr/>
        </p:nvSpPr>
        <p:spPr>
          <a:xfrm>
            <a:off x="728107" y="2917431"/>
            <a:ext cx="8850233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DELETE FROM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 </a:t>
            </a: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WHERE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email='</a:t>
            </a:r>
            <a:r>
              <a:rPr lang="en" sz="28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ted@umich.edu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  <p:sp>
        <p:nvSpPr>
          <p:cNvPr id="5" name="Shape 420">
            <a:extLst>
              <a:ext uri="{FF2B5EF4-FFF2-40B4-BE49-F238E27FC236}">
                <a16:creationId xmlns:a16="http://schemas.microsoft.com/office/drawing/2014/main" id="{81CF5201-92FD-96E9-4C9F-530F546D2CBF}"/>
              </a:ext>
            </a:extLst>
          </p:cNvPr>
          <p:cNvSpPr txBox="1"/>
          <p:nvPr/>
        </p:nvSpPr>
        <p:spPr>
          <a:xfrm>
            <a:off x="728107" y="3498379"/>
            <a:ext cx="11340373" cy="417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UPDATE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 </a:t>
            </a: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name='Charles' </a:t>
            </a: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WHERE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email='</a:t>
            </a:r>
            <a:r>
              <a:rPr lang="en" sz="28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csev@umich.edu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  <p:sp>
        <p:nvSpPr>
          <p:cNvPr id="6" name="Shape 439">
            <a:extLst>
              <a:ext uri="{FF2B5EF4-FFF2-40B4-BE49-F238E27FC236}">
                <a16:creationId xmlns:a16="http://schemas.microsoft.com/office/drawing/2014/main" id="{C35B7871-DA66-C66E-49CB-EAFC6CE07871}"/>
              </a:ext>
            </a:extLst>
          </p:cNvPr>
          <p:cNvSpPr txBox="1"/>
          <p:nvPr/>
        </p:nvSpPr>
        <p:spPr>
          <a:xfrm>
            <a:off x="641179" y="4040627"/>
            <a:ext cx="4067981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* </a:t>
            </a: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</a:t>
            </a:r>
          </a:p>
        </p:txBody>
      </p:sp>
      <p:sp>
        <p:nvSpPr>
          <p:cNvPr id="7" name="Shape 440">
            <a:extLst>
              <a:ext uri="{FF2B5EF4-FFF2-40B4-BE49-F238E27FC236}">
                <a16:creationId xmlns:a16="http://schemas.microsoft.com/office/drawing/2014/main" id="{9F01FB4B-A428-9E98-7883-EF971C7A9573}"/>
              </a:ext>
            </a:extLst>
          </p:cNvPr>
          <p:cNvSpPr txBox="1"/>
          <p:nvPr/>
        </p:nvSpPr>
        <p:spPr>
          <a:xfrm>
            <a:off x="728106" y="4605709"/>
            <a:ext cx="93417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* </a:t>
            </a: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 </a:t>
            </a:r>
            <a:r>
              <a:rPr lang="en" sz="2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WHERE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email='</a:t>
            </a:r>
            <a:r>
              <a:rPr lang="en" sz="28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csev@umich.edu</a:t>
            </a:r>
            <a:r>
              <a:rPr lang="en" sz="2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123B3D-A428-4B4F-825B-70CAD93AEFB7}"/>
              </a:ext>
            </a:extLst>
          </p:cNvPr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https://www.dj4e.com/lectures/SQL-01-Basics.txt</a:t>
            </a:r>
          </a:p>
        </p:txBody>
      </p:sp>
    </p:spTree>
    <p:extLst>
      <p:ext uri="{BB962C8B-B14F-4D97-AF65-F5344CB8AC3E}">
        <p14:creationId xmlns:p14="http://schemas.microsoft.com/office/powerpoint/2010/main" val="3545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C070-DC01-87F8-3A86-0629C699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9518-EFE6-B6D0-B371-9FC23AD5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3019806"/>
          </a:xfrm>
        </p:spPr>
        <p:txBody>
          <a:bodyPr>
            <a:normAutofit/>
          </a:bodyPr>
          <a:lstStyle/>
          <a:p>
            <a:r>
              <a:rPr lang="en-US" sz="2400" dirty="0"/>
              <a:t>A database model shows the logical structure of a database, including the relationships and constraints that determine how data can be stored and accessed. </a:t>
            </a:r>
          </a:p>
          <a:p>
            <a:r>
              <a:rPr lang="en-US" sz="2400" dirty="0"/>
              <a:t>Individual database models are designed based on the rules and concepts of whichever broader data model the designers adopt. </a:t>
            </a:r>
          </a:p>
          <a:p>
            <a:r>
              <a:rPr lang="en-US" sz="2400" dirty="0"/>
              <a:t>Most data models can be represented by an accompanying database diagram.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F779-25C7-F3E9-A54B-20AE54EE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B35F-5A28-4108-75E6-C478389A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0E0B2-F2D3-D3DB-7901-69E32B6F5EC4}"/>
              </a:ext>
            </a:extLst>
          </p:cNvPr>
          <p:cNvSpPr txBox="1"/>
          <p:nvPr/>
        </p:nvSpPr>
        <p:spPr>
          <a:xfrm>
            <a:off x="2513673" y="5485810"/>
            <a:ext cx="716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https://www.lucidchart.com/pages/database-diagram/database-models</a:t>
            </a:r>
          </a:p>
        </p:txBody>
      </p:sp>
    </p:spTree>
    <p:extLst>
      <p:ext uri="{BB962C8B-B14F-4D97-AF65-F5344CB8AC3E}">
        <p14:creationId xmlns:p14="http://schemas.microsoft.com/office/powerpoint/2010/main" val="4800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C236-8F1E-48C2-D016-35AC6C79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7A01-6ED8-8483-12C6-D12AD09E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common model, the relational model sorts data into tables, also known as relations, each of which consists of columns and rows. </a:t>
            </a:r>
          </a:p>
          <a:p>
            <a:r>
              <a:rPr lang="en-US" sz="2400" dirty="0"/>
              <a:t>Each column lists an attribute of the entity in question, such as price, zip code, or birth date.</a:t>
            </a:r>
          </a:p>
          <a:p>
            <a:r>
              <a:rPr lang="en-US" sz="2400" dirty="0"/>
              <a:t>A particular attribute or combination of attributes is chosen as a primary key that can be referred to in other tables, when it’s called a foreign key.</a:t>
            </a:r>
          </a:p>
          <a:p>
            <a:r>
              <a:rPr lang="en-US" sz="2400" dirty="0"/>
              <a:t>SQLite that we will use in Django App, works on the 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060B-4FF8-93FB-0826-24A0194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B12C-37A4-4869-26FB-9C0FA3D8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4741C-C5C3-00E6-B5FF-9BFEA8DE1FA3}"/>
              </a:ext>
            </a:extLst>
          </p:cNvPr>
          <p:cNvSpPr txBox="1"/>
          <p:nvPr/>
        </p:nvSpPr>
        <p:spPr>
          <a:xfrm>
            <a:off x="2249424" y="5900423"/>
            <a:ext cx="716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https://www.lucidchart.com/pages/database-diagram/database-models</a:t>
            </a:r>
          </a:p>
        </p:txBody>
      </p:sp>
    </p:spTree>
    <p:extLst>
      <p:ext uri="{BB962C8B-B14F-4D97-AF65-F5344CB8AC3E}">
        <p14:creationId xmlns:p14="http://schemas.microsoft.com/office/powerpoint/2010/main" val="370122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1172-E8DE-9710-C741-C18C02C3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Database in SQLite using Python Anywhere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9A88-E0A7-0A29-A7CF-F4A55D6C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3589021"/>
            <a:ext cx="10442448" cy="1154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Demonstration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623A-6444-4380-A7CF-B00D81B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7021-67BB-8392-8459-9EE343AA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4D73-463E-2445-500F-77F916CD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9FD9-7627-6227-E988-CCA3FEF6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2196846"/>
          </a:xfrm>
        </p:spPr>
        <p:txBody>
          <a:bodyPr>
            <a:normAutofit/>
          </a:bodyPr>
          <a:lstStyle/>
          <a:p>
            <a:r>
              <a:rPr lang="en-US" sz="2000" dirty="0"/>
              <a:t>Object-Relational Mapping (ORM) is a programming technique used to map objects from object-oriented programming languages to the tables in a relational databases. </a:t>
            </a:r>
          </a:p>
          <a:p>
            <a:r>
              <a:rPr lang="en-US" sz="2000" dirty="0"/>
              <a:t>Objects are used to store and retrieve data from databases. </a:t>
            </a:r>
          </a:p>
          <a:p>
            <a:r>
              <a:rPr lang="en-US" sz="2000" dirty="0"/>
              <a:t>Improves portability across various database dialects (SQLite, Postgres, MySQL, Oracle).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7E73-A6E7-6964-EA17-B5DD9E39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7D37-BF90-22A3-2FE9-9AF1D9FC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C82A2F-8CEB-A587-E3C1-F564EE48ACDA}"/>
              </a:ext>
            </a:extLst>
          </p:cNvPr>
          <p:cNvGrpSpPr/>
          <p:nvPr/>
        </p:nvGrpSpPr>
        <p:grpSpPr>
          <a:xfrm>
            <a:off x="2526030" y="4240531"/>
            <a:ext cx="7589520" cy="2489852"/>
            <a:chOff x="1108710" y="4240531"/>
            <a:chExt cx="7589520" cy="248985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91A46A-DA2C-6402-44E5-62BEA73775DA}"/>
                </a:ext>
              </a:extLst>
            </p:cNvPr>
            <p:cNvSpPr/>
            <p:nvPr/>
          </p:nvSpPr>
          <p:spPr>
            <a:xfrm>
              <a:off x="1108710" y="4697730"/>
              <a:ext cx="3154680" cy="1572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E619F7F-29BC-7509-92D2-1DC912916BA6}"/>
                </a:ext>
              </a:extLst>
            </p:cNvPr>
            <p:cNvSpPr/>
            <p:nvPr/>
          </p:nvSpPr>
          <p:spPr>
            <a:xfrm>
              <a:off x="2249424" y="4815087"/>
              <a:ext cx="1851660" cy="1337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Library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Models.py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F899EF-A2F3-30E4-D185-46810631D41F}"/>
                </a:ext>
              </a:extLst>
            </p:cNvPr>
            <p:cNvSpPr txBox="1"/>
            <p:nvPr/>
          </p:nvSpPr>
          <p:spPr>
            <a:xfrm>
              <a:off x="1200150" y="4801592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0E635BF0-1327-F05F-A7B2-36A869249CBB}"/>
                </a:ext>
              </a:extLst>
            </p:cNvPr>
            <p:cNvSpPr/>
            <p:nvPr/>
          </p:nvSpPr>
          <p:spPr>
            <a:xfrm>
              <a:off x="4686300" y="5047873"/>
              <a:ext cx="1897380" cy="87173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79A9F59B-329F-CD2D-A617-4C1A7B23D474}"/>
                </a:ext>
              </a:extLst>
            </p:cNvPr>
            <p:cNvSpPr/>
            <p:nvPr/>
          </p:nvSpPr>
          <p:spPr>
            <a:xfrm>
              <a:off x="7040880" y="4240531"/>
              <a:ext cx="1657350" cy="693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354B1D7A-B0D7-E7C8-ADAD-8EFAA826D6D6}"/>
                </a:ext>
              </a:extLst>
            </p:cNvPr>
            <p:cNvSpPr/>
            <p:nvPr/>
          </p:nvSpPr>
          <p:spPr>
            <a:xfrm>
              <a:off x="7040880" y="5138936"/>
              <a:ext cx="1657350" cy="693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Postgres</a:t>
              </a:r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8431B361-3DCB-3F5C-0BB4-E63B498E4159}"/>
                </a:ext>
              </a:extLst>
            </p:cNvPr>
            <p:cNvSpPr/>
            <p:nvPr/>
          </p:nvSpPr>
          <p:spPr>
            <a:xfrm>
              <a:off x="7040880" y="6037341"/>
              <a:ext cx="1657350" cy="6930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57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Table in Django</a:t>
            </a:r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chemeClr val="bg1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chemeClr val="bg1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chemeClr val="bg1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 b="1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9369" y="6269755"/>
            <a:ext cx="566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/csev/dj4e-samples/tree/master/users</a:t>
            </a:r>
          </a:p>
        </p:txBody>
      </p:sp>
      <p:sp>
        <p:nvSpPr>
          <p:cNvPr id="3" name="Arrow: Left-Up 2">
            <a:extLst>
              <a:ext uri="{FF2B5EF4-FFF2-40B4-BE49-F238E27FC236}">
                <a16:creationId xmlns:a16="http://schemas.microsoft.com/office/drawing/2014/main" id="{61671077-0FC8-30D3-A58C-2146AFDE6A6D}"/>
              </a:ext>
            </a:extLst>
          </p:cNvPr>
          <p:cNvSpPr/>
          <p:nvPr/>
        </p:nvSpPr>
        <p:spPr>
          <a:xfrm>
            <a:off x="8472487" y="3429000"/>
            <a:ext cx="1956121" cy="200025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264A-20D2-E52D-B461-58DF4BB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C79D-0E9C-6375-3AFE-8505C408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 Django, the </a:t>
            </a:r>
            <a:r>
              <a:rPr lang="en-US" sz="2400" b="1" dirty="0" err="1"/>
              <a:t>makemigrations</a:t>
            </a:r>
            <a:r>
              <a:rPr lang="en-US" sz="2400" dirty="0"/>
              <a:t> command is used to create migration files based on changes made to the models in your Django application.</a:t>
            </a:r>
          </a:p>
          <a:p>
            <a:pPr algn="just"/>
            <a:r>
              <a:rPr lang="en-US" sz="2400" dirty="0"/>
              <a:t>When you define models (Python classes that represent database tables) or make changes to existing models, Django’s migration system helps manage these changes in a structured manner.</a:t>
            </a:r>
          </a:p>
          <a:p>
            <a:pPr algn="just"/>
            <a:r>
              <a:rPr lang="en-US" sz="2400" dirty="0"/>
              <a:t>This command just creates files and does not apply them to the database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migrate</a:t>
            </a:r>
            <a:r>
              <a:rPr lang="en-US" sz="2400" dirty="0"/>
              <a:t> command applies the changes to the actual database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01E7-4E27-9AB3-CA33-B9C7E098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5B9F-3B29-3079-D3AC-45A20A4E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91EF-FEE0-FF42-296D-E431924E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1960"/>
          </a:xfrm>
        </p:spPr>
        <p:txBody>
          <a:bodyPr/>
          <a:lstStyle/>
          <a:p>
            <a:r>
              <a:rPr lang="en-US" dirty="0"/>
              <a:t>Request-Response 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57CF-1282-5106-B6DA-0CFAEA79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4001-FAEE-C61B-2A2B-8B083284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365F86-9C51-EBCA-9D3A-994B3E6EF456}"/>
              </a:ext>
            </a:extLst>
          </p:cNvPr>
          <p:cNvGrpSpPr/>
          <p:nvPr/>
        </p:nvGrpSpPr>
        <p:grpSpPr>
          <a:xfrm>
            <a:off x="1419225" y="4463322"/>
            <a:ext cx="3000375" cy="1885950"/>
            <a:chOff x="1438275" y="2943225"/>
            <a:chExt cx="3000375" cy="18859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BB76C8-74BB-07C3-2CA0-9C2DDB07E31E}"/>
                </a:ext>
              </a:extLst>
            </p:cNvPr>
            <p:cNvSpPr/>
            <p:nvPr/>
          </p:nvSpPr>
          <p:spPr>
            <a:xfrm>
              <a:off x="1438275" y="2943225"/>
              <a:ext cx="3000375" cy="18859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77B384-CAFD-86C5-E3E2-C585FED3E189}"/>
                </a:ext>
              </a:extLst>
            </p:cNvPr>
            <p:cNvSpPr/>
            <p:nvPr/>
          </p:nvSpPr>
          <p:spPr>
            <a:xfrm>
              <a:off x="1438275" y="3228975"/>
              <a:ext cx="3000375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B56166-F997-557C-7E51-C1E92D4D9540}"/>
                </a:ext>
              </a:extLst>
            </p:cNvPr>
            <p:cNvSpPr txBox="1"/>
            <p:nvPr/>
          </p:nvSpPr>
          <p:spPr>
            <a:xfrm>
              <a:off x="1438275" y="3705787"/>
              <a:ext cx="1443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Second page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C83F9A-9F9A-072B-6478-9611D7403CF0}"/>
                </a:ext>
              </a:extLst>
            </p:cNvPr>
            <p:cNvSpPr txBox="1"/>
            <p:nvPr/>
          </p:nvSpPr>
          <p:spPr>
            <a:xfrm>
              <a:off x="1438275" y="3244122"/>
              <a:ext cx="1036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Page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12F558-6B99-B33C-EEBD-6547C8790817}"/>
              </a:ext>
            </a:extLst>
          </p:cNvPr>
          <p:cNvGrpSpPr/>
          <p:nvPr/>
        </p:nvGrpSpPr>
        <p:grpSpPr>
          <a:xfrm>
            <a:off x="7943852" y="4463322"/>
            <a:ext cx="3000375" cy="1885950"/>
            <a:chOff x="1438275" y="2943225"/>
            <a:chExt cx="3000375" cy="18859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1EAA5A-7944-C66C-EDBC-826901928167}"/>
                </a:ext>
              </a:extLst>
            </p:cNvPr>
            <p:cNvSpPr/>
            <p:nvPr/>
          </p:nvSpPr>
          <p:spPr>
            <a:xfrm>
              <a:off x="1438275" y="2943225"/>
              <a:ext cx="3000375" cy="18859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56042-516C-6D09-D505-77F410C4CC9F}"/>
                </a:ext>
              </a:extLst>
            </p:cNvPr>
            <p:cNvSpPr/>
            <p:nvPr/>
          </p:nvSpPr>
          <p:spPr>
            <a:xfrm>
              <a:off x="1438275" y="3228975"/>
              <a:ext cx="3000375" cy="16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E395EB-01D5-0CE4-77F6-3E229912A48B}"/>
                </a:ext>
              </a:extLst>
            </p:cNvPr>
            <p:cNvSpPr txBox="1"/>
            <p:nvPr/>
          </p:nvSpPr>
          <p:spPr>
            <a:xfrm>
              <a:off x="1438275" y="3705787"/>
              <a:ext cx="1121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</a:rPr>
                <a:t>First page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89B1D2-22AE-DD00-07A7-F5B0B3A50892}"/>
                </a:ext>
              </a:extLst>
            </p:cNvPr>
            <p:cNvSpPr txBox="1"/>
            <p:nvPr/>
          </p:nvSpPr>
          <p:spPr>
            <a:xfrm>
              <a:off x="1438275" y="3244122"/>
              <a:ext cx="1036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Page 2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17070-7D27-00D4-903A-C7C1CB8E5A41}"/>
              </a:ext>
            </a:extLst>
          </p:cNvPr>
          <p:cNvSpPr/>
          <p:nvPr/>
        </p:nvSpPr>
        <p:spPr>
          <a:xfrm>
            <a:off x="5114925" y="3727477"/>
            <a:ext cx="19621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DC948D83-C762-47EA-8701-78CE72794DA3}"/>
              </a:ext>
            </a:extLst>
          </p:cNvPr>
          <p:cNvSpPr/>
          <p:nvPr/>
        </p:nvSpPr>
        <p:spPr>
          <a:xfrm>
            <a:off x="5324475" y="2435128"/>
            <a:ext cx="1323975" cy="11049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B78C79-CEFC-4D31-EEEE-B27A10F2BCF7}"/>
              </a:ext>
            </a:extLst>
          </p:cNvPr>
          <p:cNvGrpSpPr/>
          <p:nvPr/>
        </p:nvGrpSpPr>
        <p:grpSpPr>
          <a:xfrm>
            <a:off x="5005387" y="1578566"/>
            <a:ext cx="1962150" cy="673294"/>
            <a:chOff x="5005387" y="1578566"/>
            <a:chExt cx="1962150" cy="6732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F59EFA-759D-3CC6-76B7-1AE52D930ABF}"/>
                </a:ext>
              </a:extLst>
            </p:cNvPr>
            <p:cNvSpPr/>
            <p:nvPr/>
          </p:nvSpPr>
          <p:spPr>
            <a:xfrm>
              <a:off x="5005387" y="1630299"/>
              <a:ext cx="1962150" cy="617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E3BF18-5AA7-722F-C442-37873F386E27}"/>
                </a:ext>
              </a:extLst>
            </p:cNvPr>
            <p:cNvSpPr txBox="1"/>
            <p:nvPr/>
          </p:nvSpPr>
          <p:spPr>
            <a:xfrm>
              <a:off x="5324475" y="1578566"/>
              <a:ext cx="1284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Web Server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7BCB18-B35D-3FA2-44F2-39A747C600D7}"/>
                </a:ext>
              </a:extLst>
            </p:cNvPr>
            <p:cNvSpPr/>
            <p:nvPr/>
          </p:nvSpPr>
          <p:spPr>
            <a:xfrm>
              <a:off x="5485529" y="1934261"/>
              <a:ext cx="962025" cy="31759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 80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381EA98-5FBF-C707-5D08-C61E9E7B9058}"/>
              </a:ext>
            </a:extLst>
          </p:cNvPr>
          <p:cNvSpPr/>
          <p:nvPr/>
        </p:nvSpPr>
        <p:spPr>
          <a:xfrm rot="19067662">
            <a:off x="4543425" y="4629150"/>
            <a:ext cx="1143000" cy="37467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0DDAB41-9906-F6C7-9154-A8BBDE730559}"/>
              </a:ext>
            </a:extLst>
          </p:cNvPr>
          <p:cNvSpPr/>
          <p:nvPr/>
        </p:nvSpPr>
        <p:spPr>
          <a:xfrm rot="16200000">
            <a:off x="5101368" y="2781189"/>
            <a:ext cx="1143000" cy="37467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506A1A-8C99-145E-7DE7-80C505B8AD7F}"/>
              </a:ext>
            </a:extLst>
          </p:cNvPr>
          <p:cNvSpPr/>
          <p:nvPr/>
        </p:nvSpPr>
        <p:spPr>
          <a:xfrm rot="2064033">
            <a:off x="6614500" y="4614636"/>
            <a:ext cx="1143000" cy="3746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F14EA63-C542-C016-756F-F2A311E2F087}"/>
              </a:ext>
            </a:extLst>
          </p:cNvPr>
          <p:cNvSpPr/>
          <p:nvPr/>
        </p:nvSpPr>
        <p:spPr>
          <a:xfrm rot="5400000">
            <a:off x="5711839" y="2800238"/>
            <a:ext cx="1143000" cy="37467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024C77-63D2-98BF-E691-98F68A4AC9F6}"/>
              </a:ext>
            </a:extLst>
          </p:cNvPr>
          <p:cNvSpPr txBox="1"/>
          <p:nvPr/>
        </p:nvSpPr>
        <p:spPr>
          <a:xfrm>
            <a:off x="4987323" y="491010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11880-AEA6-794A-281A-FF89F39E74EF}"/>
              </a:ext>
            </a:extLst>
          </p:cNvPr>
          <p:cNvSpPr txBox="1"/>
          <p:nvPr/>
        </p:nvSpPr>
        <p:spPr>
          <a:xfrm>
            <a:off x="6348849" y="4840728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Parse/</a:t>
            </a:r>
            <a:br>
              <a:rPr lang="en-US" dirty="0"/>
            </a:br>
            <a:r>
              <a:rPr lang="en-US" dirty="0"/>
              <a:t>Render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511FC-F558-05F6-2B10-D7DAE84A9D20}"/>
              </a:ext>
            </a:extLst>
          </p:cNvPr>
          <p:cNvSpPr txBox="1"/>
          <p:nvPr/>
        </p:nvSpPr>
        <p:spPr>
          <a:xfrm>
            <a:off x="4334652" y="2747624"/>
            <a:ext cx="98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E326E-7EAC-C86E-2871-EA8EEFC47BE5}"/>
              </a:ext>
            </a:extLst>
          </p:cNvPr>
          <p:cNvSpPr txBox="1"/>
          <p:nvPr/>
        </p:nvSpPr>
        <p:spPr>
          <a:xfrm>
            <a:off x="6747291" y="274267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37875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4D9E-603E-DE1E-503F-2A9146D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F45E-AEF1-98FC-6FD3-13615AE1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Django Application that we will develop will work with these 3 basic functions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Model</a:t>
            </a:r>
            <a:r>
              <a:rPr lang="en-US" sz="2400" dirty="0"/>
              <a:t> – The persistent data that we store and manage in a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View</a:t>
            </a:r>
            <a:r>
              <a:rPr lang="en-US" sz="2400" dirty="0"/>
              <a:t> – The view of the application created by HTML, CSS, </a:t>
            </a:r>
            <a:r>
              <a:rPr lang="en-US" sz="2400" dirty="0" err="1"/>
              <a:t>Javascript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 for accessing and getting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Controller</a:t>
            </a:r>
            <a:r>
              <a:rPr lang="en-US" sz="2400" dirty="0"/>
              <a:t> – The decision making that happens through the code at the backend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6516-0292-DB88-7400-5705E135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1BEA-63AB-9090-6709-AA685A65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6109-86CC-0CC6-3B27-BDF704D4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 dirty="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 dirty="0">
              <a:solidFill>
                <a:srgbClr val="00B0F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 dirty="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3" b="0" i="0" u="none" strike="noStrike" cap="none" dirty="0"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 dirty="0"/>
          </a:p>
        </p:txBody>
      </p:sp>
      <p:sp>
        <p:nvSpPr>
          <p:cNvPr id="179" name="Google Shape;179;p8"/>
          <p:cNvSpPr/>
          <p:nvPr/>
        </p:nvSpPr>
        <p:spPr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6" b="0" i="0" u="none" strike="noStrike" cap="none" dirty="0"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 dirty="0"/>
          </a:p>
        </p:txBody>
      </p:sp>
      <p:cxnSp>
        <p:nvCxnSpPr>
          <p:cNvPr id="180" name="Google Shape;180;p8"/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w="114300" cap="flat" cmpd="sng">
            <a:solidFill>
              <a:srgbClr val="00B0F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1" name="Google Shape;181;p8"/>
          <p:cNvCxnSpPr/>
          <p:nvPr/>
        </p:nvCxnSpPr>
        <p:spPr>
          <a:xfrm rot="10800000" flipH="1">
            <a:off x="5832294" y="4097655"/>
            <a:ext cx="14696" cy="14238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/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w="114300" cap="flat" cmpd="sng">
            <a:solidFill>
              <a:srgbClr val="00B0F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" name="Google Shape;188;p8"/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w="114300" cap="flat" cmpd="sng">
            <a:solidFill>
              <a:srgbClr val="00B0F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" name="Google Shape;189;p8"/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" name="Google Shape;190;p8"/>
          <p:cNvCxnSpPr/>
          <p:nvPr/>
        </p:nvCxnSpPr>
        <p:spPr>
          <a:xfrm rot="10800000" flipH="1">
            <a:off x="5911487" y="3481252"/>
            <a:ext cx="1495697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w="114300" cap="flat" cmpd="sng">
            <a:solidFill>
              <a:srgbClr val="00B0F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6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sz="3137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37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 dirty="0"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8B9BA-FD6D-FA3B-2759-18B40F3EEF8C}"/>
              </a:ext>
            </a:extLst>
          </p:cNvPr>
          <p:cNvSpPr txBox="1"/>
          <p:nvPr/>
        </p:nvSpPr>
        <p:spPr>
          <a:xfrm>
            <a:off x="3962916" y="6568583"/>
            <a:ext cx="325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https://www.dj4e.com/lessons/dj4e_mvc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BB39-C022-506B-7705-6B288474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B9E-BF5F-0B38-2C37-512A3761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6041450" cy="3903819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Magnetic tape technology had been used for audio recording and playback since World War II, and it was adapted for computer use — initially in a prototype called the Tape Processing Machine (TPM), 1950-51.</a:t>
            </a:r>
          </a:p>
          <a:p>
            <a:pPr algn="just"/>
            <a:r>
              <a:rPr lang="en-US" sz="1800" dirty="0"/>
              <a:t>The first magnetic tape drives were successfully demonstrated on the TPM and then adapted to the 701 (also known as the Defense Calculator), IBM's first commercial computer. </a:t>
            </a:r>
          </a:p>
          <a:p>
            <a:pPr algn="just"/>
            <a:r>
              <a:rPr lang="en-US" sz="1800" dirty="0"/>
              <a:t>The 701 tape recorded 100 characters per inch and had a throughput of 70 inches (or 7000 characters) per second.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B352-82E9-D7A0-8E8B-365DB115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FD48-4B1B-FC12-AEF9-CF5D3334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36001" y="6034617"/>
            <a:ext cx="4297680" cy="36512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Grosch, Herbert R.J., </a:t>
            </a:r>
            <a:r>
              <a:rPr lang="en-US" b="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/>
              </a:rPr>
              <a:t>Computer: Bit Slices from a Life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Third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Millenium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Books, Novato CA (1991), ISBN 0-88733-085 [</a:t>
            </a:r>
            <a:r>
              <a:rPr lang="en-US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/>
              </a:rPr>
              <a:t>3rd ed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/>
              </a:rPr>
              <a:t>mss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E6A7-72EF-6EAF-7761-36A635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AA604A-EFF1-AA06-1233-907890F6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193" y="458258"/>
            <a:ext cx="3909667" cy="55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93111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cxnSpLocks/>
            <a:endCxn id="203" idx="1"/>
          </p:cNvCxnSpPr>
          <p:nvPr/>
        </p:nvCxnSpPr>
        <p:spPr>
          <a:xfrm>
            <a:off x="1351039" y="1543438"/>
            <a:ext cx="4996128" cy="75093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61233" y="1686148"/>
            <a:ext cx="345600" cy="138450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62627" y="1414308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dirty="0"/>
          </a:p>
        </p:txBody>
      </p:sp>
      <p:cxnSp>
        <p:nvCxnSpPr>
          <p:cNvPr id="241" name="Google Shape;241;p9"/>
          <p:cNvCxnSpPr>
            <a:cxnSpLocks/>
          </p:cNvCxnSpPr>
          <p:nvPr/>
        </p:nvCxnSpPr>
        <p:spPr>
          <a:xfrm>
            <a:off x="6890506" y="2135365"/>
            <a:ext cx="281825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58214ABB-EEFB-C574-12B0-3B1130D68B38}"/>
              </a:ext>
            </a:extLst>
          </p:cNvPr>
          <p:cNvSpPr/>
          <p:nvPr/>
        </p:nvSpPr>
        <p:spPr>
          <a:xfrm>
            <a:off x="3537117" y="2012323"/>
            <a:ext cx="914400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8232-D03B-F50E-BEB4-B22AED36F16A}"/>
              </a:ext>
            </a:extLst>
          </p:cNvPr>
          <p:cNvSpPr txBox="1"/>
          <p:nvPr/>
        </p:nvSpPr>
        <p:spPr>
          <a:xfrm>
            <a:off x="3318967" y="6625889"/>
            <a:ext cx="325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https://www.dj4e.com/lessons/dj4e_mvc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A1B-E9A6-2ECC-99AB-371B144B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 Access/Update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3519-B362-C5F0-43A7-6D547B8A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Once you rewound the tape, if the data was close to the start, you had quick access, otherwise you had to skip to a point from where to read.</a:t>
            </a:r>
          </a:p>
          <a:p>
            <a:pPr algn="just"/>
            <a:r>
              <a:rPr lang="en-US" sz="2400" dirty="0"/>
              <a:t>Data needed to be sorted before it was put on tape</a:t>
            </a:r>
          </a:p>
          <a:p>
            <a:pPr algn="just"/>
            <a:r>
              <a:rPr lang="en-US" sz="2400" dirty="0"/>
              <a:t>The update normally happened off working hours and there were people responsible for transfer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B45B-CE6C-86C1-A511-F364DC6D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F824-FF49-1E0C-B1AA-81B7744E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87AE6DC3-CC22-7574-8D77-DC593C8BCCC5}"/>
              </a:ext>
            </a:extLst>
          </p:cNvPr>
          <p:cNvSpPr/>
          <p:nvPr/>
        </p:nvSpPr>
        <p:spPr>
          <a:xfrm>
            <a:off x="5983941" y="5076225"/>
            <a:ext cx="224118" cy="2063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404849-2BBB-79DD-31AA-D455F1C72B04}"/>
              </a:ext>
            </a:extLst>
          </p:cNvPr>
          <p:cNvSpPr/>
          <p:nvPr/>
        </p:nvSpPr>
        <p:spPr>
          <a:xfrm>
            <a:off x="5983941" y="5079879"/>
            <a:ext cx="224118" cy="2063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F761-EA8E-ABE9-1450-31B7E25A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CC59-FC0C-E21D-3546-523F8284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AF329F-2A90-EC1E-BD89-11280B60561E}"/>
              </a:ext>
            </a:extLst>
          </p:cNvPr>
          <p:cNvGrpSpPr/>
          <p:nvPr/>
        </p:nvGrpSpPr>
        <p:grpSpPr>
          <a:xfrm>
            <a:off x="877824" y="730185"/>
            <a:ext cx="2059620" cy="2059620"/>
            <a:chOff x="877824" y="2399190"/>
            <a:chExt cx="2059620" cy="20596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2D1D29-8EA5-F7B5-B37F-D4EB3AD78B31}"/>
                </a:ext>
              </a:extLst>
            </p:cNvPr>
            <p:cNvSpPr/>
            <p:nvPr/>
          </p:nvSpPr>
          <p:spPr>
            <a:xfrm>
              <a:off x="877824" y="2399190"/>
              <a:ext cx="2059620" cy="2059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854C0E2-A5DB-D9C2-D9DC-19F7EC303FC8}"/>
                </a:ext>
              </a:extLst>
            </p:cNvPr>
            <p:cNvSpPr/>
            <p:nvPr/>
          </p:nvSpPr>
          <p:spPr>
            <a:xfrm>
              <a:off x="1571347" y="3484187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7A33775-8D80-E088-EEB4-4DF5055D66DF}"/>
                </a:ext>
              </a:extLst>
            </p:cNvPr>
            <p:cNvSpPr/>
            <p:nvPr/>
          </p:nvSpPr>
          <p:spPr>
            <a:xfrm rot="10800000">
              <a:off x="1571347" y="2585620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10048E1-42F8-1863-5F48-AF8BF98A6318}"/>
                </a:ext>
              </a:extLst>
            </p:cNvPr>
            <p:cNvSpPr/>
            <p:nvPr/>
          </p:nvSpPr>
          <p:spPr>
            <a:xfrm rot="16200000">
              <a:off x="2056660" y="3034904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ABC7BF9-21BA-4081-E48B-0CF0416F8F50}"/>
                </a:ext>
              </a:extLst>
            </p:cNvPr>
            <p:cNvSpPr/>
            <p:nvPr/>
          </p:nvSpPr>
          <p:spPr>
            <a:xfrm rot="5400000">
              <a:off x="1105267" y="3034904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1400CBB-9B8D-35E4-99CA-FE189651B231}"/>
              </a:ext>
            </a:extLst>
          </p:cNvPr>
          <p:cNvSpPr/>
          <p:nvPr/>
        </p:nvSpPr>
        <p:spPr>
          <a:xfrm>
            <a:off x="1315801" y="1169332"/>
            <a:ext cx="1201002" cy="120100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Old Sorted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D94340-A64F-0F6D-8143-2C297A54A799}"/>
              </a:ext>
            </a:extLst>
          </p:cNvPr>
          <p:cNvGrpSpPr/>
          <p:nvPr/>
        </p:nvGrpSpPr>
        <p:grpSpPr>
          <a:xfrm>
            <a:off x="9427050" y="730185"/>
            <a:ext cx="2059620" cy="2059620"/>
            <a:chOff x="877824" y="2399190"/>
            <a:chExt cx="2059620" cy="20596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052D2F-9BAB-2A50-2F84-2307DA887719}"/>
                </a:ext>
              </a:extLst>
            </p:cNvPr>
            <p:cNvSpPr/>
            <p:nvPr/>
          </p:nvSpPr>
          <p:spPr>
            <a:xfrm>
              <a:off x="877824" y="2399190"/>
              <a:ext cx="2059620" cy="2059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3DAE557-2EAA-5235-4433-7AFB88DB37E5}"/>
                </a:ext>
              </a:extLst>
            </p:cNvPr>
            <p:cNvSpPr/>
            <p:nvPr/>
          </p:nvSpPr>
          <p:spPr>
            <a:xfrm>
              <a:off x="1571347" y="3484187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D0FD0AD-4F29-A244-3A86-578CAE5FE590}"/>
                </a:ext>
              </a:extLst>
            </p:cNvPr>
            <p:cNvSpPr/>
            <p:nvPr/>
          </p:nvSpPr>
          <p:spPr>
            <a:xfrm rot="10800000">
              <a:off x="1571347" y="2585620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0102513-0872-2BC2-41B6-AB37BD57D8AF}"/>
                </a:ext>
              </a:extLst>
            </p:cNvPr>
            <p:cNvSpPr/>
            <p:nvPr/>
          </p:nvSpPr>
          <p:spPr>
            <a:xfrm rot="16200000">
              <a:off x="2056660" y="3034904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4911DD7-533B-6C66-1D0D-F16927DE3E3D}"/>
                </a:ext>
              </a:extLst>
            </p:cNvPr>
            <p:cNvSpPr/>
            <p:nvPr/>
          </p:nvSpPr>
          <p:spPr>
            <a:xfrm rot="5400000">
              <a:off x="1105267" y="3034904"/>
              <a:ext cx="674703" cy="80786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216E181-EB3E-0724-0CCA-E2AE4D445E48}"/>
              </a:ext>
            </a:extLst>
          </p:cNvPr>
          <p:cNvSpPr/>
          <p:nvPr/>
        </p:nvSpPr>
        <p:spPr>
          <a:xfrm>
            <a:off x="9856359" y="1159494"/>
            <a:ext cx="1201002" cy="120100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Sorted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164F084-331F-407D-9135-E2727BF88922}"/>
              </a:ext>
            </a:extLst>
          </p:cNvPr>
          <p:cNvSpPr/>
          <p:nvPr/>
        </p:nvSpPr>
        <p:spPr>
          <a:xfrm>
            <a:off x="5066190" y="2737888"/>
            <a:ext cx="2059620" cy="1528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FD17C6E1-B152-1022-0B15-45AD73BF5674}"/>
              </a:ext>
            </a:extLst>
          </p:cNvPr>
          <p:cNvSpPr/>
          <p:nvPr/>
        </p:nvSpPr>
        <p:spPr>
          <a:xfrm>
            <a:off x="4715075" y="5074211"/>
            <a:ext cx="1873624" cy="1398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2922184B-362D-667D-AFC7-2837A4BD024B}"/>
              </a:ext>
            </a:extLst>
          </p:cNvPr>
          <p:cNvSpPr/>
          <p:nvPr/>
        </p:nvSpPr>
        <p:spPr>
          <a:xfrm>
            <a:off x="4455099" y="5253505"/>
            <a:ext cx="1873624" cy="1398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A27917A6-3B66-9C06-8A11-EB1D9BFE0FDC}"/>
              </a:ext>
            </a:extLst>
          </p:cNvPr>
          <p:cNvSpPr/>
          <p:nvPr/>
        </p:nvSpPr>
        <p:spPr>
          <a:xfrm>
            <a:off x="4195123" y="5432799"/>
            <a:ext cx="1873624" cy="13984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 Sorted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3EBAE7-03A3-F372-C8AC-C79DFCC24123}"/>
              </a:ext>
            </a:extLst>
          </p:cNvPr>
          <p:cNvSpPr/>
          <p:nvPr/>
        </p:nvSpPr>
        <p:spPr>
          <a:xfrm>
            <a:off x="1804243" y="2789805"/>
            <a:ext cx="224118" cy="2063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D7D6100-6838-1469-C1B6-C4D835AB9F96}"/>
              </a:ext>
            </a:extLst>
          </p:cNvPr>
          <p:cNvSpPr/>
          <p:nvPr/>
        </p:nvSpPr>
        <p:spPr>
          <a:xfrm>
            <a:off x="1804243" y="2798957"/>
            <a:ext cx="224118" cy="2063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503A89-EB75-628C-A420-7578994B1C3D}"/>
              </a:ext>
            </a:extLst>
          </p:cNvPr>
          <p:cNvSpPr/>
          <p:nvPr/>
        </p:nvSpPr>
        <p:spPr>
          <a:xfrm>
            <a:off x="7125810" y="3398765"/>
            <a:ext cx="224118" cy="2063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8D730F-5926-8DDA-2C7F-1E83CC85358D}"/>
              </a:ext>
            </a:extLst>
          </p:cNvPr>
          <p:cNvSpPr/>
          <p:nvPr/>
        </p:nvSpPr>
        <p:spPr>
          <a:xfrm>
            <a:off x="7125810" y="3398765"/>
            <a:ext cx="224118" cy="2063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133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1.45833E-6 0.04305 C -1.45833E-6 0.06227 0.06953 0.08611 0.12617 0.08611 L 0.25235 0.08611 " pathEditMode="relative" rAng="0" ptsTypes="AA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13086 7.40741E-7 C 0.18972 7.40741E-7 0.26224 -0.02778 0.26224 -0.05 L 0.26224 -0.09954 " pathEditMode="relative" rAng="0" ptsTypes="AA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-4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7.40741E-7 L -1.45833E-6 0.04305 C -1.45833E-6 0.06227 0.06953 0.08611 0.12617 0.08611 L 0.25235 0.08611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43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3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1.85185E-6 L 0.13086 1.85185E-6 C 0.18971 1.85185E-6 0.26224 -0.02778 0.26224 -0.05 L 0.26224 -0.09954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-497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4.07407E-6 L 0 -0.1333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7" grpId="0" animBg="1"/>
      <p:bldP spid="30" grpId="0" animBg="1"/>
      <p:bldP spid="28" grpId="0" animBg="1"/>
      <p:bldP spid="31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CAEA-C7CA-1B49-2617-3FC3695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through Hard Drives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9C4F-B5B0-7EE4-6D15-6785A78E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CD12-7782-0F00-003D-284AC08D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7044A5-0D6C-D060-2352-994419C77000}"/>
              </a:ext>
            </a:extLst>
          </p:cNvPr>
          <p:cNvGrpSpPr/>
          <p:nvPr/>
        </p:nvGrpSpPr>
        <p:grpSpPr>
          <a:xfrm>
            <a:off x="4829782" y="2228953"/>
            <a:ext cx="3652576" cy="3652576"/>
            <a:chOff x="4269712" y="2391382"/>
            <a:chExt cx="3652576" cy="36525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C8A952-083F-B379-7121-6B87764033FD}"/>
                </a:ext>
              </a:extLst>
            </p:cNvPr>
            <p:cNvSpPr/>
            <p:nvPr/>
          </p:nvSpPr>
          <p:spPr>
            <a:xfrm>
              <a:off x="4269712" y="2391382"/>
              <a:ext cx="3652576" cy="36525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9BEEE-CA1B-6717-8BBC-915D03AF4442}"/>
                </a:ext>
              </a:extLst>
            </p:cNvPr>
            <p:cNvSpPr/>
            <p:nvPr/>
          </p:nvSpPr>
          <p:spPr>
            <a:xfrm>
              <a:off x="4522640" y="2606040"/>
              <a:ext cx="3158320" cy="32110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0801794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1010101010001100110010000111000100001000100010100101010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F63BA8-A801-53D2-D2B8-DF11EB41D14A}"/>
                </a:ext>
              </a:extLst>
            </p:cNvPr>
            <p:cNvSpPr/>
            <p:nvPr/>
          </p:nvSpPr>
          <p:spPr>
            <a:xfrm rot="1637402">
              <a:off x="4856161" y="2960370"/>
              <a:ext cx="2491278" cy="253287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0801794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1010101010001100110010000111000100001000100010100101010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7D283E-19AA-B218-DE22-113D2FC114A6}"/>
                </a:ext>
              </a:extLst>
            </p:cNvPr>
            <p:cNvSpPr/>
            <p:nvPr/>
          </p:nvSpPr>
          <p:spPr>
            <a:xfrm rot="20011128">
              <a:off x="5151290" y="3260427"/>
              <a:ext cx="1901020" cy="19327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>
                  <a:gd name="adj" fmla="val 10801794"/>
                </a:avLst>
              </a:prstTxWarp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1010101010001100110010000111000100001000100010100101010</a:t>
              </a:r>
            </a:p>
          </p:txBody>
        </p:sp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B147636-12E4-9B15-9398-B2244AD1E005}"/>
              </a:ext>
            </a:extLst>
          </p:cNvPr>
          <p:cNvSpPr/>
          <p:nvPr/>
        </p:nvSpPr>
        <p:spPr>
          <a:xfrm>
            <a:off x="6381750" y="5111940"/>
            <a:ext cx="548640" cy="136887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floppy disk with a silver circle&#10;&#10;Description automatically generated">
            <a:extLst>
              <a:ext uri="{FF2B5EF4-FFF2-40B4-BE49-F238E27FC236}">
                <a16:creationId xmlns:a16="http://schemas.microsoft.com/office/drawing/2014/main" id="{005A4793-97C0-7E92-6448-4F664CA52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972" y="1817693"/>
            <a:ext cx="1796911" cy="1850818"/>
          </a:xfrm>
          <a:prstGeom prst="rect">
            <a:avLst/>
          </a:prstGeom>
        </p:spPr>
      </p:pic>
      <p:pic>
        <p:nvPicPr>
          <p:cNvPr id="18" name="Picture 17" descr="A hard drive with a silver disk&#10;&#10;Description automatically generated">
            <a:extLst>
              <a:ext uri="{FF2B5EF4-FFF2-40B4-BE49-F238E27FC236}">
                <a16:creationId xmlns:a16="http://schemas.microsoft.com/office/drawing/2014/main" id="{26C52C4B-6B6E-E256-E822-48CF9A208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08" y="3992047"/>
            <a:ext cx="2568843" cy="22777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8D950F-65B6-B9B6-5B53-2B9C5B9C78CA}"/>
              </a:ext>
            </a:extLst>
          </p:cNvPr>
          <p:cNvSpPr txBox="1"/>
          <p:nvPr/>
        </p:nvSpPr>
        <p:spPr>
          <a:xfrm>
            <a:off x="994410" y="2228953"/>
            <a:ext cx="37268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You could access data randomly</a:t>
            </a:r>
          </a:p>
          <a:p>
            <a:endParaRPr lang="en-US" sz="2600" dirty="0"/>
          </a:p>
          <a:p>
            <a:r>
              <a:rPr lang="en-US" sz="2600" dirty="0"/>
              <a:t>You had speeds of up to 5400 RPM which was later upgraded to 7200 RPM</a:t>
            </a:r>
          </a:p>
          <a:p>
            <a:endParaRPr lang="en-US" sz="2600" dirty="0"/>
          </a:p>
          <a:p>
            <a:r>
              <a:rPr lang="en-US" sz="2600" dirty="0"/>
              <a:t>But how to access the data efficiently?</a:t>
            </a:r>
          </a:p>
        </p:txBody>
      </p:sp>
    </p:spTree>
    <p:extLst>
      <p:ext uri="{BB962C8B-B14F-4D97-AF65-F5344CB8AC3E}">
        <p14:creationId xmlns:p14="http://schemas.microsoft.com/office/powerpoint/2010/main" val="7544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7434-014E-7ACA-5197-67968BB5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31B5-9148-6EAB-330A-38FF9703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Dr. E. F. Codd published the paper, "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Relational Model of Data for Large Shared Data Banks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", in June 1970 in the Association of Computer Machinery (ACM) journal,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Communications of the ACM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This model is now accepted as the definitive model for relational database management systems (RDBMS).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language, Structured English Query Language (SEQUEL) was developed by IBM Corporation, Inc., to use Codd's model.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SEQUEL later became SQL (still pronounced "sequel") which is accepted as the standard RDBMS language even today.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C125-A666-0D25-D54D-F9AB46B3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259D-A9AE-C42D-2174-3E9C83D9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5951-F94F-F7FF-7978-6C8D01C2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847F-AB78-C6FF-32A2-736702B3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major Database Management Systems in wide use</a:t>
            </a:r>
          </a:p>
          <a:p>
            <a:r>
              <a:rPr lang="en-US" sz="2400" dirty="0"/>
              <a:t>- </a:t>
            </a:r>
            <a:r>
              <a:rPr lang="en-US" sz="2400" b="1" dirty="0"/>
              <a:t>Postgres</a:t>
            </a:r>
            <a:r>
              <a:rPr lang="en-US" sz="2400" dirty="0"/>
              <a:t> – Open source, enterprise-scale, very tweakable</a:t>
            </a:r>
          </a:p>
          <a:p>
            <a:r>
              <a:rPr lang="en-US" sz="2400" dirty="0"/>
              <a:t>- </a:t>
            </a:r>
            <a:r>
              <a:rPr lang="en-US" sz="2400" b="1" dirty="0"/>
              <a:t>Oracle</a:t>
            </a:r>
            <a:r>
              <a:rPr lang="en-US" sz="2400" dirty="0"/>
              <a:t> - Large, commercial, enterprise-scale, very tweakable</a:t>
            </a:r>
          </a:p>
          <a:p>
            <a:r>
              <a:rPr lang="en-US" sz="2400" dirty="0"/>
              <a:t>- </a:t>
            </a:r>
            <a:r>
              <a:rPr lang="en-US" sz="2400" b="1" dirty="0" err="1"/>
              <a:t>MySql</a:t>
            </a:r>
            <a:r>
              <a:rPr lang="en-US" sz="2400" dirty="0"/>
              <a:t> - Simpler but very fast and scalable - commercial open source</a:t>
            </a:r>
          </a:p>
          <a:p>
            <a:r>
              <a:rPr lang="en-US" sz="2400" dirty="0"/>
              <a:t>- </a:t>
            </a:r>
            <a:r>
              <a:rPr lang="en-US" sz="2400" b="1" dirty="0" err="1"/>
              <a:t>SqlServer</a:t>
            </a:r>
            <a:r>
              <a:rPr lang="en-US" sz="2400" dirty="0"/>
              <a:t> - Very nice - from Microsoft (also Access)</a:t>
            </a:r>
          </a:p>
          <a:p>
            <a:r>
              <a:rPr lang="en-US" sz="2400" dirty="0"/>
              <a:t>Many other smaller projects, free and open source</a:t>
            </a:r>
            <a:br>
              <a:rPr lang="en-US" sz="2400" dirty="0"/>
            </a:br>
            <a:r>
              <a:rPr lang="en-US" sz="2400" dirty="0"/>
              <a:t>-  </a:t>
            </a:r>
            <a:r>
              <a:rPr lang="en-US" sz="2400" b="1" dirty="0"/>
              <a:t>HSQL</a:t>
            </a:r>
            <a:r>
              <a:rPr lang="en-US" sz="2400" dirty="0"/>
              <a:t>, </a:t>
            </a:r>
            <a:r>
              <a:rPr lang="en-US" sz="2400" b="1" dirty="0"/>
              <a:t>SQLite</a:t>
            </a:r>
            <a:r>
              <a:rPr lang="en-US" sz="2400" dirty="0"/>
              <a:t>, ... 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49EA-CD5B-5F8C-A602-66E99140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E873-6CAD-9DE3-8B18-D48448B3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0044" y="6087192"/>
            <a:ext cx="8051912" cy="365125"/>
          </a:xfrm>
        </p:spPr>
        <p:txBody>
          <a:bodyPr/>
          <a:lstStyle/>
          <a:p>
            <a:pPr algn="ctr"/>
            <a:r>
              <a:rPr lang="en-US" b="1" i="1" dirty="0"/>
              <a:t>Reference: https://www.dj4e.com/lessons/dj4e_basic_sql#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C5AC-1DE8-1378-B520-05901888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A43C-537F-4605-8FA1-17C12F58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Table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4482-33DB-E25C-7CD9-6EDCF462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Single table SQL typically refers to operations or queries that involve working with only one table in a database</a:t>
            </a:r>
          </a:p>
          <a:p>
            <a:r>
              <a:rPr lang="en-US" sz="1800" dirty="0"/>
              <a:t>Learning these commands gives a very basic understanding of databases and how SQL works</a:t>
            </a:r>
          </a:p>
          <a:p>
            <a:r>
              <a:rPr lang="en-US" sz="1800" dirty="0"/>
              <a:t>Performing operations or queries on a single table involves various SQL commands and statements, such 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SELECT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INSERT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DELETE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CREATE 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UPDATE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34D4-E6C0-D94D-EE0C-F7E0E0C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7A85-6FA2-4DFE-D9AD-999AD152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kumimoji="0" lang="en-US" sz="21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id integer 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PRIMARY KEY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AUTOINCREMENT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lang="en" sz="21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$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.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tables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id INTEGER NOT NULL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...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PRIMARY KEY AUTOINCREMENT,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kumimoji="0" lang="mr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kumimoji="0" lang="mr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;</a:t>
            </a:r>
            <a:endParaRPr kumimoji="0" lang="mr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CREATE TABLE Users(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id INTEGER NOT NULL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PRIMARY KEY AUTOINCREMENT,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0" lang="mr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https://www.dj4e.com/lectures/SQL-01-Basics.txt</a:t>
            </a:r>
          </a:p>
        </p:txBody>
      </p:sp>
    </p:spTree>
    <p:extLst>
      <p:ext uri="{BB962C8B-B14F-4D97-AF65-F5344CB8AC3E}">
        <p14:creationId xmlns:p14="http://schemas.microsoft.com/office/powerpoint/2010/main" val="30026500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1343</Words>
  <Application>Microsoft Office PowerPoint</Application>
  <PresentationFormat>Widescreen</PresentationFormat>
  <Paragraphs>220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Aptos Light</vt:lpstr>
      <vt:lpstr>Arial</vt:lpstr>
      <vt:lpstr>Calibri</vt:lpstr>
      <vt:lpstr>Calibri</vt:lpstr>
      <vt:lpstr>Calibri Light</vt:lpstr>
      <vt:lpstr>Courier</vt:lpstr>
      <vt:lpstr>Courier New</vt:lpstr>
      <vt:lpstr>Gill Sans</vt:lpstr>
      <vt:lpstr>Times New Roman</vt:lpstr>
      <vt:lpstr>Walbaum Display</vt:lpstr>
      <vt:lpstr>BohoVogueVTI</vt:lpstr>
      <vt:lpstr>Office Theme</vt:lpstr>
      <vt:lpstr>Introduction to SQL</vt:lpstr>
      <vt:lpstr>History of Databases</vt:lpstr>
      <vt:lpstr>Sequential Data Access/Update</vt:lpstr>
      <vt:lpstr>PowerPoint Presentation</vt:lpstr>
      <vt:lpstr>Random Access through Hard Drives</vt:lpstr>
      <vt:lpstr>History of SQL</vt:lpstr>
      <vt:lpstr>Common Database Systems</vt:lpstr>
      <vt:lpstr>Single Table SQL</vt:lpstr>
      <vt:lpstr>Start Simple - A Single Table</vt:lpstr>
      <vt:lpstr>SQL Important Commands</vt:lpstr>
      <vt:lpstr>Database Model</vt:lpstr>
      <vt:lpstr>Relational Model</vt:lpstr>
      <vt:lpstr>Let’s make a Database in SQLite using Python Anywhere</vt:lpstr>
      <vt:lpstr>Object Relational Mappers</vt:lpstr>
      <vt:lpstr>Defining a Table in Django</vt:lpstr>
      <vt:lpstr>Making Migrations</vt:lpstr>
      <vt:lpstr>Request-Response Cycle</vt:lpstr>
      <vt:lpstr>Model View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Table SQL</dc:title>
  <dc:creator>Dr. Umair Azfar Khan / Assistant Professor</dc:creator>
  <cp:lastModifiedBy>Dr. Umair Azfar Khan / Assistant Professor</cp:lastModifiedBy>
  <cp:revision>10</cp:revision>
  <dcterms:created xsi:type="dcterms:W3CDTF">2023-12-19T15:09:53Z</dcterms:created>
  <dcterms:modified xsi:type="dcterms:W3CDTF">2023-12-21T00:13:36Z</dcterms:modified>
</cp:coreProperties>
</file>