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8" r:id="rId3"/>
    <p:sldId id="326" r:id="rId4"/>
    <p:sldId id="351" r:id="rId5"/>
    <p:sldId id="338" r:id="rId6"/>
    <p:sldId id="339" r:id="rId7"/>
    <p:sldId id="327" r:id="rId8"/>
    <p:sldId id="340" r:id="rId9"/>
    <p:sldId id="341" r:id="rId10"/>
    <p:sldId id="342" r:id="rId11"/>
    <p:sldId id="343" r:id="rId12"/>
    <p:sldId id="344" r:id="rId13"/>
    <p:sldId id="345" r:id="rId14"/>
    <p:sldId id="350" r:id="rId15"/>
    <p:sldId id="349" r:id="rId16"/>
    <p:sldId id="346" r:id="rId17"/>
    <p:sldId id="347" r:id="rId18"/>
    <p:sldId id="348" r:id="rId19"/>
    <p:sldId id="310" r:id="rId20"/>
    <p:sldId id="311" r:id="rId21"/>
  </p:sldIdLst>
  <p:sldSz cx="12192000" cy="6858000"/>
  <p:notesSz cx="6858000" cy="9144000"/>
  <p:embeddedFontLst>
    <p:embeddedFont>
      <p:font typeface="Montserrat Black" panose="00000A00000000000000" pitchFamily="2" charset="0"/>
      <p:bold r:id="rId23"/>
      <p:boldItalic r:id="rId24"/>
    </p:embeddedFont>
    <p:embeddedFont>
      <p:font typeface="Play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hZtY+hB3V+cil9n6L1QnvuvZSd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1D"/>
    <a:srgbClr val="F2A100"/>
    <a:srgbClr val="CEA702"/>
    <a:srgbClr val="AAC658"/>
    <a:srgbClr val="EEF7FC"/>
    <a:srgbClr val="F8CF1B"/>
    <a:srgbClr val="277893"/>
    <a:srgbClr val="021619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AEF4120-770A-418B-33AB-CDEF79F6D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8518405-1532-18D2-807C-EB095847AC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01ACAA7-FEC8-F998-8030-7C1B5C3832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9885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AB3A5A4-36CD-0545-3498-D867994CC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CDAE932-ABF9-85C6-B69C-363B8A738C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24BD341-74E7-F568-1333-230A682DE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392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FFB0944-ACBC-DF04-BE1B-12966B5EC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6C592B16-AD12-CDA3-09EB-2DC0B6A20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8254CC8-D518-D9FB-C6C5-8C4579F55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347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530F394-4AEA-A893-B8C1-617DAB9C1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6830353-61FF-7183-C76C-53A8B0216B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5A608A7-C7B7-1F24-6BF1-E8E7916168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011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92D4CAA-5876-F66A-3785-A9A7E6841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0BF50482-82FF-79EC-48E1-D4D2881F7E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9EAE643-ADF8-0181-FFB1-7200F556A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7146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0427C5D-3835-0381-873A-4E8230AF0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5296F96-AAE4-DDD2-C852-1D1B52DCE8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A45A848-B74A-EF4E-B330-D56538CF6C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980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1549ABA-C26E-E7DA-81C8-84664F1B5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1A8BEB17-B90D-F422-B976-9D8C6054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D43D6B0-09D0-153F-8F7E-750104098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5354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AEA9351-76A0-90A3-5DFB-76FC6FD1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F450E6B-ED88-C75B-9519-85E4A04BDD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AB1C67D-3528-4805-1E68-AC72C5966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77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7ECDEF5-4CAD-AD26-F7FB-0854BBF79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A56337E-D8E1-0370-D465-4D36A8AA8C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341284D-B75C-1FB1-DEEE-16C6A345C4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2544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4" name="Google Shape;7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4837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efe96aecb4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4" name="Google Shape;774;g2efe96aecb4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78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DA2BE1F-A83E-F15C-915E-6AFD03F7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38C3D9C-703E-D07E-3201-C76625B820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364A75E-D64D-77F8-C239-B2F70DB779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14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29886FE-7E3D-96B5-05F5-431ED1599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41909300-4295-B573-1D8C-AEC63A4EA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975C6DA-AE0B-B785-C614-CCAFE42AE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051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5EB6802-4298-C6E3-2BB7-399BF4890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EB0D67D-1CC6-ECDF-D20C-CE4F354935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8759F87-5700-122A-9078-AD746EE8D1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8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11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DD0F94F-93AD-1AA4-ED7B-3305F553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F7CC1B3-D38E-AE49-EC27-7D38D5D32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41CB9A7-9D7F-85C1-0C0A-CA36D5D58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930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6D69318-FD41-1BFF-A18F-282C21056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A77C869-3152-AACF-E7D1-A6675F219C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81F6509-0B52-072D-405E-E83B36747F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12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drive/1bMHEfIZBRAoNS1V5NrvfhMDadQ88MuRD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colab.research.google.com/drive/1bMHEfIZBRAoNS1V5NrvfhMDadQ88MuRD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rm8488/distilroberta-finetuned-financial-news-sentiment-analysis" TargetMode="External"/><Relationship Id="rId5" Type="http://schemas.openxmlformats.org/officeDocument/2006/relationships/hyperlink" Target="https://colab.research.google.com/drive/1bMHEfIZBRAoNS1V5NrvfhMDadQ88MuRD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drive/1bMHEfIZBRAoNS1V5NrvfhMDadQ88MuRD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linkedin.com/in/zulfiqar-ali-mir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linkedin.com/in/zulfiqar-ali-mi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74GhVxOhG4HGQIFtKa4klkBzqkAzY6Rz#scrollTo=P36_6ZPsCD2L" TargetMode="Externa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70350" y="0"/>
            <a:ext cx="9588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A robot head with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4841" y="1699797"/>
            <a:ext cx="3325003" cy="323957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098088" y="2110220"/>
            <a:ext cx="5722449" cy="2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274"/>
              </a:buClr>
              <a:buSzPts val="99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1E6274"/>
                </a:solidFill>
                <a:latin typeface="Arial"/>
                <a:ea typeface="Arial"/>
                <a:cs typeface="Arial"/>
                <a:sym typeface="Arial"/>
              </a:rPr>
              <a:t>THE RISE OF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274"/>
              </a:buClr>
              <a:buSzPts val="99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1E6274"/>
                </a:solidFill>
                <a:latin typeface="Arial"/>
                <a:ea typeface="Arial"/>
                <a:cs typeface="Arial"/>
                <a:sym typeface="Arial"/>
              </a:rPr>
              <a:t>GENERATIVE AI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endParaRPr sz="36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52D"/>
              </a:buClr>
              <a:buSzPts val="99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3252D"/>
                </a:solidFill>
                <a:latin typeface="Arial"/>
                <a:ea typeface="Arial"/>
                <a:cs typeface="Arial"/>
                <a:sym typeface="Arial"/>
              </a:rPr>
              <a:t>A GAME - CHANGER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person with a muscular bod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20524" y="1898724"/>
            <a:ext cx="3182950" cy="31829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9F0F2872-2CAE-93B5-1D21-41D174B2697A}"/>
              </a:ext>
            </a:extLst>
          </p:cNvPr>
          <p:cNvSpPr txBox="1"/>
          <p:nvPr/>
        </p:nvSpPr>
        <p:spPr>
          <a:xfrm>
            <a:off x="1200604" y="740863"/>
            <a:ext cx="9790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9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Pak Angels Essential Generative AI Training Coho</a:t>
            </a:r>
            <a:r>
              <a:rPr lang="en-US" sz="3600" b="1" dirty="0">
                <a:solidFill>
                  <a:srgbClr val="C00000"/>
                </a:solidFill>
              </a:rPr>
              <a:t>rt-II</a:t>
            </a:r>
            <a:r>
              <a:rPr lang="en-US" sz="36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7B67D5D-CBFF-62DD-1141-36AF539E0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AFD8A111-1861-B228-88CD-0680DAE3521A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018496B1-122E-86DA-8298-2445D6DB8F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9CF682FC-1FCE-FF68-A29C-4A4A1CB45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FE4A71EF-49EA-8644-1BF2-682621550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90ADAF-990F-AD5A-BC14-915986850A3F}"/>
              </a:ext>
            </a:extLst>
          </p:cNvPr>
          <p:cNvSpPr txBox="1"/>
          <p:nvPr/>
        </p:nvSpPr>
        <p:spPr>
          <a:xfrm>
            <a:off x="403621" y="659160"/>
            <a:ext cx="10758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Why Hugging Face Matters?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79923-0A35-597B-BD3B-10C8AFB444A4}"/>
              </a:ext>
            </a:extLst>
          </p:cNvPr>
          <p:cNvSpPr txBox="1"/>
          <p:nvPr/>
        </p:nvSpPr>
        <p:spPr>
          <a:xfrm>
            <a:off x="403621" y="1867514"/>
            <a:ext cx="107581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Ease of Use: </a:t>
            </a:r>
            <a:r>
              <a:rPr lang="en-US" sz="2800" dirty="0"/>
              <a:t>Hugging Face has made state-of-the-art NLP models </a:t>
            </a:r>
            <a:r>
              <a:rPr lang="en-US" sz="2800" b="1" dirty="0"/>
              <a:t>accessible with just a few lines of code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FFC000"/>
                </a:solidFill>
              </a:rPr>
              <a:t>Pre-trained Models:</a:t>
            </a:r>
            <a:r>
              <a:rPr lang="en-US" sz="3200" b="1" dirty="0">
                <a:solidFill>
                  <a:srgbClr val="CEA702"/>
                </a:solidFill>
              </a:rPr>
              <a:t> </a:t>
            </a:r>
            <a:r>
              <a:rPr lang="en-US" sz="2800" dirty="0"/>
              <a:t>No need to start from scratch. Pre-trained models can be </a:t>
            </a:r>
            <a:r>
              <a:rPr lang="en-US" sz="2800" b="1" dirty="0"/>
              <a:t>fine-tuned to solve specific tasks in domains </a:t>
            </a:r>
            <a:r>
              <a:rPr lang="en-US" sz="2800" dirty="0"/>
              <a:t>like </a:t>
            </a:r>
            <a:r>
              <a:rPr lang="en-US" sz="2800" i="1" dirty="0">
                <a:solidFill>
                  <a:srgbClr val="C00000"/>
                </a:solidFill>
              </a:rPr>
              <a:t>healthcare, finance, customer service, and more.</a:t>
            </a:r>
          </a:p>
          <a:p>
            <a:endParaRPr lang="en-US" sz="2800" i="1" dirty="0">
              <a:solidFill>
                <a:srgbClr val="C00000"/>
              </a:solidFill>
            </a:endParaRPr>
          </a:p>
          <a:p>
            <a:r>
              <a:rPr lang="en-US" sz="3200" b="1" dirty="0">
                <a:solidFill>
                  <a:srgbClr val="FFC000"/>
                </a:solidFill>
              </a:rPr>
              <a:t>Community Focus: </a:t>
            </a:r>
            <a:r>
              <a:rPr lang="en-US" sz="2800" dirty="0"/>
              <a:t>Hugging Face fosters a massive, collaborative open-source community.</a:t>
            </a:r>
          </a:p>
        </p:txBody>
      </p:sp>
    </p:spTree>
    <p:extLst>
      <p:ext uri="{BB962C8B-B14F-4D97-AF65-F5344CB8AC3E}">
        <p14:creationId xmlns:p14="http://schemas.microsoft.com/office/powerpoint/2010/main" val="384174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1EC3873-6A59-1F87-F212-E2474FB0A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542565E5-FEE8-2019-A482-490FC4CF8584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54316823-0B69-194B-B65E-9EE08EBEF5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0374C812-F331-ADC5-2A38-707C86524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97EB6A2D-C340-43EC-65CA-6537F0217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D066DE-ABCF-1432-97DB-A0B07C50534F}"/>
              </a:ext>
            </a:extLst>
          </p:cNvPr>
          <p:cNvSpPr txBox="1"/>
          <p:nvPr/>
        </p:nvSpPr>
        <p:spPr>
          <a:xfrm>
            <a:off x="403621" y="659160"/>
            <a:ext cx="6120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Popular Use Cases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E02ADB-F584-F660-E380-3890AAE5E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34" y="1735714"/>
            <a:ext cx="1170613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rgbClr val="FFC000"/>
                </a:solidFill>
              </a:rPr>
              <a:t>Text Classification:</a:t>
            </a:r>
            <a:br>
              <a:rPr lang="en-US" altLang="en-US" sz="3200" b="1" dirty="0">
                <a:solidFill>
                  <a:srgbClr val="FFC000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Spam detection, sentiment analysis, topic categorization.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Hugging Face models can be used to label texts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rgbClr val="FFC000"/>
                </a:solidFill>
              </a:rPr>
              <a:t>Question Answering:</a:t>
            </a:r>
            <a:br>
              <a:rPr lang="en-US" altLang="en-US" sz="3200" b="1" dirty="0">
                <a:solidFill>
                  <a:srgbClr val="FFC000"/>
                </a:solidFill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Face’s models power systems that answer user questions based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documents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common use case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FAQ chatbots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rgbClr val="FFC000"/>
                </a:solidFill>
              </a:rPr>
              <a:t>Text Generation: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 human-like text for chatbots, creative writing,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95956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8BAFA1B1-B5A9-40BE-CF11-D9D92747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65B1D4AA-5E9B-E6FD-FF56-6F93B9801C3D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8498337D-386C-AE42-8D49-F5EA3C9D2A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8961042A-4EB9-2359-7207-9622327A82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D65081C2-8653-6C63-54BF-A2897D1B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D1CD3-7EF9-E64B-BAF7-0270618B1DC1}"/>
              </a:ext>
            </a:extLst>
          </p:cNvPr>
          <p:cNvSpPr txBox="1"/>
          <p:nvPr/>
        </p:nvSpPr>
        <p:spPr>
          <a:xfrm>
            <a:off x="403621" y="659160"/>
            <a:ext cx="47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Hands-on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51E54-D16C-C107-FD07-37DABEE17E24}"/>
              </a:ext>
            </a:extLst>
          </p:cNvPr>
          <p:cNvSpPr txBox="1"/>
          <p:nvPr/>
        </p:nvSpPr>
        <p:spPr>
          <a:xfrm>
            <a:off x="488887" y="1710561"/>
            <a:ext cx="794894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transformers </a:t>
            </a:r>
            <a:r>
              <a:rPr lang="en-US" sz="2800" dirty="0">
                <a:solidFill>
                  <a:srgbClr val="0070C0"/>
                </a:solidFill>
              </a:rPr>
              <a:t>import</a:t>
            </a:r>
            <a:r>
              <a:rPr lang="en-US" sz="2800" dirty="0"/>
              <a:t> pipeline</a:t>
            </a:r>
          </a:p>
          <a:p>
            <a:endParaRPr lang="en-US" sz="2800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# Load a pre-trained model for sentiment analysis</a:t>
            </a:r>
          </a:p>
          <a:p>
            <a:r>
              <a:rPr lang="en-US" sz="2800" dirty="0"/>
              <a:t>classifier = pipeline(</a:t>
            </a:r>
            <a:r>
              <a:rPr lang="en-US" sz="2800" dirty="0">
                <a:solidFill>
                  <a:srgbClr val="00B050"/>
                </a:solidFill>
              </a:rPr>
              <a:t>"sentiment-analysis"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# Test on a sample text</a:t>
            </a:r>
          </a:p>
          <a:p>
            <a:r>
              <a:rPr lang="en-US" sz="2800" dirty="0"/>
              <a:t>result = classifier(</a:t>
            </a:r>
            <a:r>
              <a:rPr lang="en-US" sz="2800" dirty="0">
                <a:solidFill>
                  <a:srgbClr val="00B050"/>
                </a:solidFill>
              </a:rPr>
              <a:t>"Hugging Face is amazing!"</a:t>
            </a:r>
            <a:r>
              <a:rPr lang="en-US" sz="2800" dirty="0"/>
              <a:t>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sz="2800" dirty="0"/>
              <a:t>(result)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6CA98-8B86-D727-5F73-A81201CA2ED6}"/>
              </a:ext>
            </a:extLst>
          </p:cNvPr>
          <p:cNvSpPr txBox="1"/>
          <p:nvPr/>
        </p:nvSpPr>
        <p:spPr>
          <a:xfrm>
            <a:off x="403621" y="5460176"/>
            <a:ext cx="8677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code loads a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pre-trained sentiment analysis model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analyzes the sentiment of a given text.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Hugging Face makes it this simple to use cutting-edge models.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1BF5A-3026-74D3-E0D7-59E71D5A576D}"/>
              </a:ext>
            </a:extLst>
          </p:cNvPr>
          <p:cNvSpPr txBox="1"/>
          <p:nvPr/>
        </p:nvSpPr>
        <p:spPr>
          <a:xfrm>
            <a:off x="8193386" y="5884461"/>
            <a:ext cx="3998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Hugging Face </a:t>
            </a:r>
            <a:r>
              <a:rPr lang="en-US" dirty="0" err="1">
                <a:hlinkClick r:id="rId5"/>
              </a:rPr>
              <a:t>Demo.ipynb</a:t>
            </a:r>
            <a:r>
              <a:rPr lang="en-US" dirty="0">
                <a:hlinkClick r:id="rId5"/>
              </a:rPr>
              <a:t> - </a:t>
            </a:r>
            <a:r>
              <a:rPr lang="en-US" dirty="0" err="1">
                <a:hlinkClick r:id="rId5"/>
              </a:rPr>
              <a:t>Colab</a:t>
            </a:r>
            <a:r>
              <a:rPr lang="en-US" dirty="0">
                <a:hlinkClick r:id="rId5"/>
              </a:rPr>
              <a:t> (google.com)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C393F8C-3E54-3A58-8EA2-D0EEDDAA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E5F91D23-6687-A123-D46B-536415BB1E90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21407EF6-27A4-8C1F-81A6-831787491C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E6DC249D-C039-206D-911F-7B04E32C7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3FA625D7-B166-67B2-957E-AEDF5CE03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B5FBE-4AE6-4A71-5A20-01D634D6D890}"/>
              </a:ext>
            </a:extLst>
          </p:cNvPr>
          <p:cNvSpPr txBox="1"/>
          <p:nvPr/>
        </p:nvSpPr>
        <p:spPr>
          <a:xfrm>
            <a:off x="403621" y="659160"/>
            <a:ext cx="47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Hands-on 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CC621-C28C-7837-F0E5-E50ADEAB464F}"/>
              </a:ext>
            </a:extLst>
          </p:cNvPr>
          <p:cNvSpPr txBox="1"/>
          <p:nvPr/>
        </p:nvSpPr>
        <p:spPr>
          <a:xfrm>
            <a:off x="403621" y="5460176"/>
            <a:ext cx="8677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code loads a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pre-trained sentiment analysis model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analyzes the sentiment of a given text.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Hugging Face makes it this simple to use cutting-edge models.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91137-EFD7-7866-676F-A58477EE9603}"/>
              </a:ext>
            </a:extLst>
          </p:cNvPr>
          <p:cNvSpPr txBox="1"/>
          <p:nvPr/>
        </p:nvSpPr>
        <p:spPr>
          <a:xfrm>
            <a:off x="8193386" y="5884461"/>
            <a:ext cx="3998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Hugging Face </a:t>
            </a:r>
            <a:r>
              <a:rPr lang="en-US" dirty="0" err="1">
                <a:hlinkClick r:id="rId5"/>
              </a:rPr>
              <a:t>Demo.ipynb</a:t>
            </a:r>
            <a:r>
              <a:rPr lang="en-US" dirty="0">
                <a:hlinkClick r:id="rId5"/>
              </a:rPr>
              <a:t> - </a:t>
            </a:r>
            <a:r>
              <a:rPr lang="en-US" dirty="0" err="1">
                <a:hlinkClick r:id="rId5"/>
              </a:rPr>
              <a:t>Colab</a:t>
            </a:r>
            <a:r>
              <a:rPr lang="en-US" dirty="0">
                <a:hlinkClick r:id="rId5"/>
              </a:rPr>
              <a:t> (google.com)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23261-244A-2BF7-1E51-3AF8CD317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054" y="1703524"/>
            <a:ext cx="9148951" cy="3017930"/>
          </a:xfrm>
          <a:prstGeom prst="rect">
            <a:avLst/>
          </a:prstGeom>
          <a:ln w="38100" cap="sq">
            <a:solidFill>
              <a:srgbClr val="FDD01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07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B5B7B6C-AF09-5B38-30AF-5F8618B36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B5D080AB-C53F-2745-A2E0-3B958E7E76C5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60D5EDBD-8A07-1CB8-8155-C659FC9914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32CC94F7-7E52-BC26-2C5E-789A335EA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48677DD1-4F62-5D73-5C17-46E4EE75A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05E40-DF15-AABC-BA98-5F6D784AF381}"/>
              </a:ext>
            </a:extLst>
          </p:cNvPr>
          <p:cNvSpPr txBox="1"/>
          <p:nvPr/>
        </p:nvSpPr>
        <p:spPr>
          <a:xfrm>
            <a:off x="403621" y="659160"/>
            <a:ext cx="47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Hands-on Demo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841C7-F1D1-2363-D085-96C63FA602B9}"/>
              </a:ext>
            </a:extLst>
          </p:cNvPr>
          <p:cNvSpPr txBox="1"/>
          <p:nvPr/>
        </p:nvSpPr>
        <p:spPr>
          <a:xfrm>
            <a:off x="8193386" y="5884461"/>
            <a:ext cx="3998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Hugging Face </a:t>
            </a:r>
            <a:r>
              <a:rPr lang="en-US" dirty="0" err="1">
                <a:hlinkClick r:id="rId5"/>
              </a:rPr>
              <a:t>Demo.ipynb</a:t>
            </a:r>
            <a:r>
              <a:rPr lang="en-US" dirty="0">
                <a:hlinkClick r:id="rId5"/>
              </a:rPr>
              <a:t> - </a:t>
            </a:r>
            <a:r>
              <a:rPr lang="en-US" dirty="0" err="1">
                <a:hlinkClick r:id="rId5"/>
              </a:rPr>
              <a:t>Colab</a:t>
            </a:r>
            <a:r>
              <a:rPr lang="en-US" dirty="0">
                <a:hlinkClick r:id="rId5"/>
              </a:rPr>
              <a:t> (google.com)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A7308-2258-2296-BDCA-0A65439F5D52}"/>
              </a:ext>
            </a:extLst>
          </p:cNvPr>
          <p:cNvSpPr txBox="1"/>
          <p:nvPr/>
        </p:nvSpPr>
        <p:spPr>
          <a:xfrm>
            <a:off x="403621" y="1520935"/>
            <a:ext cx="7065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mrm8488/</a:t>
            </a:r>
            <a:r>
              <a:rPr lang="en-US" dirty="0" err="1">
                <a:hlinkClick r:id="rId6"/>
              </a:rPr>
              <a:t>distilroberta</a:t>
            </a:r>
            <a:r>
              <a:rPr lang="en-US" dirty="0">
                <a:hlinkClick r:id="rId6"/>
              </a:rPr>
              <a:t>-finetuned-financial-news-sentiment-analysis · Hugging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4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7537639-2C5A-353C-8A49-4A4651F5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0EDF72EB-501F-8D48-D34A-51FCE1754B6E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C41240BC-96CF-5055-5E60-A452532407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E2FF77F5-A5F0-9CBE-D91F-9E496EAA35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AA818545-A86C-0637-EBD1-142C55FA5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2FD8C-0A6F-7E98-B8D4-3A3B8D6E8A9A}"/>
              </a:ext>
            </a:extLst>
          </p:cNvPr>
          <p:cNvSpPr txBox="1"/>
          <p:nvPr/>
        </p:nvSpPr>
        <p:spPr>
          <a:xfrm>
            <a:off x="403621" y="659160"/>
            <a:ext cx="47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Hands-on Demo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09E10-480A-B418-1ECF-06F207661DD0}"/>
              </a:ext>
            </a:extLst>
          </p:cNvPr>
          <p:cNvSpPr txBox="1"/>
          <p:nvPr/>
        </p:nvSpPr>
        <p:spPr>
          <a:xfrm>
            <a:off x="8193386" y="5884461"/>
            <a:ext cx="3998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Hugging Face </a:t>
            </a:r>
            <a:r>
              <a:rPr lang="en-US" dirty="0" err="1">
                <a:hlinkClick r:id="rId5"/>
              </a:rPr>
              <a:t>Demo.ipynb</a:t>
            </a:r>
            <a:r>
              <a:rPr lang="en-US" dirty="0">
                <a:hlinkClick r:id="rId5"/>
              </a:rPr>
              <a:t> - </a:t>
            </a:r>
            <a:r>
              <a:rPr lang="en-US" dirty="0" err="1">
                <a:hlinkClick r:id="rId5"/>
              </a:rPr>
              <a:t>Colab</a:t>
            </a:r>
            <a:r>
              <a:rPr lang="en-US" dirty="0">
                <a:hlinkClick r:id="rId5"/>
              </a:rPr>
              <a:t> (google.com)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74602-0C27-6CDE-D935-E7E96E74BD86}"/>
              </a:ext>
            </a:extLst>
          </p:cNvPr>
          <p:cNvSpPr txBox="1"/>
          <p:nvPr/>
        </p:nvSpPr>
        <p:spPr>
          <a:xfrm>
            <a:off x="500205" y="1383923"/>
            <a:ext cx="6124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What is this token?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A9025-AC4B-920D-090B-B3665BC08792}"/>
              </a:ext>
            </a:extLst>
          </p:cNvPr>
          <p:cNvSpPr txBox="1"/>
          <p:nvPr/>
        </p:nvSpPr>
        <p:spPr>
          <a:xfrm>
            <a:off x="500204" y="2122587"/>
            <a:ext cx="106355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API Token</a:t>
            </a:r>
            <a:r>
              <a:rPr lang="en-US" sz="3200" dirty="0"/>
              <a:t>: </a:t>
            </a:r>
          </a:p>
          <a:p>
            <a:r>
              <a:rPr lang="en-US" sz="2000" dirty="0"/>
              <a:t>It is </a:t>
            </a:r>
            <a:r>
              <a:rPr lang="en-US" sz="2000" b="1" dirty="0"/>
              <a:t>an access key that allows you or applications to interact with </a:t>
            </a:r>
            <a:r>
              <a:rPr lang="en-US" sz="2000" dirty="0"/>
              <a:t>Hugging Face resources (datasets, models, spaces, etc.) and the inference API for tasks like deploying models or making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222104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8406CEC-4E10-D855-C2DA-2CDED32FD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87EE5586-C12C-7F80-EFF2-4230FE10B74B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59401B7D-816D-7A67-4E5A-662FD484A6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30177088-7848-4539-019C-349DC8FFA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D782B0BD-F7EA-88C9-C89D-C303A9FEB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6EADA-0957-7FBC-8203-E01D2F113B71}"/>
              </a:ext>
            </a:extLst>
          </p:cNvPr>
          <p:cNvSpPr txBox="1"/>
          <p:nvPr/>
        </p:nvSpPr>
        <p:spPr>
          <a:xfrm>
            <a:off x="242595" y="749871"/>
            <a:ext cx="89990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Hugging Face Hub and Spaces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32DB83-6116-AC12-F670-BFE7B8521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5" y="1916783"/>
            <a:ext cx="1177353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rgbClr val="FFC000"/>
                </a:solidFill>
              </a:rPr>
              <a:t>Model Hub: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go-to place to find, share, and use pre-trained models.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search for models based on specific tasks like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text generation, translation,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rgbClr val="FFC000"/>
                </a:solidFill>
              </a:rPr>
              <a:t>Hugging Face Spaces: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platform to build and share AI apps powered by models on the Hugging Face Hub. Hugging Face supports integration with tools like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Streamlit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app development.</a:t>
            </a:r>
          </a:p>
        </p:txBody>
      </p:sp>
    </p:spTree>
    <p:extLst>
      <p:ext uri="{BB962C8B-B14F-4D97-AF65-F5344CB8AC3E}">
        <p14:creationId xmlns:p14="http://schemas.microsoft.com/office/powerpoint/2010/main" val="35153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5F6A7DB-A2A9-FCF9-2B9A-016243743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B1640032-C564-4AD3-6D6E-F12E3332F8ED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849A0E72-451D-96D1-F493-B7656568FE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9726730B-1BD7-18E4-DBB4-9BE28E0F3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822992F1-DB86-8E62-2EEA-1074C064D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B5035-871E-55BF-DEFC-0EBCDCF57957}"/>
              </a:ext>
            </a:extLst>
          </p:cNvPr>
          <p:cNvSpPr txBox="1"/>
          <p:nvPr/>
        </p:nvSpPr>
        <p:spPr>
          <a:xfrm>
            <a:off x="256130" y="758763"/>
            <a:ext cx="9080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Community and Collaborations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5CB141-45A1-EE49-603A-6C9E0C5A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27" y="1878612"/>
            <a:ext cx="1130514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rgbClr val="FFC000"/>
                </a:solidFill>
              </a:rPr>
              <a:t>Open-Source Spirit: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is a pioneer in building a collaborative AI ecosystem.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Researchers, developers, and organizations alike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contribute models and datasets to the platform.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rgbClr val="FFC000"/>
                </a:solidFill>
              </a:rPr>
              <a:t>Partnerships: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works with tech giants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Microsoft and Google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push the boundaries of AI.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also integrate their models with major cloud services. </a:t>
            </a:r>
          </a:p>
        </p:txBody>
      </p:sp>
    </p:spTree>
    <p:extLst>
      <p:ext uri="{BB962C8B-B14F-4D97-AF65-F5344CB8AC3E}">
        <p14:creationId xmlns:p14="http://schemas.microsoft.com/office/powerpoint/2010/main" val="420345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D9575BF1-A1E4-B281-38F3-053351A3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7D34DDD1-D8CD-5904-1F9A-EDA0B46E8BA4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40107AAB-BE1D-4010-AB74-44F60A6064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6F5E9863-CB42-C309-DDD6-D7EB132A2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03E80862-3A49-B96C-273E-08A88DF0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DB4D76-480E-E488-16EF-E0C38A906F0E}"/>
              </a:ext>
            </a:extLst>
          </p:cNvPr>
          <p:cNvSpPr txBox="1"/>
          <p:nvPr/>
        </p:nvSpPr>
        <p:spPr>
          <a:xfrm>
            <a:off x="256130" y="758763"/>
            <a:ext cx="3494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EA702"/>
                </a:solidFill>
                <a:latin typeface="Montserrat Black" panose="00000A00000000000000" pitchFamily="2" charset="0"/>
              </a:rPr>
              <a:t>Conclusion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4E5E9D-2EF7-50F8-8D1B-98D757BEE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84" y="1967061"/>
            <a:ext cx="1174724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Hugging Face’s Impact: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the AI revolution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enabling rapid development of NLP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Call to Action: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encourage you all to explore Hugging Face, experiment with the models, and see how AI can benefit your own projects and industries!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7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3"/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7" name="Google Shape;76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3" descr="Thank You PNG Images, Free Thank You Clipart Pictures - Free ..."/>
          <p:cNvPicPr preferRelativeResize="0"/>
          <p:nvPr/>
        </p:nvPicPr>
        <p:blipFill rotWithShape="1">
          <a:blip r:embed="rId4">
            <a:alphaModFix/>
          </a:blip>
          <a:srcRect t="2500" b="-2499"/>
          <a:stretch/>
        </p:blipFill>
        <p:spPr>
          <a:xfrm>
            <a:off x="767507" y="1050099"/>
            <a:ext cx="6921388" cy="4284951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3"/>
          <p:cNvSpPr txBox="1"/>
          <p:nvPr/>
        </p:nvSpPr>
        <p:spPr>
          <a:xfrm flipH="1">
            <a:off x="8077047" y="3893906"/>
            <a:ext cx="381015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Regards,</a:t>
            </a:r>
            <a:endParaRPr sz="280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Zulfiqar Ali Mir</a:t>
            </a:r>
            <a:endParaRPr sz="28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 txBox="1"/>
          <p:nvPr/>
        </p:nvSpPr>
        <p:spPr>
          <a:xfrm>
            <a:off x="5239003" y="4964300"/>
            <a:ext cx="683832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LinkedIn: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https://www.linkedin.com/in/zulfiqar-ali-mir/</a:t>
            </a:r>
            <a:endParaRPr sz="4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D4007128-7641-47F7-9D1B-5700AA4A4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70350" y="0"/>
            <a:ext cx="8200652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16507" y="668198"/>
            <a:ext cx="9096198" cy="16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9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021619"/>
                </a:solidFill>
                <a:latin typeface="Arial"/>
                <a:ea typeface="Arial"/>
                <a:cs typeface="Arial"/>
                <a:sym typeface="Arial"/>
              </a:rPr>
              <a:t>Pak Angels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9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21619"/>
                </a:solidFill>
                <a:latin typeface="Arial"/>
                <a:ea typeface="Arial"/>
                <a:cs typeface="Arial"/>
                <a:sym typeface="Arial"/>
              </a:rPr>
              <a:t>Essential Generative AI Training </a:t>
            </a:r>
            <a:endParaRPr sz="1800" b="0" i="0" u="none" strike="noStrike" cap="none" dirty="0">
              <a:solidFill>
                <a:srgbClr val="0216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A robot head with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9412705" y="86294"/>
            <a:ext cx="2843648" cy="28530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764BB64E-D6C2-ADF4-A328-C6FE59000B7C}"/>
              </a:ext>
            </a:extLst>
          </p:cNvPr>
          <p:cNvSpPr txBox="1"/>
          <p:nvPr/>
        </p:nvSpPr>
        <p:spPr>
          <a:xfrm>
            <a:off x="4205093" y="2518713"/>
            <a:ext cx="3124507" cy="73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9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277893"/>
                </a:solidFill>
                <a:latin typeface="Play"/>
                <a:ea typeface="Play"/>
                <a:cs typeface="Play"/>
                <a:sym typeface="Play"/>
              </a:rPr>
              <a:t>Module  </a:t>
            </a:r>
            <a:endParaRPr lang="en-US" sz="4000" b="1" dirty="0">
              <a:solidFill>
                <a:srgbClr val="277893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18E0A-2C62-862B-8223-613A33DA22A1}"/>
              </a:ext>
            </a:extLst>
          </p:cNvPr>
          <p:cNvSpPr txBox="1"/>
          <p:nvPr/>
        </p:nvSpPr>
        <p:spPr>
          <a:xfrm>
            <a:off x="1824565" y="3451507"/>
            <a:ext cx="80671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277893"/>
                </a:solidFill>
                <a:latin typeface="Play"/>
              </a:rPr>
              <a:t>Hands-on with Generative AI Models </a:t>
            </a:r>
          </a:p>
        </p:txBody>
      </p:sp>
    </p:spTree>
    <p:extLst>
      <p:ext uri="{BB962C8B-B14F-4D97-AF65-F5344CB8AC3E}">
        <p14:creationId xmlns:p14="http://schemas.microsoft.com/office/powerpoint/2010/main" val="402864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efe96aecb4_0_311"/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g2efe96aecb4_0_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g2efe96aecb4_0_311" descr="A blue and yellow snake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7895" y="173400"/>
            <a:ext cx="1249063" cy="124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g2efe96aecb4_0_3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854" y="773255"/>
            <a:ext cx="6260922" cy="3521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D410FC35-1527-621A-1590-AFA670A59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3" name="Google Shape;770;p33">
            <a:extLst>
              <a:ext uri="{FF2B5EF4-FFF2-40B4-BE49-F238E27FC236}">
                <a16:creationId xmlns:a16="http://schemas.microsoft.com/office/drawing/2014/main" id="{2ACC8038-F803-9C64-AC11-5F3557690F77}"/>
              </a:ext>
            </a:extLst>
          </p:cNvPr>
          <p:cNvSpPr txBox="1"/>
          <p:nvPr/>
        </p:nvSpPr>
        <p:spPr>
          <a:xfrm flipH="1">
            <a:off x="8077047" y="3893906"/>
            <a:ext cx="381015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Regards,</a:t>
            </a:r>
            <a:endParaRPr sz="280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Zulfiqar Ali Mir</a:t>
            </a:r>
            <a:endParaRPr sz="28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71;p33">
            <a:extLst>
              <a:ext uri="{FF2B5EF4-FFF2-40B4-BE49-F238E27FC236}">
                <a16:creationId xmlns:a16="http://schemas.microsoft.com/office/drawing/2014/main" id="{5DD0C5BC-7D4B-FC3A-BB6D-8278ECF95897}"/>
              </a:ext>
            </a:extLst>
          </p:cNvPr>
          <p:cNvSpPr txBox="1"/>
          <p:nvPr/>
        </p:nvSpPr>
        <p:spPr>
          <a:xfrm>
            <a:off x="5239003" y="4964300"/>
            <a:ext cx="683832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LinkedIn: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https://www.linkedin.com/in/zulfiqar-ali-mir/</a:t>
            </a:r>
            <a:endParaRPr sz="4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24AA0-3C4C-FF32-2FA8-59F6793B9CB7}"/>
              </a:ext>
            </a:extLst>
          </p:cNvPr>
          <p:cNvSpPr txBox="1"/>
          <p:nvPr/>
        </p:nvSpPr>
        <p:spPr>
          <a:xfrm>
            <a:off x="1455875" y="4190602"/>
            <a:ext cx="975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Hugging Face is known for its NLP models and tools</a:t>
            </a:r>
          </a:p>
        </p:txBody>
      </p:sp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14227885-7576-E98F-852E-96F855514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76F1D-DA5D-AB61-7A6F-66CB9A6BECF7}"/>
              </a:ext>
            </a:extLst>
          </p:cNvPr>
          <p:cNvSpPr txBox="1"/>
          <p:nvPr/>
        </p:nvSpPr>
        <p:spPr>
          <a:xfrm>
            <a:off x="1242748" y="1997246"/>
            <a:ext cx="970650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2A100"/>
                </a:solidFill>
              </a:rPr>
              <a:t>Hugging Face</a:t>
            </a:r>
          </a:p>
          <a:p>
            <a:pPr algn="ctr"/>
            <a:r>
              <a:rPr lang="en-US" sz="8000" b="1" dirty="0">
                <a:solidFill>
                  <a:srgbClr val="FFC000"/>
                </a:solidFill>
              </a:rPr>
              <a:t>The AI Powerhouse</a:t>
            </a:r>
          </a:p>
        </p:txBody>
      </p:sp>
      <p:pic>
        <p:nvPicPr>
          <p:cNvPr id="9" name="Picture 8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1C4717DD-CFA6-E105-FBFD-7FE3F453B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85C3F-24EC-0574-4C8F-6A0B0FB5121B}"/>
              </a:ext>
            </a:extLst>
          </p:cNvPr>
          <p:cNvSpPr txBox="1"/>
          <p:nvPr/>
        </p:nvSpPr>
        <p:spPr>
          <a:xfrm>
            <a:off x="2672368" y="5215592"/>
            <a:ext cx="65424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5"/>
              </a:rPr>
              <a:t>Hugging Face – The AI community building the future.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3963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DC2F8C6E-3E26-D8CF-B5D4-88CF5A320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2301F059-BCD9-C8A6-113F-3D4D983590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286E1520-AB5A-E2F3-EED4-6BEF6A148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D1922-AED7-D5F2-E73D-EE3C265E1380}"/>
              </a:ext>
            </a:extLst>
          </p:cNvPr>
          <p:cNvSpPr txBox="1"/>
          <p:nvPr/>
        </p:nvSpPr>
        <p:spPr>
          <a:xfrm>
            <a:off x="211438" y="4282198"/>
            <a:ext cx="4940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The AI Powerhouse</a:t>
            </a:r>
          </a:p>
        </p:txBody>
      </p:sp>
      <p:pic>
        <p:nvPicPr>
          <p:cNvPr id="9" name="Picture 8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AE981E60-FADB-36BF-3AEC-E0FF8071D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77" y="2026962"/>
            <a:ext cx="3173294" cy="23692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364C4-A9E6-04FD-E2A4-4F80B9D0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650" y="2484809"/>
            <a:ext cx="6652475" cy="3594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oogle Shape;509;p52" descr="Streamlit Logo PNG Vector (SVG) Free Download">
            <a:extLst>
              <a:ext uri="{FF2B5EF4-FFF2-40B4-BE49-F238E27FC236}">
                <a16:creationId xmlns:a16="http://schemas.microsoft.com/office/drawing/2014/main" id="{2F9BB509-6DF1-E7E4-02E5-9C847EBD4B6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3600" y="1047773"/>
            <a:ext cx="1976808" cy="90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10;p52" descr="A black and orange logo&#10;&#10;Description automatically generated">
            <a:extLst>
              <a:ext uri="{FF2B5EF4-FFF2-40B4-BE49-F238E27FC236}">
                <a16:creationId xmlns:a16="http://schemas.microsoft.com/office/drawing/2014/main" id="{1E4D2336-DF64-13AF-769C-1746D38ADC4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80423" y="945532"/>
            <a:ext cx="2636700" cy="1484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2;p52" descr="A blue and yellow snake logo&#10;&#10;Description automatically generated">
            <a:extLst>
              <a:ext uri="{FF2B5EF4-FFF2-40B4-BE49-F238E27FC236}">
                <a16:creationId xmlns:a16="http://schemas.microsoft.com/office/drawing/2014/main" id="{756B675F-1F40-3164-63DC-760F6D45987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0217" y="93519"/>
            <a:ext cx="1249064" cy="124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5;p1">
            <a:extLst>
              <a:ext uri="{FF2B5EF4-FFF2-40B4-BE49-F238E27FC236}">
                <a16:creationId xmlns:a16="http://schemas.microsoft.com/office/drawing/2014/main" id="{857B42F6-CCA9-65C6-9040-B30665A08F63}"/>
              </a:ext>
            </a:extLst>
          </p:cNvPr>
          <p:cNvSpPr txBox="1"/>
          <p:nvPr/>
        </p:nvSpPr>
        <p:spPr>
          <a:xfrm>
            <a:off x="3536001" y="-136826"/>
            <a:ext cx="8128765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9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Pak Angels Essential Generative AI Training Coho</a:t>
            </a:r>
            <a:r>
              <a:rPr lang="en-US" sz="2400" b="1" dirty="0">
                <a:solidFill>
                  <a:srgbClr val="C00000"/>
                </a:solidFill>
              </a:rPr>
              <a:t>rt-II</a:t>
            </a:r>
            <a:r>
              <a:rPr lang="en-US" sz="24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is Google Colab?. Introduction to Google Colab. | by Hrishikesh ...">
            <a:extLst>
              <a:ext uri="{FF2B5EF4-FFF2-40B4-BE49-F238E27FC236}">
                <a16:creationId xmlns:a16="http://schemas.microsoft.com/office/drawing/2014/main" id="{E7B6A1F0-ACB6-8185-F8DD-13EC4251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2" y="433013"/>
            <a:ext cx="2817804" cy="12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32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332957E-666E-83BD-A3F9-819566845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72D9E7ED-922C-485C-3F3D-8B4C2CEDE08C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17534759-096F-863A-7714-6391E9D5B1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0FFBDE07-B18D-BF51-1849-54BA377C07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D8FDDF6E-33A3-ADCE-9899-C17D87114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E88EE3-2638-549D-7CC4-E7FF2FE7B9CA}"/>
              </a:ext>
            </a:extLst>
          </p:cNvPr>
          <p:cNvSpPr txBox="1"/>
          <p:nvPr/>
        </p:nvSpPr>
        <p:spPr>
          <a:xfrm>
            <a:off x="7486650" y="5699214"/>
            <a:ext cx="4791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Hugging Face – The AI community building the future.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A4EF3-B0BF-9771-5286-431D7A2BAA25}"/>
              </a:ext>
            </a:extLst>
          </p:cNvPr>
          <p:cNvSpPr txBox="1"/>
          <p:nvPr/>
        </p:nvSpPr>
        <p:spPr>
          <a:xfrm>
            <a:off x="403621" y="819650"/>
            <a:ext cx="1075819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Introduction to </a:t>
            </a:r>
          </a:p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Hugging Face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CE377F-1F17-E637-CA82-F9CFC119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32" y="2029713"/>
            <a:ext cx="1153229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What is Hugging Face?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is a leading company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primarily focused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It has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democratized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by providing access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pre-trained models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make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AI-powered applications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 easier.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Offering: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Hugging Face’s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libraries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widely adopted by both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and developers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productivity in AI tasks like language modeling, machine translation, and text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58023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72BD11A-21FA-CEAA-1AB4-F02EB4E8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AD9F77EC-7713-48C0-E1AF-BF0448ACCE9A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31E20081-8971-D2E3-0D49-3AA5A4997F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58AF2960-533E-F77A-5FB0-E81BB7C45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73DCF717-9D5B-A88D-E693-14055147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AAE6E1-9452-193E-A57B-55F78EE6B8D5}"/>
              </a:ext>
            </a:extLst>
          </p:cNvPr>
          <p:cNvSpPr txBox="1"/>
          <p:nvPr/>
        </p:nvSpPr>
        <p:spPr>
          <a:xfrm>
            <a:off x="7486650" y="5699214"/>
            <a:ext cx="4791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Hugging Face – The AI community building the future.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9026-DD1F-0818-29D8-7CF4B0EF0055}"/>
              </a:ext>
            </a:extLst>
          </p:cNvPr>
          <p:cNvSpPr txBox="1"/>
          <p:nvPr/>
        </p:nvSpPr>
        <p:spPr>
          <a:xfrm>
            <a:off x="405882" y="749871"/>
            <a:ext cx="4585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Core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F9661-E98A-50DF-9683-C75395A40A14}"/>
              </a:ext>
            </a:extLst>
          </p:cNvPr>
          <p:cNvSpPr txBox="1"/>
          <p:nvPr/>
        </p:nvSpPr>
        <p:spPr>
          <a:xfrm>
            <a:off x="403621" y="1710561"/>
            <a:ext cx="107581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Transformers Library: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/>
              <a:t>A rich library providing pre-trained models for NLP tasks. Some popular models include: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BERT (Bidirectional Encoder Representations from Transformers)</a:t>
            </a:r>
            <a:r>
              <a:rPr lang="en-US" sz="2400" dirty="0"/>
              <a:t>: Great for text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GPT (Generative Pre-trained Transformer)</a:t>
            </a:r>
            <a:r>
              <a:rPr lang="en-US" sz="2400" dirty="0"/>
              <a:t>: Used for text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T5 (Text-To-Text Transfer Transformer)</a:t>
            </a:r>
            <a:r>
              <a:rPr lang="en-US" sz="2400" dirty="0"/>
              <a:t>: A unified framework for NLP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14227885-7576-E98F-852E-96F855514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44E72-A303-A1A4-422F-A0480093324E}"/>
              </a:ext>
            </a:extLst>
          </p:cNvPr>
          <p:cNvSpPr txBox="1"/>
          <p:nvPr/>
        </p:nvSpPr>
        <p:spPr>
          <a:xfrm>
            <a:off x="2543083" y="516438"/>
            <a:ext cx="90776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Open-Source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4717D-9AA7-2B00-238A-F18AFE7BD626}"/>
              </a:ext>
            </a:extLst>
          </p:cNvPr>
          <p:cNvSpPr txBox="1"/>
          <p:nvPr/>
        </p:nvSpPr>
        <p:spPr>
          <a:xfrm>
            <a:off x="6095999" y="5853684"/>
            <a:ext cx="6722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4"/>
              </a:rPr>
              <a:t>Hugging Face and </a:t>
            </a:r>
            <a:r>
              <a:rPr lang="en-US" sz="1800" dirty="0" err="1">
                <a:hlinkClick r:id="rId4"/>
              </a:rPr>
              <a:t>Langchain.ipynb</a:t>
            </a:r>
            <a:r>
              <a:rPr lang="en-US" sz="1800" dirty="0">
                <a:hlinkClick r:id="rId4"/>
              </a:rPr>
              <a:t> - </a:t>
            </a:r>
            <a:r>
              <a:rPr lang="en-US" sz="1800" dirty="0" err="1">
                <a:hlinkClick r:id="rId4"/>
              </a:rPr>
              <a:t>Colab</a:t>
            </a:r>
            <a:r>
              <a:rPr lang="en-US" sz="1800" dirty="0">
                <a:hlinkClick r:id="rId4"/>
              </a:rPr>
              <a:t> (google.com)</a:t>
            </a:r>
            <a:endParaRPr lang="en-US" sz="1800" dirty="0"/>
          </a:p>
        </p:txBody>
      </p:sp>
      <p:pic>
        <p:nvPicPr>
          <p:cNvPr id="5" name="Picture 4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14995B11-CD34-3995-CF80-A07DEA833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76" y="377655"/>
            <a:ext cx="2257425" cy="1685408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478A8D6-DBF9-0330-DE0A-C690ACD3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39" y="2093918"/>
            <a:ext cx="2885061" cy="105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9ABD951-B063-FCE1-3BD2-E2EA1553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92" y="2002983"/>
            <a:ext cx="1998663" cy="181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hat Gpt Icon PNGs for Free Download">
            <a:extLst>
              <a:ext uri="{FF2B5EF4-FFF2-40B4-BE49-F238E27FC236}">
                <a16:creationId xmlns:a16="http://schemas.microsoft.com/office/drawing/2014/main" id="{8062ADAB-E222-475E-F053-FCD05985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10" y="3581400"/>
            <a:ext cx="2119317" cy="21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05FC6-491A-252A-6871-4E55AF36E5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8980" y="4279056"/>
            <a:ext cx="2992288" cy="12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5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7C8E802-DB0B-341D-4EC9-E237936D3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3A85AD7E-8506-DF43-09B6-8901FA63004F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B30AD670-3F3C-7B88-5C27-4514CEDC69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B8176DC6-CA9A-911A-1507-8F5F0B664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FFD7B49E-C45E-40B5-5CBB-034494CA7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AC35-9355-0038-E8C5-AFCDCC919DA1}"/>
              </a:ext>
            </a:extLst>
          </p:cNvPr>
          <p:cNvSpPr txBox="1"/>
          <p:nvPr/>
        </p:nvSpPr>
        <p:spPr>
          <a:xfrm>
            <a:off x="7486650" y="5699214"/>
            <a:ext cx="4791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Hugging Face – The AI community building the future.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A3227-C286-C5AA-E252-8F7A1DB68887}"/>
              </a:ext>
            </a:extLst>
          </p:cNvPr>
          <p:cNvSpPr txBox="1"/>
          <p:nvPr/>
        </p:nvSpPr>
        <p:spPr>
          <a:xfrm>
            <a:off x="405882" y="749871"/>
            <a:ext cx="4585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Core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05793-DDAC-915E-1BF0-60F00EC28762}"/>
              </a:ext>
            </a:extLst>
          </p:cNvPr>
          <p:cNvSpPr txBox="1"/>
          <p:nvPr/>
        </p:nvSpPr>
        <p:spPr>
          <a:xfrm>
            <a:off x="403621" y="1670568"/>
            <a:ext cx="1075819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Datasets Library:</a:t>
            </a:r>
            <a:br>
              <a:rPr lang="en-US" sz="3200" b="1" dirty="0">
                <a:solidFill>
                  <a:srgbClr val="CEA702"/>
                </a:solidFill>
              </a:rPr>
            </a:br>
            <a:r>
              <a:rPr lang="en-US" sz="2400" dirty="0"/>
              <a:t>An extensive collection of datasets for </a:t>
            </a:r>
            <a:r>
              <a:rPr lang="en-US" sz="2400" b="1" dirty="0"/>
              <a:t>NLP and computer vision</a:t>
            </a:r>
            <a:r>
              <a:rPr lang="en-US" sz="2400" dirty="0"/>
              <a:t>. </a:t>
            </a:r>
          </a:p>
          <a:p>
            <a:r>
              <a:rPr lang="en-US" sz="2400" dirty="0"/>
              <a:t>You can use this to quickly access the </a:t>
            </a:r>
            <a:r>
              <a:rPr lang="en-US" sz="2400" b="1" dirty="0"/>
              <a:t>data needed for model training or fine-tuning.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0845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F7FC"/>
            </a:gs>
            <a:gs pos="100000">
              <a:srgbClr val="E7F7F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DB9DFF06-E9EB-0179-F62F-5E22D9CD4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7505F1B3-02AB-6C77-B6A0-E6F5DD95690B}"/>
              </a:ext>
            </a:extLst>
          </p:cNvPr>
          <p:cNvSpPr txBox="1"/>
          <p:nvPr/>
        </p:nvSpPr>
        <p:spPr>
          <a:xfrm>
            <a:off x="0" y="0"/>
            <a:ext cx="9758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Play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Empower Your Skills, Boost Your Productivity for a Prosperous Pakistan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9D29FBD0-86E7-E86E-6C5F-15FF9C76AA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8350"/>
            <a:ext cx="1219199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Hugging Face's logo">
            <a:extLst>
              <a:ext uri="{FF2B5EF4-FFF2-40B4-BE49-F238E27FC236}">
                <a16:creationId xmlns:a16="http://schemas.microsoft.com/office/drawing/2014/main" id="{96EA0479-B917-092B-6666-69ED9FD230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yellow smiley face with hands on it&#10;&#10;Description automatically generated">
            <a:extLst>
              <a:ext uri="{FF2B5EF4-FFF2-40B4-BE49-F238E27FC236}">
                <a16:creationId xmlns:a16="http://schemas.microsoft.com/office/drawing/2014/main" id="{E98A675D-23B9-E16E-45C6-9E9C4FEC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700" y="25153"/>
            <a:ext cx="2257425" cy="1685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2DF5BB-B283-771A-B6EB-1A41C453E8B7}"/>
              </a:ext>
            </a:extLst>
          </p:cNvPr>
          <p:cNvSpPr txBox="1"/>
          <p:nvPr/>
        </p:nvSpPr>
        <p:spPr>
          <a:xfrm>
            <a:off x="7486650" y="5699214"/>
            <a:ext cx="4791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Hugging Face – The AI community building the future.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8DCE1-0D77-10B8-6097-34715D55CC11}"/>
              </a:ext>
            </a:extLst>
          </p:cNvPr>
          <p:cNvSpPr txBox="1"/>
          <p:nvPr/>
        </p:nvSpPr>
        <p:spPr>
          <a:xfrm>
            <a:off x="405882" y="749871"/>
            <a:ext cx="4585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Montserrat Black" panose="00000A00000000000000" pitchFamily="2" charset="0"/>
              </a:rPr>
              <a:t>Core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BFB2B-F81F-7777-B941-55F52FCCCD89}"/>
              </a:ext>
            </a:extLst>
          </p:cNvPr>
          <p:cNvSpPr txBox="1"/>
          <p:nvPr/>
        </p:nvSpPr>
        <p:spPr>
          <a:xfrm>
            <a:off x="403621" y="1679407"/>
            <a:ext cx="107581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Model Hub: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2400" dirty="0"/>
              <a:t>Hugging Face’s Model Hub offers thousands of </a:t>
            </a:r>
            <a:r>
              <a:rPr lang="en-US" sz="2400" b="1" dirty="0"/>
              <a:t>pre-trained models </a:t>
            </a:r>
            <a:r>
              <a:rPr lang="en-US" sz="2400" dirty="0"/>
              <a:t>shared by the </a:t>
            </a:r>
            <a:r>
              <a:rPr lang="en-US" sz="2400" b="1" dirty="0"/>
              <a:t>community and organizations</a:t>
            </a:r>
            <a:r>
              <a:rPr lang="en-US" sz="2400" dirty="0"/>
              <a:t>, </a:t>
            </a:r>
            <a:r>
              <a:rPr lang="en-US" sz="2400" b="1" dirty="0"/>
              <a:t>ready for use</a:t>
            </a:r>
            <a:r>
              <a:rPr lang="en-US" sz="2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0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1095</Words>
  <Application>Microsoft Office PowerPoint</Application>
  <PresentationFormat>Widescreen</PresentationFormat>
  <Paragraphs>120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Play</vt:lpstr>
      <vt:lpstr>Arial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ZULFIQAR ALI MIR</dc:creator>
  <cp:lastModifiedBy>Zulfiqar Ali Mir</cp:lastModifiedBy>
  <cp:revision>106</cp:revision>
  <dcterms:created xsi:type="dcterms:W3CDTF">2024-07-30T13:34:23Z</dcterms:created>
  <dcterms:modified xsi:type="dcterms:W3CDTF">2024-10-13T18:40:16Z</dcterms:modified>
</cp:coreProperties>
</file>