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4" r:id="rId1"/>
  </p:sldMasterIdLst>
  <p:notesMasterIdLst>
    <p:notesMasterId r:id="rId10"/>
  </p:notesMasterIdLst>
  <p:sldIdLst>
    <p:sldId id="256" r:id="rId2"/>
    <p:sldId id="273" r:id="rId3"/>
    <p:sldId id="274" r:id="rId4"/>
    <p:sldId id="271" r:id="rId5"/>
    <p:sldId id="275" r:id="rId6"/>
    <p:sldId id="276" r:id="rId7"/>
    <p:sldId id="277" r:id="rId8"/>
    <p:sldId id="272" r:id="rId9"/>
  </p:sldIdLst>
  <p:sldSz cx="12192000" cy="6858000"/>
  <p:notesSz cx="9144000" cy="6858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22B91C9-5B8C-464E-A806-0D7B30743877}">
  <a:tblStyle styleId="{C22B91C9-5B8C-464E-A806-0D7B3074387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9624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5179484" y="0"/>
            <a:ext cx="39624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2514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6513910"/>
            <a:ext cx="3962400" cy="344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:notes"/>
          <p:cNvSpPr txBox="1">
            <a:spLocks noGrp="1"/>
          </p:cNvSpPr>
          <p:nvPr>
            <p:ph type="body" idx="1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6:notes"/>
          <p:cNvSpPr txBox="1">
            <a:spLocks noGrp="1"/>
          </p:cNvSpPr>
          <p:nvPr>
            <p:ph type="body" idx="1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7:notes"/>
          <p:cNvSpPr txBox="1">
            <a:spLocks noGrp="1"/>
          </p:cNvSpPr>
          <p:nvPr>
            <p:ph type="body" idx="1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"/>
          <p:cNvSpPr txBox="1"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Times New Roman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"/>
          <p:cNvSpPr txBox="1"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2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2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"/>
          <p:cNvSpPr/>
          <p:nvPr/>
        </p:nvSpPr>
        <p:spPr>
          <a:xfrm>
            <a:off x="0" y="4323810"/>
            <a:ext cx="1744652" cy="778589"/>
          </a:xfrm>
          <a:custGeom>
            <a:avLst/>
            <a:gdLst/>
            <a:ahLst/>
            <a:cxnLst/>
            <a:rect l="l" t="t" r="r" b="b"/>
            <a:pathLst>
              <a:path w="372" h="166" extrusionOk="0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531812" y="4529540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2"/>
          <p:cNvSpPr txBox="1"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Times New Roman"/>
              <a:buNone/>
              <a:defRPr sz="48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2"/>
          <p:cNvSpPr txBox="1">
            <a:spLocks noGrp="1"/>
          </p:cNvSpPr>
          <p:nvPr>
            <p:ph type="body" idx="1"/>
          </p:nvPr>
        </p:nvSpPr>
        <p:spPr>
          <a:xfrm>
            <a:off x="3275012" y="3505200"/>
            <a:ext cx="753655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Font typeface="Arial"/>
              <a:buNone/>
              <a:defRPr sz="16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Font typeface="Arial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00"/>
              <a:buFont typeface="Arial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00"/>
              <a:buFont typeface="Arial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00"/>
              <a:buFont typeface="Arial"/>
              <a:buNone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18" name="Google Shape;118;p12"/>
          <p:cNvSpPr txBox="1">
            <a:spLocks noGrp="1"/>
          </p:cNvSpPr>
          <p:nvPr>
            <p:ph type="body" idx="2"/>
          </p:nvPr>
        </p:nvSpPr>
        <p:spPr>
          <a:xfrm>
            <a:off x="2589212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9" name="Google Shape;119;p12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12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12"/>
          <p:cNvSpPr/>
          <p:nvPr/>
        </p:nvSpPr>
        <p:spPr>
          <a:xfrm rot="10800000" flipH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2"/>
          <p:cNvSpPr txBox="1">
            <a:spLocks noGrp="1"/>
          </p:cNvSpPr>
          <p:nvPr>
            <p:ph type="sldNum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3" name="Google Shape;123;p12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24" name="Google Shape;124;p12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3"/>
          <p:cNvSpPr txBox="1"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Times New Roman"/>
              <a:buNone/>
              <a:defRPr sz="48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13"/>
          <p:cNvSpPr txBox="1">
            <a:spLocks noGrp="1"/>
          </p:cNvSpPr>
          <p:nvPr>
            <p:ph type="body" idx="1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28" name="Google Shape;128;p13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13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13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13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Name Card">
  <p:cSld name="Quote Name Card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4"/>
          <p:cNvSpPr txBox="1"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Times New Roman"/>
              <a:buNone/>
              <a:defRPr sz="48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14"/>
          <p:cNvSpPr txBox="1">
            <a:spLocks noGrp="1"/>
          </p:cNvSpPr>
          <p:nvPr>
            <p:ph type="body" idx="1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400"/>
              <a:buFont typeface="Arial"/>
              <a:buNone/>
              <a:defRPr sz="240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Font typeface="Arial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00"/>
              <a:buFont typeface="Arial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00"/>
              <a:buFont typeface="Arial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00"/>
              <a:buFont typeface="Arial"/>
              <a:buNone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35" name="Google Shape;135;p14"/>
          <p:cNvSpPr txBox="1">
            <a:spLocks noGrp="1"/>
          </p:cNvSpPr>
          <p:nvPr>
            <p:ph type="body" idx="2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36" name="Google Shape;136;p14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14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14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14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0" name="Google Shape;140;p14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41" name="Google Shape;141;p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ue or False">
  <p:cSld name="True or False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5"/>
          <p:cNvSpPr txBox="1"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Times New Roman"/>
              <a:buNone/>
              <a:defRPr sz="48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15"/>
          <p:cNvSpPr txBox="1">
            <a:spLocks noGrp="1"/>
          </p:cNvSpPr>
          <p:nvPr>
            <p:ph type="body" idx="1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400"/>
              <a:buFont typeface="Arial"/>
              <a:buNone/>
              <a:defRPr sz="240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Font typeface="Arial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00"/>
              <a:buFont typeface="Arial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00"/>
              <a:buFont typeface="Arial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00"/>
              <a:buFont typeface="Arial"/>
              <a:buNone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45" name="Google Shape;145;p15"/>
          <p:cNvSpPr txBox="1">
            <a:spLocks noGrp="1"/>
          </p:cNvSpPr>
          <p:nvPr>
            <p:ph type="body" idx="2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46" name="Google Shape;146;p15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15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15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5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6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16"/>
          <p:cNvSpPr txBox="1">
            <a:spLocks noGrp="1"/>
          </p:cNvSpPr>
          <p:nvPr>
            <p:ph type="body" idx="1"/>
          </p:nvPr>
        </p:nvSpPr>
        <p:spPr>
          <a:xfrm rot="5400000">
            <a:off x="5103812" y="-381000"/>
            <a:ext cx="3886200" cy="89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53" name="Google Shape;153;p16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16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16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6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>
            <a:spLocks noGrp="1"/>
          </p:cNvSpPr>
          <p:nvPr>
            <p:ph type="title"/>
          </p:nvPr>
        </p:nvSpPr>
        <p:spPr>
          <a:xfrm rot="5400000">
            <a:off x="7756704" y="2165513"/>
            <a:ext cx="5283817" cy="2207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17"/>
          <p:cNvSpPr txBox="1">
            <a:spLocks noGrp="1"/>
          </p:cNvSpPr>
          <p:nvPr>
            <p:ph type="body" idx="1"/>
          </p:nvPr>
        </p:nvSpPr>
        <p:spPr>
          <a:xfrm rot="5400000">
            <a:off x="3185803" y="30814"/>
            <a:ext cx="5283817" cy="6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60" name="Google Shape;160;p17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17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17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7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"/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"/>
          <p:cNvSpPr txBox="1">
            <a:spLocks noGrp="1"/>
          </p:cNvSpPr>
          <p:nvPr>
            <p:ph type="body" idx="1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52" name="Google Shape;52;p3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3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3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5"/>
          <p:cNvSpPr txBox="1"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Times New Roman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5"/>
          <p:cNvSpPr txBox="1"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595959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5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5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5"/>
          <p:cNvSpPr/>
          <p:nvPr/>
        </p:nvSpPr>
        <p:spPr>
          <a:xfrm rot="10800000" flipH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5"/>
          <p:cNvSpPr txBox="1">
            <a:spLocks noGrp="1"/>
          </p:cNvSpPr>
          <p:nvPr>
            <p:ph type="sldNum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6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6"/>
          <p:cNvSpPr txBox="1"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40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4" name="Google Shape;74;p6"/>
          <p:cNvSpPr txBox="1">
            <a:spLocks noGrp="1"/>
          </p:cNvSpPr>
          <p:nvPr>
            <p:ph type="body" idx="2"/>
          </p:nvPr>
        </p:nvSpPr>
        <p:spPr>
          <a:xfrm>
            <a:off x="2589212" y="2548966"/>
            <a:ext cx="4342893" cy="3354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75" name="Google Shape;75;p6"/>
          <p:cNvSpPr txBox="1">
            <a:spLocks noGrp="1"/>
          </p:cNvSpPr>
          <p:nvPr>
            <p:ph type="body" idx="3"/>
          </p:nvPr>
        </p:nvSpPr>
        <p:spPr>
          <a:xfrm>
            <a:off x="7506629" y="1969475"/>
            <a:ext cx="3999001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40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6" name="Google Shape;76;p6"/>
          <p:cNvSpPr txBox="1">
            <a:spLocks noGrp="1"/>
          </p:cNvSpPr>
          <p:nvPr>
            <p:ph type="body" idx="4"/>
          </p:nvPr>
        </p:nvSpPr>
        <p:spPr>
          <a:xfrm>
            <a:off x="7166957" y="2545738"/>
            <a:ext cx="4338674" cy="3354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77" name="Google Shape;77;p6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6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6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6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7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7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7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7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7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8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8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8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9"/>
          <p:cNvSpPr txBox="1"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Times New Roman"/>
              <a:buNone/>
              <a:defRPr sz="20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9"/>
          <p:cNvSpPr txBox="1">
            <a:spLocks noGrp="1"/>
          </p:cNvSpPr>
          <p:nvPr>
            <p:ph type="body" idx="1"/>
          </p:nvPr>
        </p:nvSpPr>
        <p:spPr>
          <a:xfrm>
            <a:off x="6323012" y="446088"/>
            <a:ext cx="5181600" cy="5414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95" name="Google Shape;95;p9"/>
          <p:cNvSpPr txBox="1">
            <a:spLocks noGrp="1"/>
          </p:cNvSpPr>
          <p:nvPr>
            <p:ph type="body" idx="2"/>
          </p:nvPr>
        </p:nvSpPr>
        <p:spPr>
          <a:xfrm>
            <a:off x="2589212" y="1598613"/>
            <a:ext cx="3505199" cy="4262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9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0"/>
          <p:cNvSpPr txBox="1"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Times New Roman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0"/>
          <p:cNvSpPr>
            <a:spLocks noGrp="1"/>
          </p:cNvSpPr>
          <p:nvPr>
            <p:ph type="pic" idx="2"/>
          </p:nvPr>
        </p:nvSpPr>
        <p:spPr>
          <a:xfrm>
            <a:off x="2589212" y="634965"/>
            <a:ext cx="8915400" cy="3854970"/>
          </a:xfrm>
          <a:prstGeom prst="rect">
            <a:avLst/>
          </a:prstGeom>
          <a:noFill/>
          <a:ln>
            <a:noFill/>
          </a:ln>
        </p:spPr>
      </p: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2589213" y="5367338"/>
            <a:ext cx="8915400" cy="49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0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0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0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1"/>
          <p:cNvSpPr txBox="1"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Times New Roman"/>
              <a:buNone/>
              <a:defRPr sz="48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1"/>
          <p:cNvSpPr txBox="1"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1" name="Google Shape;111;p11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1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1"/>
          <p:cNvSpPr/>
          <p:nvPr/>
        </p:nvSpPr>
        <p:spPr>
          <a:xfrm rot="10800000" flipH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11"/>
          <p:cNvSpPr txBox="1">
            <a:spLocks noGrp="1"/>
          </p:cNvSpPr>
          <p:nvPr>
            <p:ph type="sldNum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DE6C3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11" name="Google Shape;11;p1"/>
            <p:cNvSpPr/>
            <p:nvPr/>
          </p:nvSpPr>
          <p:spPr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l" t="t" r="r" b="b"/>
              <a:pathLst>
                <a:path w="22" h="136" extrusionOk="0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l" t="t" r="r" b="b"/>
              <a:pathLst>
                <a:path w="140" h="504" extrusionOk="0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l" t="t" r="r" b="b"/>
              <a:pathLst>
                <a:path w="132" h="308" extrusionOk="0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l" t="t" r="r" b="b"/>
              <a:pathLst>
                <a:path w="37" h="79" extrusionOk="0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l" t="t" r="r" b="b"/>
              <a:pathLst>
                <a:path w="178" h="722" extrusionOk="0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l" t="t" r="r" b="b"/>
              <a:pathLst>
                <a:path w="23" h="635" extrusionOk="0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l" t="t" r="r" b="b"/>
              <a:pathLst>
                <a:path w="17" h="107" extrusionOk="0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l" t="t" r="r" b="b"/>
              <a:pathLst>
                <a:path w="41" h="222" extrusionOk="0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l" t="t" r="r" b="b"/>
              <a:pathLst>
                <a:path w="450" h="878" extrusionOk="0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l" t="t" r="r" b="b"/>
              <a:pathLst>
                <a:path w="35" h="73" extrusionOk="0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l" t="t" r="r" b="b"/>
              <a:pathLst>
                <a:path w="8" h="48" extrusionOk="0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l" t="t" r="r" b="b"/>
              <a:pathLst>
                <a:path w="52" h="135" extrusionOk="0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" name="Google Shape;23;p1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24" name="Google Shape;24;p1"/>
            <p:cNvSpPr/>
            <p:nvPr/>
          </p:nvSpPr>
          <p:spPr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l" t="t" r="r" b="b"/>
              <a:pathLst>
                <a:path w="103" h="920" extrusionOk="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l" t="t" r="r" b="b"/>
              <a:pathLst>
                <a:path w="88" h="330" extrusionOk="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l" t="t" r="r" b="b"/>
              <a:pathLst>
                <a:path w="90" h="207" extrusionOk="0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l" t="t" r="r" b="b"/>
              <a:pathLst>
                <a:path w="115" h="467" extrusionOk="0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l" t="t" r="r" b="b"/>
              <a:pathLst>
                <a:path w="36" h="633" extrusionOk="0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l" t="t" r="r" b="b"/>
              <a:pathLst>
                <a:path w="28" h="59" extrusionOk="0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l" t="t" r="r" b="b"/>
              <a:pathLst>
                <a:path w="17" h="107" extrusionOk="0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l" t="t" r="r" b="b"/>
              <a:pathLst>
                <a:path w="294" h="568" extrusionOk="0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l" t="t" r="r" b="b"/>
              <a:pathLst>
                <a:path w="25" h="53" extrusionOk="0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l" t="t" r="r" b="b"/>
              <a:pathLst>
                <a:path w="29" h="141" extrusionOk="0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l" t="t" r="r" b="b"/>
              <a:pathLst>
                <a:path w="8" h="48" extrusionOk="0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l" t="t" r="r" b="b"/>
              <a:pathLst>
                <a:path w="44" h="111" extrusionOk="0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1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Times New Roman"/>
              <a:buNone/>
              <a:defRPr sz="3600" b="0" i="0" u="none" strike="noStrike" cap="none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1"/>
          <p:cNvSpPr txBox="1"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🠶"/>
              <a:defRPr sz="1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🠶"/>
              <a:defRPr sz="16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🠶"/>
              <a:defRPr sz="14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" name="Google Shape;39;p1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Google Shape;40;p1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Google Shape;41;p1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8"/>
          <p:cNvSpPr txBox="1">
            <a:spLocks noGrp="1"/>
          </p:cNvSpPr>
          <p:nvPr>
            <p:ph type="ctrTitle"/>
          </p:nvPr>
        </p:nvSpPr>
        <p:spPr>
          <a:xfrm>
            <a:off x="3514659" y="646054"/>
            <a:ext cx="6592706" cy="4476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rPr lang="en-US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WEB &amp; Mobile </a:t>
            </a: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Application development</a:t>
            </a:r>
            <a:endParaRPr/>
          </a:p>
        </p:txBody>
      </p:sp>
      <p:sp>
        <p:nvSpPr>
          <p:cNvPr id="169" name="Google Shape;169;p18"/>
          <p:cNvSpPr txBox="1">
            <a:spLocks noGrp="1"/>
          </p:cNvSpPr>
          <p:nvPr>
            <p:ph type="subTitle" idx="1"/>
          </p:nvPr>
        </p:nvSpPr>
        <p:spPr>
          <a:xfrm>
            <a:off x="3514660" y="4416820"/>
            <a:ext cx="7641891" cy="965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6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sz="2742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Module – 02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n-US" sz="2742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JS Class </a:t>
            </a:r>
            <a:r>
              <a:rPr lang="en-US" sz="2742" b="1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04</a:t>
            </a:r>
            <a:endParaRPr sz="2742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n-US" sz="24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Saylani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Mass IT Training Faisalabad</a:t>
            </a:r>
            <a:endParaRPr dirty="0"/>
          </a:p>
        </p:txBody>
      </p:sp>
      <p:sp>
        <p:nvSpPr>
          <p:cNvPr id="170" name="Google Shape;170;p18"/>
          <p:cNvSpPr txBox="1"/>
          <p:nvPr/>
        </p:nvSpPr>
        <p:spPr>
          <a:xfrm>
            <a:off x="7544369" y="5382220"/>
            <a:ext cx="4001743" cy="965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8375" tIns="39175" rIns="78375" bIns="39175" anchor="t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Instructor : </a:t>
            </a: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Umair Azmat</a:t>
            </a:r>
            <a:endParaRPr/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WhatsApp : </a:t>
            </a: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+923217061116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Operators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1362269"/>
            <a:ext cx="8915400" cy="5066523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O</a:t>
            </a:r>
            <a:r>
              <a:rPr lang="en-US" dirty="0" smtClean="0"/>
              <a:t>perators </a:t>
            </a:r>
            <a:r>
              <a:rPr lang="en-US" dirty="0"/>
              <a:t>are a </a:t>
            </a:r>
            <a:r>
              <a:rPr lang="en-US" b="1" dirty="0"/>
              <a:t>fundamental building block of programming </a:t>
            </a:r>
            <a:r>
              <a:rPr lang="en-US" dirty="0"/>
              <a:t>and help us to write more concise and efficient code. They allow us to perform </a:t>
            </a:r>
            <a:r>
              <a:rPr lang="en-US" b="1" dirty="0"/>
              <a:t>complex operations </a:t>
            </a:r>
            <a:r>
              <a:rPr lang="en-US" dirty="0"/>
              <a:t>on </a:t>
            </a:r>
            <a:r>
              <a:rPr lang="en-US" b="1" dirty="0"/>
              <a:t>data</a:t>
            </a:r>
            <a:r>
              <a:rPr lang="en-US" dirty="0"/>
              <a:t> and </a:t>
            </a:r>
            <a:r>
              <a:rPr lang="en-US" b="1" dirty="0"/>
              <a:t>make decisions </a:t>
            </a:r>
            <a:r>
              <a:rPr lang="en-US" dirty="0"/>
              <a:t>based on the </a:t>
            </a:r>
            <a:r>
              <a:rPr lang="en-US" b="1" dirty="0"/>
              <a:t>results of those operations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Operators are </a:t>
            </a:r>
            <a:r>
              <a:rPr lang="en-US" b="1" dirty="0"/>
              <a:t>symbols or keywords </a:t>
            </a:r>
            <a:r>
              <a:rPr lang="en-US" dirty="0"/>
              <a:t>in </a:t>
            </a:r>
            <a:r>
              <a:rPr lang="en-US" b="1" dirty="0"/>
              <a:t>programming languages </a:t>
            </a:r>
            <a:r>
              <a:rPr lang="en-US" dirty="0"/>
              <a:t>that perform </a:t>
            </a:r>
            <a:r>
              <a:rPr lang="en-US" b="1" dirty="0"/>
              <a:t>operations on values or variables</a:t>
            </a:r>
            <a:r>
              <a:rPr lang="en-US" dirty="0"/>
              <a:t>. They are used to </a:t>
            </a:r>
            <a:r>
              <a:rPr lang="en-US" b="1" dirty="0"/>
              <a:t>manipulate data </a:t>
            </a:r>
            <a:r>
              <a:rPr lang="en-US" dirty="0"/>
              <a:t>and </a:t>
            </a:r>
            <a:r>
              <a:rPr lang="en-US" b="1" dirty="0"/>
              <a:t>control</a:t>
            </a:r>
            <a:r>
              <a:rPr lang="en-US" dirty="0"/>
              <a:t> the </a:t>
            </a:r>
            <a:r>
              <a:rPr lang="en-US" b="1" dirty="0"/>
              <a:t>flow of a </a:t>
            </a:r>
            <a:r>
              <a:rPr lang="en-US" b="1" dirty="0" smtClean="0"/>
              <a:t>program.</a:t>
            </a:r>
          </a:p>
          <a:p>
            <a:pPr marL="114300" indent="0">
              <a:buNone/>
            </a:pPr>
            <a:endParaRPr lang="en-US" b="1" dirty="0" smtClean="0"/>
          </a:p>
          <a:p>
            <a:pPr>
              <a:buFont typeface="+mj-lt"/>
              <a:buAutoNum type="arabicPeriod"/>
            </a:pPr>
            <a:r>
              <a:rPr lang="en-US" dirty="0"/>
              <a:t>Arithmetic Operators: +, -, *, /, %, ++, --</a:t>
            </a:r>
          </a:p>
          <a:p>
            <a:pPr>
              <a:buFont typeface="+mj-lt"/>
              <a:buAutoNum type="arabicPeriod"/>
            </a:pPr>
            <a:r>
              <a:rPr lang="en-US" dirty="0"/>
              <a:t>Assignment Operators: =, +=, -=, *=, /=, %=, **=</a:t>
            </a:r>
          </a:p>
          <a:p>
            <a:pPr>
              <a:buFont typeface="+mj-lt"/>
              <a:buAutoNum type="arabicPeriod"/>
            </a:pPr>
            <a:r>
              <a:rPr lang="en-US" dirty="0"/>
              <a:t>Comparison Operators: ==, ===, !=, !==, &gt;, &lt;, &gt;=, &lt;=</a:t>
            </a:r>
          </a:p>
          <a:p>
            <a:pPr>
              <a:buFont typeface="+mj-lt"/>
              <a:buAutoNum type="arabicPeriod"/>
            </a:pPr>
            <a:r>
              <a:rPr lang="en-US" dirty="0"/>
              <a:t>Logical Operators: &amp;&amp;, ||, !</a:t>
            </a:r>
          </a:p>
          <a:p>
            <a:pPr>
              <a:buFont typeface="+mj-lt"/>
              <a:buAutoNum type="arabicPeriod"/>
            </a:pPr>
            <a:r>
              <a:rPr lang="en-US" dirty="0"/>
              <a:t>Bitwise Operators: &amp;, |, ^, ~, &lt;&lt;, &gt;&gt;</a:t>
            </a:r>
          </a:p>
          <a:p>
            <a:pPr>
              <a:buFont typeface="+mj-lt"/>
              <a:buAutoNum type="arabicPeriod"/>
            </a:pPr>
            <a:r>
              <a:rPr lang="en-US" dirty="0"/>
              <a:t>Ternary Operators: ? :</a:t>
            </a:r>
          </a:p>
          <a:p>
            <a:pPr>
              <a:buFont typeface="+mj-lt"/>
              <a:buAutoNum type="arabicPeriod"/>
            </a:pPr>
            <a:r>
              <a:rPr lang="en-US" dirty="0"/>
              <a:t>Type Operators: </a:t>
            </a:r>
            <a:r>
              <a:rPr lang="en-US" dirty="0" err="1"/>
              <a:t>typeof</a:t>
            </a:r>
            <a:r>
              <a:rPr lang="en-US" dirty="0"/>
              <a:t>, </a:t>
            </a:r>
            <a:r>
              <a:rPr lang="en-US" dirty="0" err="1"/>
              <a:t>instanceof</a:t>
            </a:r>
            <a:r>
              <a:rPr lang="en-US" dirty="0"/>
              <a:t>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54540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Operators and Operands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92925" y="1797698"/>
            <a:ext cx="5743025" cy="4351176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An operand – is what operators are applied to</a:t>
            </a:r>
            <a:r>
              <a:rPr lang="en-US" b="1" dirty="0" smtClean="0"/>
              <a:t>.</a:t>
            </a:r>
          </a:p>
          <a:p>
            <a:pPr marL="114300" indent="0">
              <a:buNone/>
            </a:pPr>
            <a:r>
              <a:rPr lang="en-US" dirty="0" smtClean="0"/>
              <a:t> </a:t>
            </a:r>
            <a:r>
              <a:rPr lang="en-US" dirty="0"/>
              <a:t>For instance, in the multiplication of </a:t>
            </a:r>
            <a:r>
              <a:rPr lang="en-US" b="1" dirty="0"/>
              <a:t>5 * 2 </a:t>
            </a:r>
            <a:r>
              <a:rPr lang="en-US" dirty="0"/>
              <a:t>there are </a:t>
            </a:r>
            <a:r>
              <a:rPr lang="en-US" b="1" dirty="0"/>
              <a:t>two operands</a:t>
            </a:r>
            <a:r>
              <a:rPr lang="en-US" dirty="0"/>
              <a:t>: </a:t>
            </a:r>
            <a:r>
              <a:rPr lang="en-US" b="1" dirty="0"/>
              <a:t>the left operand is 5 </a:t>
            </a:r>
            <a:r>
              <a:rPr lang="en-US" dirty="0"/>
              <a:t>and the </a:t>
            </a:r>
            <a:r>
              <a:rPr lang="en-US" b="1" dirty="0"/>
              <a:t>right operand is </a:t>
            </a:r>
            <a:r>
              <a:rPr lang="en-US" b="1" dirty="0" smtClean="0"/>
              <a:t>2</a:t>
            </a:r>
            <a:r>
              <a:rPr lang="en-US" dirty="0" smtClean="0"/>
              <a:t>.</a:t>
            </a:r>
          </a:p>
          <a:p>
            <a:pPr marL="114300" indent="0">
              <a:buNone/>
            </a:pPr>
            <a:r>
              <a:rPr lang="en-US" dirty="0" smtClean="0"/>
              <a:t>Sometimes</a:t>
            </a:r>
            <a:r>
              <a:rPr lang="en-US" dirty="0"/>
              <a:t>, people call these “</a:t>
            </a:r>
            <a:r>
              <a:rPr lang="en-US" b="1" dirty="0"/>
              <a:t>arguments</a:t>
            </a:r>
            <a:r>
              <a:rPr lang="en-US" dirty="0"/>
              <a:t>” instead of “</a:t>
            </a:r>
            <a:r>
              <a:rPr lang="en-US" b="1" dirty="0"/>
              <a:t>operands</a:t>
            </a:r>
            <a:r>
              <a:rPr lang="en-US" dirty="0"/>
              <a:t>”.</a:t>
            </a:r>
          </a:p>
          <a:p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An </a:t>
            </a:r>
            <a:r>
              <a:rPr lang="en-US" b="1" dirty="0" smtClean="0"/>
              <a:t>operator</a:t>
            </a:r>
            <a:r>
              <a:rPr lang="en-US" b="1" dirty="0"/>
              <a:t> –</a:t>
            </a:r>
            <a:r>
              <a:rPr lang="en-US" b="1" dirty="0" smtClean="0"/>
              <a:t>  </a:t>
            </a:r>
            <a:r>
              <a:rPr lang="en-US" b="1" dirty="0"/>
              <a:t>is unary if it has a single </a:t>
            </a:r>
            <a:r>
              <a:rPr lang="en-US" b="1" dirty="0" smtClean="0"/>
              <a:t>operand.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An operator </a:t>
            </a:r>
            <a:r>
              <a:rPr lang="en-US" b="1" dirty="0" smtClean="0"/>
              <a:t>is </a:t>
            </a:r>
            <a:r>
              <a:rPr lang="en-US" b="1" dirty="0"/>
              <a:t>– </a:t>
            </a:r>
            <a:r>
              <a:rPr lang="en-US" b="1" dirty="0"/>
              <a:t> binary if it has two operands.</a:t>
            </a:r>
            <a:r>
              <a:rPr lang="en-US" dirty="0"/>
              <a:t> 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Operators </a:t>
            </a:r>
            <a:r>
              <a:rPr lang="en-US" dirty="0"/>
              <a:t>are symbols in programming languages that perform specific operations on operands (values or variables). </a:t>
            </a:r>
            <a:endParaRPr lang="en-US" dirty="0" smtClean="0"/>
          </a:p>
          <a:p>
            <a:pPr marL="114300" indent="0">
              <a:buNone/>
            </a:pPr>
            <a:r>
              <a:rPr lang="en-US" dirty="0" smtClean="0"/>
              <a:t>For </a:t>
            </a:r>
            <a:r>
              <a:rPr lang="en-US" dirty="0"/>
              <a:t>example, in mathematical expressions, an operator might be "+" for addition, and the operands would be the numbers being added</a:t>
            </a:r>
            <a:r>
              <a:rPr lang="en-US" dirty="0" smtClean="0"/>
              <a:t>.</a:t>
            </a:r>
          </a:p>
        </p:txBody>
      </p:sp>
      <p:pic>
        <p:nvPicPr>
          <p:cNvPr id="14" name="Picture 9" descr="How To Use JavaScript Unary Operators | DigitalOcea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2584" y="2456802"/>
            <a:ext cx="3567817" cy="28709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8802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3"/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Times New Roman"/>
              <a:buNone/>
            </a:pPr>
            <a:r>
              <a:rPr lang="en-US"/>
              <a:t>Arithmetic Operators</a:t>
            </a:r>
            <a:endParaRPr/>
          </a:p>
        </p:txBody>
      </p:sp>
      <p:pic>
        <p:nvPicPr>
          <p:cNvPr id="263" name="Google Shape;263;p33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r="845" b="9166"/>
          <a:stretch/>
        </p:blipFill>
        <p:spPr>
          <a:xfrm>
            <a:off x="2592925" y="2142392"/>
            <a:ext cx="9287739" cy="4091354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33"/>
          <p:cNvSpPr txBox="1"/>
          <p:nvPr/>
        </p:nvSpPr>
        <p:spPr>
          <a:xfrm>
            <a:off x="2804746" y="1565031"/>
            <a:ext cx="143314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BODMAS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Arithmetic Operators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1707502"/>
            <a:ext cx="8915400" cy="459066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Addition (+): Adds two operands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Subtraction (-): Subtracts one operand from another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Multiplication (*): Multiplies two operands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Division (/): Divides one operand by another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Modulus (%) : Returns the division remainder of two operands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Exponentiation (**) : Returns the first operand raised to the power of the second operand.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Increment (++): Increment  </a:t>
            </a:r>
            <a:r>
              <a:rPr lang="en-US" dirty="0"/>
              <a:t>operator is used to increment a value by 1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Decrement (--):Decrement  </a:t>
            </a:r>
            <a:r>
              <a:rPr lang="en-US" dirty="0"/>
              <a:t>operator is used to </a:t>
            </a:r>
            <a:r>
              <a:rPr lang="en-US" dirty="0" smtClean="0"/>
              <a:t>decrement a </a:t>
            </a:r>
            <a:r>
              <a:rPr lang="en-US" dirty="0"/>
              <a:t>value by </a:t>
            </a:r>
            <a:r>
              <a:rPr lang="en-US" dirty="0" smtClean="0"/>
              <a:t>1</a:t>
            </a:r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NOTE: </a:t>
            </a:r>
            <a:r>
              <a:rPr lang="en-US" dirty="0"/>
              <a:t>operator can be placed before (prefix) or after (postfix) the </a:t>
            </a:r>
            <a:r>
              <a:rPr lang="en-US" dirty="0" smtClean="0"/>
              <a:t>operand.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68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Assignment Operators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1564432"/>
            <a:ext cx="8915400" cy="4687078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Simple assignment (=): Assigns the value of the right operand to the left operand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Addition assignment (+=): Adds the right operand to the left operand and assigns the result to the left operand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Subtraction assignment (-=): Subtracts the right operand from the left operand and assigns the result to the left operand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Multiplication assignment (*=): Multiplies the right operand with the left operand and assigns the result to the left operand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Division assignment (/=): Divides the left operand by the right operand and assigns the result to the left operand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Modulus assignment (%=): Divides the left operand by the right operand and assigns the remainder to the left operand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Exponentiation assignment (**=): Raises the left operand to the power of the right operand and assigns the result to the left operand</a:t>
            </a:r>
          </a:p>
        </p:txBody>
      </p:sp>
    </p:spTree>
    <p:extLst>
      <p:ext uri="{BB962C8B-B14F-4D97-AF65-F5344CB8AC3E}">
        <p14:creationId xmlns:p14="http://schemas.microsoft.com/office/powerpoint/2010/main" val="2204928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Comparison Operators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1564432"/>
            <a:ext cx="8915400" cy="4687078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Equal (==): Returns true if the operands are equal, and false otherwise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Not equal (!=): Returns true if the operands are not equal, and false otherwise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Strict equal (===): Returns true if the operands are equal and of the same type, and false otherwise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Strict not equal (!==): Returns true if the operands are not equal or not of the same type, and false otherwise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Greater than (&gt;): Returns true if the left operand is greater than the right operand, and false otherwise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Less than (&lt;): Returns true if the left operand is less than the right operand, and false otherwise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Greater than or equal to (&gt;=): Returns true if the left operand is greater than or equal to the right operand, and false otherwise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Less than or equal to (&lt;=): Returns true if the left operand is less than or equal to the right operand, and false otherwise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893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4"/>
          <p:cNvSpPr txBox="1">
            <a:spLocks noGrp="1"/>
          </p:cNvSpPr>
          <p:nvPr>
            <p:ph type="title"/>
          </p:nvPr>
        </p:nvSpPr>
        <p:spPr>
          <a:xfrm>
            <a:off x="2039009" y="168798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Times New Roman"/>
              <a:buNone/>
            </a:pPr>
            <a:r>
              <a:rPr lang="en-US"/>
              <a:t>Thanks!</a:t>
            </a:r>
            <a:endParaRPr/>
          </a:p>
        </p:txBody>
      </p:sp>
      <p:sp>
        <p:nvSpPr>
          <p:cNvPr id="270" name="Google Shape;270;p34"/>
          <p:cNvSpPr txBox="1">
            <a:spLocks noGrp="1"/>
          </p:cNvSpPr>
          <p:nvPr>
            <p:ph type="body" idx="1"/>
          </p:nvPr>
        </p:nvSpPr>
        <p:spPr>
          <a:xfrm>
            <a:off x="2035296" y="319747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Do you have any questions?</a:t>
            </a:r>
            <a:endParaRPr/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umairazmat8115@gmail.com</a:t>
            </a:r>
            <a:endParaRPr/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+923217061116</a:t>
            </a:r>
            <a:br>
              <a:rPr lang="en-US"/>
            </a:br>
            <a:r>
              <a:rPr lang="en-US"/>
              <a:t>umairazmat.me</a:t>
            </a:r>
            <a:br>
              <a:rPr lang="en-US"/>
            </a:b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rgbClr val="000000"/>
      </a:dk1>
      <a:lt1>
        <a:srgbClr val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676</Words>
  <Application>Microsoft Office PowerPoint</Application>
  <PresentationFormat>Widescreen</PresentationFormat>
  <Paragraphs>61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Noto Sans Symbols</vt:lpstr>
      <vt:lpstr>Times New Roman</vt:lpstr>
      <vt:lpstr>Wingdings</vt:lpstr>
      <vt:lpstr>Wisp</vt:lpstr>
      <vt:lpstr>WEB &amp; Mobile Application development</vt:lpstr>
      <vt:lpstr>Operators</vt:lpstr>
      <vt:lpstr>Operators and Operands</vt:lpstr>
      <vt:lpstr>Arithmetic Operators</vt:lpstr>
      <vt:lpstr>Arithmetic Operators</vt:lpstr>
      <vt:lpstr>Assignment Operators</vt:lpstr>
      <vt:lpstr>Comparison Operators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&amp; Mobile Application development</dc:title>
  <cp:lastModifiedBy>Umair Azmat</cp:lastModifiedBy>
  <cp:revision>18</cp:revision>
  <dcterms:modified xsi:type="dcterms:W3CDTF">2023-02-13T11:57:07Z</dcterms:modified>
</cp:coreProperties>
</file>