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7" r:id="rId13"/>
    <p:sldId id="278" r:id="rId14"/>
    <p:sldId id="284" r:id="rId15"/>
    <p:sldId id="279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81" r:id="rId26"/>
    <p:sldId id="276" r:id="rId27"/>
    <p:sldId id="280" r:id="rId28"/>
    <p:sldId id="282" r:id="rId29"/>
    <p:sldId id="285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C93E-5C6E-4852-8F24-6AC044FFA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46A69-69AC-4404-9887-EA2D4455B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C08BB-9C09-4510-BE6E-C7AB77EC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A767-201B-4E58-B40F-45C67061D012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7558B-98B0-4842-97D2-34BB3F4A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DC09C-AB95-4A7C-8EB2-C1216FDB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8E52-D016-4AE5-B56C-A1E348D2C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1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5553-86F8-45BF-9CAA-2B2D7BC76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707E1-86B5-4DCE-A185-C759DF00C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324BD-F526-4C02-A45B-9491E4325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A767-201B-4E58-B40F-45C67061D012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0F924-FE98-4E60-92D8-C41BF682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85AE0-620A-4A0F-B6F5-91BA3B10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8E52-D016-4AE5-B56C-A1E348D2C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7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31A39F-BD99-4A19-B8E3-2DD8CD768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738B4-6811-48E6-9B0D-22D90CD8D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47ABE-BBDD-435C-A501-ADA4AA34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A767-201B-4E58-B40F-45C67061D012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7F418-0BB2-4C5D-ADDD-9E0C34AC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F6F11-761E-49F8-B3FD-03C9A662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8E52-D016-4AE5-B56C-A1E348D2C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98EFF-FCE0-4343-AE3A-60E82740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BB79-5A35-430E-AF6F-4AB4CB090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0CDB0-F487-4E64-BFD0-E8C58442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A767-201B-4E58-B40F-45C67061D012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9908C-7FF7-4026-9B91-E8419847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9536D-E7A1-482B-8D71-10B8E56A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8E52-D016-4AE5-B56C-A1E348D2C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2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B175-2061-443B-8C18-C069414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C9013-AAE0-45E2-B3A4-D56CF54BB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AA8EF-C365-4544-87C8-43B48651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A767-201B-4E58-B40F-45C67061D012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D9657-1AE6-4D4D-BBA1-F597CADC3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5F51F-8627-41BA-9D75-560A75BF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8E52-D016-4AE5-B56C-A1E348D2C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3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0E3C-5BF3-448C-8ACC-BFC633B5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06A97-A81E-4D0A-94C3-C94AB1FBA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DDE9F-E199-4DE0-B310-3F925AA47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259DC-D486-435A-999F-1D6A3FF15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A767-201B-4E58-B40F-45C67061D012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E4B80-CCE8-4746-BCF8-B9C283F63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B353D-49DB-42BC-9737-5D5A8697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8E52-D016-4AE5-B56C-A1E348D2C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3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267B-B7EE-49D9-B018-CD21B9BD3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643CD-7B6B-4ADA-8951-1BC15D1B7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736F4-7505-4F11-969D-0DF41BB77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DD9BC-0EEB-456E-950D-3A8384AD4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91938-F83F-40C0-94F0-D24039726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007EE8-0BCD-4678-841D-F821E23D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A767-201B-4E58-B40F-45C67061D012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FDD68-A4C8-418A-99C0-0876FB04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DC51F-6C6C-40FE-BFFD-6FAF1B8D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8E52-D016-4AE5-B56C-A1E348D2C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6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111B7-4673-4AD6-8CCD-7184C4D0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47BB1-778C-4776-8B08-B4264C127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A767-201B-4E58-B40F-45C67061D012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2E028-50BE-437A-B8F0-AFD815FF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D238CB-7C6E-4B55-B139-17DBD3C9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8E52-D016-4AE5-B56C-A1E348D2C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8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05BF8-F08E-4718-BFF2-04587517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A767-201B-4E58-B40F-45C67061D012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1DC68C-3677-43EE-823E-773D6E69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27E48-76CC-4155-83F6-0236916A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8E52-D016-4AE5-B56C-A1E348D2C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1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5AEB-BFB5-4458-8B0D-E0629BA8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C15D6-D1BE-48BA-8D2F-AC8A0F95D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267B2-4CDC-4B13-A404-890DDBFAC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C6C82-D8D6-445D-8BB0-5593C1F21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A767-201B-4E58-B40F-45C67061D012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2EC4F-A168-47BB-88EC-559C8C80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3CD81-2BC4-4D71-82AC-D8C2CDFF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8E52-D016-4AE5-B56C-A1E348D2C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4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5743-505C-45BC-85F9-10F5DB68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58392-3562-47C4-AF41-FB61E8A7B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ABCD7-1ED2-4850-AF50-1C561C1DB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017B2-BAF3-418B-BA85-703501018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A767-201B-4E58-B40F-45C67061D012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16781-5E51-4253-912C-D9DC3A56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16510-71DB-485E-B75B-31FCCF49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8E52-D016-4AE5-B56C-A1E348D2C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7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E48081-B3AC-4127-A759-8EB7DA9D1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AD41F-E11D-4AD8-B5E2-1896625A0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5BC60-6663-4EB7-B557-B6122B2F2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5A767-201B-4E58-B40F-45C67061D012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493BE-6FE0-41C5-B6D5-1961122E8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B4B7B-C917-4CAA-A432-7DF01E4C8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E8E52-D016-4AE5-B56C-A1E348D2C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8168-60BE-4763-9DA5-101FE9D130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Numerical Methods</a:t>
            </a:r>
            <a:br>
              <a:rPr lang="en-US" dirty="0"/>
            </a:br>
            <a:r>
              <a:rPr lang="en-US" dirty="0" err="1"/>
              <a:t>Lec</a:t>
            </a:r>
            <a:r>
              <a:rPr lang="en-US" dirty="0"/>
              <a:t>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89C65-0768-4CBA-84BD-D854B83A8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Asst. Prof. Syed Shujaat Hussain</a:t>
            </a:r>
          </a:p>
          <a:p>
            <a:r>
              <a:rPr lang="en-US" dirty="0"/>
              <a:t>(Fall 2023)</a:t>
            </a:r>
          </a:p>
        </p:txBody>
      </p:sp>
    </p:spTree>
    <p:extLst>
      <p:ext uri="{BB962C8B-B14F-4D97-AF65-F5344CB8AC3E}">
        <p14:creationId xmlns:p14="http://schemas.microsoft.com/office/powerpoint/2010/main" val="3428085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9187-8B57-417D-8209-93D9E54E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5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Class Activity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E62C3B-4C47-4186-90FA-D10471E84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330" y="980662"/>
            <a:ext cx="10863470" cy="5300868"/>
          </a:xfrm>
        </p:spPr>
      </p:pic>
    </p:spTree>
    <p:extLst>
      <p:ext uri="{BB962C8B-B14F-4D97-AF65-F5344CB8AC3E}">
        <p14:creationId xmlns:p14="http://schemas.microsoft.com/office/powerpoint/2010/main" val="2569688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348D3-034B-46B9-94F1-E2FD6F78D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352"/>
            <a:ext cx="10515600" cy="5890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AE7646-057D-4C34-AE8E-A551BC243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808384"/>
            <a:ext cx="11767930" cy="5830264"/>
          </a:xfrm>
        </p:spPr>
      </p:pic>
    </p:spTree>
    <p:extLst>
      <p:ext uri="{BB962C8B-B14F-4D97-AF65-F5344CB8AC3E}">
        <p14:creationId xmlns:p14="http://schemas.microsoft.com/office/powerpoint/2010/main" val="1949001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4733-927E-26F0-BC9E-C81856BF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Test your ability!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4B5224-5540-5417-1FDA-8F02F383AB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7091" y="1260764"/>
                <a:ext cx="11651673" cy="54032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4000" b="1" dirty="0">
                    <a:solidFill>
                      <a:schemeClr val="accent2"/>
                    </a:solidFill>
                  </a:rPr>
                  <a:t>Q</a:t>
                </a:r>
                <a:r>
                  <a:rPr lang="en-US" dirty="0"/>
                  <a:t> Where do the curves y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𝐶𝑜𝑠𝑥</m:t>
                    </m:r>
                  </m:oMath>
                </a14:m>
                <a:r>
                  <a:rPr lang="en-US" dirty="0"/>
                  <a:t> and y=x</a:t>
                </a:r>
                <a:r>
                  <a:rPr lang="en-US" baseline="30000" dirty="0"/>
                  <a:t>3</a:t>
                </a:r>
                <a:r>
                  <a:rPr lang="en-US" dirty="0"/>
                  <a:t>-1 intersect? </a:t>
                </a:r>
                <a:r>
                  <a:rPr lang="en-US" dirty="0">
                    <a:solidFill>
                      <a:schemeClr val="accent1"/>
                    </a:solidFill>
                  </a:rPr>
                  <a:t>Use Bisection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       method up to five iterations in the interval [1,1.5]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4B5224-5540-5417-1FDA-8F02F383A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7091" y="1260764"/>
                <a:ext cx="11651673" cy="5403272"/>
              </a:xfrm>
              <a:blipFill>
                <a:blip r:embed="rId2"/>
                <a:stretch>
                  <a:fillRect l="-1831" t="-3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817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F701-A13D-45D0-946C-11A9C2759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2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Solution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228538-9C2B-4A1B-B53B-2B24125B4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09" y="1011382"/>
            <a:ext cx="11374582" cy="5680363"/>
          </a:xfrm>
        </p:spPr>
      </p:pic>
    </p:spTree>
    <p:extLst>
      <p:ext uri="{BB962C8B-B14F-4D97-AF65-F5344CB8AC3E}">
        <p14:creationId xmlns:p14="http://schemas.microsoft.com/office/powerpoint/2010/main" val="2613223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F69D-E6F5-DB78-B7F1-391397AC5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Graphically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A0D0D-5ADB-87B4-F873-D6D7B5A12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2D7FC3-CDDA-10F2-864A-6F313BA64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812" y="2128838"/>
            <a:ext cx="3867150" cy="4048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996CD0-236A-D00B-25C5-9EDD9D299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591" y="2082403"/>
            <a:ext cx="3683831" cy="383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72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A871-3E13-3330-54EB-10361AAD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382"/>
            <a:ext cx="10515600" cy="4938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Graphically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D073-FD16-4159-5217-51057C16B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845127"/>
            <a:ext cx="11804073" cy="5345691"/>
          </a:xfrm>
        </p:spPr>
        <p:txBody>
          <a:bodyPr/>
          <a:lstStyle/>
          <a:p>
            <a:r>
              <a:rPr lang="en-US" dirty="0"/>
              <a:t>The root                              can be observed on graph.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9143D-4AB9-C898-00EF-BEE1FD2DE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455" y="743239"/>
            <a:ext cx="1789835" cy="6650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BEA75B-C65D-1A9D-D2C0-9417BAED3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290" y="1902114"/>
            <a:ext cx="5120640" cy="411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57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31D68-4F28-47DB-AE7D-A9288760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70"/>
            <a:ext cx="10515600" cy="5625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Iteration for Solving x = g(x)=</a:t>
            </a:r>
            <a:r>
              <a:rPr lang="el-GR" dirty="0">
                <a:solidFill>
                  <a:schemeClr val="accent1"/>
                </a:solidFill>
              </a:rPr>
              <a:t> Φ</a:t>
            </a:r>
            <a:r>
              <a:rPr lang="en-US" dirty="0">
                <a:solidFill>
                  <a:schemeClr val="accent1"/>
                </a:solidFill>
              </a:rPr>
              <a:t>(x)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BEB07-EBEA-4A43-B8E6-ACFAD1C03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1520825"/>
            <a:ext cx="10515600" cy="4351338"/>
          </a:xfrm>
        </p:spPr>
        <p:txBody>
          <a:bodyPr/>
          <a:lstStyle/>
          <a:p>
            <a:r>
              <a:rPr lang="en-US" dirty="0"/>
              <a:t>A fundamental principle in computer science is iteration.</a:t>
            </a:r>
          </a:p>
          <a:p>
            <a:r>
              <a:rPr lang="en-US" dirty="0"/>
              <a:t> A process is repeated until an answer is achieved. Iterative techniques are used to find roots of equations, solutions of linear and nonlinear systems of equations, and solutions of differential equations. </a:t>
            </a:r>
          </a:p>
          <a:p>
            <a:r>
              <a:rPr lang="en-US" dirty="0"/>
              <a:t> A rule or function g(x) for computing successive terms is needed, together with a starting value p</a:t>
            </a:r>
            <a:r>
              <a:rPr lang="en-US" baseline="-25000" dirty="0"/>
              <a:t>0 </a:t>
            </a:r>
            <a:r>
              <a:rPr lang="en-US" dirty="0"/>
              <a:t>( Fix Point )</a:t>
            </a:r>
          </a:p>
        </p:txBody>
      </p:sp>
    </p:spTree>
    <p:extLst>
      <p:ext uri="{BB962C8B-B14F-4D97-AF65-F5344CB8AC3E}">
        <p14:creationId xmlns:p14="http://schemas.microsoft.com/office/powerpoint/2010/main" val="2909629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6B8A8-7E7E-4ED4-A9A0-2581BEDD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Finding Fixed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6475C-D4C3-4363-914D-C328B81E3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Definition</a:t>
            </a:r>
            <a:r>
              <a:rPr lang="en-US" dirty="0"/>
              <a:t>: A fixed point of a function g(x) is a real number P such that P = g(P).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accent1"/>
                </a:solidFill>
              </a:rPr>
              <a:t>Geometrically,</a:t>
            </a:r>
            <a:r>
              <a:rPr lang="en-US" dirty="0"/>
              <a:t> the fixed points of a function y = g(x) are the points of intersection of y = </a:t>
            </a:r>
            <a:r>
              <a:rPr lang="el-GR" dirty="0"/>
              <a:t> </a:t>
            </a:r>
            <a:r>
              <a:rPr lang="en-US" dirty="0"/>
              <a:t>g(x) and y = x. </a:t>
            </a:r>
          </a:p>
          <a:p>
            <a:endParaRPr lang="en-US" dirty="0"/>
          </a:p>
          <a:p>
            <a:r>
              <a:rPr lang="en-US" b="1" u="sng" dirty="0"/>
              <a:t>Definition</a:t>
            </a:r>
            <a:r>
              <a:rPr lang="en-US" dirty="0"/>
              <a:t>: The iteration P</a:t>
            </a:r>
            <a:r>
              <a:rPr lang="en-US" baseline="-25000" dirty="0"/>
              <a:t>n+1</a:t>
            </a:r>
            <a:r>
              <a:rPr lang="en-US" dirty="0"/>
              <a:t> = g( 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  ) for n = 0, 1, ... is called fixed-point iteration.</a:t>
            </a:r>
          </a:p>
        </p:txBody>
      </p:sp>
    </p:spTree>
    <p:extLst>
      <p:ext uri="{BB962C8B-B14F-4D97-AF65-F5344CB8AC3E}">
        <p14:creationId xmlns:p14="http://schemas.microsoft.com/office/powerpoint/2010/main" val="3876364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EB20-685E-457F-A28E-15E71305E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351270"/>
            <a:ext cx="11693236" cy="195391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sz="3600" b="1" dirty="0">
                <a:solidFill>
                  <a:schemeClr val="accent1"/>
                </a:solidFill>
              </a:rPr>
              <a:t>Existence of a fixed point </a:t>
            </a:r>
            <a:br>
              <a:rPr lang="en-US" sz="3600" b="1" dirty="0">
                <a:solidFill>
                  <a:schemeClr val="accent1"/>
                </a:solidFill>
              </a:rPr>
            </a:br>
            <a:r>
              <a:rPr lang="en-US" sz="3600" b="1" dirty="0">
                <a:solidFill>
                  <a:schemeClr val="accent1"/>
                </a:solidFill>
              </a:rPr>
              <a:t>and </a:t>
            </a:r>
            <a:br>
              <a:rPr lang="en-US" sz="3600" b="1" dirty="0">
                <a:solidFill>
                  <a:schemeClr val="accent1"/>
                </a:solidFill>
              </a:rPr>
            </a:br>
            <a:r>
              <a:rPr lang="en-US" sz="3600" b="1" dirty="0">
                <a:solidFill>
                  <a:schemeClr val="accent1"/>
                </a:solidFill>
              </a:rPr>
              <a:t> Convergence of the fixed-point iteration process to a fixed point.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0D020F-228B-43EA-8D00-C0F082500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287" y="2332893"/>
            <a:ext cx="10747513" cy="4434750"/>
          </a:xfrm>
        </p:spPr>
      </p:pic>
    </p:spTree>
    <p:extLst>
      <p:ext uri="{BB962C8B-B14F-4D97-AF65-F5344CB8AC3E}">
        <p14:creationId xmlns:p14="http://schemas.microsoft.com/office/powerpoint/2010/main" val="3227902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228976-A8E0-4A43-A24F-472DFD443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348" y="736531"/>
            <a:ext cx="10919791" cy="5399225"/>
          </a:xfrm>
        </p:spPr>
      </p:pic>
    </p:spTree>
    <p:extLst>
      <p:ext uri="{BB962C8B-B14F-4D97-AF65-F5344CB8AC3E}">
        <p14:creationId xmlns:p14="http://schemas.microsoft.com/office/powerpoint/2010/main" val="18120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CEB6-8C8E-46F8-A8AF-99ED1167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Measuring Error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FCF210-B057-46A0-83E7-3655C8635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165" y="1690689"/>
            <a:ext cx="9700592" cy="4206528"/>
          </a:xfrm>
        </p:spPr>
      </p:pic>
    </p:spTree>
    <p:extLst>
      <p:ext uri="{BB962C8B-B14F-4D97-AF65-F5344CB8AC3E}">
        <p14:creationId xmlns:p14="http://schemas.microsoft.com/office/powerpoint/2010/main" val="4134305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17C52-BCDB-41A2-8D99-75537BBF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Graphical Interpretation of Fixed-Point Iteration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064AC8-04BE-4A55-BA1E-6CBBE7421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4903"/>
            <a:ext cx="10200861" cy="4917971"/>
          </a:xfrm>
        </p:spPr>
      </p:pic>
    </p:spTree>
    <p:extLst>
      <p:ext uri="{BB962C8B-B14F-4D97-AF65-F5344CB8AC3E}">
        <p14:creationId xmlns:p14="http://schemas.microsoft.com/office/powerpoint/2010/main" val="1040308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E491-6597-4738-9BB4-0FC7E503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Graphical Interpretation of Fixed-Point Iteration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D34839C-3735-4CC3-9FC6-BDDBC865F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648" y="1472820"/>
            <a:ext cx="10770703" cy="5020055"/>
          </a:xfrm>
        </p:spPr>
      </p:pic>
    </p:spTree>
    <p:extLst>
      <p:ext uri="{BB962C8B-B14F-4D97-AF65-F5344CB8AC3E}">
        <p14:creationId xmlns:p14="http://schemas.microsoft.com/office/powerpoint/2010/main" val="3858384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1417-2993-4070-9956-13E2F114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Graphical Interpretation of Fixed-Point Iteration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73BD15-9AF5-46E0-A7D7-6D4C067F2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871" y="1484243"/>
            <a:ext cx="10787268" cy="5155096"/>
          </a:xfrm>
        </p:spPr>
      </p:pic>
    </p:spTree>
    <p:extLst>
      <p:ext uri="{BB962C8B-B14F-4D97-AF65-F5344CB8AC3E}">
        <p14:creationId xmlns:p14="http://schemas.microsoft.com/office/powerpoint/2010/main" val="997064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8326-9E30-4978-960B-214A0D7AE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Graphical Interpretation of Fixed-Point Iteration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5D3696-EF9E-42FF-80A6-685AC7834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870" y="1441139"/>
            <a:ext cx="11039060" cy="5051735"/>
          </a:xfrm>
        </p:spPr>
      </p:pic>
    </p:spTree>
    <p:extLst>
      <p:ext uri="{BB962C8B-B14F-4D97-AF65-F5344CB8AC3E}">
        <p14:creationId xmlns:p14="http://schemas.microsoft.com/office/powerpoint/2010/main" val="4249335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AA52-B609-4C57-BC6E-C40943E3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109"/>
            <a:ext cx="10515600" cy="58903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Q: Solve f(x)=x</a:t>
            </a:r>
            <a:r>
              <a:rPr lang="en-US" sz="3600" baseline="30000" dirty="0">
                <a:solidFill>
                  <a:schemeClr val="accent1"/>
                </a:solidFill>
              </a:rPr>
              <a:t>3</a:t>
            </a:r>
            <a:r>
              <a:rPr lang="en-US" sz="3600" dirty="0">
                <a:solidFill>
                  <a:schemeClr val="accent1"/>
                </a:solidFill>
              </a:rPr>
              <a:t>-x-1 by fix point iteration.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E62219-69B3-4703-A9EC-C08BB59BA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692" y="847348"/>
            <a:ext cx="5091527" cy="50747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D5CFB5-3F2E-4E50-9EC9-4540244F2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219" y="847348"/>
            <a:ext cx="4943061" cy="5074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42C5BB-5196-4039-AD88-30FC91BE2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92" y="5922137"/>
            <a:ext cx="10034588" cy="76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52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1C40D-B692-19B4-5999-D7FDD3FA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Fix point iteration Converges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E5F9D6-CB25-6B64-32A9-BBD98AA43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518" y="1996281"/>
            <a:ext cx="4381500" cy="4314825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AF00387-B0A7-A995-89C7-A853A3CAF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7228" y="2287227"/>
            <a:ext cx="4505325" cy="3705225"/>
          </a:xfrm>
        </p:spPr>
      </p:pic>
    </p:spTree>
    <p:extLst>
      <p:ext uri="{BB962C8B-B14F-4D97-AF65-F5344CB8AC3E}">
        <p14:creationId xmlns:p14="http://schemas.microsoft.com/office/powerpoint/2010/main" val="4171913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6B66-9F0A-4A47-A48F-C5DC5856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5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baseline="30000" dirty="0">
                <a:solidFill>
                  <a:schemeClr val="accent1"/>
                </a:solidFill>
              </a:rPr>
              <a:t>nd</a:t>
            </a:r>
            <a:r>
              <a:rPr lang="en-US" dirty="0">
                <a:solidFill>
                  <a:schemeClr val="accent1"/>
                </a:solidFill>
              </a:rPr>
              <a:t> way: Which diverges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6EC680-8EEB-4173-9620-6A4DEDB04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012" y="980662"/>
            <a:ext cx="4149587" cy="54578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0FA5DE-CCF6-44A3-AB1F-A9B7324FA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599" y="980662"/>
            <a:ext cx="551290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32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FD75-EC80-3AA1-6B0A-5DEA995E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Fix Point iteration method diverges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1F130E-2803-9EB0-4C99-B0C0BB419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1327" y="2104087"/>
            <a:ext cx="4210050" cy="390525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B41CAD-CCEF-E252-05CA-1A72A6E0D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623" y="2605087"/>
            <a:ext cx="24860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82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BA29-0AFB-E585-37D6-0B8D6910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38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Class Activity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919420-18C8-EC0D-4D29-E9257D2AAF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0109" y="1280969"/>
                <a:ext cx="11173691" cy="489599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4000" dirty="0">
                    <a:solidFill>
                      <a:srgbClr val="FF0000"/>
                    </a:solidFill>
                  </a:rPr>
                  <a:t>Q. </a:t>
                </a:r>
              </a:p>
              <a:p>
                <a:pPr marL="0" indent="0">
                  <a:buNone/>
                </a:pPr>
                <a:r>
                  <a:rPr lang="en-US" sz="4000" dirty="0">
                    <a:solidFill>
                      <a:srgbClr val="FF0000"/>
                    </a:solidFill>
                  </a:rPr>
                  <a:t>     </a:t>
                </a:r>
                <a:r>
                  <a:rPr lang="en-US" sz="2400" dirty="0"/>
                  <a:t>(Take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sz="2400" dirty="0"/>
                  <a:t> as a starting point)</a:t>
                </a: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919420-18C8-EC0D-4D29-E9257D2AAF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109" y="1280969"/>
                <a:ext cx="11173691" cy="4895994"/>
              </a:xfrm>
              <a:blipFill>
                <a:blip r:embed="rId2"/>
                <a:stretch>
                  <a:fillRect l="-1964" t="-3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55245DF-B1FF-B832-1FDE-F4B401340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128" y="1280969"/>
            <a:ext cx="99155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85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9337-6CBB-8CD2-073D-CB4B9736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Iterations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752566-AA08-A4A3-1B2D-5F504C09C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6774" y="1690688"/>
            <a:ext cx="3918452" cy="4482744"/>
          </a:xfrm>
        </p:spPr>
      </p:pic>
    </p:spTree>
    <p:extLst>
      <p:ext uri="{BB962C8B-B14F-4D97-AF65-F5344CB8AC3E}">
        <p14:creationId xmlns:p14="http://schemas.microsoft.com/office/powerpoint/2010/main" val="2679217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147AEC0-84B7-4FD6-82DF-80B73E6DB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694" y="365124"/>
            <a:ext cx="9865683" cy="371289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EEC1F8-2C60-4404-AFE9-E236D892F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65" y="4078015"/>
            <a:ext cx="9250016" cy="252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32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01D0-F7C9-2F73-2ADB-9062B2E2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490"/>
            <a:ext cx="10515600" cy="75709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Graphical representation of 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BBAD69-EFC5-DD1D-87B9-08E1E8FE9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0489" y="1562100"/>
            <a:ext cx="4095750" cy="3733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A0799A-0272-F6C5-9E1D-171B4B74B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761" y="1819275"/>
            <a:ext cx="42672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9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0B29903-AF3B-42D8-951E-0709B7328A8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98765" y="232605"/>
                <a:ext cx="10986654" cy="54927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3600" b="1" dirty="0">
                    <a:solidFill>
                      <a:schemeClr val="accent1"/>
                    </a:solidFill>
                  </a:rPr>
                  <a:t>Example</a:t>
                </a:r>
                <a:r>
                  <a:rPr lang="en-US" sz="3600" dirty="0"/>
                  <a:t>:</a:t>
                </a:r>
                <a:r>
                  <a:rPr lang="en-US" sz="2400" b="1" dirty="0"/>
                  <a:t> Find a root of the equation f(x)=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𝒊𝒏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𝒕𝒉𝒆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𝒊𝒏𝒕𝒆𝒓𝒗𝒂𝒍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0B29903-AF3B-42D8-951E-0709B7328A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98765" y="232605"/>
                <a:ext cx="10986654" cy="549273"/>
              </a:xfrm>
              <a:blipFill>
                <a:blip r:embed="rId2"/>
                <a:stretch>
                  <a:fillRect l="-1443" t="-2111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6EDE-848B-4837-AE5E-6C0C7CF38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878"/>
            <a:ext cx="10515600" cy="53950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84632-8F29-44EF-8972-1ED5599A9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58956"/>
            <a:ext cx="4664765" cy="5599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6BF36F-A0D1-49FB-8879-350E5061F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965" y="1284111"/>
            <a:ext cx="5050735" cy="559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3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18A3B-1896-4687-8002-8FE458D7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05"/>
            <a:ext cx="10515600" cy="5890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BCCD2-7DCD-4167-AE9F-5E88F1C75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73" y="681036"/>
            <a:ext cx="10515600" cy="5852285"/>
          </a:xfrm>
        </p:spPr>
        <p:txBody>
          <a:bodyPr/>
          <a:lstStyle/>
          <a:p>
            <a:r>
              <a:rPr lang="en-US" dirty="0"/>
              <a:t>Solution: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454CC-A2EF-48EB-96DD-73EBB0006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73" y="1053961"/>
            <a:ext cx="5072270" cy="5712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5CEA62-A5C8-4E0B-AC97-B79C596C4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442" y="1053961"/>
            <a:ext cx="5602357" cy="571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5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C175D-A9E1-4E6A-8DE4-09583D882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237779"/>
            <a:ext cx="10515600" cy="44325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4867B-EA21-46C1-BFD2-C1F81F175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48" y="778704"/>
            <a:ext cx="10515600" cy="4351338"/>
          </a:xfrm>
        </p:spPr>
        <p:txBody>
          <a:bodyPr/>
          <a:lstStyle/>
          <a:p>
            <a:r>
              <a:rPr lang="en-US" dirty="0"/>
              <a:t>Solution: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B9EE55-7092-4F77-B8A7-B94F2AF55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48" y="1177167"/>
            <a:ext cx="5231295" cy="56808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0702D4-CA9D-4FA2-8122-4A9A0B929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948" y="1177166"/>
            <a:ext cx="5893904" cy="310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3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4320-B448-4416-B6F2-05534D78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31" y="234121"/>
            <a:ext cx="10515600" cy="4947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1CFAAD-08D2-4CF5-9128-427D63FE8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573" y="752612"/>
            <a:ext cx="11502887" cy="6067288"/>
          </a:xfrm>
        </p:spPr>
      </p:pic>
    </p:spTree>
    <p:extLst>
      <p:ext uri="{BB962C8B-B14F-4D97-AF65-F5344CB8AC3E}">
        <p14:creationId xmlns:p14="http://schemas.microsoft.com/office/powerpoint/2010/main" val="43199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985E0-7EB5-46CB-BA50-952055AA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72"/>
            <a:ext cx="10515600" cy="89563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Class Activity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6A1695-63F1-46C4-A41B-7A40752B2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551" y="1246910"/>
            <a:ext cx="10515600" cy="5279140"/>
          </a:xfrm>
        </p:spPr>
      </p:pic>
    </p:spTree>
    <p:extLst>
      <p:ext uri="{BB962C8B-B14F-4D97-AF65-F5344CB8AC3E}">
        <p14:creationId xmlns:p14="http://schemas.microsoft.com/office/powerpoint/2010/main" val="2201032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22C8-2B61-47C9-BFBE-4B45356D6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0ACC14-D475-4BE3-B077-39162878D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36" y="993914"/>
            <a:ext cx="11860694" cy="5864086"/>
          </a:xfrm>
        </p:spPr>
      </p:pic>
    </p:spTree>
    <p:extLst>
      <p:ext uri="{BB962C8B-B14F-4D97-AF65-F5344CB8AC3E}">
        <p14:creationId xmlns:p14="http://schemas.microsoft.com/office/powerpoint/2010/main" val="60972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363</Words>
  <Application>Microsoft Office PowerPoint</Application>
  <PresentationFormat>Widescreen</PresentationFormat>
  <Paragraphs>48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Numerical Methods Lec 2</vt:lpstr>
      <vt:lpstr>Measuring Error</vt:lpstr>
      <vt:lpstr>PowerPoint Presentation</vt:lpstr>
      <vt:lpstr>Example: Find a root of the equation f(x)=x^3-x-1  in the interval [1,2]</vt:lpstr>
      <vt:lpstr>Continue</vt:lpstr>
      <vt:lpstr>Continue</vt:lpstr>
      <vt:lpstr>Result</vt:lpstr>
      <vt:lpstr>Class Activity</vt:lpstr>
      <vt:lpstr>Solution</vt:lpstr>
      <vt:lpstr>Class Activity</vt:lpstr>
      <vt:lpstr>Solution</vt:lpstr>
      <vt:lpstr>Test your ability!</vt:lpstr>
      <vt:lpstr> Solution  </vt:lpstr>
      <vt:lpstr>Graphically</vt:lpstr>
      <vt:lpstr>Graphically</vt:lpstr>
      <vt:lpstr>Iteration for Solving x = g(x)= Φ(x)</vt:lpstr>
      <vt:lpstr>Finding Fixed Points</vt:lpstr>
      <vt:lpstr> Existence of a fixed point  and   Convergence of the fixed-point iteration process to a fixed point.</vt:lpstr>
      <vt:lpstr>PowerPoint Presentation</vt:lpstr>
      <vt:lpstr>Graphical Interpretation of Fixed-Point Iteration</vt:lpstr>
      <vt:lpstr>Graphical Interpretation of Fixed-Point Iteration</vt:lpstr>
      <vt:lpstr>Graphical Interpretation of Fixed-Point Iteration</vt:lpstr>
      <vt:lpstr>Graphical Interpretation of Fixed-Point Iteration</vt:lpstr>
      <vt:lpstr>Q: Solve f(x)=x3-x-1 by fix point iteration.</vt:lpstr>
      <vt:lpstr>Fix point iteration Converges</vt:lpstr>
      <vt:lpstr>2nd way: Which diverges</vt:lpstr>
      <vt:lpstr>Fix Point iteration method diverges</vt:lpstr>
      <vt:lpstr>Class Activity</vt:lpstr>
      <vt:lpstr>Iterations Results</vt:lpstr>
      <vt:lpstr>Graphical representation of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Computation Lec 2</dc:title>
  <dc:creator>shujaat Hussain</dc:creator>
  <cp:lastModifiedBy>shujaat Hussain</cp:lastModifiedBy>
  <cp:revision>20</cp:revision>
  <dcterms:created xsi:type="dcterms:W3CDTF">2021-10-19T19:01:14Z</dcterms:created>
  <dcterms:modified xsi:type="dcterms:W3CDTF">2023-09-23T09:16:31Z</dcterms:modified>
</cp:coreProperties>
</file>