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85" r:id="rId9"/>
    <p:sldId id="286" r:id="rId10"/>
    <p:sldId id="287" r:id="rId11"/>
    <p:sldId id="288" r:id="rId12"/>
    <p:sldId id="266" r:id="rId13"/>
    <p:sldId id="267" r:id="rId14"/>
    <p:sldId id="273" r:id="rId15"/>
    <p:sldId id="274" r:id="rId16"/>
    <p:sldId id="275" r:id="rId17"/>
    <p:sldId id="276" r:id="rId18"/>
    <p:sldId id="262" r:id="rId19"/>
    <p:sldId id="263" r:id="rId20"/>
    <p:sldId id="289" r:id="rId21"/>
    <p:sldId id="290" r:id="rId22"/>
    <p:sldId id="291" r:id="rId23"/>
    <p:sldId id="264" r:id="rId24"/>
    <p:sldId id="268" r:id="rId25"/>
    <p:sldId id="269" r:id="rId26"/>
    <p:sldId id="271" r:id="rId27"/>
    <p:sldId id="272" r:id="rId28"/>
    <p:sldId id="277" r:id="rId29"/>
    <p:sldId id="278" r:id="rId30"/>
    <p:sldId id="279" r:id="rId31"/>
    <p:sldId id="28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E890-D8B1-4F82-B05E-C566DE743E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F98364-7C73-48BA-A429-6C3AC1840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FB92D-CF7E-428B-93EA-4D04618F1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1F05-B5E7-47CE-8010-A81BE74FE47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0226C-D8D2-4248-867E-AE5F7DD34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A5729-A68C-47A1-BF22-1ECD1E549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EA51-6C4C-4474-A870-D862EE5C1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53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FC20-16B4-408F-94C3-BFD9121D1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7AF454-31CC-4871-B503-EB3357F392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0E5C5-56F4-4EA0-B541-B4C41CDF2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1F05-B5E7-47CE-8010-A81BE74FE47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F3A5A-6694-4814-805C-F2F5EB9CC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CD7F6-2187-4654-99E2-19BD4E122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EA51-6C4C-4474-A870-D862EE5C1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173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49BE14-E6AC-4C42-AA9C-960BB1B7F0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F18BF3-C0DA-4C89-B917-56A1A66D90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FC178-F45C-4EA8-A018-0E1D583E4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1F05-B5E7-47CE-8010-A81BE74FE47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D96B6-1DBA-4ED7-8D0F-B8411991F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03C1D-06CD-42D2-A2C2-180019622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EA51-6C4C-4474-A870-D862EE5C1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552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F0F83-445C-4438-84D9-D1E99C327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2ABB7-47B5-4FC2-AB49-1C2DE068D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6494E-D214-4A1A-8EC6-FFBFA8DA3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1F05-B5E7-47CE-8010-A81BE74FE47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D88B6-6F2A-4C7E-9628-E02485B51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00322-E6E9-4370-93D7-ADBA4AE23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EA51-6C4C-4474-A870-D862EE5C1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28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FF096-AE66-499E-B60E-8DE939028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4E5D4-A295-4308-BE01-4B8384263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F04DC-1C28-4661-A2EA-88BCF9064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1F05-B5E7-47CE-8010-A81BE74FE47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C17CF-3F0F-4E9B-B9C4-6F3D70DFD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766C7-73B0-4396-A281-7A1A5F68E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EA51-6C4C-4474-A870-D862EE5C1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03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83225-922F-4324-8F35-61B27F0E4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72461-9379-474A-8E90-4890456029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C67781-00DB-4003-8430-4B4A0AEA3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429D2C-3AF3-461A-A6DF-9D07D791F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1F05-B5E7-47CE-8010-A81BE74FE47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FB6A1-91EB-42F3-8A08-C4A33A98A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451BC-3BC4-41FE-B8D7-C59FC5966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EA51-6C4C-4474-A870-D862EE5C1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77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C8F3F-F612-45B0-A989-5E4AD1E93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5A180-0D22-49C2-8139-1CDE04FB6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6EC5C9-53B1-435E-9E67-8DBF2E2C6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572089-4491-4332-AD7A-5DAEC7B6EE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5B3A47-2974-49E4-A817-702E22C0CA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42A931-164B-4E5D-B0DE-B7F88DD92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1F05-B5E7-47CE-8010-A81BE74FE47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E3D9EF-ADCE-42A6-9500-C150599A2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B826DC-54B8-4DF4-AE83-568FE2490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EA51-6C4C-4474-A870-D862EE5C1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652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FC0CF-435B-4781-88AD-2DF5AEEF0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59E079-DB79-40B8-B50F-AD21E911E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1F05-B5E7-47CE-8010-A81BE74FE47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8BE463-7F67-4721-A36B-980DD9DC7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4F86C9-F43B-4CCA-A265-AD235E950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EA51-6C4C-4474-A870-D862EE5C1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3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F4091C-47E8-4232-8A3B-98AFC8BA8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1F05-B5E7-47CE-8010-A81BE74FE47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92E041-3A6A-4D09-9D0C-BD876B640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D7EAC-BFC0-4273-B448-73F09E90E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EA51-6C4C-4474-A870-D862EE5C1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96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E08C1-3A6A-4EED-8362-0AF9CADCB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B44C5-ECA2-4983-84EA-C721A07BD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49866-7D5D-4FF6-8B81-EFAF936F9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20648-5FF2-4DAC-8F5E-937FAFA2A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1F05-B5E7-47CE-8010-A81BE74FE47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0DBF3-ABA7-4A3C-A31C-3B9735DF2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2B128-D118-4D92-8E39-A8694EF63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EA51-6C4C-4474-A870-D862EE5C1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6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039FD-14D0-417F-A18F-76C7450C2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0D3CDD-A741-47F6-A256-765CAF4ED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47C5BA-EC19-48CD-8ECF-40A6888B1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5DC3C-B509-45AB-B702-F43C43121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1F05-B5E7-47CE-8010-A81BE74FE47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E2E9C-A442-438C-ACE4-56DE887C0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444F0E-2081-4135-B9D5-D80C2D3C3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EA51-6C4C-4474-A870-D862EE5C1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78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D88082-431A-422F-83DE-0E9279FB0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DA8B0-5F84-44FA-BCF9-91F80E24A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4452E-6FEA-4D66-B1C2-C1A139A52F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41F05-B5E7-47CE-8010-A81BE74FE47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E3EBA-1612-4D76-93AE-E2EF9899A7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9A485-8CF2-45C9-984A-8533B6102E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5EA51-6C4C-4474-A870-D862EE5C1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115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EC9E6-2A6D-42AF-B83A-8830FC0D89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Numerical Computation</a:t>
            </a:r>
            <a:br>
              <a:rPr lang="en-US" dirty="0"/>
            </a:br>
            <a:r>
              <a:rPr lang="en-US" dirty="0" err="1"/>
              <a:t>Lec</a:t>
            </a:r>
            <a:r>
              <a:rPr lang="en-US" dirty="0"/>
              <a:t>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C173B7-8BDC-4CFC-8776-D7393982B1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</a:t>
            </a:r>
          </a:p>
          <a:p>
            <a:r>
              <a:rPr lang="en-US" dirty="0"/>
              <a:t>Asst. Prof. Syed Shujaat Hussain</a:t>
            </a:r>
          </a:p>
        </p:txBody>
      </p:sp>
    </p:spTree>
    <p:extLst>
      <p:ext uri="{BB962C8B-B14F-4D97-AF65-F5344CB8AC3E}">
        <p14:creationId xmlns:p14="http://schemas.microsoft.com/office/powerpoint/2010/main" val="3668334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4EC78-E145-269A-1076-4F87B801F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228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Iterations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3E65C5-AFBB-7BF6-0965-5C320AC125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590" y="1232522"/>
            <a:ext cx="4169282" cy="503713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DB2599-90C4-B4FF-7E32-3339D769C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481" y="1232522"/>
            <a:ext cx="6153150" cy="541972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0515A54-155A-F502-62D4-6C7D2705D44B}"/>
              </a:ext>
            </a:extLst>
          </p:cNvPr>
          <p:cNvCxnSpPr/>
          <p:nvPr/>
        </p:nvCxnSpPr>
        <p:spPr>
          <a:xfrm>
            <a:off x="4676176" y="1271934"/>
            <a:ext cx="0" cy="53803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444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2877C-1BEC-C5A6-126C-A662EE258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1D00B-98D9-9926-3D6E-297492714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809" y="1020417"/>
            <a:ext cx="10995991" cy="515654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Root is 0.4726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9CDF32-DBED-0CA6-6312-004BAE648F8C}"/>
              </a:ext>
            </a:extLst>
          </p:cNvPr>
          <p:cNvSpPr txBox="1"/>
          <p:nvPr/>
        </p:nvSpPr>
        <p:spPr>
          <a:xfrm>
            <a:off x="1674440" y="1804657"/>
            <a:ext cx="8063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Point		Function		     Derivative	      New Point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B4BBBE-EEED-CD5F-8005-1B97747E8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73989"/>
            <a:ext cx="11861795" cy="30341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64B12E-8CB0-640B-7F19-BDFCAED5A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725" y="1020417"/>
            <a:ext cx="10768777" cy="47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819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92CBF-3009-483A-A138-EA2B569A8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Class Activity</a:t>
            </a:r>
            <a:br>
              <a:rPr lang="en-US" sz="2200" dirty="0"/>
            </a:br>
            <a:r>
              <a:rPr lang="en-US" sz="4000" b="1" dirty="0">
                <a:solidFill>
                  <a:srgbClr val="FF0000"/>
                </a:solidFill>
              </a:rPr>
              <a:t>Q</a:t>
            </a:r>
            <a:r>
              <a:rPr lang="en-US" sz="2200" b="1" dirty="0"/>
              <a:t> :</a:t>
            </a:r>
            <a:r>
              <a:rPr lang="en-US" sz="2200" dirty="0"/>
              <a:t> </a:t>
            </a:r>
            <a:r>
              <a:rPr lang="en-US" sz="2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Find a root of an equation </a:t>
            </a:r>
            <a:r>
              <a:rPr lang="en-US" sz="22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</a:t>
            </a:r>
            <a:r>
              <a:rPr lang="en-US" sz="2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en-US" sz="22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x</a:t>
            </a:r>
            <a:r>
              <a:rPr lang="en-US" sz="2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)=2</a:t>
            </a:r>
            <a:r>
              <a:rPr lang="en-US" sz="22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x</a:t>
            </a:r>
            <a:r>
              <a:rPr lang="en-US" sz="2200" b="1" i="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3</a:t>
            </a:r>
            <a:r>
              <a:rPr lang="en-US" sz="2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-2</a:t>
            </a:r>
            <a:r>
              <a:rPr lang="en-US" sz="22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x</a:t>
            </a:r>
            <a:r>
              <a:rPr lang="en-US" sz="2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-5</a:t>
            </a:r>
            <a:r>
              <a:rPr lang="en-US" sz="2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using Newton Raphson method</a:t>
            </a:r>
            <a:endParaRPr lang="en-US" sz="2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D7406F-F9BF-4385-8545-D7EFBAD6B5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03295"/>
            <a:ext cx="4807019" cy="456123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7A833E-D9C0-42B5-99C0-09BAC65CC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220" y="1803294"/>
            <a:ext cx="5708580" cy="456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935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3EBE8-CA9E-4A75-8A20-143F9DCC1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accent1"/>
                </a:solidFill>
              </a:rPr>
              <a:t>Solution : Iteration Result from Newton’s Method</a:t>
            </a:r>
            <a:endParaRPr lang="en-US" sz="36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BC64399-B120-4530-A4EB-DA46055B59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89059"/>
            <a:ext cx="10515600" cy="3337097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9A0E446-9963-4EE2-8EB0-0D18A6F72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821741"/>
            <a:ext cx="10515600" cy="6711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EFE7E1-8F19-6E22-4809-B2927CE95B1A}"/>
              </a:ext>
            </a:extLst>
          </p:cNvPr>
          <p:cNvSpPr txBox="1"/>
          <p:nvPr/>
        </p:nvSpPr>
        <p:spPr>
          <a:xfrm>
            <a:off x="2064327" y="1819727"/>
            <a:ext cx="8063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Point		Function		     Derivative	      New Point</a:t>
            </a:r>
          </a:p>
        </p:txBody>
      </p:sp>
    </p:spTree>
    <p:extLst>
      <p:ext uri="{BB962C8B-B14F-4D97-AF65-F5344CB8AC3E}">
        <p14:creationId xmlns:p14="http://schemas.microsoft.com/office/powerpoint/2010/main" val="1050789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55AA8-76A8-6319-FD17-CB7844D89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Class Activity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C76C99-0180-B64B-82BA-B48ACFEB04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7091" y="1219200"/>
                <a:ext cx="11076709" cy="4957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4400" b="1" dirty="0">
                    <a:solidFill>
                      <a:schemeClr val="accent2"/>
                    </a:solidFill>
                  </a:rPr>
                  <a:t>Q</a:t>
                </a:r>
                <a:r>
                  <a:rPr lang="en-US" b="1" dirty="0">
                    <a:solidFill>
                      <a:srgbClr val="FF0000"/>
                    </a:solidFill>
                  </a:rPr>
                  <a:t>  </a:t>
                </a:r>
                <a:r>
                  <a:rPr lang="en-US" dirty="0"/>
                  <a:t>Use </a:t>
                </a:r>
                <a:r>
                  <a:rPr lang="en-US" dirty="0">
                    <a:solidFill>
                      <a:schemeClr val="accent1"/>
                    </a:solidFill>
                  </a:rPr>
                  <a:t>Newton’s</a:t>
                </a:r>
                <a:r>
                  <a:rPr lang="en-US" dirty="0"/>
                  <a:t> Method for finding the root of </a:t>
                </a:r>
              </a:p>
              <a:p>
                <a:pPr marL="457200" lvl="1" indent="0">
                  <a:buNone/>
                </a:pPr>
                <a:r>
                  <a:rPr lang="en-US" dirty="0"/>
                  <a:t> 	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600" b="1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6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600" b="1" i="1" smtClean="0">
                          <a:latin typeface="Cambria Math" panose="02040503050406030204" pitchFamily="18" charset="0"/>
                        </a:rPr>
                        <m:t>𝑺𝒊𝒏𝒙</m:t>
                      </m:r>
                      <m:r>
                        <a:rPr lang="en-US" sz="2600" b="1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6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</m:num>
                        <m:den>
                          <m:r>
                            <a:rPr lang="en-US" sz="26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US" sz="2600" b="1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6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600" b="1" dirty="0"/>
              </a:p>
              <a:p>
                <a:pPr marL="457200" lvl="1" indent="0">
                  <a:buNone/>
                </a:pPr>
                <a:endParaRPr lang="en-US" b="1" dirty="0"/>
              </a:p>
              <a:p>
                <a:pPr marL="457200" lvl="1" indent="0">
                  <a:buNone/>
                </a:pPr>
                <a:r>
                  <a:rPr lang="en-US" dirty="0"/>
                  <a:t>    </a:t>
                </a:r>
                <a:r>
                  <a:rPr lang="en-US" sz="2800" dirty="0"/>
                  <a:t> With starting initial guess x= 1.2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C76C99-0180-B64B-82BA-B48ACFEB04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7091" y="1219200"/>
                <a:ext cx="11076709" cy="4957763"/>
              </a:xfrm>
              <a:blipFill>
                <a:blip r:embed="rId2"/>
                <a:stretch>
                  <a:fillRect l="-2200" t="-3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9585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0228C-77D8-480B-BB0F-1833A9650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4802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6B5247-FAF2-48ED-BAE7-42C41ECA39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4291" y="1440872"/>
            <a:ext cx="10806545" cy="5052001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7EF7C4-7595-B0F3-FFDC-513EBD761975}"/>
              </a:ext>
            </a:extLst>
          </p:cNvPr>
          <p:cNvSpPr txBox="1"/>
          <p:nvPr/>
        </p:nvSpPr>
        <p:spPr>
          <a:xfrm>
            <a:off x="1965989" y="2151929"/>
            <a:ext cx="8063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Point		Function		     Derivative	      New Point</a:t>
            </a:r>
          </a:p>
        </p:txBody>
      </p:sp>
    </p:spTree>
    <p:extLst>
      <p:ext uri="{BB962C8B-B14F-4D97-AF65-F5344CB8AC3E}">
        <p14:creationId xmlns:p14="http://schemas.microsoft.com/office/powerpoint/2010/main" val="4090280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7FAD-1DF4-0FB3-4C22-9814AA1B7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094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Test your ability!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16CFA5-9552-7EE1-CE9F-265DDA78B1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8764" y="1136074"/>
                <a:ext cx="10855036" cy="504088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4000" dirty="0">
                    <a:solidFill>
                      <a:schemeClr val="accent2"/>
                    </a:solidFill>
                  </a:rPr>
                  <a:t>Q </a:t>
                </a:r>
                <a:r>
                  <a:rPr lang="en-US" dirty="0"/>
                  <a:t> Use Newton’s method to find the root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func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r>
                  <a:rPr lang="en-US" dirty="0"/>
                  <a:t>        Using the initial guess x= 1.4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16CFA5-9552-7EE1-CE9F-265DDA78B1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8764" y="1136074"/>
                <a:ext cx="10855036" cy="5040889"/>
              </a:xfrm>
              <a:blipFill>
                <a:blip r:embed="rId2"/>
                <a:stretch>
                  <a:fillRect l="-2021" t="-3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1235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C9266-FF5C-45F6-89C5-F35608B30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8657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Solution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27E013-74E5-4ED2-9A3D-78706D1E2F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4728" y="1186584"/>
            <a:ext cx="9486900" cy="5306291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E67C18-F179-F6A7-48A0-3D079464E26E}"/>
              </a:ext>
            </a:extLst>
          </p:cNvPr>
          <p:cNvSpPr txBox="1"/>
          <p:nvPr/>
        </p:nvSpPr>
        <p:spPr>
          <a:xfrm>
            <a:off x="2478607" y="1597748"/>
            <a:ext cx="8063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Point	            Function	            Derivative	           New Point</a:t>
            </a:r>
          </a:p>
        </p:txBody>
      </p:sp>
    </p:spTree>
    <p:extLst>
      <p:ext uri="{BB962C8B-B14F-4D97-AF65-F5344CB8AC3E}">
        <p14:creationId xmlns:p14="http://schemas.microsoft.com/office/powerpoint/2010/main" val="2436903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CDC22-2653-4B92-8CBC-0BFBC89D7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The Secant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D5151-AC2A-4601-BBC8-E1832864F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427" y="1253331"/>
            <a:ext cx="10515600" cy="4351338"/>
          </a:xfrm>
        </p:spPr>
        <p:txBody>
          <a:bodyPr/>
          <a:lstStyle/>
          <a:p>
            <a:r>
              <a:rPr lang="en-US" dirty="0"/>
              <a:t>By definition,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4020A6-C046-421C-BC57-EB2BD2D09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973" y="1839152"/>
            <a:ext cx="10515600" cy="43513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03D8DB-E6E1-456D-B2D5-044EF5B42C0B}"/>
              </a:ext>
            </a:extLst>
          </p:cNvPr>
          <p:cNvSpPr txBox="1"/>
          <p:nvPr/>
        </p:nvSpPr>
        <p:spPr>
          <a:xfrm>
            <a:off x="2054088" y="6262042"/>
            <a:ext cx="77922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This technique is called the Secant method</a:t>
            </a:r>
          </a:p>
        </p:txBody>
      </p:sp>
    </p:spTree>
    <p:extLst>
      <p:ext uri="{BB962C8B-B14F-4D97-AF65-F5344CB8AC3E}">
        <p14:creationId xmlns:p14="http://schemas.microsoft.com/office/powerpoint/2010/main" val="3505292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EF5E8-E940-43BB-B7CB-1C3EFF096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565" y="5433391"/>
            <a:ext cx="11357113" cy="1282182"/>
          </a:xfrm>
        </p:spPr>
        <p:txBody>
          <a:bodyPr>
            <a:normAutofit/>
          </a:bodyPr>
          <a:lstStyle/>
          <a:p>
            <a:r>
              <a:rPr lang="en-US" sz="2000" dirty="0"/>
              <a:t> Starting with the two initial approximations p0 and p1, the approximation p2 is the x-intercept of the line joining ( p0, f ( p0)) and ( p1, f ( p1)). The approximation p3 is the x-intercept of the line joining ( p1, f ( p1)) and ( p2, f ( p2)), and so on. Note that only one function evaluation is needed per step for the Secant method after p2 has been determined.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3584F4-800E-4076-B296-1D210F1541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565" y="261142"/>
            <a:ext cx="11198087" cy="5039727"/>
          </a:xfrm>
        </p:spPr>
      </p:pic>
    </p:spTree>
    <p:extLst>
      <p:ext uri="{BB962C8B-B14F-4D97-AF65-F5344CB8AC3E}">
        <p14:creationId xmlns:p14="http://schemas.microsoft.com/office/powerpoint/2010/main" val="2515091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8183F-44DB-4759-963B-736787157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000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chemeClr val="accent1"/>
                </a:solidFill>
              </a:rPr>
              <a:t>Newton’s (or the Newton-Raphson) method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9B1270-47C7-892D-DF74-05FCA33F6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1026422"/>
            <a:ext cx="1057275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564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7DF93-B757-F2F3-5464-1D0DD5AE7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252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Class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723E0-687C-EC50-D271-CAE4FFB76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020417"/>
            <a:ext cx="12006470" cy="5116789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>
                <a:solidFill>
                  <a:schemeClr val="accent2"/>
                </a:solidFill>
              </a:rPr>
              <a:t>Q</a:t>
            </a:r>
            <a:r>
              <a:rPr lang="en-US" dirty="0"/>
              <a:t> The general term in Secant method is given by the two point iteration  formula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Show that the above formula is algebraically equivalent to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641CA5-39CA-59C6-6475-7CDE6D199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078" y="1620699"/>
            <a:ext cx="7210425" cy="1019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C315FC-52D4-8D93-8C68-307FD46B8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2139" y="3526526"/>
            <a:ext cx="54864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677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5167A-8109-D6F1-476F-5348A2BD2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856"/>
            <a:ext cx="10515600" cy="57577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9B1860-58FE-4641-64F2-5A215AC850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1007" y="1056999"/>
            <a:ext cx="10054368" cy="4351338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99E29B4-C3DE-56F3-5E45-CA5D62D94B0E}"/>
                  </a:ext>
                </a:extLst>
              </p:cNvPr>
              <p:cNvSpPr txBox="1"/>
              <p:nvPr/>
            </p:nvSpPr>
            <p:spPr>
              <a:xfrm>
                <a:off x="838200" y="5655212"/>
                <a:ext cx="105156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Note: For the purpose of simplicity lets take</a:t>
                </a:r>
                <a:r>
                  <a:rPr 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2400" b="1" dirty="0"/>
              </a:p>
              <a:p>
                <a:r>
                  <a:rPr lang="en-US" sz="2400" b="1" dirty="0"/>
                  <a:t>Task:  Re write the formula with above notation.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99E29B4-C3DE-56F3-5E45-CA5D62D94B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655212"/>
                <a:ext cx="10515600" cy="830997"/>
              </a:xfrm>
              <a:prstGeom prst="rect">
                <a:avLst/>
              </a:prstGeom>
              <a:blipFill>
                <a:blip r:embed="rId3"/>
                <a:stretch>
                  <a:fillRect l="-928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25848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406C9-647F-F6AD-4BFB-A285B9938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181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Secant Method Formula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88F4F61-FD74-D5C9-4CC4-86465EE31AE5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365125" y="1223963"/>
                <a:ext cx="10988675" cy="2388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=  </m:t>
                      </m:r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				</a:t>
                </a:r>
                <a:r>
                  <a:rPr lang="en-US" sz="3200" dirty="0">
                    <a:solidFill>
                      <a:schemeClr val="accent1"/>
                    </a:solidFill>
                  </a:rPr>
                  <a:t>OR  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88F4F61-FD74-D5C9-4CC4-86465EE31AE5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5125" y="1223963"/>
                <a:ext cx="10988675" cy="2388987"/>
              </a:xfrm>
              <a:prstGeom prst="rect">
                <a:avLst/>
              </a:prstGeom>
              <a:blipFill>
                <a:blip r:embed="rId2"/>
                <a:stretch>
                  <a:fillRect b="-7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8EBCE7-5663-360B-3ED2-9E9634F3C0F2}"/>
                  </a:ext>
                </a:extLst>
              </p:cNvPr>
              <p:cNvSpPr txBox="1"/>
              <p:nvPr/>
            </p:nvSpPr>
            <p:spPr>
              <a:xfrm>
                <a:off x="2811462" y="3833520"/>
                <a:ext cx="6096000" cy="10049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=  </m:t>
                      </m:r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baseline="-2500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baseline="-2500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baseline="-2500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baseline="-2500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baseline="-2500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8EBCE7-5663-360B-3ED2-9E9634F3C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1462" y="3833520"/>
                <a:ext cx="6096000" cy="10049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24492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56D1C-43D4-4A8A-9EB9-BCF92CDB7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Example: Find a root of an equation </a:t>
            </a:r>
            <a:r>
              <a:rPr lang="en-US" sz="2400" b="1" i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</a:rPr>
              <a:t>f</a:t>
            </a:r>
            <a:r>
              <a:rPr lang="en-US" sz="2400" b="1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en-US" sz="2400" b="1" i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</a:rPr>
              <a:t>x</a:t>
            </a:r>
            <a:r>
              <a:rPr lang="en-US" sz="2400" b="1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</a:rPr>
              <a:t>)=</a:t>
            </a:r>
            <a:r>
              <a:rPr lang="en-US" sz="2400" b="1" i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</a:rPr>
              <a:t>x</a:t>
            </a:r>
            <a:r>
              <a:rPr lang="en-US" sz="2400" b="1" i="0" baseline="300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</a:rPr>
              <a:t>3</a:t>
            </a:r>
            <a:r>
              <a:rPr lang="en-US" sz="2400" b="1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</a:rPr>
              <a:t>-</a:t>
            </a:r>
            <a:r>
              <a:rPr lang="en-US" sz="2400" b="1" i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</a:rPr>
              <a:t>x</a:t>
            </a:r>
            <a:r>
              <a:rPr lang="en-US" sz="2400" b="1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</a:rPr>
              <a:t>-1</a:t>
            </a:r>
            <a:r>
              <a:rPr lang="en-US" sz="2400" b="1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 using Secant method</a:t>
            </a:r>
            <a:br>
              <a:rPr lang="en-US" sz="2400" dirty="0">
                <a:solidFill>
                  <a:schemeClr val="accent1"/>
                </a:solidFill>
              </a:rPr>
            </a:br>
            <a:endParaRPr lang="en-US" sz="2400" dirty="0">
              <a:solidFill>
                <a:schemeClr val="accent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28B2DB-A1A4-496C-B977-6318794CD2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835" y="1532903"/>
            <a:ext cx="3135795" cy="460285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36A685-E3EC-4E63-9D99-EA46E955F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630" y="1532903"/>
            <a:ext cx="4075871" cy="46028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9DB758-C2E0-4436-8C4D-11A8A3D10F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8501" y="1519048"/>
            <a:ext cx="3829050" cy="460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6963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0D682-F0A4-456D-B966-C59FF8E6A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221"/>
            <a:ext cx="10515600" cy="61553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Iteration continue..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EE47B2-797A-438A-9B1F-10471DD8B5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994707"/>
            <a:ext cx="5456584" cy="488925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7DBFB2-B8FD-4CDB-8E51-16DEEF9A3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783" y="984371"/>
            <a:ext cx="5340626" cy="48892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0EBE03-A6AB-485E-9E43-4919AEA40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5863293"/>
            <a:ext cx="10797210" cy="59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8979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2A4BB-1772-4CFC-B205-C9618574A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675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Iteration Result from Secant Method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91602D-DBBC-4742-A35F-BA4FF6F47C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3656" y="1149350"/>
            <a:ext cx="10664687" cy="45593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4ED834-45C7-48AB-A4A9-CDE4D360C974}"/>
              </a:ext>
            </a:extLst>
          </p:cNvPr>
          <p:cNvSpPr txBox="1"/>
          <p:nvPr/>
        </p:nvSpPr>
        <p:spPr>
          <a:xfrm>
            <a:off x="838200" y="6123543"/>
            <a:ext cx="10515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Note: Root bracketing is not guaranteed for  Secant method.</a:t>
            </a:r>
          </a:p>
        </p:txBody>
      </p:sp>
    </p:spTree>
    <p:extLst>
      <p:ext uri="{BB962C8B-B14F-4D97-AF65-F5344CB8AC3E}">
        <p14:creationId xmlns:p14="http://schemas.microsoft.com/office/powerpoint/2010/main" val="28077973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92CBF-3009-483A-A138-EA2B569A8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Class Activity</a:t>
            </a:r>
            <a:br>
              <a:rPr lang="en-US" sz="2200" dirty="0"/>
            </a:br>
            <a:r>
              <a:rPr lang="en-US" sz="4000" b="1" dirty="0">
                <a:solidFill>
                  <a:srgbClr val="FF0000"/>
                </a:solidFill>
              </a:rPr>
              <a:t>Q</a:t>
            </a:r>
            <a:r>
              <a:rPr lang="en-US" sz="2200" b="1" dirty="0"/>
              <a:t> :</a:t>
            </a:r>
            <a:r>
              <a:rPr lang="en-US" sz="2200" dirty="0"/>
              <a:t> </a:t>
            </a:r>
            <a:r>
              <a:rPr lang="en-US" sz="2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Find a root of an equation </a:t>
            </a:r>
            <a:r>
              <a:rPr lang="en-US" sz="22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</a:t>
            </a:r>
            <a:r>
              <a:rPr lang="en-US" sz="2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en-US" sz="22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x</a:t>
            </a:r>
            <a:r>
              <a:rPr lang="en-US" sz="2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)=2</a:t>
            </a:r>
            <a:r>
              <a:rPr lang="en-US" sz="22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x</a:t>
            </a:r>
            <a:r>
              <a:rPr lang="en-US" sz="2200" b="1" i="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3</a:t>
            </a:r>
            <a:r>
              <a:rPr lang="en-US" sz="2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-2</a:t>
            </a:r>
            <a:r>
              <a:rPr lang="en-US" sz="22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x</a:t>
            </a:r>
            <a:r>
              <a:rPr lang="en-US" sz="2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-5</a:t>
            </a:r>
            <a:r>
              <a:rPr lang="en-US" sz="2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using Secant method</a:t>
            </a:r>
            <a:endParaRPr lang="en-US" sz="2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D7406F-F9BF-4385-8545-D7EFBAD6B5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03295"/>
            <a:ext cx="4807019" cy="456123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7A833E-D9C0-42B5-99C0-09BAC65CC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220" y="1803294"/>
            <a:ext cx="5708580" cy="456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1441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F1939-C4AD-4181-B4E8-301D7D4E9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Iteration Result from Secant Method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B4923E-898D-415E-AE5D-CE64A554C3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961323"/>
            <a:ext cx="10664686" cy="393589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E8EA8A-5E28-4825-92CD-C2949388B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897217"/>
            <a:ext cx="10664686" cy="69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8305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41FE9-96BC-5369-0DF0-2E7982822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469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Class Activity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976BA9-79D7-6082-BEC2-D5078E1F4F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4182" y="969818"/>
                <a:ext cx="10799618" cy="5207145"/>
              </a:xfrm>
            </p:spPr>
            <p:txBody>
              <a:bodyPr/>
              <a:lstStyle/>
              <a:p>
                <a:pPr marL="457200" lvl="1" indent="0">
                  <a:buNone/>
                </a:pPr>
                <a:r>
                  <a:rPr lang="en-US" sz="4000" b="1" dirty="0">
                    <a:solidFill>
                      <a:srgbClr val="FF0000"/>
                    </a:solidFill>
                  </a:rPr>
                  <a:t>Q</a:t>
                </a:r>
                <a:r>
                  <a:rPr lang="en-US" dirty="0"/>
                  <a:t> </a:t>
                </a:r>
                <a:r>
                  <a:rPr lang="en-US" sz="2800" dirty="0"/>
                  <a:t>Use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Secant</a:t>
                </a:r>
                <a:r>
                  <a:rPr lang="en-US" sz="2800" dirty="0"/>
                  <a:t> method to find the root of </a:t>
                </a:r>
              </a:p>
              <a:p>
                <a:pPr marL="457200" lvl="1" indent="0">
                  <a:buNone/>
                </a:pPr>
                <a:r>
                  <a:rPr lang="en-US" dirty="0"/>
                  <a:t>		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𝟑</m:t>
                      </m:r>
                      <m:sSup>
                        <m:sSupPr>
                          <m:ctrlPr>
                            <a:rPr lang="pt-BR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pt-BR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400" b="1" dirty="0"/>
              </a:p>
              <a:p>
                <a:pPr marL="457200" lvl="1" indent="0">
                  <a:buNone/>
                </a:pPr>
                <a:endParaRPr lang="en-US" sz="2800" dirty="0"/>
              </a:p>
              <a:p>
                <a:pPr marL="457200" lvl="1" indent="0">
                  <a:buNone/>
                </a:pPr>
                <a:r>
                  <a:rPr lang="en-US" sz="2800" dirty="0"/>
                  <a:t>       In the interval [0.8,1]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976BA9-79D7-6082-BEC2-D5078E1F4F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4182" y="969818"/>
                <a:ext cx="10799618" cy="5207145"/>
              </a:xfrm>
              <a:blipFill>
                <a:blip r:embed="rId2"/>
                <a:stretch>
                  <a:fillRect t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44996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D2260-0779-42FA-B46A-31A15A786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6DEC84-98C4-45AA-A09C-7136233D59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765" y="2036618"/>
            <a:ext cx="11305308" cy="4456257"/>
          </a:xfrm>
        </p:spPr>
      </p:pic>
    </p:spTree>
    <p:extLst>
      <p:ext uri="{BB962C8B-B14F-4D97-AF65-F5344CB8AC3E}">
        <p14:creationId xmlns:p14="http://schemas.microsoft.com/office/powerpoint/2010/main" val="1279215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F13FF1A-4AB3-4915-BECB-967D091FF186}"/>
              </a:ext>
            </a:extLst>
          </p:cNvPr>
          <p:cNvSpPr txBox="1"/>
          <p:nvPr/>
        </p:nvSpPr>
        <p:spPr>
          <a:xfrm>
            <a:off x="695739" y="5354673"/>
            <a:ext cx="1080052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It is clear from above Equation that Newton’s method cannot be continued if </a:t>
            </a:r>
            <a:r>
              <a:rPr lang="en-US" sz="2000" dirty="0">
                <a:solidFill>
                  <a:srgbClr val="FF0000"/>
                </a:solidFill>
              </a:rPr>
              <a:t>f ( p</a:t>
            </a:r>
            <a:r>
              <a:rPr lang="en-US" sz="2000" baseline="-25000" dirty="0">
                <a:solidFill>
                  <a:srgbClr val="FF0000"/>
                </a:solidFill>
              </a:rPr>
              <a:t>n−1</a:t>
            </a:r>
            <a:r>
              <a:rPr lang="en-US" sz="2000" dirty="0">
                <a:solidFill>
                  <a:srgbClr val="FF0000"/>
                </a:solidFill>
              </a:rPr>
              <a:t>) = 0</a:t>
            </a:r>
            <a:r>
              <a:rPr lang="en-US" sz="2000" dirty="0"/>
              <a:t> for some n. In fact, we will see that the method is most effective when f is bounded away from zero near p.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032FDE-F4FA-7814-72BE-A2AE3720E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739" y="381795"/>
            <a:ext cx="1053465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6578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72CFE-933B-81DC-5549-D75507F0F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Test your ability!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39392E-1FCE-EBA5-BE5C-3214919223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4000"/>
                <a:ext cx="10515600" cy="4652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4000" dirty="0">
                    <a:solidFill>
                      <a:schemeClr val="accent2"/>
                    </a:solidFill>
                  </a:rPr>
                  <a:t> </a:t>
                </a:r>
                <a:r>
                  <a:rPr lang="en-US" sz="4400" dirty="0">
                    <a:solidFill>
                      <a:schemeClr val="accent2"/>
                    </a:solidFill>
                  </a:rPr>
                  <a:t>Q</a:t>
                </a:r>
                <a:r>
                  <a:rPr lang="en-US" dirty="0"/>
                  <a:t>  Use Secant Method for finding the root of </a:t>
                </a:r>
              </a:p>
              <a:p>
                <a:pPr marL="0" indent="0">
                  <a:buNone/>
                </a:pPr>
                <a:r>
                  <a:rPr lang="en-US" b="0" dirty="0"/>
                  <a:t>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𝑠𝑖𝑛𝑥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           In the interval [0,1]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39392E-1FCE-EBA5-BE5C-3214919223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4000"/>
                <a:ext cx="10515600" cy="4652963"/>
              </a:xfrm>
              <a:blipFill>
                <a:blip r:embed="rId2"/>
                <a:stretch>
                  <a:fillRect l="-1275" t="-4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01069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3FDE3-EAEC-4066-ABD2-9655E72E1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229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0359C6-655F-423F-89BF-505D92E1E4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036" y="1330036"/>
            <a:ext cx="11180619" cy="4294909"/>
          </a:xfrm>
        </p:spPr>
      </p:pic>
    </p:spTree>
    <p:extLst>
      <p:ext uri="{BB962C8B-B14F-4D97-AF65-F5344CB8AC3E}">
        <p14:creationId xmlns:p14="http://schemas.microsoft.com/office/powerpoint/2010/main" val="2054026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EF388-908A-4FAE-BB89-E3D14C251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218" y="5234609"/>
            <a:ext cx="10515600" cy="1444488"/>
          </a:xfrm>
        </p:spPr>
        <p:txBody>
          <a:bodyPr>
            <a:noAutofit/>
          </a:bodyPr>
          <a:lstStyle/>
          <a:p>
            <a:r>
              <a:rPr lang="en-US" sz="1800" dirty="0"/>
              <a:t>Figure  illustrates how the approximations are obtained using successive tangents. Starting with the initial approximation p</a:t>
            </a:r>
            <a:r>
              <a:rPr lang="en-US" sz="1800" baseline="-25000" dirty="0"/>
              <a:t>0</a:t>
            </a:r>
            <a:r>
              <a:rPr lang="en-US" sz="1800" dirty="0"/>
              <a:t>, the approximation p</a:t>
            </a:r>
            <a:r>
              <a:rPr lang="en-US" sz="1800" baseline="-25000" dirty="0"/>
              <a:t>1</a:t>
            </a:r>
            <a:r>
              <a:rPr lang="en-US" sz="1800" dirty="0"/>
              <a:t> is the x-intercept of the tangent line to the graph of f at ( p</a:t>
            </a:r>
            <a:r>
              <a:rPr lang="en-US" sz="1800" baseline="-25000" dirty="0"/>
              <a:t>0</a:t>
            </a:r>
            <a:r>
              <a:rPr lang="en-US" sz="1800" dirty="0"/>
              <a:t>, f ( p</a:t>
            </a:r>
            <a:r>
              <a:rPr lang="en-US" sz="1800" baseline="-25000" dirty="0"/>
              <a:t>0</a:t>
            </a:r>
            <a:r>
              <a:rPr lang="en-US" sz="1800" dirty="0"/>
              <a:t>)). The approximation p</a:t>
            </a:r>
            <a:r>
              <a:rPr lang="en-US" sz="1800" baseline="-25000" dirty="0"/>
              <a:t>2</a:t>
            </a:r>
            <a:r>
              <a:rPr lang="en-US" sz="1800" dirty="0"/>
              <a:t> is the x-intercept of the tangent line to the graph of f at ( p</a:t>
            </a:r>
            <a:r>
              <a:rPr lang="en-US" sz="1800" baseline="-25000" dirty="0"/>
              <a:t>1</a:t>
            </a:r>
            <a:r>
              <a:rPr lang="en-US" sz="1800" dirty="0"/>
              <a:t>, f ( p</a:t>
            </a:r>
            <a:r>
              <a:rPr lang="en-US" sz="1800" baseline="-25000" dirty="0"/>
              <a:t>1</a:t>
            </a:r>
            <a:r>
              <a:rPr lang="en-US" sz="1800" dirty="0"/>
              <a:t>)) and so on.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964919-D160-4ED8-8573-4548B69B3C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4218" y="357705"/>
            <a:ext cx="10055086" cy="4876904"/>
          </a:xfrm>
        </p:spPr>
      </p:pic>
    </p:spTree>
    <p:extLst>
      <p:ext uri="{BB962C8B-B14F-4D97-AF65-F5344CB8AC3E}">
        <p14:creationId xmlns:p14="http://schemas.microsoft.com/office/powerpoint/2010/main" val="2989935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74071-B89B-4A40-8A4A-EE25F0ABC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The stopping-technique inequalities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A6A515-1412-41A2-AD8B-AC560C13CC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select a tolerance ε &gt; 0, and construct p1, ...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 until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A6A515-1412-41A2-AD8B-AC560C13CC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80A2B587-067D-9FB4-FDC2-093FF30BF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6185" y="2852944"/>
            <a:ext cx="534352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528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B237-1237-4555-B8D2-9259775C7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339" y="285612"/>
            <a:ext cx="10810461" cy="575779"/>
          </a:xfrm>
        </p:spPr>
        <p:txBody>
          <a:bodyPr>
            <a:normAutofit fontScale="90000"/>
          </a:bodyPr>
          <a:lstStyle/>
          <a:p>
            <a:r>
              <a:rPr lang="en-US" sz="2400" b="1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Example : Find a root of an equation </a:t>
            </a:r>
            <a:r>
              <a:rPr lang="en-US" sz="2400" b="1" i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</a:rPr>
              <a:t>f</a:t>
            </a:r>
            <a:r>
              <a:rPr lang="en-US" sz="2400" b="1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en-US" sz="2400" b="1" i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</a:rPr>
              <a:t>x</a:t>
            </a:r>
            <a:r>
              <a:rPr lang="en-US" sz="2400" b="1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</a:rPr>
              <a:t>)=</a:t>
            </a:r>
            <a:r>
              <a:rPr lang="en-US" sz="2400" b="1" i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</a:rPr>
              <a:t>x</a:t>
            </a:r>
            <a:r>
              <a:rPr lang="en-US" sz="2400" b="1" i="0" baseline="300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</a:rPr>
              <a:t>3</a:t>
            </a:r>
            <a:r>
              <a:rPr lang="en-US" sz="2400" b="1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</a:rPr>
              <a:t>-</a:t>
            </a:r>
            <a:r>
              <a:rPr lang="en-US" sz="2400" b="1" i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</a:rPr>
              <a:t>x</a:t>
            </a:r>
            <a:r>
              <a:rPr lang="en-US" sz="2400" b="1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</a:rPr>
              <a:t>-1</a:t>
            </a:r>
            <a:r>
              <a:rPr lang="en-US" sz="2400" b="1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 using Newton Raphson method</a:t>
            </a:r>
            <a:br>
              <a:rPr lang="en-US" sz="2400" dirty="0">
                <a:solidFill>
                  <a:schemeClr val="accent1"/>
                </a:solidFill>
              </a:rPr>
            </a:br>
            <a:endParaRPr lang="en-US" sz="2400" dirty="0">
              <a:solidFill>
                <a:schemeClr val="accent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45586D-124C-476F-9D11-41BCE803B0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75" y="1101329"/>
            <a:ext cx="2353297" cy="485819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7B6DE9-4B99-420F-9D54-E10D8D2F1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1395" y="1101329"/>
            <a:ext cx="2495965" cy="48581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8BD7D7-9C0C-4C43-BC32-94B1AC4604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7360" y="1101329"/>
            <a:ext cx="2517188" cy="48581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6DB5DD-87FD-446A-90E9-E8DFFE0414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4548" y="1082727"/>
            <a:ext cx="2517188" cy="48581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7C6D342-1E57-40E1-B244-ED73517ABB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21736" y="1096678"/>
            <a:ext cx="2270264" cy="484889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409152B-A9C9-4B5D-861D-ACC7B7C7AC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" y="5931624"/>
            <a:ext cx="12175124" cy="60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874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EE5ED-69E2-4447-A727-147B0EC2C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Iteration Result from Newton’s Method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21EB89-CE32-459E-A74A-ACBE8F03BE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39371"/>
            <a:ext cx="10515600" cy="334824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7D1759-6D40-4433-ADFB-DF21CCEDC7E1}"/>
              </a:ext>
            </a:extLst>
          </p:cNvPr>
          <p:cNvSpPr txBox="1"/>
          <p:nvPr/>
        </p:nvSpPr>
        <p:spPr>
          <a:xfrm>
            <a:off x="838199" y="6135674"/>
            <a:ext cx="10041835" cy="523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Note: Root bracketing is not guaranteed for  Newton’s method.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8B2849-472A-C993-126E-327419A63B50}"/>
              </a:ext>
            </a:extLst>
          </p:cNvPr>
          <p:cNvSpPr txBox="1"/>
          <p:nvPr/>
        </p:nvSpPr>
        <p:spPr>
          <a:xfrm>
            <a:off x="1827443" y="1570039"/>
            <a:ext cx="8063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Point		Function		     Derivative	      New Point</a:t>
            </a:r>
          </a:p>
        </p:txBody>
      </p:sp>
    </p:spTree>
    <p:extLst>
      <p:ext uri="{BB962C8B-B14F-4D97-AF65-F5344CB8AC3E}">
        <p14:creationId xmlns:p14="http://schemas.microsoft.com/office/powerpoint/2010/main" val="4048776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55AA8-76A8-6319-FD17-CB7844D89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Class Activity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C76C99-0180-B64B-82BA-B48ACFEB04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7091" y="1219200"/>
                <a:ext cx="11076709" cy="4957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4400" b="1" dirty="0">
                    <a:solidFill>
                      <a:schemeClr val="accent2"/>
                    </a:solidFill>
                  </a:rPr>
                  <a:t>Q</a:t>
                </a:r>
                <a:r>
                  <a:rPr lang="en-US" b="1" dirty="0">
                    <a:solidFill>
                      <a:srgbClr val="FF0000"/>
                    </a:solidFill>
                  </a:rPr>
                  <a:t>  </a:t>
                </a:r>
                <a:r>
                  <a:rPr lang="en-US" dirty="0"/>
                  <a:t>Use </a:t>
                </a:r>
                <a:r>
                  <a:rPr lang="en-US" dirty="0">
                    <a:solidFill>
                      <a:schemeClr val="accent1"/>
                    </a:solidFill>
                  </a:rPr>
                  <a:t>Newton’s</a:t>
                </a:r>
                <a:r>
                  <a:rPr lang="en-US" dirty="0"/>
                  <a:t> Method for finding the root of </a:t>
                </a:r>
              </a:p>
              <a:p>
                <a:pPr marL="457200" lvl="1" indent="0">
                  <a:buNone/>
                </a:pPr>
                <a:r>
                  <a:rPr lang="en-US" dirty="0"/>
                  <a:t> 	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6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6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600" b="1" i="1" smtClean="0">
                          <a:latin typeface="Cambria Math" panose="02040503050406030204" pitchFamily="18" charset="0"/>
                        </a:rPr>
                        <m:t>𝑪𝒐𝒔𝒙</m:t>
                      </m:r>
                      <m:r>
                        <a:rPr lang="en-US" sz="2600" b="1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6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600" b="1" dirty="0"/>
              </a:p>
              <a:p>
                <a:pPr marL="457200" lvl="1" indent="0">
                  <a:buNone/>
                </a:pPr>
                <a:endParaRPr lang="en-US" b="1" dirty="0"/>
              </a:p>
              <a:p>
                <a:pPr marL="457200" lvl="1" indent="0">
                  <a:buNone/>
                </a:pPr>
                <a:r>
                  <a:rPr lang="en-US" dirty="0"/>
                  <a:t>    </a:t>
                </a:r>
                <a:r>
                  <a:rPr lang="en-US" sz="2800" dirty="0"/>
                  <a:t> With starting initial guess x= 2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C76C99-0180-B64B-82BA-B48ACFEB04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7091" y="1219200"/>
                <a:ext cx="11076709" cy="4957763"/>
              </a:xfrm>
              <a:blipFill>
                <a:blip r:embed="rId2"/>
                <a:stretch>
                  <a:fillRect l="-2200" t="-3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3509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4EC78-E145-269A-1076-4F87B801F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228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Iteration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3E65C5-AFBB-7BF6-0965-5C320AC125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590" y="1232522"/>
            <a:ext cx="4169282" cy="5037137"/>
          </a:xfrm>
        </p:spPr>
      </p:pic>
    </p:spTree>
    <p:extLst>
      <p:ext uri="{BB962C8B-B14F-4D97-AF65-F5344CB8AC3E}">
        <p14:creationId xmlns:p14="http://schemas.microsoft.com/office/powerpoint/2010/main" val="3498116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1465</TotalTime>
  <Words>651</Words>
  <Application>Microsoft Office PowerPoint</Application>
  <PresentationFormat>Widescreen</PresentationFormat>
  <Paragraphs>75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Times New Roman</vt:lpstr>
      <vt:lpstr>Office Theme</vt:lpstr>
      <vt:lpstr>Numerical Computation Lec 3</vt:lpstr>
      <vt:lpstr>Newton’s (or the Newton-Raphson) method</vt:lpstr>
      <vt:lpstr>PowerPoint Presentation</vt:lpstr>
      <vt:lpstr>Figure  illustrates how the approximations are obtained using successive tangents. Starting with the initial approximation p0, the approximation p1 is the x-intercept of the tangent line to the graph of f at ( p0, f ( p0)). The approximation p2 is the x-intercept of the tangent line to the graph of f at ( p1, f ( p1)) and so on.</vt:lpstr>
      <vt:lpstr>The stopping-technique inequalities</vt:lpstr>
      <vt:lpstr>Example : Find a root of an equation f(x)=x3-x-1 using Newton Raphson method </vt:lpstr>
      <vt:lpstr>Iteration Result from Newton’s Method</vt:lpstr>
      <vt:lpstr>Class Activity</vt:lpstr>
      <vt:lpstr>Iteration</vt:lpstr>
      <vt:lpstr>Iterations</vt:lpstr>
      <vt:lpstr>Solution</vt:lpstr>
      <vt:lpstr>Class Activity Q : Find a root of an equation f(x)=2x3-2x-5 using Newton Raphson method</vt:lpstr>
      <vt:lpstr>Solution : Iteration Result from Newton’s Method</vt:lpstr>
      <vt:lpstr>Class Activity</vt:lpstr>
      <vt:lpstr> Solution</vt:lpstr>
      <vt:lpstr>Test your ability!</vt:lpstr>
      <vt:lpstr>Solution </vt:lpstr>
      <vt:lpstr>The Secant Method</vt:lpstr>
      <vt:lpstr> Starting with the two initial approximations p0 and p1, the approximation p2 is the x-intercept of the line joining ( p0, f ( p0)) and ( p1, f ( p1)). The approximation p3 is the x-intercept of the line joining ( p1, f ( p1)) and ( p2, f ( p2)), and so on. Note that only one function evaluation is needed per step for the Secant method after p2 has been determined.</vt:lpstr>
      <vt:lpstr>Class Activity</vt:lpstr>
      <vt:lpstr>Solution</vt:lpstr>
      <vt:lpstr>Secant Method Formula</vt:lpstr>
      <vt:lpstr>Example: Find a root of an equation f(x)=x3-x-1 using Secant method </vt:lpstr>
      <vt:lpstr>Iteration continue..</vt:lpstr>
      <vt:lpstr>Iteration Result from Secant Method</vt:lpstr>
      <vt:lpstr>Class Activity Q : Find a root of an equation f(x)=2x3-2x-5 using Secant method</vt:lpstr>
      <vt:lpstr>Iteration Result from Secant Method</vt:lpstr>
      <vt:lpstr>Class Activity</vt:lpstr>
      <vt:lpstr>Solution</vt:lpstr>
      <vt:lpstr>Test your ability!</vt:lpstr>
      <vt:lpstr>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Computation Lec 3</dc:title>
  <dc:creator>shujaat Hussain</dc:creator>
  <cp:lastModifiedBy>shujaat Hussain</cp:lastModifiedBy>
  <cp:revision>15</cp:revision>
  <dcterms:created xsi:type="dcterms:W3CDTF">2021-10-28T16:06:04Z</dcterms:created>
  <dcterms:modified xsi:type="dcterms:W3CDTF">2023-09-30T09:06:14Z</dcterms:modified>
</cp:coreProperties>
</file>