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84" r:id="rId11"/>
    <p:sldId id="278" r:id="rId12"/>
    <p:sldId id="276" r:id="rId13"/>
    <p:sldId id="27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303" r:id="rId25"/>
    <p:sldId id="304" r:id="rId26"/>
    <p:sldId id="311" r:id="rId27"/>
    <p:sldId id="312" r:id="rId28"/>
    <p:sldId id="305" r:id="rId29"/>
    <p:sldId id="306" r:id="rId30"/>
    <p:sldId id="307" r:id="rId31"/>
    <p:sldId id="313" r:id="rId32"/>
    <p:sldId id="314" r:id="rId33"/>
    <p:sldId id="315" r:id="rId34"/>
    <p:sldId id="308" r:id="rId35"/>
    <p:sldId id="309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3AC1-84CC-4314-8BA0-0723090F2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FF0D8-5189-4A58-94BA-1CD8A11F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6857-912D-41E6-86C8-F641D524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F2118-DDD6-41D2-BF46-681A56B6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FE175-2858-4774-A5A7-97A2EFA1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D224-22C6-408E-9487-982A9E21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E54FA-0537-416F-876B-A54A974C3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BE1C1-F825-44DB-83E8-CA22E9D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D9EB-23F4-4BC5-A626-67E8B70D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ABC94-72CE-411F-AD04-DD650A92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9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6E264-4AE6-41F9-BB70-ED02441CB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8020B-737C-4130-A9FE-78C4679B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883F-80C6-4239-8051-19662932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C713-57CC-4760-A387-5891E52B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3484-90FB-4DB2-AF6C-EAFEBF87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9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3667-8C31-46F2-82E3-11C1CEC9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8829-A15B-45ED-8A2C-B203BA4A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51BA-23D0-4F05-8235-163471D6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D365-27D7-4BF2-8F59-1198C37D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A592-FF78-4145-9D6C-B725195B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4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1D1D-49A6-4470-8BC8-EBABDB88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4A9B2-6D21-494E-B2DA-5AF5CD0A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7FB5-DA55-4F9A-B1BE-E16FF605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8928-7907-4838-98B7-608C6BC2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4146-C69F-4991-A215-B6A10600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4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BC39-24D6-407C-8F69-3C43789B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09B4-DC7F-43FE-ADC6-A34C54775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F4956-1802-4F92-855E-5CEF265C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15B32-D2AA-4BE8-9AF6-65EE5C2A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103A3-29B2-4319-B5AA-014D91F2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27F24-2B35-44B5-84B0-FC1A0522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880B-B1CA-435B-B13C-235C431D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2460-FD72-45A0-87D2-822A36987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F67C-902D-441B-A2EB-A132827E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D63D56-312F-40A9-BBF3-A62A5E658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B90BD-7ACD-4191-A845-DA39AA6B8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CEBF9-1F8A-4222-A9F4-B33CBDA7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89B28-539E-4773-A093-1C6C23C7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4879E-A20C-4A31-9716-B9D22700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8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F0DB-D850-434F-90F0-C75EEF07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B81E5-BF0B-4713-A841-05E146B6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B5665-E5AF-4AAA-BD1B-9A0BC657E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6FD3E-8B0D-4A28-93ED-C8A187D9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6F101-1807-4C01-BC14-42E117D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5E356-1001-4CCE-9FDC-C13ED0CA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5C94E-80B0-48C8-93FE-2C487EB5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4F27-1102-4E0F-8365-F317DD3A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7901-85E7-48A1-BAA4-B9AFF4803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27C9-7A78-4120-BD9B-19D8BE510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AC922-1927-49F4-9482-C29FD6E4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EC86D-FF21-44A5-925B-C5B58B4C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84FF8-2881-46D7-9A59-DEF64E42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EF52-A6FC-4E34-92F8-7A02DEA0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5B39D-FF5F-48DE-998B-0DC9B0196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2204-B3AF-4A9C-9C53-AFCC06523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6B5C-364E-4992-BD82-95861F8D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26EB-96E4-4996-BCF7-8D6FB35C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41CA3-031C-4363-A551-4FACB5E2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9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BAB76-D520-424B-9DF7-BFD4FAC0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8F69-16B1-46C6-AC5A-E086DCD4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BEA2-6816-41EE-B045-A9C11C055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57B89-22D5-4D92-8985-B796DDEF4E5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2B48-002F-4AAC-BB6B-3AFF6A77B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513B-0816-4DB8-B9E4-4C8EEEAC8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22F15-AD61-4205-A9C5-F90CB742A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7486-B96D-4E03-9AD7-377FFEEEE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Computation</a:t>
            </a:r>
            <a:br>
              <a:rPr lang="en-US" dirty="0"/>
            </a:br>
            <a:r>
              <a:rPr lang="en-US" dirty="0" err="1"/>
              <a:t>Lec</a:t>
            </a:r>
            <a:r>
              <a:rPr lang="en-US" dirty="0"/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6A0E7-6A3B-4AB2-A2C5-C1D53515C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Asst. Prof. Syed Shujaat Hussain</a:t>
            </a:r>
          </a:p>
        </p:txBody>
      </p:sp>
    </p:spTree>
    <p:extLst>
      <p:ext uri="{BB962C8B-B14F-4D97-AF65-F5344CB8AC3E}">
        <p14:creationId xmlns:p14="http://schemas.microsoft.com/office/powerpoint/2010/main" val="369412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630F-DA1E-1BD3-5FED-BDF0ED63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65"/>
            <a:ext cx="10515600" cy="7013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ACBA8E-1DB8-259C-AE2A-1A91B7CCD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830479"/>
            <a:ext cx="11471564" cy="51970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A7091-95E1-BB7A-D8A9-2F074BCDC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594" y="6192982"/>
            <a:ext cx="3448050" cy="5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5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E1A5-1F7F-931E-D9CD-D86480AF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ability!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B8548C8-0C2D-28E5-2F99-49C5A9CB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82" y="1514870"/>
            <a:ext cx="113468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 method of false position for finding the value of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take x</a:t>
            </a:r>
            <a:r>
              <a:rPr kumimoji="0" lang="en-US" altLang="en-US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=2 and x</a:t>
            </a:r>
            <a:r>
              <a:rPr kumimoji="0" lang="en-US" altLang="en-US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=3.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Small" panose="02000505000000020004" pitchFamily="2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Small" panose="02000505000000020004" pitchFamily="2" charset="0"/>
                <a:ea typeface="Times New Roman" panose="02020603050405020304" pitchFamily="18" charset="0"/>
                <a:cs typeface="Calibri Light" panose="020F0302020204030204" pitchFamily="34" charset="0"/>
              </a:rPr>
              <a:t>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tka Small" panose="02000505000000020004" pitchFamily="2" charset="0"/>
                <a:ea typeface="Times New Roman" panose="02020603050405020304" pitchFamily="18" charset="0"/>
                <a:cs typeface="Calibri Light" panose="020F03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038B5C11-0126-7C42-ED13-1812F3D62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74" y="1669049"/>
            <a:ext cx="450272" cy="42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69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2537-F26A-4A70-9F7B-04CACF20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45"/>
            <a:ext cx="10515600" cy="5424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8D90F5-829B-4DC5-9926-67BB8663E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3477"/>
            <a:ext cx="3616036" cy="3838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221AD1-B7A1-4382-A9AC-A640E74F7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214" y="1042626"/>
            <a:ext cx="4961659" cy="551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68BA03-8E6D-401E-BDA4-C83F0C2D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2" y="1222805"/>
            <a:ext cx="4205288" cy="327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76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DF6C-7AFF-42C5-B567-89EF3471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EEF08-2AF7-4779-BBF7-5372D0E3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4897"/>
            <a:ext cx="11873345" cy="4150157"/>
          </a:xfrm>
        </p:spPr>
      </p:pic>
    </p:spTree>
    <p:extLst>
      <p:ext uri="{BB962C8B-B14F-4D97-AF65-F5344CB8AC3E}">
        <p14:creationId xmlns:p14="http://schemas.microsoft.com/office/powerpoint/2010/main" val="3946525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B939-ED4C-489D-97E3-A1D0DD98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3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Solution of Linear Systems  A</a:t>
            </a:r>
            <a:r>
              <a:rPr lang="en-US" sz="4000" i="1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accent1"/>
                </a:solidFill>
              </a:rPr>
              <a:t>=B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B4FE2-2E90-4CA9-BA62-3A8EF226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ctr"/>
            <a:r>
              <a:rPr lang="en-US" dirty="0"/>
              <a:t>Jacobi’s Method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1DA88-376B-4C96-953C-EA023833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3972"/>
            <a:ext cx="10515600" cy="2068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E402B-2A51-4F04-A154-73FC7A61E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002196"/>
            <a:ext cx="11062855" cy="20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1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7FD1-D95C-4746-8513-FCAB1C20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1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25FA5-D67C-4BB1-9946-5D6405CC2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365" y="1215231"/>
            <a:ext cx="11457708" cy="5490369"/>
          </a:xfrm>
        </p:spPr>
      </p:pic>
    </p:spTree>
    <p:extLst>
      <p:ext uri="{BB962C8B-B14F-4D97-AF65-F5344CB8AC3E}">
        <p14:creationId xmlns:p14="http://schemas.microsoft.com/office/powerpoint/2010/main" val="936936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E3BA-E47F-466E-B873-0ADD816A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143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26F6B-2159-4827-8DFC-2EFC3E323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858982"/>
            <a:ext cx="11201399" cy="5597236"/>
          </a:xfrm>
        </p:spPr>
      </p:pic>
    </p:spTree>
    <p:extLst>
      <p:ext uri="{BB962C8B-B14F-4D97-AF65-F5344CB8AC3E}">
        <p14:creationId xmlns:p14="http://schemas.microsoft.com/office/powerpoint/2010/main" val="230904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8CDD-AB2D-403E-96C4-5DDFFE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86B4DC-5422-4992-A074-9F6D8F3B4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1" y="1241208"/>
            <a:ext cx="11333018" cy="5436683"/>
          </a:xfrm>
        </p:spPr>
      </p:pic>
    </p:spTree>
    <p:extLst>
      <p:ext uri="{BB962C8B-B14F-4D97-AF65-F5344CB8AC3E}">
        <p14:creationId xmlns:p14="http://schemas.microsoft.com/office/powerpoint/2010/main" val="358162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F40-FB8A-451B-B467-31398687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691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Iteration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BF3A2B-8BEA-4A68-8DD2-AF7390EEC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63" y="900545"/>
            <a:ext cx="11651673" cy="5860473"/>
          </a:xfrm>
        </p:spPr>
      </p:pic>
    </p:spTree>
    <p:extLst>
      <p:ext uri="{BB962C8B-B14F-4D97-AF65-F5344CB8AC3E}">
        <p14:creationId xmlns:p14="http://schemas.microsoft.com/office/powerpoint/2010/main" val="2231297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CD40-4CA6-4E69-8C85-B2A33FBC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Stopping criteria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C2E1F-CAF8-438D-87FE-A323725E5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4" y="1430842"/>
            <a:ext cx="10273145" cy="4775994"/>
          </a:xfrm>
        </p:spPr>
      </p:pic>
    </p:spTree>
    <p:extLst>
      <p:ext uri="{BB962C8B-B14F-4D97-AF65-F5344CB8AC3E}">
        <p14:creationId xmlns:p14="http://schemas.microsoft.com/office/powerpoint/2010/main" val="262016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F303-8245-494E-A196-59BCD6C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535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The Method of False Position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ED5B5-6B8A-471D-8ED6-90A7CB1FA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2" y="900546"/>
            <a:ext cx="11499272" cy="5805054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95EBEDA-AE6C-FACA-6A07-B97566FD1202}"/>
              </a:ext>
            </a:extLst>
          </p:cNvPr>
          <p:cNvCxnSpPr/>
          <p:nvPr/>
        </p:nvCxnSpPr>
        <p:spPr>
          <a:xfrm>
            <a:off x="2039815" y="2574388"/>
            <a:ext cx="5950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773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C075-FF25-4DB4-BB79-FA12BD6B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Jacobi Process of iteration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1C2085-4680-46F0-81B4-EE98E4D1E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328" y="1898938"/>
            <a:ext cx="11249890" cy="4391025"/>
          </a:xfrm>
        </p:spPr>
      </p:pic>
    </p:spTree>
    <p:extLst>
      <p:ext uri="{BB962C8B-B14F-4D97-AF65-F5344CB8AC3E}">
        <p14:creationId xmlns:p14="http://schemas.microsoft.com/office/powerpoint/2010/main" val="61211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EAAB-641C-46FB-BAC4-490B54F3E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61B93-68CA-45C3-B096-78BB10E4B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18" y="1178071"/>
            <a:ext cx="11471563" cy="4765530"/>
          </a:xfrm>
        </p:spPr>
      </p:pic>
    </p:spTree>
    <p:extLst>
      <p:ext uri="{BB962C8B-B14F-4D97-AF65-F5344CB8AC3E}">
        <p14:creationId xmlns:p14="http://schemas.microsoft.com/office/powerpoint/2010/main" val="165533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924B7-06F5-4303-9FA4-6A14B451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AB4E10-E76F-4448-9D6E-0D1C81634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73882"/>
            <a:ext cx="11430000" cy="5471499"/>
          </a:xfrm>
        </p:spPr>
      </p:pic>
    </p:spTree>
    <p:extLst>
      <p:ext uri="{BB962C8B-B14F-4D97-AF65-F5344CB8AC3E}">
        <p14:creationId xmlns:p14="http://schemas.microsoft.com/office/powerpoint/2010/main" val="265366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16D8-0FCC-4B84-A93F-37C1CE1A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24A5B-ECA5-4D88-9D47-6698EE392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91" y="826437"/>
            <a:ext cx="11790217" cy="5823744"/>
          </a:xfrm>
        </p:spPr>
      </p:pic>
    </p:spTree>
    <p:extLst>
      <p:ext uri="{BB962C8B-B14F-4D97-AF65-F5344CB8AC3E}">
        <p14:creationId xmlns:p14="http://schemas.microsoft.com/office/powerpoint/2010/main" val="363540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C1BB-3CAA-4990-BBF8-4D4C172BB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Gauss Jacobi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5BA8-77C4-4940-A6A3-D7D7FC64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b="1" i="0" dirty="0">
                <a:effectLst/>
                <a:latin typeface="Arial" panose="020B0604020202020204" pitchFamily="34" charset="0"/>
              </a:rPr>
              <a:t> Solve system of  Equation using Gauss Jacobi method</a:t>
            </a:r>
            <a:br>
              <a:rPr lang="en-US" dirty="0"/>
            </a:br>
            <a:endParaRPr lang="en-US" b="1" i="0" dirty="0">
              <a:effectLst/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3x 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     +  </a:t>
            </a:r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   = 1</a:t>
            </a:r>
          </a:p>
          <a:p>
            <a:pPr marL="0" indent="0"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3x + 6y   + 2z   = 0</a:t>
            </a:r>
          </a:p>
          <a:p>
            <a:pPr marL="0" indent="0"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 3x + 3y   + 7z   = 4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6186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0EB3-0045-4A84-983E-200A39FD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0DCF4-BA39-41A2-BFC9-38A3356EC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0492"/>
            <a:ext cx="3997903" cy="4380708"/>
          </a:xfrm>
        </p:spPr>
      </p:pic>
    </p:spTree>
    <p:extLst>
      <p:ext uri="{BB962C8B-B14F-4D97-AF65-F5344CB8AC3E}">
        <p14:creationId xmlns:p14="http://schemas.microsoft.com/office/powerpoint/2010/main" val="367268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0EB3-0045-4A84-983E-200A39FD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0DCF4-BA39-41A2-BFC9-38A3356EC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0492"/>
            <a:ext cx="3997903" cy="43807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9412F-8665-4FDC-B785-B53ADCBF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903" y="1410492"/>
            <a:ext cx="3838575" cy="43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0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0EB3-0045-4A84-983E-200A39FD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0DCF4-BA39-41A2-BFC9-38A3356EC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0492"/>
            <a:ext cx="3997903" cy="43807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9412F-8665-4FDC-B785-B53ADCBF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903" y="1410492"/>
            <a:ext cx="3838575" cy="4380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9126F3-A27F-4959-A81A-4D64A4400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807" y="1562892"/>
            <a:ext cx="3838574" cy="407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6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734E-BE08-4C99-8204-03F6F4E9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Iteration Cont..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2DB21-03C9-4600-A1DD-426601FB4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84956"/>
            <a:ext cx="4410075" cy="46110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C1B738-B312-4539-B718-1D9C06FF2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075" y="1484959"/>
            <a:ext cx="3882736" cy="4486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1A31DF-FC1B-40BF-B12D-DBE183BDF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811" y="1568085"/>
            <a:ext cx="3552825" cy="440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62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7E19-A399-4D6F-8276-12C1ED5A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171163"/>
            <a:ext cx="10515600" cy="5769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Iteration Cont..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2077E-C8A7-4D9D-88B2-714CA42DD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" y="1094509"/>
            <a:ext cx="4048996" cy="48388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82D5F3-0D03-460B-9DFF-A297A1411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504" y="1094509"/>
            <a:ext cx="4048994" cy="4838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18331-5910-4F12-B6A9-614063D99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498" y="1239982"/>
            <a:ext cx="4048994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CB0A3-6582-4C6B-B593-90554A660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7" y="457634"/>
            <a:ext cx="11360727" cy="6054002"/>
          </a:xfrm>
        </p:spPr>
      </p:pic>
    </p:spTree>
    <p:extLst>
      <p:ext uri="{BB962C8B-B14F-4D97-AF65-F5344CB8AC3E}">
        <p14:creationId xmlns:p14="http://schemas.microsoft.com/office/powerpoint/2010/main" val="4064762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B671-E74A-4EA4-88D9-4F0565C8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7" y="198509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6D33F-7A57-43C6-BC0D-1A25DC3E6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83" y="997528"/>
            <a:ext cx="5784273" cy="36853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F6CD1-ED86-4534-AAE5-8E86E6F4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83" y="4681319"/>
            <a:ext cx="5080290" cy="21766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9481D-C759-4F33-B6D6-F91703093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018" y="997528"/>
            <a:ext cx="5784273" cy="586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02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E0A0-3755-4955-4D8D-D166DA5E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ED81-C9B6-8774-9B34-10028A3D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5" y="1310813"/>
            <a:ext cx="11513127" cy="468327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chemeClr val="accent2"/>
                </a:solidFill>
              </a:rPr>
              <a:t>Q.</a:t>
            </a:r>
            <a:r>
              <a:rPr lang="en-US" sz="3600" dirty="0"/>
              <a:t> </a:t>
            </a:r>
            <a:r>
              <a:rPr lang="en-US" dirty="0"/>
              <a:t>Solve the following system of linear equation by iterative Jacobi Method.</a:t>
            </a:r>
          </a:p>
          <a:p>
            <a:pPr marL="0" indent="0">
              <a:buNone/>
            </a:pPr>
            <a:r>
              <a:rPr lang="en-US" dirty="0"/>
              <a:t>       ( Perform 10 iterations)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C8EBD-309A-3F57-3DD1-722B60B4A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662" y="2890838"/>
            <a:ext cx="31146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04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D549-627E-1ED5-EB3B-8F2C16E9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8" y="145617"/>
            <a:ext cx="9303327" cy="535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F32A-4306-2FE2-1707-0D4A8270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681037"/>
            <a:ext cx="12053455" cy="6031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X1             X2         X3               X1            X2         X3          X1            X2         X3</a:t>
            </a:r>
          </a:p>
          <a:p>
            <a:pPr marL="0" indent="0">
              <a:buNone/>
            </a:pPr>
            <a:r>
              <a:rPr lang="en-US" dirty="0"/>
              <a:t> 1				    7.					   </a:t>
            </a:r>
            <a:endParaRPr lang="en-US" dirty="0">
              <a:solidFill>
                <a:schemeClr val="accent6"/>
              </a:solidFill>
            </a:endParaRPr>
          </a:p>
          <a:p>
            <a:endParaRPr lang="en-US" dirty="0"/>
          </a:p>
          <a:p>
            <a:r>
              <a:rPr lang="en-US" dirty="0"/>
              <a:t>2				    8.					</a:t>
            </a:r>
          </a:p>
          <a:p>
            <a:endParaRPr lang="en-US" dirty="0"/>
          </a:p>
          <a:p>
            <a:r>
              <a:rPr lang="en-US" dirty="0"/>
              <a:t>3				    9.</a:t>
            </a:r>
          </a:p>
          <a:p>
            <a:endParaRPr lang="en-US" dirty="0"/>
          </a:p>
          <a:p>
            <a:r>
              <a:rPr lang="en-US" dirty="0"/>
              <a:t>4				   10.</a:t>
            </a:r>
          </a:p>
          <a:p>
            <a:endParaRPr lang="en-US" dirty="0"/>
          </a:p>
          <a:p>
            <a:r>
              <a:rPr lang="en-US" dirty="0"/>
              <a:t>5				   11.</a:t>
            </a:r>
          </a:p>
          <a:p>
            <a:endParaRPr lang="en-US" dirty="0"/>
          </a:p>
          <a:p>
            <a:r>
              <a:rPr lang="en-US" dirty="0"/>
              <a:t>6				   12.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BCCAE8-04BF-7DBC-8E1A-28EAE5D219C6}"/>
              </a:ext>
            </a:extLst>
          </p:cNvPr>
          <p:cNvCxnSpPr/>
          <p:nvPr/>
        </p:nvCxnSpPr>
        <p:spPr>
          <a:xfrm>
            <a:off x="4014788" y="1157287"/>
            <a:ext cx="0" cy="533674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B93F05-D603-3EF4-A3B7-B27A4311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8" y="1089890"/>
            <a:ext cx="3301280" cy="50870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1B77F7-01B5-0A6D-4685-9AF7FCD04203}"/>
              </a:ext>
            </a:extLst>
          </p:cNvPr>
          <p:cNvCxnSpPr/>
          <p:nvPr/>
        </p:nvCxnSpPr>
        <p:spPr>
          <a:xfrm>
            <a:off x="8257303" y="1157287"/>
            <a:ext cx="0" cy="533674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0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D549-627E-1ED5-EB3B-8F2C16E9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8" y="145617"/>
            <a:ext cx="9303327" cy="535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F32A-4306-2FE2-1707-0D4A8270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" y="681037"/>
            <a:ext cx="12053455" cy="6031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X1             X2         X3               X1            X2         X3          X1            X2         X3</a:t>
            </a:r>
          </a:p>
          <a:p>
            <a:pPr marL="0" indent="0">
              <a:buNone/>
            </a:pPr>
            <a:r>
              <a:rPr lang="en-US" dirty="0"/>
              <a:t> 1				    7.					   </a:t>
            </a:r>
            <a:r>
              <a:rPr lang="en-US" dirty="0">
                <a:solidFill>
                  <a:schemeClr val="accent6"/>
                </a:solidFill>
              </a:rPr>
              <a:t>After 47 iterations</a:t>
            </a:r>
          </a:p>
          <a:p>
            <a:endParaRPr lang="en-US" dirty="0"/>
          </a:p>
          <a:p>
            <a:r>
              <a:rPr lang="en-US" dirty="0"/>
              <a:t>2				    8.					</a:t>
            </a:r>
          </a:p>
          <a:p>
            <a:endParaRPr lang="en-US" dirty="0"/>
          </a:p>
          <a:p>
            <a:r>
              <a:rPr lang="en-US" dirty="0"/>
              <a:t>3				    9.</a:t>
            </a:r>
          </a:p>
          <a:p>
            <a:endParaRPr lang="en-US" dirty="0"/>
          </a:p>
          <a:p>
            <a:r>
              <a:rPr lang="en-US" dirty="0"/>
              <a:t>4				   10.</a:t>
            </a:r>
          </a:p>
          <a:p>
            <a:endParaRPr lang="en-US" dirty="0"/>
          </a:p>
          <a:p>
            <a:r>
              <a:rPr lang="en-US" dirty="0"/>
              <a:t>5				   11.</a:t>
            </a:r>
          </a:p>
          <a:p>
            <a:endParaRPr lang="en-US" dirty="0"/>
          </a:p>
          <a:p>
            <a:r>
              <a:rPr lang="en-US" dirty="0"/>
              <a:t>6				   12.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BCCAE8-04BF-7DBC-8E1A-28EAE5D219C6}"/>
              </a:ext>
            </a:extLst>
          </p:cNvPr>
          <p:cNvCxnSpPr/>
          <p:nvPr/>
        </p:nvCxnSpPr>
        <p:spPr>
          <a:xfrm>
            <a:off x="4014788" y="1157287"/>
            <a:ext cx="0" cy="533674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BB93F05-D603-3EF4-A3B7-B27A4311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08" y="1089890"/>
            <a:ext cx="3301280" cy="50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93B14-38C3-EFE7-6121-47A3D393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587" y="1157287"/>
            <a:ext cx="3422057" cy="52019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1B77F7-01B5-0A6D-4685-9AF7FCD04203}"/>
              </a:ext>
            </a:extLst>
          </p:cNvPr>
          <p:cNvCxnSpPr/>
          <p:nvPr/>
        </p:nvCxnSpPr>
        <p:spPr>
          <a:xfrm>
            <a:off x="8257303" y="1157287"/>
            <a:ext cx="0" cy="533674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E61BC68-C541-C5A6-0809-CB6939E9D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963" y="1701944"/>
            <a:ext cx="3401254" cy="3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58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F7EF-1A5A-4D4E-8F08-9C0AB514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Test Your ability!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Q: Solve system of equation by Jacobi’s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AF97F-0B06-4FB6-A7D5-A3B3FE54C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7887"/>
            <a:ext cx="10515599" cy="4045095"/>
          </a:xfrm>
        </p:spPr>
      </p:pic>
    </p:spTree>
    <p:extLst>
      <p:ext uri="{BB962C8B-B14F-4D97-AF65-F5344CB8AC3E}">
        <p14:creationId xmlns:p14="http://schemas.microsoft.com/office/powerpoint/2010/main" val="1027879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E90D-2EBF-4C62-884F-C79F1371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FBA20-41BD-49A2-8E50-E7CC504DB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9688"/>
            <a:ext cx="10654146" cy="4823403"/>
          </a:xfrm>
        </p:spPr>
      </p:pic>
    </p:spTree>
    <p:extLst>
      <p:ext uri="{BB962C8B-B14F-4D97-AF65-F5344CB8AC3E}">
        <p14:creationId xmlns:p14="http://schemas.microsoft.com/office/powerpoint/2010/main" val="4231323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D549-627E-1ED5-EB3B-8F2C16E9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8" y="145617"/>
            <a:ext cx="9303327" cy="5354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F32A-4306-2FE2-1707-0D4A82701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681037"/>
            <a:ext cx="10910455" cy="60313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X1        X2         X3       X4                         X1         X2       X3         X4</a:t>
            </a:r>
          </a:p>
          <a:p>
            <a:r>
              <a:rPr lang="en-US" dirty="0"/>
              <a:t>1					7.</a:t>
            </a:r>
          </a:p>
          <a:p>
            <a:endParaRPr lang="en-US" dirty="0"/>
          </a:p>
          <a:p>
            <a:r>
              <a:rPr lang="en-US" dirty="0"/>
              <a:t>2					8.</a:t>
            </a:r>
          </a:p>
          <a:p>
            <a:endParaRPr lang="en-US" dirty="0"/>
          </a:p>
          <a:p>
            <a:r>
              <a:rPr lang="en-US" dirty="0"/>
              <a:t>3					9.</a:t>
            </a:r>
          </a:p>
          <a:p>
            <a:endParaRPr lang="en-US" dirty="0"/>
          </a:p>
          <a:p>
            <a:r>
              <a:rPr lang="en-US" dirty="0"/>
              <a:t>4					10.</a:t>
            </a:r>
          </a:p>
          <a:p>
            <a:endParaRPr lang="en-US" dirty="0"/>
          </a:p>
          <a:p>
            <a:r>
              <a:rPr lang="en-US" dirty="0"/>
              <a:t>5					11.</a:t>
            </a:r>
          </a:p>
          <a:p>
            <a:endParaRPr lang="en-US" dirty="0"/>
          </a:p>
          <a:p>
            <a:r>
              <a:rPr lang="en-US" dirty="0"/>
              <a:t>6					12.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E51F7-5FE6-42BA-8590-1B7C906C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11" y="1216457"/>
            <a:ext cx="3650673" cy="481027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BCCAE8-04BF-7DBC-8E1A-28EAE5D219C6}"/>
              </a:ext>
            </a:extLst>
          </p:cNvPr>
          <p:cNvCxnSpPr/>
          <p:nvPr/>
        </p:nvCxnSpPr>
        <p:spPr>
          <a:xfrm>
            <a:off x="4959927" y="1216457"/>
            <a:ext cx="0" cy="5336743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8B9895-505B-84EF-84F5-76937DA39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6972"/>
            <a:ext cx="3546761" cy="54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740-A77A-456D-A455-8F3536C0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9384"/>
          </a:xfrm>
        </p:spPr>
        <p:txBody>
          <a:bodyPr>
            <a:normAutofit/>
          </a:bodyPr>
          <a:lstStyle/>
          <a:p>
            <a:pPr algn="ctr"/>
            <a:r>
              <a:rPr lang="en-US" sz="22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Example:  Find a root of an equation </a:t>
            </a:r>
            <a:r>
              <a:rPr lang="en-US" sz="22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sz="22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22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2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)=</a:t>
            </a:r>
            <a:r>
              <a:rPr lang="en-US" sz="22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200" b="1" i="0" baseline="30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22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US" sz="22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2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-1</a:t>
            </a:r>
            <a:r>
              <a:rPr lang="en-US" sz="22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using False Position method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1BF4A-8098-4DCE-9B3F-EE7644454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4" y="637921"/>
            <a:ext cx="3946919" cy="61436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F8A88-16B7-42CF-8114-9869ECBE3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93" y="603286"/>
            <a:ext cx="4073238" cy="614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C01E5-26F4-400C-BBDB-385B8B68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499" y="652209"/>
            <a:ext cx="3778827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F738-D229-4AAD-BC5F-EDA2D065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198"/>
            <a:ext cx="10515600" cy="4107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Iteration 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EB2C27-CCB2-45E7-A92A-802029CBD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47" y="500928"/>
            <a:ext cx="3650672" cy="61076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5E7E1-02B1-40A1-9693-13F20829C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19" y="500928"/>
            <a:ext cx="3477490" cy="6153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E93800-142F-462D-9A1E-00FCEFC94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907" y="500928"/>
            <a:ext cx="4281055" cy="48469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735071-265C-49E4-AAEB-E5A1177C0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907" y="5342131"/>
            <a:ext cx="4281055" cy="655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E5548-757C-4B14-8AAA-F9E9EE7D7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2907" y="5969481"/>
            <a:ext cx="4281055" cy="6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7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9133-134B-4434-AAA6-A912E550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85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Iteration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A8C205-761A-4791-BE43-E697D5D8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37" y="858982"/>
            <a:ext cx="11804072" cy="5999018"/>
          </a:xfrm>
        </p:spPr>
      </p:pic>
    </p:spTree>
    <p:extLst>
      <p:ext uri="{BB962C8B-B14F-4D97-AF65-F5344CB8AC3E}">
        <p14:creationId xmlns:p14="http://schemas.microsoft.com/office/powerpoint/2010/main" val="144451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1235-A1BC-4906-8567-ED85A279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Class Activity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Q</a:t>
            </a:r>
            <a:r>
              <a:rPr lang="en-US" sz="2700" dirty="0"/>
              <a:t> 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Find a root of  </a:t>
            </a:r>
            <a:r>
              <a:rPr lang="en-US" sz="27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27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)=2</a:t>
            </a:r>
            <a:r>
              <a:rPr lang="en-US" sz="27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-cos</a:t>
            </a:r>
            <a:r>
              <a:rPr lang="en-US" sz="27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-e</a:t>
            </a:r>
            <a:r>
              <a:rPr lang="en-US" sz="2700" b="1" i="0" baseline="30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-x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using False Position method</a:t>
            </a:r>
            <a:endParaRPr lang="en-US" sz="27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06D736-63BE-47B2-B758-3BB58E10A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45677"/>
              </p:ext>
            </p:extLst>
          </p:nvPr>
        </p:nvGraphicFramePr>
        <p:xfrm>
          <a:off x="1487054" y="2069850"/>
          <a:ext cx="373149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5746">
                  <a:extLst>
                    <a:ext uri="{9D8B030D-6E8A-4147-A177-3AD203B41FA5}">
                      <a16:colId xmlns:a16="http://schemas.microsoft.com/office/drawing/2014/main" val="23537588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14849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2.7061326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674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E968A-A9EA-45AC-959E-FC2B5CEAFD52}"/>
                  </a:ext>
                </a:extLst>
              </p:cNvPr>
              <p:cNvSpPr txBox="1"/>
              <p:nvPr/>
            </p:nvSpPr>
            <p:spPr>
              <a:xfrm>
                <a:off x="1011381" y="3796145"/>
                <a:ext cx="4350328" cy="100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E968A-A9EA-45AC-959E-FC2B5CEA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81" y="3796145"/>
                <a:ext cx="4350328" cy="1004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432BE5-2175-4CA4-AED9-4BA71801A32C}"/>
                  </a:ext>
                </a:extLst>
              </p:cNvPr>
              <p:cNvSpPr txBox="1"/>
              <p:nvPr/>
            </p:nvSpPr>
            <p:spPr>
              <a:xfrm>
                <a:off x="138545" y="5414875"/>
                <a:ext cx="6096000" cy="87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432BE5-2175-4CA4-AED9-4BA71801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45" y="5414875"/>
                <a:ext cx="6096000" cy="874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367C94-9987-49FA-87EC-4036ED174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356764" y="2069850"/>
            <a:ext cx="3464502" cy="3929168"/>
          </a:xfrm>
        </p:spPr>
      </p:pic>
    </p:spTree>
    <p:extLst>
      <p:ext uri="{BB962C8B-B14F-4D97-AF65-F5344CB8AC3E}">
        <p14:creationId xmlns:p14="http://schemas.microsoft.com/office/powerpoint/2010/main" val="372793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240B-1DC2-485B-9A8E-16D3DDBD3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1565D3-CC0A-4538-B4CA-7FD097A2D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4" y="1221292"/>
            <a:ext cx="11360727" cy="5271583"/>
          </a:xfrm>
        </p:spPr>
      </p:pic>
    </p:spTree>
    <p:extLst>
      <p:ext uri="{BB962C8B-B14F-4D97-AF65-F5344CB8AC3E}">
        <p14:creationId xmlns:p14="http://schemas.microsoft.com/office/powerpoint/2010/main" val="178258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1235-A1BC-4906-8567-ED85A279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Class Activity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Q</a:t>
            </a:r>
            <a:r>
              <a:rPr lang="en-US" sz="2700" dirty="0">
                <a:solidFill>
                  <a:schemeClr val="accent2"/>
                </a:solidFill>
              </a:rPr>
              <a:t> 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Find a root of  </a:t>
            </a:r>
            <a:r>
              <a:rPr lang="en-US" sz="27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f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sz="27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)=</a:t>
            </a:r>
            <a:r>
              <a:rPr lang="en-US" sz="27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700" b="1" i="1" baseline="30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3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-cos</a:t>
            </a:r>
            <a:r>
              <a:rPr lang="en-US" sz="2700" b="1" i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x</a:t>
            </a:r>
            <a:r>
              <a:rPr lang="en-US" sz="27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 using False Position method</a:t>
            </a:r>
            <a:endParaRPr lang="en-US" sz="27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706D736-63BE-47B2-B758-3BB58E10A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02110"/>
              </p:ext>
            </p:extLst>
          </p:nvPr>
        </p:nvGraphicFramePr>
        <p:xfrm>
          <a:off x="3925454" y="2107238"/>
          <a:ext cx="373149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5746">
                  <a:extLst>
                    <a:ext uri="{9D8B030D-6E8A-4147-A177-3AD203B41FA5}">
                      <a16:colId xmlns:a16="http://schemas.microsoft.com/office/drawing/2014/main" val="23537588"/>
                    </a:ext>
                  </a:extLst>
                </a:gridCol>
                <a:gridCol w="1865746">
                  <a:extLst>
                    <a:ext uri="{9D8B030D-6E8A-4147-A177-3AD203B41FA5}">
                      <a16:colId xmlns:a16="http://schemas.microsoft.com/office/drawing/2014/main" val="14849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0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17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1674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E968A-A9EA-45AC-959E-FC2B5CEAFD52}"/>
                  </a:ext>
                </a:extLst>
              </p:cNvPr>
              <p:cNvSpPr txBox="1"/>
              <p:nvPr/>
            </p:nvSpPr>
            <p:spPr>
              <a:xfrm>
                <a:off x="3616036" y="3918353"/>
                <a:ext cx="4350328" cy="100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5E968A-A9EA-45AC-959E-FC2B5CEA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36" y="3918353"/>
                <a:ext cx="4350328" cy="10049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432BE5-2175-4CA4-AED9-4BA71801A32C}"/>
                  </a:ext>
                </a:extLst>
              </p:cNvPr>
              <p:cNvSpPr txBox="1"/>
              <p:nvPr/>
            </p:nvSpPr>
            <p:spPr>
              <a:xfrm>
                <a:off x="2743200" y="5447423"/>
                <a:ext cx="6096000" cy="874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432BE5-2175-4CA4-AED9-4BA71801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47423"/>
                <a:ext cx="6096000" cy="8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55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450</Words>
  <Application>Microsoft Office PowerPoint</Application>
  <PresentationFormat>Widescreen</PresentationFormat>
  <Paragraphs>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Sitka Small</vt:lpstr>
      <vt:lpstr>Times New Roman</vt:lpstr>
      <vt:lpstr>Office Theme</vt:lpstr>
      <vt:lpstr>Numerical Computation Lec 4</vt:lpstr>
      <vt:lpstr>The Method of False Position</vt:lpstr>
      <vt:lpstr>PowerPoint Presentation</vt:lpstr>
      <vt:lpstr>Example:  Find a root of an equation f(x)=x3-x-1 using False Position method</vt:lpstr>
      <vt:lpstr>Iteration Continue..</vt:lpstr>
      <vt:lpstr>Iteration Table</vt:lpstr>
      <vt:lpstr>Class Activity Q  Find a root of  f(x)=2x-cosx-e-x using False Position method</vt:lpstr>
      <vt:lpstr>Solution</vt:lpstr>
      <vt:lpstr>Class Activity Q  Find a root of  f(x)=x3-cosx using False Position method</vt:lpstr>
      <vt:lpstr>Solution</vt:lpstr>
      <vt:lpstr>Test your ability!</vt:lpstr>
      <vt:lpstr>Solution </vt:lpstr>
      <vt:lpstr>Solution</vt:lpstr>
      <vt:lpstr>Solution of Linear Systems  AX=B</vt:lpstr>
      <vt:lpstr>Example</vt:lpstr>
      <vt:lpstr>Solution</vt:lpstr>
      <vt:lpstr>Continue..</vt:lpstr>
      <vt:lpstr>Iteration table</vt:lpstr>
      <vt:lpstr>Stopping criteria </vt:lpstr>
      <vt:lpstr>Jacobi Process of iteration </vt:lpstr>
      <vt:lpstr>Continue..</vt:lpstr>
      <vt:lpstr>Continue..</vt:lpstr>
      <vt:lpstr>Continue..</vt:lpstr>
      <vt:lpstr>Gauss Jacobi Method </vt:lpstr>
      <vt:lpstr>Solution</vt:lpstr>
      <vt:lpstr>Solution</vt:lpstr>
      <vt:lpstr>Solution</vt:lpstr>
      <vt:lpstr>Iteration Cont..</vt:lpstr>
      <vt:lpstr>Iteration Cont..</vt:lpstr>
      <vt:lpstr>Result</vt:lpstr>
      <vt:lpstr>Class Activity</vt:lpstr>
      <vt:lpstr>Iterations</vt:lpstr>
      <vt:lpstr>Iterations</vt:lpstr>
      <vt:lpstr>Test Your ability! Q: Solve system of equation by Jacobi’s Method</vt:lpstr>
      <vt:lpstr>Solution</vt:lpstr>
      <vt:lpstr>Iterations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Computation Lec 4</dc:title>
  <dc:creator>shujaat Hussain</dc:creator>
  <cp:lastModifiedBy>shujaat Hussain</cp:lastModifiedBy>
  <cp:revision>28</cp:revision>
  <dcterms:created xsi:type="dcterms:W3CDTF">2021-11-03T19:47:32Z</dcterms:created>
  <dcterms:modified xsi:type="dcterms:W3CDTF">2023-10-06T06:44:31Z</dcterms:modified>
</cp:coreProperties>
</file>