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92" r:id="rId8"/>
    <p:sldId id="293" r:id="rId9"/>
    <p:sldId id="296" r:id="rId10"/>
    <p:sldId id="294" r:id="rId11"/>
    <p:sldId id="297" r:id="rId12"/>
    <p:sldId id="295" r:id="rId13"/>
    <p:sldId id="286" r:id="rId14"/>
    <p:sldId id="287" r:id="rId15"/>
    <p:sldId id="298" r:id="rId16"/>
    <p:sldId id="267" r:id="rId17"/>
    <p:sldId id="268" r:id="rId18"/>
    <p:sldId id="271" r:id="rId19"/>
    <p:sldId id="275" r:id="rId20"/>
    <p:sldId id="276" r:id="rId21"/>
    <p:sldId id="299" r:id="rId22"/>
    <p:sldId id="301" r:id="rId23"/>
    <p:sldId id="300" r:id="rId24"/>
    <p:sldId id="278" r:id="rId25"/>
    <p:sldId id="279" r:id="rId26"/>
    <p:sldId id="272" r:id="rId27"/>
    <p:sldId id="270" r:id="rId28"/>
    <p:sldId id="269" r:id="rId29"/>
    <p:sldId id="273" r:id="rId30"/>
    <p:sldId id="274" r:id="rId31"/>
    <p:sldId id="277" r:id="rId32"/>
    <p:sldId id="302" r:id="rId33"/>
    <p:sldId id="281" r:id="rId34"/>
    <p:sldId id="282" r:id="rId35"/>
    <p:sldId id="283" r:id="rId36"/>
    <p:sldId id="303" r:id="rId37"/>
    <p:sldId id="28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00AE-1A6D-4E2F-995F-E84DC8EA2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F2FC-4F07-4A54-A879-234BED4D9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75197-0664-43C2-9076-5D703256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722-A843-427D-BAD1-87F35662614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B4A77-73EA-4B95-AA89-CC8AFA09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D1CAF-0117-4CC6-B340-6D1B5869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72F3-9D99-48B8-942C-CEE38269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4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8E10-3E67-4A00-BB9A-436A9D8A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F9924-0418-4EB2-B1D2-871FACA14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B6778-6454-450D-B865-EEC5E8A3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722-A843-427D-BAD1-87F35662614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5AED3-F1D7-4551-B5E2-5B8DBD34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351D8-385A-4F2B-834F-A99A80F4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72F3-9D99-48B8-942C-CEE38269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4FEBB-3970-4D30-B8B5-71F0428AC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C4148-2DE3-4BC9-9426-F9A8B5128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01B1F-E66A-4C86-A3AF-A08A4E5C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722-A843-427D-BAD1-87F35662614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AF415-E1B2-4CA0-8715-E5B1EFBC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C4A7-9E92-454C-8595-5A12AB78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72F3-9D99-48B8-942C-CEE38269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2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DB0F-020E-47A3-B70D-D829BD10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FDFD3-6957-4E52-9D7B-DD8F8E18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31F6F-8674-46C3-BFC7-D7AD315E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722-A843-427D-BAD1-87F35662614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2914-7860-455B-A9A0-D7A29AE6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EC9E-0E0B-4A23-875A-10924F96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72F3-9D99-48B8-942C-CEE38269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1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7A90-4454-41A5-ACAF-9B0902E2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6E7C-22B3-4562-ABE5-DA74F0D26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61198-2760-42C2-AE4B-D9D5640D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722-A843-427D-BAD1-87F35662614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CE1DB-96C3-4A62-B114-38155936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14DA3-670E-4D0B-90B1-6C6B383C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72F3-9D99-48B8-942C-CEE38269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1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2E15-7FF8-4DB7-86C8-0AE3A429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2804-8AF5-487D-8844-2E2F6F43B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A0A37-7F51-4550-BE60-403417499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0058-68AB-4F67-A981-20B71A2F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722-A843-427D-BAD1-87F35662614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0151A-2749-4CEA-8A76-80E598AA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359E5-9C99-4269-ADD4-3FCBAABA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72F3-9D99-48B8-942C-CEE38269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8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26EB-956B-4714-A210-10126C72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8BA2E-8864-4312-AAC4-1BC94E786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1F912-0705-42E9-9920-03D73EBA5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F29CF-3539-4280-97D5-14BA63376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25B95-C87A-4137-B9D4-1DA04FBDE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31726-D12A-4E1B-A899-4C24FE90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722-A843-427D-BAD1-87F35662614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4BE14-579B-46CD-8AC9-754155ED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4385F-2812-4C2E-B820-58A59912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72F3-9D99-48B8-942C-CEE38269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9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34E8-A82E-4C78-A56C-CE0C1B2C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37815-6FED-4412-9150-751AA985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722-A843-427D-BAD1-87F35662614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EF76A-6AF8-4A8B-82A8-55926B3A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BE88F-5311-479B-A6BB-D6142DFE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72F3-9D99-48B8-942C-CEE38269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3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179DC-5245-48C2-8D9B-6C2E9FFA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722-A843-427D-BAD1-87F35662614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A5B71-E6C5-41F5-8061-6EF3411B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12790-3715-476B-868B-0FB479BE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72F3-9D99-48B8-942C-CEE38269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6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2A79-70B8-4555-A81B-BCC1896B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9DD2-A42D-4B79-B2D3-8AC1E42C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091CC-B2C8-4AD3-928F-CAAFBD8A8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1952F-F3F5-4DC9-8AC5-61F533DA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722-A843-427D-BAD1-87F35662614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77321-D45F-4E4E-A1F9-1113036A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EA373-8619-4A0D-B2D9-A8438A9E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72F3-9D99-48B8-942C-CEE38269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5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88FA-B4C0-49D6-973C-46F2FAC1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F45A0-86A1-4655-8648-512B89068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8E756-E3F9-4863-AF7F-FCBE1A309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A53F2-B794-4A9F-9889-F42BA7C4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722-A843-427D-BAD1-87F35662614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65725-8857-4044-8731-0B9247A6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92823-BBCD-4ACB-8DEC-7E4C945C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72F3-9D99-48B8-942C-CEE38269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94E05-C395-40AC-BBE3-3B4C071A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546CC-DEEF-4FA8-B255-FECEC0108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013E8-B5FA-45FC-A3C9-7A9C9977B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2F722-A843-427D-BAD1-87F35662614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55DEC-5BA1-4FD8-977B-96A5A97A2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CEEA1-49AA-4318-A2C9-815F4A385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472F3-9D99-48B8-942C-CEE38269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9.png"/><Relationship Id="rId4" Type="http://schemas.openxmlformats.org/officeDocument/2006/relationships/image" Target="../media/image57.png"/><Relationship Id="rId9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5E04-1BE9-4522-B8DD-07AC5CDF6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Methods</a:t>
            </a:r>
            <a:br>
              <a:rPr lang="en-US" dirty="0"/>
            </a:br>
            <a:r>
              <a:rPr lang="en-US" dirty="0" err="1"/>
              <a:t>Lec</a:t>
            </a:r>
            <a:r>
              <a:rPr lang="en-US" dirty="0"/>
              <a:t>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16AEA-A890-4890-A5AB-DECB58E66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Asst. Prof. Syed Shujaat Hussain</a:t>
            </a:r>
          </a:p>
        </p:txBody>
      </p:sp>
    </p:spTree>
    <p:extLst>
      <p:ext uri="{BB962C8B-B14F-4D97-AF65-F5344CB8AC3E}">
        <p14:creationId xmlns:p14="http://schemas.microsoft.com/office/powerpoint/2010/main" val="2853700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1E74-AF44-1624-0F65-669DE123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100"/>
            <a:ext cx="10515600" cy="4789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E7DC-5ED2-AE82-91F3-74FA2B398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86265"/>
            <a:ext cx="10988040" cy="5346969"/>
          </a:xfrm>
        </p:spPr>
        <p:txBody>
          <a:bodyPr/>
          <a:lstStyle/>
          <a:p>
            <a:r>
              <a:rPr lang="en-US" dirty="0"/>
              <a:t>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D5745-8CE8-C661-3426-EAFE4F31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" y="886265"/>
            <a:ext cx="5767681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35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1E74-AF44-1624-0F65-669DE123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100"/>
            <a:ext cx="10515600" cy="4789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E7DC-5ED2-AE82-91F3-74FA2B398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86265"/>
            <a:ext cx="10988040" cy="5346969"/>
          </a:xfrm>
        </p:spPr>
        <p:txBody>
          <a:bodyPr/>
          <a:lstStyle/>
          <a:p>
            <a:r>
              <a:rPr lang="en-US" dirty="0"/>
              <a:t>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D5745-8CE8-C661-3426-EAFE4F31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" y="886265"/>
            <a:ext cx="5767681" cy="3857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AC766-8E93-7680-6E25-3A93D1932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441" y="953599"/>
            <a:ext cx="5692799" cy="38481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CF61BF-505B-8EC7-AFD1-6537D7F61800}"/>
              </a:ext>
            </a:extLst>
          </p:cNvPr>
          <p:cNvCxnSpPr>
            <a:cxnSpLocks/>
          </p:cNvCxnSpPr>
          <p:nvPr/>
        </p:nvCxnSpPr>
        <p:spPr>
          <a:xfrm>
            <a:off x="5876944" y="1012874"/>
            <a:ext cx="17419" cy="564302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56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DDF7-39D0-0026-0ED1-723ACC6D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77CE-A21A-7D4F-56A3-421F7B69D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5" y="1111348"/>
            <a:ext cx="10833295" cy="5065615"/>
          </a:xfrm>
        </p:spPr>
        <p:txBody>
          <a:bodyPr/>
          <a:lstStyle/>
          <a:p>
            <a:r>
              <a:rPr lang="en-US" dirty="0"/>
              <a:t>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AFC83-B0D6-D685-C9AF-611193B7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6" y="1111348"/>
            <a:ext cx="5038506" cy="3752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E8CD6-931C-0845-4561-A7AC25963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273" y="1242682"/>
            <a:ext cx="5029200" cy="50577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2D1DFB-DFCC-7B25-3938-5F26E2A32B1D}"/>
              </a:ext>
            </a:extLst>
          </p:cNvPr>
          <p:cNvCxnSpPr/>
          <p:nvPr/>
        </p:nvCxnSpPr>
        <p:spPr>
          <a:xfrm>
            <a:off x="5838092" y="1119188"/>
            <a:ext cx="0" cy="53047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800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2712-BBDC-151D-5478-3449CC2A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21FD-D522-4F11-D694-C9A612288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1258958"/>
            <a:ext cx="10797209" cy="4918005"/>
          </a:xfrm>
        </p:spPr>
        <p:txBody>
          <a:bodyPr/>
          <a:lstStyle/>
          <a:p>
            <a:pPr marL="0" indent="0">
              <a:buNone/>
            </a:pPr>
            <a:r>
              <a:rPr lang="en-US" sz="36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en-US" b="1" i="0" dirty="0">
                <a:effectLst/>
                <a:latin typeface="Arial" panose="020B0604020202020204" pitchFamily="34" charset="0"/>
              </a:rPr>
              <a:t>: Solve system of  Equation using Gauss Seidel method</a:t>
            </a:r>
            <a:br>
              <a:rPr lang="en-US" dirty="0"/>
            </a:br>
            <a:endParaRPr lang="en-US" b="1" i="0" dirty="0">
              <a:effectLst/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3x 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     + 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   = 1</a:t>
            </a:r>
          </a:p>
          <a:p>
            <a:pPr marL="0" indent="0">
              <a:buNone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3x + 6y   + 2z   = 0</a:t>
            </a:r>
          </a:p>
          <a:p>
            <a:pPr marL="0" indent="0">
              <a:buNone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3x + 3y   + 7z   = 4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0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14C0-9A4D-F53D-956D-7E431385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519"/>
            <a:ext cx="10515600" cy="5095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1750F-B1EA-3EC6-9E40-36C620848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090" y="1092787"/>
            <a:ext cx="1609725" cy="876300"/>
          </a:xfrm>
        </p:spPr>
      </p:pic>
    </p:spTree>
    <p:extLst>
      <p:ext uri="{BB962C8B-B14F-4D97-AF65-F5344CB8AC3E}">
        <p14:creationId xmlns:p14="http://schemas.microsoft.com/office/powerpoint/2010/main" val="18527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14C0-9A4D-F53D-956D-7E431385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519"/>
            <a:ext cx="10515600" cy="5095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1750F-B1EA-3EC6-9E40-36C620848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090" y="1092787"/>
            <a:ext cx="1609725" cy="876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C575F-8D1A-DC81-15D7-6C51C1B12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90" y="2009706"/>
            <a:ext cx="647700" cy="467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F77F81-BE5D-7ADD-6E01-1E75EB0BE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825" y="2009706"/>
            <a:ext cx="1009650" cy="473392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A55A8A-025A-1F61-E5AB-760985F8AC65}"/>
              </a:ext>
            </a:extLst>
          </p:cNvPr>
          <p:cNvCxnSpPr/>
          <p:nvPr/>
        </p:nvCxnSpPr>
        <p:spPr>
          <a:xfrm>
            <a:off x="3564835" y="1092787"/>
            <a:ext cx="0" cy="54007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634A0C8-A57C-9086-D076-8C8331BB8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906" y="1016587"/>
            <a:ext cx="723900" cy="1905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CA686D-7C40-5CB3-8CD8-2F1347C09C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9056" y="1066511"/>
            <a:ext cx="10096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1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495B-4682-44F7-AAF1-31900699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81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Gauss-Seidel method in Matrix form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A376FD-509E-449C-876E-3CE8688E8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91" y="1172369"/>
            <a:ext cx="11249891" cy="4743522"/>
          </a:xfrm>
        </p:spPr>
      </p:pic>
    </p:spTree>
    <p:extLst>
      <p:ext uri="{BB962C8B-B14F-4D97-AF65-F5344CB8AC3E}">
        <p14:creationId xmlns:p14="http://schemas.microsoft.com/office/powerpoint/2010/main" val="1178435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8D40-BDA0-421F-A14A-B6DC9D14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Eigenvalues and Eigen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DB94-C52B-4ABE-A531-CB2D683C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37873"/>
          </a:xfrm>
        </p:spPr>
        <p:txBody>
          <a:bodyPr/>
          <a:lstStyle/>
          <a:p>
            <a:r>
              <a:rPr lang="en-US" dirty="0"/>
              <a:t>For a nonzero vectors </a:t>
            </a:r>
            <a:r>
              <a:rPr lang="en-US" b="1" dirty="0"/>
              <a:t>x</a:t>
            </a:r>
            <a:r>
              <a:rPr lang="en-US" dirty="0"/>
              <a:t> parallel to </a:t>
            </a:r>
            <a:r>
              <a:rPr lang="en-US" b="1" dirty="0"/>
              <a:t>Ax</a:t>
            </a:r>
            <a:r>
              <a:rPr lang="en-US" dirty="0"/>
              <a:t>, we can write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b="1" dirty="0"/>
              <a:t>Ax = </a:t>
            </a:r>
            <a:r>
              <a:rPr lang="en-US" b="1" dirty="0" err="1"/>
              <a:t>λx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where λ is a constant and is called </a:t>
            </a:r>
            <a:r>
              <a:rPr lang="en-US" dirty="0">
                <a:solidFill>
                  <a:schemeClr val="accent1"/>
                </a:solidFill>
              </a:rPr>
              <a:t>Eigenvalue</a:t>
            </a:r>
          </a:p>
          <a:p>
            <a:pPr marL="0" indent="0">
              <a:buNone/>
            </a:pPr>
            <a:r>
              <a:rPr lang="en-US" dirty="0"/>
              <a:t>   And x is called </a:t>
            </a:r>
            <a:r>
              <a:rPr lang="en-US" dirty="0">
                <a:solidFill>
                  <a:schemeClr val="accent1"/>
                </a:solidFill>
              </a:rPr>
              <a:t>Eigenvector</a:t>
            </a:r>
          </a:p>
          <a:p>
            <a:endParaRPr lang="en-US" dirty="0"/>
          </a:p>
          <a:p>
            <a:r>
              <a:rPr lang="en-US" dirty="0"/>
              <a:t>so we have 			</a:t>
            </a:r>
            <a:r>
              <a:rPr lang="en-US" b="1" dirty="0"/>
              <a:t> (A−</a:t>
            </a:r>
            <a:r>
              <a:rPr lang="en-US" b="1" dirty="0" err="1"/>
              <a:t>λI</a:t>
            </a:r>
            <a:r>
              <a:rPr lang="en-US" b="1" dirty="0"/>
              <a:t>)x = 0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If A is a square matrix, the </a:t>
            </a:r>
            <a:r>
              <a:rPr lang="en-US" dirty="0">
                <a:solidFill>
                  <a:schemeClr val="accent1"/>
                </a:solidFill>
              </a:rPr>
              <a:t>characteristic polynomial</a:t>
            </a:r>
            <a:r>
              <a:rPr lang="en-US" dirty="0"/>
              <a:t> of A is defined by 				</a:t>
            </a:r>
          </a:p>
          <a:p>
            <a:pPr marL="0" indent="0">
              <a:buNone/>
            </a:pPr>
            <a:r>
              <a:rPr lang="en-US" b="1" dirty="0"/>
              <a:t>				     p(λ) = det(A − </a:t>
            </a:r>
            <a:r>
              <a:rPr lang="en-US" b="1" dirty="0" err="1"/>
              <a:t>λI</a:t>
            </a:r>
            <a:r>
              <a:rPr lang="en-US" b="1" dirty="0"/>
              <a:t>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9492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29C1-3842-423C-87D8-4BC9B912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Q: Determine the eigenvalues for the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FFA98-53DC-44BC-976A-8DF5F61D3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7661" y="1055037"/>
            <a:ext cx="3268375" cy="16465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DFE4F-A023-4300-B409-4135F0E4E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927" y="2883837"/>
            <a:ext cx="10820400" cy="350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15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F50E-4AA3-B66C-F239-BF404CFA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371A-B22B-BEFC-7D37-7FCE9D668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4999327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Q</a:t>
            </a:r>
            <a:r>
              <a:rPr lang="en-US" dirty="0"/>
              <a:t> </a:t>
            </a:r>
            <a:r>
              <a:rPr lang="en-US" sz="2800" dirty="0"/>
              <a:t>Determine the eigenvalues for the matrix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BEBD9-04DB-A3F2-C177-545CCFFA0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696" y="1939637"/>
            <a:ext cx="30956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256-4E6E-4AD0-AAE1-3FD9727A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The Gauss-Seidel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919DD-F22D-40B5-87EB-88F625197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1035916"/>
            <a:ext cx="11637817" cy="5170920"/>
          </a:xfrm>
        </p:spPr>
        <p:txBody>
          <a:bodyPr/>
          <a:lstStyle/>
          <a:p>
            <a:r>
              <a:rPr lang="en-US" dirty="0"/>
              <a:t>. The components of x</a:t>
            </a:r>
            <a:r>
              <a:rPr lang="en-US" baseline="30000" dirty="0"/>
              <a:t>(k−1)</a:t>
            </a:r>
            <a:r>
              <a:rPr lang="en-US" dirty="0"/>
              <a:t> are used to compute all the components x</a:t>
            </a:r>
            <a:r>
              <a:rPr lang="en-US" baseline="-25000" dirty="0"/>
              <a:t>i</a:t>
            </a:r>
            <a:r>
              <a:rPr lang="en-US" baseline="30000" dirty="0"/>
              <a:t>(k) </a:t>
            </a:r>
            <a:r>
              <a:rPr lang="en-US" dirty="0"/>
              <a:t>of x</a:t>
            </a:r>
            <a:r>
              <a:rPr lang="en-US" baseline="30000" dirty="0"/>
              <a:t>(k)</a:t>
            </a:r>
            <a:r>
              <a:rPr lang="en-US" dirty="0"/>
              <a:t> . But, for </a:t>
            </a:r>
            <a:r>
              <a:rPr lang="en-US" dirty="0" err="1"/>
              <a:t>i</a:t>
            </a:r>
            <a:r>
              <a:rPr lang="en-US" dirty="0"/>
              <a:t> &gt; 1, the components x</a:t>
            </a:r>
            <a:r>
              <a:rPr lang="en-US" baseline="-25000" dirty="0"/>
              <a:t>1</a:t>
            </a:r>
            <a:r>
              <a:rPr lang="en-US" baseline="30000" dirty="0"/>
              <a:t>(k)</a:t>
            </a:r>
            <a:r>
              <a:rPr lang="en-US" dirty="0"/>
              <a:t> , ... , x</a:t>
            </a:r>
            <a:r>
              <a:rPr lang="en-US" baseline="-25000" dirty="0"/>
              <a:t>i-1</a:t>
            </a:r>
            <a:r>
              <a:rPr lang="en-US" baseline="30000" dirty="0"/>
              <a:t>(k)</a:t>
            </a:r>
            <a:r>
              <a:rPr lang="en-US" dirty="0"/>
              <a:t>  of x</a:t>
            </a:r>
            <a:r>
              <a:rPr lang="en-US" baseline="30000" dirty="0"/>
              <a:t>(k)</a:t>
            </a:r>
            <a:r>
              <a:rPr lang="en-US" dirty="0"/>
              <a:t> have already been computed and are expected to be better approximations to the actual solutions x</a:t>
            </a:r>
            <a:r>
              <a:rPr lang="en-US" baseline="-25000" dirty="0"/>
              <a:t>1</a:t>
            </a:r>
            <a:r>
              <a:rPr lang="en-US" dirty="0"/>
              <a:t>, ... , x</a:t>
            </a:r>
            <a:r>
              <a:rPr lang="en-US" baseline="-25000" dirty="0"/>
              <a:t>i−1</a:t>
            </a:r>
            <a:r>
              <a:rPr lang="en-US" dirty="0"/>
              <a:t> than are x</a:t>
            </a:r>
            <a:r>
              <a:rPr lang="en-US" baseline="-25000" dirty="0"/>
              <a:t>1</a:t>
            </a:r>
            <a:r>
              <a:rPr lang="en-US" baseline="30000" dirty="0"/>
              <a:t>(k−1)</a:t>
            </a:r>
            <a:r>
              <a:rPr lang="en-US" dirty="0"/>
              <a:t> , ... , x</a:t>
            </a:r>
            <a:r>
              <a:rPr lang="en-US" baseline="-25000" dirty="0"/>
              <a:t>i-1</a:t>
            </a:r>
            <a:r>
              <a:rPr lang="en-US" baseline="30000" dirty="0"/>
              <a:t>(k−1)</a:t>
            </a:r>
          </a:p>
          <a:p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This modification is called the Gauss-Seidel iterative technique</a:t>
            </a:r>
            <a:endParaRPr lang="en-US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B4374-0B28-494E-B98D-8D5382D9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33700"/>
            <a:ext cx="8894618" cy="15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3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2674-803D-EF91-C752-48B695A9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53"/>
            <a:ext cx="10515600" cy="5769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7A26-2DAA-93D1-E91F-2BCAF38ED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4" y="681037"/>
            <a:ext cx="11159836" cy="5495926"/>
          </a:xfrm>
        </p:spPr>
        <p:txBody>
          <a:bodyPr/>
          <a:lstStyle/>
          <a:p>
            <a:r>
              <a:rPr lang="en-US" dirty="0"/>
              <a:t>To find the Eigenvalues.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FC094-1441-EC73-E9F8-46EC728F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42" y="1445202"/>
            <a:ext cx="3324225" cy="2305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8075CC-9064-45FA-0AE0-6C94E9F48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83" y="1073727"/>
            <a:ext cx="35147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65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2674-803D-EF91-C752-48B695A9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53"/>
            <a:ext cx="10515600" cy="5769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7A26-2DAA-93D1-E91F-2BCAF38ED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4" y="681037"/>
            <a:ext cx="11159836" cy="5495926"/>
          </a:xfrm>
        </p:spPr>
        <p:txBody>
          <a:bodyPr/>
          <a:lstStyle/>
          <a:p>
            <a:r>
              <a:rPr lang="en-US" dirty="0"/>
              <a:t>To find the Eigenvalues.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FC094-1441-EC73-E9F8-46EC728F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42" y="1445202"/>
            <a:ext cx="3324225" cy="2305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5B1C2-E9ED-12AC-DC36-455ED73B4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16" y="3958720"/>
            <a:ext cx="9124950" cy="2009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8075CC-9064-45FA-0AE0-6C94E9F48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83" y="1073727"/>
            <a:ext cx="3514725" cy="37147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506A9A-53ED-A620-39C2-AC6632B7DD84}"/>
              </a:ext>
            </a:extLst>
          </p:cNvPr>
          <p:cNvCxnSpPr/>
          <p:nvPr/>
        </p:nvCxnSpPr>
        <p:spPr>
          <a:xfrm>
            <a:off x="4239491" y="781771"/>
            <a:ext cx="0" cy="41818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14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2674-803D-EF91-C752-48B695A9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53"/>
            <a:ext cx="10515600" cy="5769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7A26-2DAA-93D1-E91F-2BCAF38ED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4" y="681037"/>
            <a:ext cx="11159836" cy="5495926"/>
          </a:xfrm>
        </p:spPr>
        <p:txBody>
          <a:bodyPr/>
          <a:lstStyle/>
          <a:p>
            <a:r>
              <a:rPr lang="en-US" dirty="0"/>
              <a:t>To find the Eigenvalues.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FC094-1441-EC73-E9F8-46EC728F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42" y="1445202"/>
            <a:ext cx="3324225" cy="2305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5B1C2-E9ED-12AC-DC36-455ED73B4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16" y="3958720"/>
            <a:ext cx="9124950" cy="2009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8075CC-9064-45FA-0AE0-6C94E9F48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83" y="1073727"/>
            <a:ext cx="3514725" cy="371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7500C8-FE70-1947-FD8B-D1DA53D8F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80" y="6118731"/>
            <a:ext cx="2171700" cy="533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506A9A-53ED-A620-39C2-AC6632B7DD84}"/>
              </a:ext>
            </a:extLst>
          </p:cNvPr>
          <p:cNvCxnSpPr/>
          <p:nvPr/>
        </p:nvCxnSpPr>
        <p:spPr>
          <a:xfrm>
            <a:off x="4239491" y="781771"/>
            <a:ext cx="0" cy="41818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0E8009B-E4B0-B6A7-B7E8-7A572F2199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357" y="6213403"/>
            <a:ext cx="2800350" cy="36195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ACC11A-80E0-66F8-1533-ECAE2DB8097C}"/>
              </a:ext>
            </a:extLst>
          </p:cNvPr>
          <p:cNvCxnSpPr>
            <a:endCxn id="13" idx="3"/>
          </p:cNvCxnSpPr>
          <p:nvPr/>
        </p:nvCxnSpPr>
        <p:spPr>
          <a:xfrm flipH="1">
            <a:off x="2784980" y="6385431"/>
            <a:ext cx="103887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04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2674-803D-EF91-C752-48B695A9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53"/>
            <a:ext cx="10515600" cy="5769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7A26-2DAA-93D1-E91F-2BCAF38ED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4" y="681037"/>
            <a:ext cx="11159836" cy="5495926"/>
          </a:xfrm>
        </p:spPr>
        <p:txBody>
          <a:bodyPr/>
          <a:lstStyle/>
          <a:p>
            <a:r>
              <a:rPr lang="en-US" dirty="0"/>
              <a:t>To find the Eigenvalues.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FC094-1441-EC73-E9F8-46EC728F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42" y="1445202"/>
            <a:ext cx="3324225" cy="2305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5B1C2-E9ED-12AC-DC36-455ED73B4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16" y="3958720"/>
            <a:ext cx="9124950" cy="2009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8075CC-9064-45FA-0AE0-6C94E9F48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83" y="1073727"/>
            <a:ext cx="3514725" cy="371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7500C8-FE70-1947-FD8B-D1DA53D8F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80" y="6118731"/>
            <a:ext cx="2171700" cy="533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8BE1D2-6E03-20B5-4FC0-4ADEEF1AE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845" y="1346090"/>
            <a:ext cx="6410325" cy="4762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506A9A-53ED-A620-39C2-AC6632B7DD84}"/>
              </a:ext>
            </a:extLst>
          </p:cNvPr>
          <p:cNvCxnSpPr/>
          <p:nvPr/>
        </p:nvCxnSpPr>
        <p:spPr>
          <a:xfrm>
            <a:off x="4239491" y="781771"/>
            <a:ext cx="0" cy="41818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2D28D2F-719D-F487-C5F6-E80120226A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9044" y="2059383"/>
            <a:ext cx="2085975" cy="5048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7C03A1-BFA9-15A2-EA77-72B30619EB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8094" y="2668442"/>
            <a:ext cx="2066925" cy="4667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A120B0-3702-7B51-4B04-68FF8BF3F8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6624" y="3376973"/>
            <a:ext cx="7429500" cy="4476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0E8009B-E4B0-B6A7-B7E8-7A572F2199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4357" y="6213403"/>
            <a:ext cx="2800350" cy="36195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ACC11A-80E0-66F8-1533-ECAE2DB8097C}"/>
              </a:ext>
            </a:extLst>
          </p:cNvPr>
          <p:cNvCxnSpPr>
            <a:endCxn id="13" idx="3"/>
          </p:cNvCxnSpPr>
          <p:nvPr/>
        </p:nvCxnSpPr>
        <p:spPr>
          <a:xfrm flipH="1">
            <a:off x="2784980" y="6385431"/>
            <a:ext cx="103887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5C6F18-AE19-1214-7AD2-DC1816D9C7B4}"/>
              </a:ext>
            </a:extLst>
          </p:cNvPr>
          <p:cNvCxnSpPr/>
          <p:nvPr/>
        </p:nvCxnSpPr>
        <p:spPr>
          <a:xfrm>
            <a:off x="4239491" y="4963607"/>
            <a:ext cx="74732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04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3FAF-5BBF-1424-3A02-A6508708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Test your ability!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4336B-99A1-F1B5-98CF-8C6F7D98A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74618"/>
                <a:ext cx="10896600" cy="4902345"/>
              </a:xfrm>
            </p:spPr>
            <p:txBody>
              <a:bodyPr/>
              <a:lstStyle/>
              <a:p>
                <a:r>
                  <a:rPr lang="en-US" sz="4000" dirty="0">
                    <a:solidFill>
                      <a:schemeClr val="accent2"/>
                    </a:solidFill>
                  </a:rPr>
                  <a:t>Q</a:t>
                </a:r>
                <a:r>
                  <a:rPr lang="en-US" dirty="0"/>
                  <a:t>. Determine the eigen values of 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4336B-99A1-F1B5-98CF-8C6F7D98A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74618"/>
                <a:ext cx="10896600" cy="4902345"/>
              </a:xfrm>
              <a:blipFill>
                <a:blip r:embed="rId2"/>
                <a:stretch>
                  <a:fillRect l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ket 3">
            <a:extLst>
              <a:ext uri="{FF2B5EF4-FFF2-40B4-BE49-F238E27FC236}">
                <a16:creationId xmlns:a16="http://schemas.microsoft.com/office/drawing/2014/main" id="{C1E123F9-5AB8-F48D-5592-753D926DC563}"/>
              </a:ext>
            </a:extLst>
          </p:cNvPr>
          <p:cNvSpPr/>
          <p:nvPr/>
        </p:nvSpPr>
        <p:spPr>
          <a:xfrm>
            <a:off x="6345381" y="1136072"/>
            <a:ext cx="180109" cy="149629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208F5FAB-3EF6-E2FD-968B-9E30AEC4214F}"/>
              </a:ext>
            </a:extLst>
          </p:cNvPr>
          <p:cNvSpPr/>
          <p:nvPr/>
        </p:nvSpPr>
        <p:spPr>
          <a:xfrm>
            <a:off x="7910945" y="1136073"/>
            <a:ext cx="180109" cy="149629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9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79E7-2158-572C-2985-AA1019C9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2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4FF3-34A6-AC18-8C50-85ADD778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1149927"/>
            <a:ext cx="10716491" cy="504089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         = 1</a:t>
            </a:r>
          </a:p>
          <a:p>
            <a:endParaRPr lang="en-US" dirty="0"/>
          </a:p>
          <a:p>
            <a:r>
              <a:rPr lang="en-US" dirty="0"/>
              <a:t>Your Eigen values are</a:t>
            </a:r>
          </a:p>
          <a:p>
            <a:endParaRPr lang="en-US" dirty="0"/>
          </a:p>
          <a:p>
            <a:r>
              <a:rPr lang="en-US" dirty="0"/>
              <a:t>In any eigen value        =</a:t>
            </a:r>
            <a:r>
              <a:rPr lang="en-US" dirty="0" err="1"/>
              <a:t>a+ib</a:t>
            </a:r>
            <a:endParaRPr lang="en-US" dirty="0"/>
          </a:p>
          <a:p>
            <a:r>
              <a:rPr lang="en-US" dirty="0"/>
              <a:t>“a” is  Scaling factor and “b” reflects the rotation element.</a:t>
            </a:r>
          </a:p>
          <a:p>
            <a:r>
              <a:rPr lang="en-US" dirty="0"/>
              <a:t> The given matrix is of rotation of 90 degree about z axis.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5BCCA-6264-E264-7BA3-20BD32F1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70" y="2621107"/>
            <a:ext cx="3943350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602DF6-5D23-6DBD-4ADD-F5655E09F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988" y="1638300"/>
            <a:ext cx="51435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9D974B-872C-00D9-B220-E1F85E311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148" y="3670372"/>
            <a:ext cx="3333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98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E895-AE31-4E87-AA23-CB992E2E3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43"/>
            <a:ext cx="10515600" cy="5077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Spectral Radius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07C8BF-04B5-4C0E-B47E-C382FC3D1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445" y="689408"/>
            <a:ext cx="10148454" cy="22077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633E29-964B-4F28-A3E8-7C9BEA7F3922}"/>
              </a:ext>
            </a:extLst>
          </p:cNvPr>
          <p:cNvSpPr txBox="1"/>
          <p:nvPr/>
        </p:nvSpPr>
        <p:spPr>
          <a:xfrm>
            <a:off x="862445" y="3027940"/>
            <a:ext cx="97120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the matrix considered</a:t>
            </a:r>
            <a:r>
              <a:rPr lang="en-US" sz="2800" dirty="0">
                <a:solidFill>
                  <a:schemeClr val="accent1"/>
                </a:solidFill>
              </a:rPr>
              <a:t> in above Example</a:t>
            </a:r>
            <a:r>
              <a:rPr lang="en-US" sz="2800" dirty="0"/>
              <a:t> </a:t>
            </a:r>
          </a:p>
          <a:p>
            <a:r>
              <a:rPr lang="en-US" sz="2800" dirty="0"/>
              <a:t>				 </a:t>
            </a:r>
            <a:r>
              <a:rPr lang="en-US" sz="2800" b="1" dirty="0"/>
              <a:t>ρ(A) = max{2, 3} = 3</a:t>
            </a:r>
            <a:r>
              <a:rPr lang="en-US" sz="2800" dirty="0"/>
              <a:t>.</a:t>
            </a:r>
          </a:p>
          <a:p>
            <a:r>
              <a:rPr lang="en-US" sz="2800" dirty="0"/>
              <a:t> The spectral radius is closely related to the norm of a matrix,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FDF2A3-A6C9-43BB-99A0-E17C477E8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982" y="4747247"/>
            <a:ext cx="9247909" cy="207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84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E42A-5822-4284-A8AA-9AA59D22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Vector Norms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608D2B-09B0-4E74-8EA0-F2328FE33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727" y="1281679"/>
            <a:ext cx="10903527" cy="18400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91D054-FE5A-4E8E-BF88-8F79C5390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" y="3976256"/>
            <a:ext cx="10903527" cy="2729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F3E2D3-F771-4045-832B-59B343693AC7}"/>
              </a:ext>
            </a:extLst>
          </p:cNvPr>
          <p:cNvSpPr txBox="1"/>
          <p:nvPr/>
        </p:nvSpPr>
        <p:spPr>
          <a:xfrm>
            <a:off x="3131127" y="3283527"/>
            <a:ext cx="523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Example :</a:t>
            </a:r>
          </a:p>
        </p:txBody>
      </p:sp>
    </p:spTree>
    <p:extLst>
      <p:ext uri="{BB962C8B-B14F-4D97-AF65-F5344CB8AC3E}">
        <p14:creationId xmlns:p14="http://schemas.microsoft.com/office/powerpoint/2010/main" val="3302323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EDB8-9A40-4262-8C8F-033DD869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Infinite norm of a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D396C-8261-467C-9475-46AD4B9CD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818" y="897370"/>
            <a:ext cx="10515600" cy="5595503"/>
          </a:xfrm>
        </p:spPr>
      </p:pic>
    </p:spTree>
    <p:extLst>
      <p:ext uri="{BB962C8B-B14F-4D97-AF65-F5344CB8AC3E}">
        <p14:creationId xmlns:p14="http://schemas.microsoft.com/office/powerpoint/2010/main" val="422931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DD8C-D90F-430A-932C-8C763E8D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907"/>
            <a:ext cx="10515600" cy="5631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Q: Determine the l</a:t>
            </a:r>
            <a:r>
              <a:rPr lang="en-US" b="1" baseline="-25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norm of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5947D-B517-4830-80E0-CF57A24A9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018" y="841952"/>
            <a:ext cx="11623963" cy="5898141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01E404-1956-0180-48F5-A2D312CE5769}"/>
              </a:ext>
            </a:extLst>
          </p:cNvPr>
          <p:cNvCxnSpPr/>
          <p:nvPr/>
        </p:nvCxnSpPr>
        <p:spPr>
          <a:xfrm>
            <a:off x="8496886" y="2475914"/>
            <a:ext cx="32074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BCACC6-4465-2298-00C9-4B57B044DF55}"/>
              </a:ext>
            </a:extLst>
          </p:cNvPr>
          <p:cNvCxnSpPr/>
          <p:nvPr/>
        </p:nvCxnSpPr>
        <p:spPr>
          <a:xfrm>
            <a:off x="506437" y="2757268"/>
            <a:ext cx="17021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50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5696-A495-4BA2-A5A8-2125D963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1182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Q</a:t>
            </a:r>
            <a:r>
              <a:rPr lang="en-US" sz="3200" dirty="0">
                <a:solidFill>
                  <a:schemeClr val="accent1"/>
                </a:solidFill>
              </a:rPr>
              <a:t> Use the Gauss-Seidel iterative technique to find approximate solutions 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34F4E0-0DB2-47C4-96AB-C4C664481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036" y="1690688"/>
            <a:ext cx="6483927" cy="22457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121D8-B273-46B5-8ED8-0FBFE45EB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5075826"/>
            <a:ext cx="5223163" cy="1417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BBDD71-FF4B-4683-A8A3-EE74AE0FF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946" y="4170647"/>
            <a:ext cx="6483927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00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1ECB-03AF-385B-57C5-F89E0C4E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108"/>
            <a:ext cx="10515600" cy="4938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5390-A12A-9E53-6893-2AD23AB59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421822"/>
            <a:ext cx="11610109" cy="5002070"/>
          </a:xfrm>
        </p:spPr>
        <p:txBody>
          <a:bodyPr/>
          <a:lstStyle/>
          <a:p>
            <a:r>
              <a:rPr lang="en-US" sz="3200" dirty="0">
                <a:solidFill>
                  <a:schemeClr val="accent2"/>
                </a:solidFill>
              </a:rPr>
              <a:t>Q</a:t>
            </a:r>
            <a:r>
              <a:rPr lang="en-US" sz="2400" dirty="0"/>
              <a:t>  </a:t>
            </a:r>
            <a:r>
              <a:rPr lang="en-US" dirty="0"/>
              <a:t>Determine the l</a:t>
            </a:r>
            <a:r>
              <a:rPr lang="en-US" b="1" baseline="-25000" dirty="0"/>
              <a:t>2</a:t>
            </a:r>
            <a:r>
              <a:rPr lang="en-US" dirty="0"/>
              <a:t> norm of Matrix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FEF22-5F56-C7C0-106A-B1EE934E8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805" y="927965"/>
            <a:ext cx="30956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01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2692-96AC-A932-8B4E-B2938C32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80"/>
            <a:ext cx="10515600" cy="6185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05610E-5126-4811-380E-C4792823F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362" y="698067"/>
                <a:ext cx="11526981" cy="5461866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                  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66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95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66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238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238 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333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Continue working for L2 norm….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05610E-5126-4811-380E-C4792823F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362" y="698067"/>
                <a:ext cx="11526981" cy="5461866"/>
              </a:xfrm>
              <a:blipFill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ket 3">
            <a:extLst>
              <a:ext uri="{FF2B5EF4-FFF2-40B4-BE49-F238E27FC236}">
                <a16:creationId xmlns:a16="http://schemas.microsoft.com/office/drawing/2014/main" id="{5BBE9756-FED7-19DE-EFAF-9F671F26BC58}"/>
              </a:ext>
            </a:extLst>
          </p:cNvPr>
          <p:cNvSpPr/>
          <p:nvPr/>
        </p:nvSpPr>
        <p:spPr>
          <a:xfrm>
            <a:off x="5537498" y="1146950"/>
            <a:ext cx="235527" cy="123305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EE9B59BD-760C-E930-3236-622BD8476FE1}"/>
              </a:ext>
            </a:extLst>
          </p:cNvPr>
          <p:cNvSpPr/>
          <p:nvPr/>
        </p:nvSpPr>
        <p:spPr>
          <a:xfrm flipH="1">
            <a:off x="3103430" y="1128962"/>
            <a:ext cx="304800" cy="123305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214C91-92BC-90C8-5026-01E6B64B4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746" y="1479839"/>
            <a:ext cx="1028700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410F1-4531-D054-39DB-AFF711DAC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002" y="1548244"/>
            <a:ext cx="438150" cy="352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CA39E0-9D23-FB70-82A9-A25030D2B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207" y="2575088"/>
            <a:ext cx="2800350" cy="54277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665542-F97B-73AE-DA23-6388B3F4DA8C}"/>
              </a:ext>
            </a:extLst>
          </p:cNvPr>
          <p:cNvCxnSpPr/>
          <p:nvPr/>
        </p:nvCxnSpPr>
        <p:spPr>
          <a:xfrm>
            <a:off x="4153331" y="2885225"/>
            <a:ext cx="9144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97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2692-96AC-A932-8B4E-B2938C32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80"/>
            <a:ext cx="10515600" cy="6185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Solution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05610E-5126-4811-380E-C4792823F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362" y="698067"/>
                <a:ext cx="11526981" cy="5461866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                  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66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95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66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238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238 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333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Continue working for L2 norm….              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05610E-5126-4811-380E-C4792823F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362" y="698067"/>
                <a:ext cx="11526981" cy="5461866"/>
              </a:xfrm>
              <a:blipFill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ket 3">
            <a:extLst>
              <a:ext uri="{FF2B5EF4-FFF2-40B4-BE49-F238E27FC236}">
                <a16:creationId xmlns:a16="http://schemas.microsoft.com/office/drawing/2014/main" id="{5BBE9756-FED7-19DE-EFAF-9F671F26BC58}"/>
              </a:ext>
            </a:extLst>
          </p:cNvPr>
          <p:cNvSpPr/>
          <p:nvPr/>
        </p:nvSpPr>
        <p:spPr>
          <a:xfrm>
            <a:off x="5537498" y="1146950"/>
            <a:ext cx="235527" cy="123305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EE9B59BD-760C-E930-3236-622BD8476FE1}"/>
              </a:ext>
            </a:extLst>
          </p:cNvPr>
          <p:cNvSpPr/>
          <p:nvPr/>
        </p:nvSpPr>
        <p:spPr>
          <a:xfrm flipH="1">
            <a:off x="3103430" y="1128962"/>
            <a:ext cx="304800" cy="123305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214C91-92BC-90C8-5026-01E6B64B4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746" y="1479839"/>
            <a:ext cx="1028700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410F1-4531-D054-39DB-AFF711DAC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002" y="1548244"/>
            <a:ext cx="438150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AB9A9A-54D8-958A-B4C8-29E85313C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503" y="2485998"/>
            <a:ext cx="2507671" cy="634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CA39E0-9D23-FB70-82A9-A25030D2B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207" y="2575088"/>
            <a:ext cx="2800350" cy="54277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665542-F97B-73AE-DA23-6388B3F4DA8C}"/>
              </a:ext>
            </a:extLst>
          </p:cNvPr>
          <p:cNvCxnSpPr/>
          <p:nvPr/>
        </p:nvCxnSpPr>
        <p:spPr>
          <a:xfrm>
            <a:off x="4153331" y="2885225"/>
            <a:ext cx="9144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94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2692-96AC-A932-8B4E-B2938C32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80"/>
            <a:ext cx="10515600" cy="6185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05610E-5126-4811-380E-C4792823F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362" y="711922"/>
                <a:ext cx="11526981" cy="5461866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                  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66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95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66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238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238 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333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     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530.43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05610E-5126-4811-380E-C4792823F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362" y="711922"/>
                <a:ext cx="11526981" cy="5461866"/>
              </a:xfrm>
              <a:blipFill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ket 3">
            <a:extLst>
              <a:ext uri="{FF2B5EF4-FFF2-40B4-BE49-F238E27FC236}">
                <a16:creationId xmlns:a16="http://schemas.microsoft.com/office/drawing/2014/main" id="{5BBE9756-FED7-19DE-EFAF-9F671F26BC58}"/>
              </a:ext>
            </a:extLst>
          </p:cNvPr>
          <p:cNvSpPr/>
          <p:nvPr/>
        </p:nvSpPr>
        <p:spPr>
          <a:xfrm>
            <a:off x="5537498" y="1146950"/>
            <a:ext cx="235527" cy="123305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EE9B59BD-760C-E930-3236-622BD8476FE1}"/>
              </a:ext>
            </a:extLst>
          </p:cNvPr>
          <p:cNvSpPr/>
          <p:nvPr/>
        </p:nvSpPr>
        <p:spPr>
          <a:xfrm flipH="1">
            <a:off x="3103430" y="1128962"/>
            <a:ext cx="304800" cy="123305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214C91-92BC-90C8-5026-01E6B64B4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746" y="1479839"/>
            <a:ext cx="1028700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410F1-4531-D054-39DB-AFF711DAC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002" y="1548244"/>
            <a:ext cx="438150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AB9A9A-54D8-958A-B4C8-29E85313C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503" y="2485998"/>
            <a:ext cx="2507671" cy="634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CA39E0-9D23-FB70-82A9-A25030D2B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207" y="2575088"/>
            <a:ext cx="2800350" cy="54277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665542-F97B-73AE-DA23-6388B3F4DA8C}"/>
              </a:ext>
            </a:extLst>
          </p:cNvPr>
          <p:cNvCxnSpPr/>
          <p:nvPr/>
        </p:nvCxnSpPr>
        <p:spPr>
          <a:xfrm>
            <a:off x="4153331" y="2885225"/>
            <a:ext cx="9144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809F094-F167-08A6-B09C-B3A38F62F3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5629" y="3245084"/>
            <a:ext cx="1952625" cy="5427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97A976-FC8E-8C8C-A415-65F74F6EA1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6175" y="3259081"/>
            <a:ext cx="2600325" cy="63412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B4E310-B881-4C7B-A6DF-1A69524DBCE2}"/>
              </a:ext>
            </a:extLst>
          </p:cNvPr>
          <p:cNvCxnSpPr/>
          <p:nvPr/>
        </p:nvCxnSpPr>
        <p:spPr>
          <a:xfrm>
            <a:off x="4111767" y="3516472"/>
            <a:ext cx="9144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3F4D4DF-9474-BDFE-210F-9FD0E5CEAC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3417" y="3958086"/>
            <a:ext cx="5286375" cy="3524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5B947-DB1E-19FF-1E72-4F4596ED3A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490" y="4408177"/>
            <a:ext cx="4991100" cy="3143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0B78BC-A3B7-ED25-635C-5169D364AE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8230" y="4785374"/>
            <a:ext cx="2514600" cy="3905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638FBA8-5B77-0D4A-847A-58AA681C2B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01072" y="5356455"/>
            <a:ext cx="2352675" cy="457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F08791C-E7B9-7C97-6497-DEBF5CC932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777" y="5514036"/>
            <a:ext cx="1038225" cy="3619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A3C028-F5DB-36FE-E78C-35C4FEA0EF5B}"/>
              </a:ext>
            </a:extLst>
          </p:cNvPr>
          <p:cNvCxnSpPr/>
          <p:nvPr/>
        </p:nvCxnSpPr>
        <p:spPr>
          <a:xfrm>
            <a:off x="4048557" y="5613557"/>
            <a:ext cx="9144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644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E395-48FB-F908-F44E-3EA231D9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Test your ability!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395A-EC1E-33A5-0DE5-E608CE1C9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18" y="1814945"/>
            <a:ext cx="10841182" cy="4362018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</a:rPr>
              <a:t> Q</a:t>
            </a:r>
            <a:r>
              <a:rPr lang="en-US" sz="2400" dirty="0"/>
              <a:t>  </a:t>
            </a:r>
            <a:r>
              <a:rPr lang="en-US" dirty="0"/>
              <a:t>Determine the l</a:t>
            </a:r>
            <a:r>
              <a:rPr lang="en-US" b="1" baseline="-25000" dirty="0"/>
              <a:t>2</a:t>
            </a:r>
            <a:r>
              <a:rPr lang="en-US" dirty="0"/>
              <a:t> norm of Matrix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B4567-9B7A-8526-EFD2-8E1FBA89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73778"/>
            <a:ext cx="3057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59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178C-8223-42B0-DEB5-35D34AFC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37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0F606-7BB3-ABB3-DFBE-641BEC6A5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Continue working for L2 norm…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0F606-7BB3-ABB3-DFBE-641BEC6A5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0067424-C011-8A21-2E64-4FE2C9BCB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684" y="2540001"/>
            <a:ext cx="1162050" cy="476250"/>
          </a:xfrm>
          <a:prstGeom prst="rect">
            <a:avLst/>
          </a:prstGeom>
        </p:spPr>
      </p:pic>
      <p:sp>
        <p:nvSpPr>
          <p:cNvPr id="6" name="Left Bracket 5">
            <a:extLst>
              <a:ext uri="{FF2B5EF4-FFF2-40B4-BE49-F238E27FC236}">
                <a16:creationId xmlns:a16="http://schemas.microsoft.com/office/drawing/2014/main" id="{AB93BD7C-F262-DDD1-5FAE-350818E5CA66}"/>
              </a:ext>
            </a:extLst>
          </p:cNvPr>
          <p:cNvSpPr/>
          <p:nvPr/>
        </p:nvSpPr>
        <p:spPr>
          <a:xfrm>
            <a:off x="2992582" y="2050473"/>
            <a:ext cx="235527" cy="132556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D816B352-42B9-2F83-EDCE-FE515555D493}"/>
              </a:ext>
            </a:extLst>
          </p:cNvPr>
          <p:cNvSpPr/>
          <p:nvPr/>
        </p:nvSpPr>
        <p:spPr>
          <a:xfrm>
            <a:off x="5188094" y="2050473"/>
            <a:ext cx="388793" cy="1378527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71DE36-F466-C62A-52F2-3A9397B94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098" y="3682573"/>
            <a:ext cx="2800350" cy="54277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57D030-CE82-AC9D-13D2-4E190A408B32}"/>
              </a:ext>
            </a:extLst>
          </p:cNvPr>
          <p:cNvCxnSpPr/>
          <p:nvPr/>
        </p:nvCxnSpPr>
        <p:spPr>
          <a:xfrm>
            <a:off x="3868448" y="4007443"/>
            <a:ext cx="9144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947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178C-8223-42B0-DEB5-35D34AFC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37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0F606-7BB3-ABB3-DFBE-641BEC6A5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Continue working for L2 norm…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0F606-7BB3-ABB3-DFBE-641BEC6A5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0067424-C011-8A21-2E64-4FE2C9BCB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684" y="2540001"/>
            <a:ext cx="1162050" cy="476250"/>
          </a:xfrm>
          <a:prstGeom prst="rect">
            <a:avLst/>
          </a:prstGeom>
        </p:spPr>
      </p:pic>
      <p:sp>
        <p:nvSpPr>
          <p:cNvPr id="6" name="Left Bracket 5">
            <a:extLst>
              <a:ext uri="{FF2B5EF4-FFF2-40B4-BE49-F238E27FC236}">
                <a16:creationId xmlns:a16="http://schemas.microsoft.com/office/drawing/2014/main" id="{AB93BD7C-F262-DDD1-5FAE-350818E5CA66}"/>
              </a:ext>
            </a:extLst>
          </p:cNvPr>
          <p:cNvSpPr/>
          <p:nvPr/>
        </p:nvSpPr>
        <p:spPr>
          <a:xfrm>
            <a:off x="2992582" y="2050473"/>
            <a:ext cx="235527" cy="132556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D816B352-42B9-2F83-EDCE-FE515555D493}"/>
              </a:ext>
            </a:extLst>
          </p:cNvPr>
          <p:cNvSpPr/>
          <p:nvPr/>
        </p:nvSpPr>
        <p:spPr>
          <a:xfrm>
            <a:off x="5188094" y="2050473"/>
            <a:ext cx="388793" cy="1378527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2AF406-EA65-1CF7-6EE9-2381E3B39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124" y="3700462"/>
            <a:ext cx="3731578" cy="653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71DE36-F466-C62A-52F2-3A9397B94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098" y="3682573"/>
            <a:ext cx="2800350" cy="54277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57D030-CE82-AC9D-13D2-4E190A408B32}"/>
              </a:ext>
            </a:extLst>
          </p:cNvPr>
          <p:cNvCxnSpPr/>
          <p:nvPr/>
        </p:nvCxnSpPr>
        <p:spPr>
          <a:xfrm>
            <a:off x="3868448" y="4007443"/>
            <a:ext cx="9144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042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178C-8223-42B0-DEB5-35D34AFC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37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0F606-7BB3-ABB3-DFBE-641BEC6A5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0F606-7BB3-ABB3-DFBE-641BEC6A5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0067424-C011-8A21-2E64-4FE2C9BCB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684" y="2540001"/>
            <a:ext cx="1162050" cy="476250"/>
          </a:xfrm>
          <a:prstGeom prst="rect">
            <a:avLst/>
          </a:prstGeom>
        </p:spPr>
      </p:pic>
      <p:sp>
        <p:nvSpPr>
          <p:cNvPr id="6" name="Left Bracket 5">
            <a:extLst>
              <a:ext uri="{FF2B5EF4-FFF2-40B4-BE49-F238E27FC236}">
                <a16:creationId xmlns:a16="http://schemas.microsoft.com/office/drawing/2014/main" id="{AB93BD7C-F262-DDD1-5FAE-350818E5CA66}"/>
              </a:ext>
            </a:extLst>
          </p:cNvPr>
          <p:cNvSpPr/>
          <p:nvPr/>
        </p:nvSpPr>
        <p:spPr>
          <a:xfrm>
            <a:off x="2992582" y="2050473"/>
            <a:ext cx="235527" cy="132556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D816B352-42B9-2F83-EDCE-FE515555D493}"/>
              </a:ext>
            </a:extLst>
          </p:cNvPr>
          <p:cNvSpPr/>
          <p:nvPr/>
        </p:nvSpPr>
        <p:spPr>
          <a:xfrm>
            <a:off x="5188094" y="2050473"/>
            <a:ext cx="388793" cy="1378527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2AF406-EA65-1CF7-6EE9-2381E3B39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124" y="3700462"/>
            <a:ext cx="3731578" cy="653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71DE36-F466-C62A-52F2-3A9397B94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098" y="3682573"/>
            <a:ext cx="2800350" cy="54277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57D030-CE82-AC9D-13D2-4E190A408B32}"/>
              </a:ext>
            </a:extLst>
          </p:cNvPr>
          <p:cNvCxnSpPr/>
          <p:nvPr/>
        </p:nvCxnSpPr>
        <p:spPr>
          <a:xfrm>
            <a:off x="3868448" y="4007443"/>
            <a:ext cx="9144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271957-5BA0-EE34-B3B1-545F08518F60}"/>
              </a:ext>
            </a:extLst>
          </p:cNvPr>
          <p:cNvCxnSpPr/>
          <p:nvPr/>
        </p:nvCxnSpPr>
        <p:spPr>
          <a:xfrm>
            <a:off x="3868448" y="4895924"/>
            <a:ext cx="9144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2AB7EF7-7C01-A06E-E92F-12E5ABC4D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2684" y="4624536"/>
            <a:ext cx="1952625" cy="5427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A58C2C-9846-DC25-D2B9-10C41F8BE1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4124" y="4624536"/>
            <a:ext cx="3731578" cy="542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390CD0-B23F-2AE6-43E5-5B8FBE72BD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4124" y="5438358"/>
            <a:ext cx="1343025" cy="342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9B24DC-569F-E84C-C27E-CADBFE0C48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4596" y="5550912"/>
            <a:ext cx="1038225" cy="36195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85C9F6-8006-63F7-2FD0-F1C6B874DDB3}"/>
              </a:ext>
            </a:extLst>
          </p:cNvPr>
          <p:cNvCxnSpPr/>
          <p:nvPr/>
        </p:nvCxnSpPr>
        <p:spPr>
          <a:xfrm>
            <a:off x="3868448" y="5642787"/>
            <a:ext cx="9144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64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B757-A345-4B6A-BB94-8DAEA50F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For the Gauss-Seidel method we write the system 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952EFC-C643-48DC-BD9E-7489BC4C3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636" y="1614488"/>
            <a:ext cx="9518073" cy="365023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EF0072-F6F2-4FF6-AE38-736CF4255DB7}"/>
              </a:ext>
            </a:extLst>
          </p:cNvPr>
          <p:cNvSpPr txBox="1"/>
          <p:nvPr/>
        </p:nvSpPr>
        <p:spPr>
          <a:xfrm>
            <a:off x="1357745" y="5696635"/>
            <a:ext cx="101276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When x</a:t>
            </a:r>
            <a:r>
              <a:rPr lang="en-US" sz="2400" b="1" baseline="30000" dirty="0"/>
              <a:t>(0)</a:t>
            </a:r>
            <a:r>
              <a:rPr lang="en-US" sz="2400" dirty="0"/>
              <a:t> = (0, 0, 0, 0)</a:t>
            </a:r>
            <a:r>
              <a:rPr lang="en-US" sz="2400" b="1" baseline="30000" dirty="0"/>
              <a:t>t</a:t>
            </a:r>
            <a:r>
              <a:rPr lang="en-US" sz="2400" dirty="0"/>
              <a:t> , we have x</a:t>
            </a:r>
            <a:r>
              <a:rPr lang="en-US" sz="2400" b="1" baseline="30000" dirty="0"/>
              <a:t>(1)</a:t>
            </a:r>
            <a:r>
              <a:rPr lang="en-US" sz="2400" dirty="0"/>
              <a:t> = (0.6000, 2.3272, −0.9873, 0.8789)</a:t>
            </a:r>
            <a:r>
              <a:rPr lang="en-US" sz="2800" b="1" baseline="30000" dirty="0"/>
              <a:t>t</a:t>
            </a:r>
            <a:endParaRPr lang="en-US" b="1" baseline="30000" dirty="0"/>
          </a:p>
        </p:txBody>
      </p:sp>
    </p:spTree>
    <p:extLst>
      <p:ext uri="{BB962C8B-B14F-4D97-AF65-F5344CB8AC3E}">
        <p14:creationId xmlns:p14="http://schemas.microsoft.com/office/powerpoint/2010/main" val="23375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501A-7E69-4FCA-892D-BFEA246D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Subsequent iterations from Gauss seidel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1D070-6D21-4EA4-ACE2-8D1116ACC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744" y="1973335"/>
            <a:ext cx="10889673" cy="22245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782F30-7C02-4426-AD59-4F128B0B0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564" y="5258232"/>
            <a:ext cx="4312227" cy="12346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018519-6087-4803-BAC4-3E8A9EB799E3}"/>
              </a:ext>
            </a:extLst>
          </p:cNvPr>
          <p:cNvSpPr txBox="1"/>
          <p:nvPr/>
        </p:nvSpPr>
        <p:spPr>
          <a:xfrm>
            <a:off x="1579418" y="4480574"/>
            <a:ext cx="771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We stopped after five iterations because</a:t>
            </a:r>
          </a:p>
        </p:txBody>
      </p:sp>
    </p:spTree>
    <p:extLst>
      <p:ext uri="{BB962C8B-B14F-4D97-AF65-F5344CB8AC3E}">
        <p14:creationId xmlns:p14="http://schemas.microsoft.com/office/powerpoint/2010/main" val="284040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E71E-2D6F-4FC7-95BE-05E1F9CC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Note that same question with Jacobi’s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FBE325-ADBA-429C-BE5C-2017E0FB9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797988"/>
            <a:ext cx="10273144" cy="16310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263490-EAA8-4392-B7D3-D7297E724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64" y="4042423"/>
            <a:ext cx="8950035" cy="22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3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9CBD-4138-9794-D09A-DEC36A46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26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C9538-8AFC-D0FD-0537-AED3998DE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1041009"/>
            <a:ext cx="11662117" cy="5192225"/>
          </a:xfrm>
        </p:spPr>
        <p:txBody>
          <a:bodyPr/>
          <a:lstStyle/>
          <a:p>
            <a:pPr marL="0" indent="0">
              <a:buNone/>
            </a:pPr>
            <a:r>
              <a:rPr lang="en-US" sz="36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en-US" b="1" i="0" dirty="0">
                <a:effectLst/>
                <a:latin typeface="Arial" panose="020B0604020202020204" pitchFamily="34" charset="0"/>
              </a:rPr>
              <a:t>: Solve system of  Equation using Gauss Seidel method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</a:rPr>
              <a:t>		       </a:t>
            </a:r>
            <a:r>
              <a:rPr lang="en-US" sz="3600" b="1" dirty="0">
                <a:latin typeface="Arial" panose="020B0604020202020204" pitchFamily="34" charset="0"/>
              </a:rPr>
              <a:t>27x + 6y  –   z   = 85</a:t>
            </a:r>
          </a:p>
          <a:p>
            <a:pPr marL="0" indent="0">
              <a:buNone/>
            </a:pPr>
            <a:r>
              <a:rPr lang="en-US" sz="3600" b="1" dirty="0">
                <a:latin typeface="Arial" panose="020B0604020202020204" pitchFamily="34" charset="0"/>
              </a:rPr>
              <a:t>			6x +15y + 2z   = 72</a:t>
            </a:r>
          </a:p>
          <a:p>
            <a:pPr marL="0" indent="0">
              <a:buNone/>
            </a:pPr>
            <a:r>
              <a:rPr lang="en-US" sz="3600" b="1" dirty="0">
                <a:latin typeface="Arial" panose="020B0604020202020204" pitchFamily="34" charset="0"/>
              </a:rPr>
              <a:t>			  x + y    + 54z = 110</a:t>
            </a:r>
            <a:br>
              <a:rPr lang="en-US" sz="3600" dirty="0"/>
            </a:br>
            <a:endParaRPr lang="en-US" sz="3600" b="1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DE8E-79D2-9928-747C-FA154DFC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F486D-87F3-F1DF-C0EF-024636D6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914399"/>
            <a:ext cx="11030243" cy="5725551"/>
          </a:xfrm>
        </p:spPr>
        <p:txBody>
          <a:bodyPr/>
          <a:lstStyle/>
          <a:p>
            <a:r>
              <a:rPr lang="en-US" dirty="0"/>
              <a:t>So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BC242-EA18-FF1F-7627-255D9EEA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99" y="914398"/>
            <a:ext cx="41433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5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DE8E-79D2-9928-747C-FA154DFC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F486D-87F3-F1DF-C0EF-024636D6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914399"/>
            <a:ext cx="11030243" cy="5725551"/>
          </a:xfrm>
        </p:spPr>
        <p:txBody>
          <a:bodyPr/>
          <a:lstStyle/>
          <a:p>
            <a:r>
              <a:rPr lang="en-US" dirty="0"/>
              <a:t>So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BC242-EA18-FF1F-7627-255D9EEA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99" y="914398"/>
            <a:ext cx="4143375" cy="429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84D194-A651-5E27-7100-B9CF6F476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914397"/>
            <a:ext cx="7292119" cy="414234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48E154-08A3-F6D1-FBFA-25FBEEB8E44B}"/>
              </a:ext>
            </a:extLst>
          </p:cNvPr>
          <p:cNvCxnSpPr>
            <a:cxnSpLocks/>
          </p:cNvCxnSpPr>
          <p:nvPr/>
        </p:nvCxnSpPr>
        <p:spPr>
          <a:xfrm>
            <a:off x="4341274" y="914398"/>
            <a:ext cx="30627" cy="540199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48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614</Words>
  <Application>Microsoft Office PowerPoint</Application>
  <PresentationFormat>Widescreen</PresentationFormat>
  <Paragraphs>142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Numerical Methods Lec 5</vt:lpstr>
      <vt:lpstr>The Gauss-Seidel Method</vt:lpstr>
      <vt:lpstr>Q Use the Gauss-Seidel iterative technique to find approximate solutions to</vt:lpstr>
      <vt:lpstr>For the Gauss-Seidel method we write the system as</vt:lpstr>
      <vt:lpstr> Subsequent iterations from Gauss seidel</vt:lpstr>
      <vt:lpstr>Note that same question with Jacobi’s method</vt:lpstr>
      <vt:lpstr>Class Activity</vt:lpstr>
      <vt:lpstr>Solution</vt:lpstr>
      <vt:lpstr>Solution</vt:lpstr>
      <vt:lpstr>Solution</vt:lpstr>
      <vt:lpstr>Solution</vt:lpstr>
      <vt:lpstr>Solution</vt:lpstr>
      <vt:lpstr>Class Activity</vt:lpstr>
      <vt:lpstr>Solution</vt:lpstr>
      <vt:lpstr>Solution</vt:lpstr>
      <vt:lpstr>Gauss-Seidel method in Matrix form</vt:lpstr>
      <vt:lpstr>Eigenvalues and Eigen vectors</vt:lpstr>
      <vt:lpstr>Q: Determine the eigenvalues for the matrix</vt:lpstr>
      <vt:lpstr>Class Activity</vt:lpstr>
      <vt:lpstr>Solution</vt:lpstr>
      <vt:lpstr>Solution</vt:lpstr>
      <vt:lpstr>Solution</vt:lpstr>
      <vt:lpstr>Solution</vt:lpstr>
      <vt:lpstr>Test your ability!</vt:lpstr>
      <vt:lpstr>Solution</vt:lpstr>
      <vt:lpstr>Spectral Radius</vt:lpstr>
      <vt:lpstr>Vector Norms</vt:lpstr>
      <vt:lpstr>Infinite norm of a matrix</vt:lpstr>
      <vt:lpstr>Q: Determine the l2 norm of Matrix</vt:lpstr>
      <vt:lpstr>Class Activity</vt:lpstr>
      <vt:lpstr>Solution </vt:lpstr>
      <vt:lpstr>Solution </vt:lpstr>
      <vt:lpstr>Solution </vt:lpstr>
      <vt:lpstr>Test your ability!</vt:lpstr>
      <vt:lpstr>Solution</vt:lpstr>
      <vt:lpstr>Solution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Lec 5</dc:title>
  <dc:creator>shujaat Hussain</dc:creator>
  <cp:lastModifiedBy>shujaat Hussain</cp:lastModifiedBy>
  <cp:revision>18</cp:revision>
  <dcterms:created xsi:type="dcterms:W3CDTF">2021-11-11T14:17:06Z</dcterms:created>
  <dcterms:modified xsi:type="dcterms:W3CDTF">2023-10-13T06:30:32Z</dcterms:modified>
</cp:coreProperties>
</file>