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3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9FF7-07BE-4AF2-8DA1-CAD8FF99E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2F2F4-9ABA-4906-B50A-A9DAE2955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AAB0-A641-4BB2-853A-737710BA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FFF2-F434-4536-BDD2-1D1CE124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C1CC-8E6D-4439-9204-B7C9AB25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8C15-2395-4435-893E-D5B34E3D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13C5A-C55B-4889-8361-A9A484444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A9DD-17C6-49E3-86D5-F1C14810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A09E1-1911-410A-8B9A-1BB3BDCE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1E654-3B07-4C71-8DDA-DB32DD1E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AEB20-2D76-4CBA-8C90-22CAF4954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2AD6-B279-4F9E-B406-7835D308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A073-F2AF-4AA3-9DB3-1573C510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B1C2-92D5-43E5-96E7-CAFEFA92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AF42-3DAE-4C0A-98D6-6F06CCF1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55F2-3FBD-4B02-B7DE-FDDCBDFB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B7F-5E35-405B-914D-107F683B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F503-4D96-419E-BA98-2EAAD5F4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3853-25E4-4D14-AFA0-A76F84AF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08E3-4B12-4943-9547-0A244AE2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1BF7-E302-4E84-960C-C1B37721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D5443-3012-4886-95C1-11495C68B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D301-2309-4760-9477-277CAA8E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C5D5-78B7-4395-9E27-443EB872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370E-0C0A-4FEF-93B7-7633D4B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4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9EB3-EEE5-4A1D-ACC1-D6EF0299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F84C-CD37-441D-828E-E7C474D83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BA604-6190-4F31-848B-65354299E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7B084-8EA5-4ED3-92B6-6E446C4B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D6EB-0464-4E2A-ADCC-8F55D186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94FCF-8E07-49D4-91A5-EF4B714E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4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660A-B4FE-4AC9-88E2-3A3B559D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7AC6-4FB5-4A4D-A617-253C9339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6A797-B145-4E73-815D-067BB7B6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770B2-34C0-4D7D-B39E-8BF3BB01A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8F338-9C5F-4916-8E96-A71D24D5B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915E2-4BEB-4F81-B493-17A253E2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E73C3-969E-42CA-8322-DD69AC14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A2B22-4226-423B-A16D-751376C0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9BFB-80B2-4DE1-9823-27DE7AED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D6C90-36E3-4F55-85C6-ECE57477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F4D64-6772-4D71-B19E-85AF7249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233D0-9997-4F20-AC42-9180C31D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4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C026C-6896-460B-96D4-6724AE3E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78226-884E-4D50-94DF-B446F56A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77BE1-E320-4CF6-8131-31307C00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988A-DEBA-4B1D-9E91-F750D09F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F89E-3161-4F97-92E7-EE27BD6A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BF701-E6FA-43A5-B474-F00A42D68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229F5-A28E-4657-9E51-9F7566F9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3C3A5-18BE-40CD-BB94-C32128EE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52887-9A3D-4FCF-9B73-3830B1DD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EA89-F586-4B56-9D33-6E3EA523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816B6-BDAA-41B6-B4FE-91CA9DCCA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223EF-D33D-40D6-8D84-542349E82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D2C59-B1BA-407E-9AB0-9C13A89B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E2CE9-4957-44E5-AC98-0A7DACBF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71AD3-50AA-40CD-883A-E2F0C82D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AC527-9C78-486A-B911-B261FDA2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95431-BAE3-4F14-8596-57EE85AA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6E64-D4CF-44C2-8AF5-8110D1E7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697D-A3CE-495D-8346-0822D271BB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67D9-A249-465F-8E33-0B0523312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A56B3-235D-4854-9EDF-C976BE027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C851-05D4-4C4F-959F-FDFA947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CF76-C3DD-4F82-ADC6-5332C90B6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Methods</a:t>
            </a:r>
            <a:br>
              <a:rPr lang="en-US" dirty="0"/>
            </a:br>
            <a:r>
              <a:rPr lang="en-US" dirty="0" err="1"/>
              <a:t>Lec</a:t>
            </a:r>
            <a:r>
              <a:rPr lang="en-US" dirty="0"/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13A2B-72B1-4504-A4E6-2FECF8EC2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Asst. Prof. Syed Shujaat Hussain</a:t>
            </a:r>
          </a:p>
        </p:txBody>
      </p:sp>
    </p:spTree>
    <p:extLst>
      <p:ext uri="{BB962C8B-B14F-4D97-AF65-F5344CB8AC3E}">
        <p14:creationId xmlns:p14="http://schemas.microsoft.com/office/powerpoint/2010/main" val="381284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50F3-E5B1-48A8-9B76-F72A75CB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950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Lagrange Approach </a:t>
            </a:r>
            <a:r>
              <a:rPr lang="en-US" sz="3100" b="1" dirty="0">
                <a:solidFill>
                  <a:schemeClr val="accent1"/>
                </a:solidFill>
              </a:rPr>
              <a:t>(1736-1813)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E033E-4FCC-4049-925B-0F5629181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1175829"/>
            <a:ext cx="11360727" cy="547254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93B8D-2D73-44A7-8448-B74A056A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24" y="41169"/>
            <a:ext cx="17621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0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5244-18AC-4DFE-BD18-ED972023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8"/>
            <a:ext cx="10515600" cy="8312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Example: 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Lagrange Quadratic Interpolation Using Basis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E74B8-5755-4C2A-952C-687DD470B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2841"/>
            <a:ext cx="10910455" cy="540327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3FADA6-41CB-4F92-94B7-965474F8D7D0}"/>
              </a:ext>
            </a:extLst>
          </p:cNvPr>
          <p:cNvSpPr txBox="1"/>
          <p:nvPr/>
        </p:nvSpPr>
        <p:spPr>
          <a:xfrm>
            <a:off x="9220199" y="3981133"/>
            <a:ext cx="270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="1" baseline="-25000" dirty="0"/>
              <a:t>1</a:t>
            </a:r>
            <a:r>
              <a:rPr lang="en-US" dirty="0"/>
              <a:t> and X</a:t>
            </a:r>
            <a:r>
              <a:rPr lang="en-US" b="1" baseline="-25000" dirty="0"/>
              <a:t>2</a:t>
            </a:r>
            <a:r>
              <a:rPr lang="en-US" dirty="0"/>
              <a:t> are root of Ploy.</a:t>
            </a:r>
          </a:p>
          <a:p>
            <a:r>
              <a:rPr lang="en-US" dirty="0"/>
              <a:t>X= X</a:t>
            </a:r>
            <a:r>
              <a:rPr lang="en-US" b="1" baseline="-25000" dirty="0"/>
              <a:t>0</a:t>
            </a:r>
            <a:r>
              <a:rPr lang="en-US" dirty="0"/>
              <a:t>        V</a:t>
            </a:r>
            <a:r>
              <a:rPr lang="en-US" baseline="-25000" dirty="0"/>
              <a:t>0</a:t>
            </a:r>
            <a:r>
              <a:rPr lang="en-US" dirty="0"/>
              <a:t>(X</a:t>
            </a:r>
            <a:r>
              <a:rPr lang="en-US" b="1" baseline="-25000" dirty="0"/>
              <a:t>0</a:t>
            </a:r>
            <a:r>
              <a:rPr lang="en-US" dirty="0"/>
              <a:t>)=1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1D5ED-9518-47AB-8607-E906B5824C55}"/>
              </a:ext>
            </a:extLst>
          </p:cNvPr>
          <p:cNvSpPr txBox="1"/>
          <p:nvPr/>
        </p:nvSpPr>
        <p:spPr>
          <a:xfrm>
            <a:off x="9220199" y="5096102"/>
            <a:ext cx="27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="1" baseline="-25000" dirty="0"/>
              <a:t>0</a:t>
            </a:r>
            <a:r>
              <a:rPr lang="en-US" dirty="0"/>
              <a:t> and X</a:t>
            </a:r>
            <a:r>
              <a:rPr lang="en-US" b="1" baseline="-25000" dirty="0"/>
              <a:t>2</a:t>
            </a:r>
            <a:r>
              <a:rPr lang="en-US" dirty="0"/>
              <a:t> are root of Ploy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C05E5-0BB2-4745-922B-0D013BCEFB76}"/>
              </a:ext>
            </a:extLst>
          </p:cNvPr>
          <p:cNvSpPr txBox="1"/>
          <p:nvPr/>
        </p:nvSpPr>
        <p:spPr>
          <a:xfrm>
            <a:off x="9220199" y="6068291"/>
            <a:ext cx="27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="1" baseline="-25000" dirty="0"/>
              <a:t>0</a:t>
            </a:r>
            <a:r>
              <a:rPr lang="en-US" dirty="0"/>
              <a:t> and X</a:t>
            </a:r>
            <a:r>
              <a:rPr lang="en-US" b="1" baseline="-25000" dirty="0"/>
              <a:t>1</a:t>
            </a:r>
            <a:r>
              <a:rPr lang="en-US" dirty="0"/>
              <a:t> are root of Ploy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2984301-4416-4021-B9DF-F963B957CE80}"/>
              </a:ext>
            </a:extLst>
          </p:cNvPr>
          <p:cNvSpPr/>
          <p:nvPr/>
        </p:nvSpPr>
        <p:spPr>
          <a:xfrm>
            <a:off x="9892146" y="4345263"/>
            <a:ext cx="221673" cy="152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C197B-6F9B-4388-8629-42A88F0D8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73" y="270164"/>
            <a:ext cx="10834254" cy="6317671"/>
          </a:xfrm>
        </p:spPr>
      </p:pic>
    </p:spTree>
    <p:extLst>
      <p:ext uri="{BB962C8B-B14F-4D97-AF65-F5344CB8AC3E}">
        <p14:creationId xmlns:p14="http://schemas.microsoft.com/office/powerpoint/2010/main" val="238128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A426-DD79-4FB8-B220-EBCF02CB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981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Example: Construct a Lagrange interpolation polynomial passing though (3,1),(4,2) and (5,4)</a:t>
            </a:r>
            <a:r>
              <a:rPr lang="en-US" sz="32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4B969-0D4A-459B-8EB3-1B9A55BBC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90" y="1080655"/>
            <a:ext cx="10162310" cy="5597236"/>
          </a:xfrm>
        </p:spPr>
      </p:pic>
    </p:spTree>
    <p:extLst>
      <p:ext uri="{BB962C8B-B14F-4D97-AF65-F5344CB8AC3E}">
        <p14:creationId xmlns:p14="http://schemas.microsoft.com/office/powerpoint/2010/main" val="393485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27EF-9A46-4D05-BC1C-CB83359A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82"/>
            <a:ext cx="10515600" cy="6373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Graphically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66F34-5FEF-4B87-8BC4-93F608313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692" y="886692"/>
            <a:ext cx="7329054" cy="572192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B22B9-6187-AA04-9D97-9F9A7250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38" y="4916878"/>
            <a:ext cx="56483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7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4694-F231-42F1-AB5C-8CA10B55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61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>
                <a:solidFill>
                  <a:schemeClr val="accent2"/>
                </a:solidFill>
              </a:rPr>
              <a:t>Class Activity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Q: Find the Lagrange Polynomial for the following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Q: Find g(0.6)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6AA20-33A8-4364-B94F-D8AF51F62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2557230"/>
            <a:ext cx="6788727" cy="4419600"/>
          </a:xfrm>
        </p:spPr>
      </p:pic>
    </p:spTree>
    <p:extLst>
      <p:ext uri="{BB962C8B-B14F-4D97-AF65-F5344CB8AC3E}">
        <p14:creationId xmlns:p14="http://schemas.microsoft.com/office/powerpoint/2010/main" val="406683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F93A-F684-4205-89BC-8D2AB5FE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2D0D9-4AE3-4B1E-BFE7-19828943A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73" y="1260764"/>
            <a:ext cx="11236035" cy="4322618"/>
          </a:xfrm>
        </p:spPr>
      </p:pic>
    </p:spTree>
    <p:extLst>
      <p:ext uri="{BB962C8B-B14F-4D97-AF65-F5344CB8AC3E}">
        <p14:creationId xmlns:p14="http://schemas.microsoft.com/office/powerpoint/2010/main" val="69496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57A8-8A17-417E-A689-628863B0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DFBE5-D1F9-4E58-94C3-B9DAD3BC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6692"/>
            <a:ext cx="10515600" cy="5620037"/>
          </a:xfrm>
        </p:spPr>
      </p:pic>
    </p:spTree>
    <p:extLst>
      <p:ext uri="{BB962C8B-B14F-4D97-AF65-F5344CB8AC3E}">
        <p14:creationId xmlns:p14="http://schemas.microsoft.com/office/powerpoint/2010/main" val="328289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ACB4-54C6-307A-1957-B93BCCC6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DAB7-BF9F-7860-6216-01138929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012874"/>
            <a:ext cx="10973972" cy="5164089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 Q</a:t>
            </a:r>
            <a:r>
              <a:rPr lang="en-US" dirty="0"/>
              <a:t> </a:t>
            </a:r>
            <a:r>
              <a:rPr lang="en-US" sz="2800" dirty="0"/>
              <a:t>Use Lagrange interpolation to find the unique polynomial P</a:t>
            </a:r>
            <a:r>
              <a:rPr lang="en-US" altLang="ko-KR" sz="2800" baseline="-25000" dirty="0"/>
              <a:t>3</a:t>
            </a:r>
            <a:r>
              <a:rPr lang="en-US" altLang="ko-KR" sz="2800" dirty="0"/>
              <a:t>(x), </a:t>
            </a:r>
            <a:r>
              <a:rPr lang="en-US" sz="2800" dirty="0"/>
              <a:t>of </a:t>
            </a:r>
          </a:p>
          <a:p>
            <a:pPr marL="0" indent="0">
              <a:buNone/>
            </a:pPr>
            <a:r>
              <a:rPr lang="en-US" sz="2800" dirty="0"/>
              <a:t>        degree 3 or less, that agrees with the following data:</a:t>
            </a:r>
          </a:p>
          <a:p>
            <a:pPr marL="0" indent="0">
              <a:buNone/>
            </a:pPr>
            <a:r>
              <a:rPr lang="en-US" dirty="0"/>
              <a:t>        Also calculate </a:t>
            </a:r>
            <a:r>
              <a:rPr lang="en-US" sz="2800" dirty="0"/>
              <a:t>P</a:t>
            </a:r>
            <a:r>
              <a:rPr lang="en-US" altLang="ko-KR" sz="2800" baseline="-25000" dirty="0"/>
              <a:t>3</a:t>
            </a:r>
            <a:r>
              <a:rPr lang="en-US" altLang="ko-KR" sz="2800" dirty="0"/>
              <a:t>(1.5).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634F11-24A4-DE93-67DF-E241BB3D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25" y="2959966"/>
            <a:ext cx="5278581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6E31-F464-4AF6-8D11-54B86F7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3"/>
            <a:ext cx="10515600" cy="6185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84846D-520B-4565-9524-4822BDDB4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415" y="1512457"/>
            <a:ext cx="4248150" cy="49244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3B66D-5675-4AD1-8EA7-69FFCEEC2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6" y="893909"/>
            <a:ext cx="10169236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45217-34D8-46C0-90B5-699D8AA4D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91" y="1725466"/>
            <a:ext cx="4229100" cy="423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EE37D-25B5-4CB8-B9C5-20EE0782B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187" y="5971735"/>
            <a:ext cx="1714500" cy="61912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F4A411-DD0E-8BDF-5780-A816CC436CD0}"/>
              </a:ext>
            </a:extLst>
          </p:cNvPr>
          <p:cNvCxnSpPr>
            <a:cxnSpLocks/>
          </p:cNvCxnSpPr>
          <p:nvPr/>
        </p:nvCxnSpPr>
        <p:spPr>
          <a:xfrm>
            <a:off x="5202781" y="1489070"/>
            <a:ext cx="0" cy="52071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6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EAB4-D709-4CD7-B346-DDF7A352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3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Polynomial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FD49-4E65-4EC1-8F0B-D1A907AD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983673"/>
            <a:ext cx="11845636" cy="5193290"/>
          </a:xfrm>
        </p:spPr>
        <p:txBody>
          <a:bodyPr/>
          <a:lstStyle/>
          <a:p>
            <a:r>
              <a:rPr lang="en-US" dirty="0"/>
              <a:t> Let f(x) be given at the selected sample of (n + 1) points: x0 &lt; x1 &lt; · · · &lt; </a:t>
            </a:r>
            <a:r>
              <a:rPr lang="en-US" dirty="0" err="1"/>
              <a:t>xn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i.e., we have (n+1) pairs (xi, fi), </a:t>
            </a:r>
            <a:r>
              <a:rPr lang="en-US" dirty="0" err="1"/>
              <a:t>i</a:t>
            </a:r>
            <a:r>
              <a:rPr lang="en-US" dirty="0"/>
              <a:t> = 0, 1, 2, . . ., n. </a:t>
            </a:r>
          </a:p>
          <a:p>
            <a:r>
              <a:rPr lang="en-US" dirty="0"/>
              <a:t>The objective now is to find the lowest degree polynomial that passes through this selected sample of points.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18D2-37C8-421C-A12B-5F959126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1" y="2991282"/>
            <a:ext cx="8603674" cy="36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05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B1F1-3B5D-4453-9333-60ABBD33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Finally Lagrange Polynomial from required points will 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A96A8-67F6-4DBB-99B5-6CF982643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27" y="1690688"/>
            <a:ext cx="11263745" cy="44108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28E5D1-91A2-0F06-3112-14534F28715B}"/>
              </a:ext>
            </a:extLst>
          </p:cNvPr>
          <p:cNvSpPr txBox="1"/>
          <p:nvPr/>
        </p:nvSpPr>
        <p:spPr>
          <a:xfrm>
            <a:off x="5022167" y="6123543"/>
            <a:ext cx="260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en-US" altLang="ko-KR" sz="2400" b="1" baseline="-25000" dirty="0">
                <a:solidFill>
                  <a:srgbClr val="FF0000"/>
                </a:solidFill>
              </a:rPr>
              <a:t>3</a:t>
            </a:r>
            <a:r>
              <a:rPr lang="en-US" altLang="ko-KR" sz="2400" b="1" dirty="0">
                <a:solidFill>
                  <a:srgbClr val="FF0000"/>
                </a:solidFill>
              </a:rPr>
              <a:t>(1.5)</a:t>
            </a:r>
            <a:r>
              <a:rPr lang="en-US" sz="2400" b="1" dirty="0">
                <a:solidFill>
                  <a:srgbClr val="FF0000"/>
                </a:solidFill>
              </a:rPr>
              <a:t> = 4.25</a:t>
            </a:r>
          </a:p>
        </p:txBody>
      </p:sp>
    </p:spTree>
    <p:extLst>
      <p:ext uri="{BB962C8B-B14F-4D97-AF65-F5344CB8AC3E}">
        <p14:creationId xmlns:p14="http://schemas.microsoft.com/office/powerpoint/2010/main" val="71856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74CA-9D7E-4C0A-B20C-1347D9B8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Vandermonde</a:t>
            </a:r>
            <a:r>
              <a:rPr lang="en-US" dirty="0">
                <a:solidFill>
                  <a:schemeClr val="accent1"/>
                </a:solidFill>
              </a:rPr>
              <a:t>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F9D73-0716-497A-9D9E-5CA5C0AC6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18" y="1080656"/>
            <a:ext cx="11305309" cy="56388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522B6-0C5C-4463-BBB0-EDBC97F1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682" y="1392814"/>
            <a:ext cx="2552700" cy="2409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74926-F48D-478A-AB8C-9BDADE67A1C8}"/>
              </a:ext>
            </a:extLst>
          </p:cNvPr>
          <p:cNvSpPr txBox="1"/>
          <p:nvPr/>
        </p:nvSpPr>
        <p:spPr>
          <a:xfrm>
            <a:off x="9157855" y="4128655"/>
            <a:ext cx="2521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Vandermonde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(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28 Feb 1735 – 1 Jan 1796) </a:t>
            </a:r>
          </a:p>
          <a:p>
            <a:pPr algn="ctr"/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French mathematician, musician and chemist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54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45B3-655E-477B-9BBD-A60C2BE3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895A7-AE53-482F-B7A4-59B6C7334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326" y="1690688"/>
            <a:ext cx="3823855" cy="11664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886CA-25FD-4658-BEDB-5A4B0F1D7F00}"/>
              </a:ext>
            </a:extLst>
          </p:cNvPr>
          <p:cNvSpPr txBox="1"/>
          <p:nvPr/>
        </p:nvSpPr>
        <p:spPr>
          <a:xfrm>
            <a:off x="838200" y="6104877"/>
            <a:ext cx="908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matrix V is known as the </a:t>
            </a:r>
            <a:r>
              <a:rPr lang="en-US" sz="2400" dirty="0" err="1">
                <a:solidFill>
                  <a:schemeClr val="accent1"/>
                </a:solidFill>
              </a:rPr>
              <a:t>Vandermonde</a:t>
            </a:r>
            <a:r>
              <a:rPr lang="en-US" sz="2400" dirty="0">
                <a:solidFill>
                  <a:schemeClr val="accent1"/>
                </a:solidFill>
              </a:rPr>
              <a:t> matrix</a:t>
            </a:r>
            <a:r>
              <a:rPr lang="en-US" sz="24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B9E4E-BAE4-41CD-AB18-3C83BEEA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679" y="3178392"/>
            <a:ext cx="5391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1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98C83A-9B23-4235-B69A-CFF6451F4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9" y="123839"/>
            <a:ext cx="11430000" cy="65393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7F9D32-632B-4060-89E7-72317D27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6" y="297873"/>
            <a:ext cx="1745672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4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888E-02A1-4D24-B608-CE97D526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5825-8FE4-4A6E-A462-26E905ED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48" y="1434906"/>
            <a:ext cx="10515600" cy="52280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b="1" dirty="0">
                <a:solidFill>
                  <a:schemeClr val="accent2"/>
                </a:solidFill>
              </a:rPr>
              <a:t>Q</a:t>
            </a:r>
            <a:r>
              <a:rPr lang="en-US" sz="2400" b="1" dirty="0"/>
              <a:t>  Obtain a polynomial by </a:t>
            </a:r>
            <a:r>
              <a:rPr lang="en-US" sz="2400" b="1" dirty="0" err="1"/>
              <a:t>Vandermonde</a:t>
            </a:r>
            <a:r>
              <a:rPr lang="en-US" sz="2400" b="1" dirty="0"/>
              <a:t> approach. Which passes      </a:t>
            </a:r>
            <a:br>
              <a:rPr lang="en-US" sz="2400" b="1" dirty="0"/>
            </a:br>
            <a:r>
              <a:rPr lang="en-US" sz="2400" b="1" dirty="0"/>
              <a:t>        through (1,2), (2,3) and (4,11)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2283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D487-D660-1AE1-EA70-9549D18C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FAAE30-44C4-79AE-0E25-FD4C9AA8B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We Know that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b="0" i="0" baseline="3000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aseline="30000" dirty="0"/>
              </a:p>
              <a:p>
                <a:pPr marL="457200" lvl="1" indent="0">
                  <a:buNone/>
                </a:pPr>
                <a:endParaRPr lang="en-US" baseline="30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30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baseline="30000" dirty="0"/>
              </a:p>
              <a:p>
                <a:pPr marL="457200" lvl="1" indent="0">
                  <a:buNone/>
                </a:pPr>
                <a:endParaRPr lang="en-US" baseline="30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 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sz="3200" b="1" baseline="30000" dirty="0">
                  <a:solidFill>
                    <a:srgbClr val="00B0F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3200" b="1" baseline="30000" dirty="0">
                    <a:solidFill>
                      <a:srgbClr val="00B0F0"/>
                    </a:solidFill>
                  </a:rPr>
                  <a:t>There fore required equation will be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aseline="30000" dirty="0"/>
              </a:p>
              <a:p>
                <a:pPr marL="457200" lvl="1" indent="0">
                  <a:buNone/>
                </a:pPr>
                <a:endParaRPr lang="en-US" baseline="30000" dirty="0"/>
              </a:p>
              <a:p>
                <a:pPr marL="457200" lvl="1" indent="0">
                  <a:buNone/>
                </a:pPr>
                <a:endParaRPr lang="en-US" baseline="30000" dirty="0"/>
              </a:p>
              <a:p>
                <a:pPr marL="457200" lvl="1" indent="0">
                  <a:buNone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FAAE30-44C4-79AE-0E25-FD4C9AA8B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20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A804-21BD-460B-BBEF-7B968B0D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Test your ability!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CD06-82D1-4802-B163-8412860C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Q</a:t>
            </a:r>
            <a:r>
              <a:rPr lang="en-US" sz="2800" dirty="0"/>
              <a:t> Obtain a polynomial by </a:t>
            </a:r>
            <a:r>
              <a:rPr lang="en-US" sz="2800" dirty="0" err="1"/>
              <a:t>Vandermonde</a:t>
            </a:r>
            <a:r>
              <a:rPr lang="en-US" sz="2800" dirty="0"/>
              <a:t> approach. Which passes      </a:t>
            </a:r>
            <a:br>
              <a:rPr lang="en-US" sz="2800" dirty="0"/>
            </a:br>
            <a:r>
              <a:rPr lang="en-US" sz="2800" dirty="0"/>
              <a:t>      through (1,1), (2,4) and (4,5)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0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E044-755B-4A97-AE67-B69C68C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9FED8D-3602-4CDB-BE49-64128AA5F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5344"/>
                <a:ext cx="10515600" cy="54586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b="0" i="0" baseline="3000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aseline="30000" dirty="0"/>
              </a:p>
              <a:p>
                <a:pPr marL="457200" lvl="1" indent="0">
                  <a:buNone/>
                </a:pPr>
                <a:r>
                  <a:rPr lang="en-US" baseline="30000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aseline="30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aseline="30000" dirty="0"/>
              </a:p>
              <a:p>
                <a:pPr marL="457200" lvl="1" indent="0">
                  <a:buNone/>
                </a:pPr>
                <a:endParaRPr lang="en-US" baseline="30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=−11/3 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=33/6 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−5/6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sz="3200" b="1" baseline="30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3200" b="1" baseline="30000" dirty="0">
                    <a:solidFill>
                      <a:schemeClr val="accent6">
                        <a:lumMod val="50000"/>
                      </a:schemeClr>
                    </a:solidFill>
                  </a:rPr>
                  <a:t>There fore required equation will be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aseline="30000" dirty="0"/>
              </a:p>
              <a:p>
                <a:pPr marL="457200" lvl="1" indent="0">
                  <a:buNone/>
                </a:pPr>
                <a:endParaRPr lang="en-US" baseline="30000" dirty="0"/>
              </a:p>
              <a:p>
                <a:pPr marL="457200" lvl="1" indent="0">
                  <a:buNone/>
                </a:pPr>
                <a:endParaRPr lang="en-US" baseline="30000" dirty="0"/>
              </a:p>
              <a:p>
                <a:pPr marL="457200" lvl="1" indent="0">
                  <a:buNone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9FED8D-3602-4CDB-BE49-64128AA5F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5344"/>
                <a:ext cx="10515600" cy="54586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7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471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Cambria Math</vt:lpstr>
      <vt:lpstr>Office Theme</vt:lpstr>
      <vt:lpstr>Numerical Methods Lec 6</vt:lpstr>
      <vt:lpstr>Polynomial Interpolation</vt:lpstr>
      <vt:lpstr>Vandermonde Approach</vt:lpstr>
      <vt:lpstr>Summary</vt:lpstr>
      <vt:lpstr>PowerPoint Presentation</vt:lpstr>
      <vt:lpstr>Class Activity</vt:lpstr>
      <vt:lpstr>Solution</vt:lpstr>
      <vt:lpstr> Test your ability!</vt:lpstr>
      <vt:lpstr>Solution</vt:lpstr>
      <vt:lpstr>Lagrange Approach (1736-1813)</vt:lpstr>
      <vt:lpstr>Example:  Lagrange Quadratic Interpolation Using Basis Functions</vt:lpstr>
      <vt:lpstr>PowerPoint Presentation</vt:lpstr>
      <vt:lpstr>Example: Construct a Lagrange interpolation polynomial passing though (3,1),(4,2) and (5,4) </vt:lpstr>
      <vt:lpstr>Graphically</vt:lpstr>
      <vt:lpstr>    Class Activity Q: Find the Lagrange Polynomial for the following Q: Find g(0.6)</vt:lpstr>
      <vt:lpstr>Solution</vt:lpstr>
      <vt:lpstr>Solution</vt:lpstr>
      <vt:lpstr>Class Activity</vt:lpstr>
      <vt:lpstr>Solution</vt:lpstr>
      <vt:lpstr>Finally Lagrange Polynomial from required points will 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Lec 6</dc:title>
  <dc:creator>shujaat Hussain</dc:creator>
  <cp:lastModifiedBy>shujaat Hussain</cp:lastModifiedBy>
  <cp:revision>17</cp:revision>
  <dcterms:created xsi:type="dcterms:W3CDTF">2021-11-16T20:00:35Z</dcterms:created>
  <dcterms:modified xsi:type="dcterms:W3CDTF">2023-10-21T08:40:27Z</dcterms:modified>
</cp:coreProperties>
</file>