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6" r:id="rId6"/>
    <p:sldId id="297" r:id="rId7"/>
    <p:sldId id="293" r:id="rId8"/>
    <p:sldId id="294" r:id="rId9"/>
    <p:sldId id="295" r:id="rId10"/>
    <p:sldId id="298" r:id="rId11"/>
    <p:sldId id="299" r:id="rId12"/>
    <p:sldId id="300" r:id="rId13"/>
    <p:sldId id="301" r:id="rId14"/>
    <p:sldId id="302" r:id="rId15"/>
    <p:sldId id="303" r:id="rId16"/>
    <p:sldId id="306" r:id="rId17"/>
    <p:sldId id="304" r:id="rId18"/>
    <p:sldId id="305" r:id="rId19"/>
    <p:sldId id="257" r:id="rId20"/>
    <p:sldId id="262" r:id="rId21"/>
    <p:sldId id="263" r:id="rId22"/>
    <p:sldId id="264" r:id="rId23"/>
    <p:sldId id="265" r:id="rId24"/>
    <p:sldId id="283" r:id="rId25"/>
    <p:sldId id="268" r:id="rId26"/>
    <p:sldId id="282" r:id="rId27"/>
    <p:sldId id="273" r:id="rId28"/>
    <p:sldId id="284" r:id="rId29"/>
    <p:sldId id="258" r:id="rId30"/>
    <p:sldId id="259" r:id="rId31"/>
    <p:sldId id="260" r:id="rId32"/>
    <p:sldId id="266" r:id="rId33"/>
    <p:sldId id="267" r:id="rId34"/>
    <p:sldId id="269" r:id="rId35"/>
    <p:sldId id="289" r:id="rId36"/>
    <p:sldId id="278" r:id="rId37"/>
    <p:sldId id="270" r:id="rId38"/>
    <p:sldId id="271" r:id="rId39"/>
    <p:sldId id="285" r:id="rId40"/>
    <p:sldId id="286" r:id="rId41"/>
    <p:sldId id="272" r:id="rId42"/>
    <p:sldId id="274" r:id="rId43"/>
    <p:sldId id="287" r:id="rId44"/>
    <p:sldId id="288" r:id="rId45"/>
    <p:sldId id="27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65A7-2859-4C7F-9F54-0D650F798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E7F52-2A9C-45A0-9E36-1970946B2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CA6E7-81B4-48CB-BC21-1B2F4DA7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0551-160D-4275-B1F5-4CD804F9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B3F0-CE73-468D-BA50-1A5C664D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F8D2-8851-468B-9584-3072BBD0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EB07C-571A-4686-85E7-5EECCD7D3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18B8-413A-48CE-B400-E77013326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CB73-C7EF-4401-A292-BA8A5E35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9121-BB2D-4D39-86C5-ABE9A7CF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5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30BE6-D4FC-4FB8-BEB4-7E03DC0C2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3ACA1-0E13-4F98-BD79-320BA49F6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B9CA-6D4F-4380-8127-3A671D4F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AF54-2ED3-4FD9-BE8D-E8816B98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CCFCB-08AB-4A98-87E2-E0BE4EB3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3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4645-2579-41E9-99AE-6148DED7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076BF-B0C0-4173-8C51-38FC4525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D044A-83B5-4BE6-8616-D6E1ADAB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B59F-EE07-44AC-BB20-38BE5CE0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F013-1739-45FC-A6AA-45DF6F52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4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F672-BE7F-48B3-89F3-A8830A32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2F51-2FFD-4EE6-90B5-9B0BACED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704B-2046-416D-9459-86E914D4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3C16-9FCA-482A-9AA7-852204A6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C383-4340-4D6A-A9A4-0A16FA9B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9FC3-1921-4911-B4C2-843ED978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D179-497E-4A42-9C23-4D8965955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2BD56-E3B1-4EC7-8136-D655273C5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06309-3534-489E-98C5-FBB29233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0DF73-2C27-4891-BAA5-95ACD455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4C920-7D39-49F8-BB30-B2BEA045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8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3D7F-F993-4E93-807D-F0804556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84C8-7D2E-43CF-A872-5DE2B4D09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7DDA9-03DE-40D0-A1D3-92C7E3F8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7B330-CC4A-42C1-8417-C066E6C40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366E1-0EBA-421F-9557-233368208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7FB2E-1F7A-4F1A-9B52-0488C109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88026-AFBE-4903-86F8-FF92467B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7909E-6EBC-408B-9EE1-0B2DA508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8691-13E1-4C3E-BF97-E4F2D5F1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110BF-8824-4963-A1C4-D08C781C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174D-AA24-4589-9FCA-C2FA9354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36274-75BF-47D6-A87E-C6D7A723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C91FB-7A3B-491C-9256-02171598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12451-3A9D-4FEB-A8DF-19DEEA72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C0C90-6823-4CF0-9DD0-1C03B248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4B33-C2C0-443E-B603-BB4E4B40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256D-ADF0-422A-96F2-2933DF8C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89445-4E58-4DAD-A221-1CD3BB4EA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023A-C410-4545-991B-EE66CB27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E9AD7-B192-402D-8F26-6AB16A56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83BD4-C6F5-4E59-AC22-49AABFA6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5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2FCE-9EA5-4FD4-B82C-459C0224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C16F9-9067-43BA-B74B-7554C0E11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E7809-06E8-41BC-87B2-016B71D7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75E7B-B210-4071-A26F-48D2E770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64A5A-4C3D-4738-9A65-A16137E7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20A42-3A05-404D-86D2-12F43DEF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7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F54930-1077-4C05-8420-97D4782F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5640A-3DAD-4B5F-A31F-3FC6BCEDE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9CB3-425B-4B84-B06B-04B57D9C5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41D2-0570-4C2A-9DC2-6042A019DBA3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5C2C-A778-4091-8CE8-23715FD3D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FA740-80D3-4DD9-8AD4-3087675AB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A9AE-7887-46B5-9A94-BA2A91F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42C1-32D2-4F95-B2D5-D73996407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Methods</a:t>
            </a:r>
            <a:br>
              <a:rPr lang="en-US" dirty="0"/>
            </a:br>
            <a:r>
              <a:rPr lang="en-US" dirty="0" err="1"/>
              <a:t>Lec</a:t>
            </a:r>
            <a:r>
              <a:rPr lang="en-US"/>
              <a:t> 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F740-2FA8-4335-A063-3BC96E172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Asst. Prof. Syed Shujaat Hussain</a:t>
            </a:r>
          </a:p>
        </p:txBody>
      </p:sp>
    </p:spTree>
    <p:extLst>
      <p:ext uri="{BB962C8B-B14F-4D97-AF65-F5344CB8AC3E}">
        <p14:creationId xmlns:p14="http://schemas.microsoft.com/office/powerpoint/2010/main" val="389550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01AF-50F5-CC3C-F36C-4B97E9C4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7"/>
            <a:ext cx="10515600" cy="5360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AB57-373F-9B05-038E-A400C76E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795130"/>
            <a:ext cx="11062252" cy="538183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Q</a:t>
            </a:r>
            <a:r>
              <a:rPr lang="en-US" dirty="0"/>
              <a:t> The table gives the distance in nautical miles of the visible horizon for  </a:t>
            </a:r>
          </a:p>
          <a:p>
            <a:pPr marL="0" indent="0">
              <a:buNone/>
            </a:pPr>
            <a:r>
              <a:rPr lang="en-US" dirty="0"/>
              <a:t>     the given heights in feet above the earth’s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Find the values of “y” when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) x=160 ft   ii) x=410 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7D7CC-93E2-38FC-3D52-E7A975ED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1" y="1802503"/>
            <a:ext cx="104489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F192-9B88-6B93-BDA3-4DD41A65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66"/>
            <a:ext cx="10515600" cy="5227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3ED5-584E-6009-2B29-1DA95E6A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4" y="874643"/>
            <a:ext cx="8703365" cy="5328825"/>
          </a:xfrm>
        </p:spPr>
        <p:txBody>
          <a:bodyPr/>
          <a:lstStyle/>
          <a:p>
            <a:r>
              <a:rPr lang="en-US" dirty="0"/>
              <a:t>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DEE6E-05CC-DB76-A489-16DB357B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773182"/>
            <a:ext cx="77343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F753-ED30-09FE-DF4F-47751171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C85C-2B8A-ED3B-3C82-74E5B3CA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914400"/>
            <a:ext cx="10757452" cy="5262563"/>
          </a:xfrm>
        </p:spPr>
        <p:txBody>
          <a:bodyPr/>
          <a:lstStyle/>
          <a:p>
            <a:r>
              <a:rPr lang="en-US" dirty="0"/>
              <a:t>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66486-625B-C13A-5720-8B1A944F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24" y="914400"/>
            <a:ext cx="11087100" cy="962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16A29-F7AD-B4D2-D7BE-615CB48B4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719" y="1025386"/>
            <a:ext cx="571500" cy="361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24D952-EB05-06B3-78AE-0734B5D3E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24" y="2026444"/>
            <a:ext cx="10601325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E7D9D-4593-5211-91FE-6534AA8F9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663" y="3686432"/>
            <a:ext cx="872199" cy="9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211-2520-C2B0-B518-29BED8124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Backward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6E08-94EB-C4AD-2301-E9CE3DCB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060174"/>
            <a:ext cx="10969487" cy="5116789"/>
          </a:xfrm>
        </p:spPr>
        <p:txBody>
          <a:bodyPr/>
          <a:lstStyle/>
          <a:p>
            <a:r>
              <a:rPr lang="en-US" dirty="0"/>
              <a:t>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F28F1-81A8-971E-FF5E-8E1B6C1C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15999"/>
            <a:ext cx="110490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52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624E-B4D2-55F3-843A-7FC944E7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6F29-7984-5EA9-66EB-651ABA8D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990"/>
            <a:ext cx="10515600" cy="4351338"/>
          </a:xfrm>
        </p:spPr>
        <p:txBody>
          <a:bodyPr/>
          <a:lstStyle/>
          <a:p>
            <a:r>
              <a:rPr lang="en-US" dirty="0"/>
              <a:t>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DC1ED-483B-3B66-3C18-4C4F31A9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9" y="1003990"/>
            <a:ext cx="86296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ABA7-BA3C-459F-8D1E-42E2742F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5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67DA-59FE-3DC9-88B8-E91A98108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4" y="1086679"/>
            <a:ext cx="10515600" cy="526256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Q</a:t>
            </a:r>
            <a:r>
              <a:rPr lang="en-US" dirty="0"/>
              <a:t>  Find the cubic polynomial which takes the following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Hint:  We take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E9B60-EB48-6AEF-8CC5-BF2C96EF8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943100"/>
            <a:ext cx="657225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BB8A2-5A71-9A97-9062-37EE6473B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428" y="3607904"/>
            <a:ext cx="43053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AB784-92C2-E37F-C7C0-78AD11C7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311" y="3719617"/>
            <a:ext cx="1524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8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B53B-55C5-9F82-FD51-82A9F5A2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Difference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EBD5-1434-7888-15CA-5AD0629B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940904"/>
            <a:ext cx="11022496" cy="52360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The difference table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2CB54-916D-AEE2-EAE2-2E3BC3FD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24" y="1725889"/>
            <a:ext cx="7248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6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C933-0356-17C4-A055-CE674D46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4088-D27E-78A6-06E8-FAC554E4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967409"/>
            <a:ext cx="10929730" cy="5209554"/>
          </a:xfrm>
        </p:spPr>
        <p:txBody>
          <a:bodyPr/>
          <a:lstStyle/>
          <a:p>
            <a:r>
              <a:rPr lang="en-US" dirty="0"/>
              <a:t>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553EF-C456-4EEA-B8B8-28A78AF3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0" y="967409"/>
            <a:ext cx="113728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4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AA44-ABA1-0A99-F28E-89ABBB2C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F991-C059-FFA1-6DEE-C4A8F252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033670"/>
            <a:ext cx="11208026" cy="5143293"/>
          </a:xfrm>
        </p:spPr>
        <p:txBody>
          <a:bodyPr/>
          <a:lstStyle/>
          <a:p>
            <a:r>
              <a:rPr lang="en-US" dirty="0"/>
              <a:t>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958F6-78D5-AC97-DAC0-B08B2CDA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990600"/>
            <a:ext cx="9763125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3481B-6AE4-190F-F3F7-1CDE8B4F6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6" y="3800683"/>
            <a:ext cx="98583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8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6565-E821-4B82-AF48-97D11F5B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4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Divided Difference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456FA-574C-47AD-98BC-DDE639B43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74" y="553416"/>
            <a:ext cx="11722229" cy="6019662"/>
          </a:xfrm>
        </p:spPr>
      </p:pic>
    </p:spTree>
    <p:extLst>
      <p:ext uri="{BB962C8B-B14F-4D97-AF65-F5344CB8AC3E}">
        <p14:creationId xmlns:p14="http://schemas.microsoft.com/office/powerpoint/2010/main" val="319986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66D8-DE2D-3E6B-3EEE-B1B1663F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68"/>
            <a:ext cx="10515600" cy="4648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Difference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84E15-B77F-B012-F812-DE6049F52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609" y="942975"/>
                <a:ext cx="11227191" cy="523398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400" dirty="0"/>
                  <a:t>Suppose we have a Set of values of an unknown function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4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Corresponding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values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known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independent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400" b="0" i="0" smtClean="0">
                        <a:latin typeface="Cambria Math" panose="02040503050406030204" pitchFamily="18" charset="0"/>
                      </a:rPr>
                      <m:t>variable</m:t>
                    </m:r>
                    <m:r>
                      <a:rPr lang="en-US" sz="3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400" b="0" dirty="0"/>
              </a:p>
              <a:p>
                <a:pPr marL="0" indent="0">
                  <a:buNone/>
                </a:pPr>
                <a:endParaRPr lang="en-US" sz="3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40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400" dirty="0"/>
              </a:p>
              <a:p>
                <a:endParaRPr lang="en-US" sz="3400" dirty="0"/>
              </a:p>
              <a:p>
                <a:pPr marL="0" indent="0">
                  <a:buNone/>
                </a:pPr>
                <a:r>
                  <a:rPr lang="en-US" sz="3400" dirty="0"/>
                  <a:t>Then the relationship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400" b="1" dirty="0"/>
                  <a:t>         </a:t>
                </a:r>
                <a:r>
                  <a:rPr lang="en-US" sz="3400" dirty="0"/>
                  <a:t>  Is called “First difference”.</a:t>
                </a:r>
              </a:p>
              <a:p>
                <a:endParaRPr lang="en-US" sz="3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en-US" sz="3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3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400" dirty="0"/>
                  <a:t>  is called the “Second difference”.</a:t>
                </a:r>
              </a:p>
              <a:p>
                <a:endParaRPr lang="en-US" sz="4000" dirty="0"/>
              </a:p>
              <a:p>
                <a:r>
                  <a:rPr lang="en-US" sz="4000" dirty="0"/>
                  <a:t>Likewise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b>
                      <m:sSub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4000" dirty="0"/>
                  <a:t>,</a:t>
                </a:r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4000" dirty="0"/>
                  <a:t>….  further successive differences can be calculated.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C84E15-B77F-B012-F812-DE6049F52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609" y="942975"/>
                <a:ext cx="11227191" cy="5233988"/>
              </a:xfrm>
              <a:blipFill>
                <a:blip r:embed="rId2"/>
                <a:stretch>
                  <a:fillRect l="-977" t="-2681" b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23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257B-8116-42B6-8B94-D68EF415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Example</a:t>
            </a:r>
            <a:br>
              <a:rPr lang="en-US" dirty="0"/>
            </a:br>
            <a:r>
              <a:rPr lang="en-US" b="1" dirty="0">
                <a:solidFill>
                  <a:schemeClr val="accent1"/>
                </a:solidFill>
              </a:rPr>
              <a:t>Q</a:t>
            </a:r>
            <a:r>
              <a:rPr lang="en-US" dirty="0"/>
              <a:t>:</a:t>
            </a:r>
            <a:r>
              <a:rPr lang="en-US" sz="3600" dirty="0"/>
              <a:t>Compute the divided difference table for the following data.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87BA8-65C2-45A5-BBEA-5D014A7B1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175" y="1820483"/>
            <a:ext cx="4057650" cy="4229100"/>
          </a:xfrm>
        </p:spPr>
      </p:pic>
    </p:spTree>
    <p:extLst>
      <p:ext uri="{BB962C8B-B14F-4D97-AF65-F5344CB8AC3E}">
        <p14:creationId xmlns:p14="http://schemas.microsoft.com/office/powerpoint/2010/main" val="420311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4EF3-850C-464B-A758-7A3D39E2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0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Solution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8BE11-7875-435D-B686-CF4EC9E51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17" y="1359478"/>
            <a:ext cx="11370365" cy="5001565"/>
          </a:xfrm>
        </p:spPr>
      </p:pic>
    </p:spTree>
    <p:extLst>
      <p:ext uri="{BB962C8B-B14F-4D97-AF65-F5344CB8AC3E}">
        <p14:creationId xmlns:p14="http://schemas.microsoft.com/office/powerpoint/2010/main" val="1401963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0430-234B-4AC9-B77C-32ADB007E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779"/>
            <a:ext cx="10515600" cy="443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0AEE15-1930-4408-8434-EBF03D732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227" y="785019"/>
            <a:ext cx="10458450" cy="1371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0E1D3-2A6B-4DB1-BC82-FDC4E17FC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27" y="2442334"/>
            <a:ext cx="106394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2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4E48-25C7-4954-9D40-FE5F5984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Class Activity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Q1: </a:t>
            </a:r>
            <a:r>
              <a:rPr lang="en-US" sz="3600" dirty="0"/>
              <a:t>Compute the divided difference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E754B-50FE-48E4-88F4-458770193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825" y="2091531"/>
            <a:ext cx="3562350" cy="3819525"/>
          </a:xfrm>
        </p:spPr>
      </p:pic>
    </p:spTree>
    <p:extLst>
      <p:ext uri="{BB962C8B-B14F-4D97-AF65-F5344CB8AC3E}">
        <p14:creationId xmlns:p14="http://schemas.microsoft.com/office/powerpoint/2010/main" val="3631071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1CC6-1114-2DD0-D674-34D7F0EC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Newton’s Divided Difference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C53560-C3E6-944B-A6FE-D6046A8C5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912786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8711584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66168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31907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037522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43921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6436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89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26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587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08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08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0.006653333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9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89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953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2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266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444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4BE7-75EF-4C06-B8F3-6436B8DA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Class Activity</a:t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Q2: </a:t>
            </a:r>
            <a:r>
              <a:rPr lang="en-US" sz="3600" dirty="0"/>
              <a:t>Compute the divided difference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3B8138-81C7-4DE9-879A-4E0A11DB8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522" y="2081799"/>
            <a:ext cx="5830956" cy="4291806"/>
          </a:xfrm>
        </p:spPr>
      </p:pic>
    </p:spTree>
    <p:extLst>
      <p:ext uri="{BB962C8B-B14F-4D97-AF65-F5344CB8AC3E}">
        <p14:creationId xmlns:p14="http://schemas.microsoft.com/office/powerpoint/2010/main" val="2566652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178B-647D-3D93-2D17-02B8D929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Newton’s Divided Difference Table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89A09B-EFFD-805D-83D9-471650260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925320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483944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292939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8925075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500544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790556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1441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DD1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DD2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DD3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DD4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469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23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0.23607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873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2.23607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-0.01132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03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0.21342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0.000915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87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2.44949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-0.00858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-7.95833E-05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87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0.19626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0.000597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782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2.64575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-0.00679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093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0.18268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26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2.82843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167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65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C2D2-1F5E-4CB8-A8A9-24557259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Class Activity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Q3: </a:t>
            </a:r>
            <a:r>
              <a:rPr lang="en-US" sz="3200" dirty="0"/>
              <a:t>Compute the divided difference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4461E-13ED-40AC-BA63-4774F27FB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1" y="2005734"/>
            <a:ext cx="5375562" cy="4351338"/>
          </a:xfrm>
        </p:spPr>
      </p:pic>
    </p:spTree>
    <p:extLst>
      <p:ext uri="{BB962C8B-B14F-4D97-AF65-F5344CB8AC3E}">
        <p14:creationId xmlns:p14="http://schemas.microsoft.com/office/powerpoint/2010/main" val="3394314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6C32-1EAE-DD01-686B-809B7CAD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Newton’s Divided Difference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EAD59C-BF07-406F-60D1-A8BFABB46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359734"/>
              </p:ext>
            </p:extLst>
          </p:nvPr>
        </p:nvGraphicFramePr>
        <p:xfrm>
          <a:off x="838200" y="1825625"/>
          <a:ext cx="10515600" cy="37528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2261309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52539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88044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13052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625599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123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DD1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DD2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DD3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DD4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25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94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-1.8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15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1.8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55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-0.6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-0.15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215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0.15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190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-0.3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-0.03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37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46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-0.18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4519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443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3105-29F0-40EB-901A-6D955D18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72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Newton’s Interpolating Polynomial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4E44-0EA2-4F68-9786-0C3831F9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167"/>
            <a:ext cx="10515600" cy="6093548"/>
          </a:xfrm>
        </p:spPr>
        <p:txBody>
          <a:bodyPr/>
          <a:lstStyle/>
          <a:p>
            <a:r>
              <a:rPr lang="en-US" dirty="0"/>
              <a:t>The nth-order Newton’s polynomial is</a:t>
            </a:r>
          </a:p>
          <a:p>
            <a:endParaRPr lang="en-US" dirty="0"/>
          </a:p>
          <a:p>
            <a:r>
              <a:rPr lang="en-US" dirty="0"/>
              <a:t>For an nth-order polynomial, n + 1 data points are required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Where					</a:t>
            </a:r>
          </a:p>
          <a:p>
            <a:pPr marL="0" indent="0">
              <a:buNone/>
            </a:pPr>
            <a:r>
              <a:rPr lang="en-US" dirty="0"/>
              <a:t>						for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24427-D313-4207-874E-75AAEF08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084107"/>
            <a:ext cx="10096500" cy="612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2E2CA-B627-4937-A4FD-A3F32513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72" y="2378937"/>
            <a:ext cx="5719085" cy="609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755BD6-DAE5-43EC-A981-009D61D58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062" y="3205099"/>
            <a:ext cx="4381500" cy="348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3FF0B3-1272-4F5A-B1F4-B8F09B515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393" y="3869860"/>
            <a:ext cx="2695575" cy="80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BAF6AD-5262-4A95-B3BA-7AAE88581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0" y="5033819"/>
            <a:ext cx="5067300" cy="12096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55B04F-1A9B-490B-8E78-07FD6D27C383}"/>
              </a:ext>
            </a:extLst>
          </p:cNvPr>
          <p:cNvCxnSpPr>
            <a:cxnSpLocks/>
          </p:cNvCxnSpPr>
          <p:nvPr/>
        </p:nvCxnSpPr>
        <p:spPr>
          <a:xfrm flipH="1">
            <a:off x="6096000" y="3273286"/>
            <a:ext cx="1" cy="3358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3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999A-67E5-EF0E-2CD0-BC1016DA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89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Difference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A969-EA49-CD8A-1631-4D71263B4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1055077"/>
            <a:ext cx="10945837" cy="5121886"/>
          </a:xfrm>
        </p:spPr>
        <p:txBody>
          <a:bodyPr/>
          <a:lstStyle/>
          <a:p>
            <a:r>
              <a:rPr lang="en-US" dirty="0"/>
              <a:t>Successive differences can be calculated and put into a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A56A9-D029-8315-3285-1EC19338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12" y="1588253"/>
            <a:ext cx="7210206" cy="47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89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271A-E454-453F-9760-9747BB74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71"/>
            <a:ext cx="10515600" cy="4962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Divided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3D1B-5884-4236-B17B-5B82D6C9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681037"/>
            <a:ext cx="11860696" cy="5992192"/>
          </a:xfrm>
        </p:spPr>
        <p:txBody>
          <a:bodyPr/>
          <a:lstStyle/>
          <a:p>
            <a:r>
              <a:rPr lang="en-US" dirty="0"/>
              <a:t>where the bracketed function evaluations are finite divided differences. For example, the first finite divided difference is represented generally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second finite divided difference, which represents the difference of two first divided differences, is expressed generally 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Similarly, the nth finite divided difference 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9A85C-7976-4B84-94BC-F3D6882D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88" y="1644822"/>
            <a:ext cx="3114675" cy="809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5BEBF-E71A-4A79-8A5C-CF5972F73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515" y="3525907"/>
            <a:ext cx="4276725" cy="752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9A24F-857E-4618-BAF7-7BFB6BA45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871" y="5349842"/>
            <a:ext cx="8143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79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A40-2A42-49B0-AF81-D2609EF5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21" y="126586"/>
            <a:ext cx="11809242" cy="8275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Example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4000" b="1" dirty="0">
                <a:solidFill>
                  <a:schemeClr val="accent1"/>
                </a:solidFill>
              </a:rPr>
              <a:t>Q: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Fit a second-order polynomial to the three points from y=</a:t>
            </a:r>
            <a:r>
              <a:rPr lang="en-US" sz="3200" dirty="0" err="1"/>
              <a:t>lnx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E2D322F-29A9-45B2-B1DA-D22E01D1F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821" y="1401554"/>
            <a:ext cx="6034987" cy="515827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DD5E92-8271-4C7A-A920-8A09D4BF6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38" y="1404799"/>
            <a:ext cx="7477125" cy="21526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40C6E0-B056-4930-BFD2-690EF289EBEF}"/>
              </a:ext>
            </a:extLst>
          </p:cNvPr>
          <p:cNvCxnSpPr/>
          <p:nvPr/>
        </p:nvCxnSpPr>
        <p:spPr>
          <a:xfrm>
            <a:off x="4333461" y="1401554"/>
            <a:ext cx="0" cy="418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376BBE5-FD85-B267-B752-A37B085CF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004" y="3782287"/>
            <a:ext cx="4829175" cy="25527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8F0A9B-6923-7E17-6E8B-16B94928BB2F}"/>
              </a:ext>
            </a:extLst>
          </p:cNvPr>
          <p:cNvCxnSpPr/>
          <p:nvPr/>
        </p:nvCxnSpPr>
        <p:spPr>
          <a:xfrm flipV="1">
            <a:off x="7588155" y="5800299"/>
            <a:ext cx="914400" cy="95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07A52C-FF94-8E30-A119-78798A0B1762}"/>
              </a:ext>
            </a:extLst>
          </p:cNvPr>
          <p:cNvSpPr txBox="1"/>
          <p:nvPr/>
        </p:nvSpPr>
        <p:spPr>
          <a:xfrm>
            <a:off x="8502555" y="55950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</a:t>
            </a:r>
            <a:r>
              <a:rPr lang="en-US" dirty="0" err="1"/>
              <a:t>lnx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44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B88B-A7C5-45F5-A753-4E805C07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  <a:br>
              <a:rPr lang="en-US" dirty="0"/>
            </a:br>
            <a:r>
              <a:rPr lang="en-US" sz="4000" dirty="0">
                <a:solidFill>
                  <a:schemeClr val="accent2"/>
                </a:solidFill>
              </a:rPr>
              <a:t>Q</a:t>
            </a:r>
            <a:r>
              <a:rPr lang="en-US" sz="4000" dirty="0"/>
              <a:t>: Write down the Newton’s polynomial for example 1</a:t>
            </a:r>
            <a:br>
              <a:rPr lang="en-US" sz="4000" dirty="0"/>
            </a:br>
            <a:r>
              <a:rPr lang="en-US" sz="4000" dirty="0">
                <a:solidFill>
                  <a:schemeClr val="accent2"/>
                </a:solidFill>
              </a:rPr>
              <a:t>Q</a:t>
            </a:r>
            <a:r>
              <a:rPr lang="en-US" sz="4000" dirty="0"/>
              <a:t>: Evaluate it at x= 1.5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602EE18-554B-45A0-BBD2-46ADE51B1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44" y="1917011"/>
            <a:ext cx="11410122" cy="4908894"/>
          </a:xfrm>
        </p:spPr>
      </p:pic>
    </p:spTree>
    <p:extLst>
      <p:ext uri="{BB962C8B-B14F-4D97-AF65-F5344CB8AC3E}">
        <p14:creationId xmlns:p14="http://schemas.microsoft.com/office/powerpoint/2010/main" val="2907166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F182-5E4E-44C4-9F18-76A27975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8C172-C151-4A2C-B09F-5C51DCADC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3" y="1998022"/>
            <a:ext cx="11343860" cy="28522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001AB-FBA8-4182-A039-E8797573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336" y="5688703"/>
            <a:ext cx="3343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99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FB2-9547-4B3F-92A7-45C3DFDC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Q</a:t>
            </a:r>
            <a:r>
              <a:rPr lang="en-US" sz="3600" dirty="0"/>
              <a:t>: Write down the Newton’s polynomial for </a:t>
            </a:r>
            <a:r>
              <a:rPr lang="en-US" sz="3600" i="1" dirty="0">
                <a:solidFill>
                  <a:schemeClr val="accent2"/>
                </a:solidFill>
              </a:rPr>
              <a:t>Class Activity Q1</a:t>
            </a:r>
            <a:br>
              <a:rPr lang="en-US" sz="4000" dirty="0"/>
            </a:br>
            <a:r>
              <a:rPr lang="en-US" sz="3600" dirty="0">
                <a:solidFill>
                  <a:schemeClr val="accent2"/>
                </a:solidFill>
              </a:rPr>
              <a:t>Q</a:t>
            </a:r>
            <a:r>
              <a:rPr lang="en-US" sz="3600" dirty="0"/>
              <a:t>: Evaluate it at x= 1.5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E7E4F-E262-4C17-B557-73BC4C5BA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7757" y="2015331"/>
            <a:ext cx="5804452" cy="4477544"/>
          </a:xfrm>
        </p:spPr>
      </p:pic>
    </p:spTree>
    <p:extLst>
      <p:ext uri="{BB962C8B-B14F-4D97-AF65-F5344CB8AC3E}">
        <p14:creationId xmlns:p14="http://schemas.microsoft.com/office/powerpoint/2010/main" val="87324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1CC6-1114-2DD0-D674-34D7F0EC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1" dirty="0">
                <a:solidFill>
                  <a:schemeClr val="accent2"/>
                </a:solidFill>
              </a:rPr>
              <a:t>Class Activity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Newton’s Divided Difference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C53560-C3E6-944B-A6FE-D6046A8C5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267320"/>
              </p:ext>
            </p:extLst>
          </p:nvPr>
        </p:nvGraphicFramePr>
        <p:xfrm>
          <a:off x="838200" y="2444603"/>
          <a:ext cx="105156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8711584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166168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31907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037522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143921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6436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389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326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5872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088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-0.23254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083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0.073495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0.006653333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59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-0.01549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89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953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2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26653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D405B1-7DE3-7639-0D47-490A77920A43}"/>
              </a:ext>
            </a:extLst>
          </p:cNvPr>
          <p:cNvSpPr txBox="1"/>
          <p:nvPr/>
        </p:nvSpPr>
        <p:spPr>
          <a:xfrm>
            <a:off x="1069145" y="1378634"/>
            <a:ext cx="946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Q</a:t>
            </a:r>
            <a:r>
              <a:rPr lang="en-US" sz="2400" dirty="0"/>
              <a:t> Evaluate Newton’s Polynomial at x= 1.5</a:t>
            </a:r>
          </a:p>
        </p:txBody>
      </p:sp>
    </p:spTree>
    <p:extLst>
      <p:ext uri="{BB962C8B-B14F-4D97-AF65-F5344CB8AC3E}">
        <p14:creationId xmlns:p14="http://schemas.microsoft.com/office/powerpoint/2010/main" val="1539293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DE7D-7E26-5028-5F1F-CA5915CB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Newton’s Polynomial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B3525-AE03-9458-9EC2-2FC47B56D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86" y="2061029"/>
            <a:ext cx="11713028" cy="4107542"/>
          </a:xfrm>
        </p:spPr>
      </p:pic>
    </p:spTree>
    <p:extLst>
      <p:ext uri="{BB962C8B-B14F-4D97-AF65-F5344CB8AC3E}">
        <p14:creationId xmlns:p14="http://schemas.microsoft.com/office/powerpoint/2010/main" val="3598004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4C30-52F5-4378-BD39-145E04BC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713B86-B950-4FD5-AA17-C8D26531D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60334"/>
            <a:ext cx="10691191" cy="4003144"/>
          </a:xfrm>
        </p:spPr>
      </p:pic>
    </p:spTree>
    <p:extLst>
      <p:ext uri="{BB962C8B-B14F-4D97-AF65-F5344CB8AC3E}">
        <p14:creationId xmlns:p14="http://schemas.microsoft.com/office/powerpoint/2010/main" val="2113612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2522-C46F-44EC-AD07-07F89E7A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Class Activity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Q</a:t>
            </a:r>
            <a:r>
              <a:rPr lang="en-US" sz="3200" dirty="0"/>
              <a:t>: Write down the Newton’s polynomial for Class Activity Q2</a:t>
            </a:r>
            <a:br>
              <a:rPr lang="en-US" sz="3200" dirty="0"/>
            </a:br>
            <a:r>
              <a:rPr lang="en-US" sz="3200" dirty="0">
                <a:solidFill>
                  <a:schemeClr val="accent2"/>
                </a:solidFill>
              </a:rPr>
              <a:t>Q</a:t>
            </a:r>
            <a:r>
              <a:rPr lang="en-US" sz="3200" dirty="0"/>
              <a:t>: Evaluate it at x= 4.5</a:t>
            </a:r>
            <a:br>
              <a:rPr lang="en-US" sz="3200" dirty="0">
                <a:solidFill>
                  <a:schemeClr val="accent2"/>
                </a:solidFill>
              </a:rPr>
            </a:b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15004-1581-4DC9-A1A1-765411D54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562" y="1834356"/>
            <a:ext cx="3952875" cy="4333875"/>
          </a:xfrm>
        </p:spPr>
      </p:pic>
    </p:spTree>
    <p:extLst>
      <p:ext uri="{BB962C8B-B14F-4D97-AF65-F5344CB8AC3E}">
        <p14:creationId xmlns:p14="http://schemas.microsoft.com/office/powerpoint/2010/main" val="355539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178B-647D-3D93-2D17-02B8D929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196313"/>
            <a:ext cx="10515600" cy="1325563"/>
          </a:xfrm>
        </p:spPr>
        <p:txBody>
          <a:bodyPr/>
          <a:lstStyle/>
          <a:p>
            <a:pPr algn="ctr"/>
            <a:r>
              <a:rPr lang="en-US" sz="4400" b="1" i="1" dirty="0">
                <a:solidFill>
                  <a:schemeClr val="accent2"/>
                </a:solidFill>
              </a:rPr>
              <a:t>Class Activity</a:t>
            </a:r>
            <a:br>
              <a:rPr lang="en-US" sz="4400" dirty="0">
                <a:solidFill>
                  <a:schemeClr val="accent2"/>
                </a:solidFill>
              </a:rPr>
            </a:br>
            <a:r>
              <a:rPr lang="en-US" sz="4400" dirty="0">
                <a:solidFill>
                  <a:schemeClr val="accent2"/>
                </a:solidFill>
              </a:rPr>
              <a:t>Newton’s Divided Difference Table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89A09B-EFFD-805D-83D9-471650260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713478"/>
              </p:ext>
            </p:extLst>
          </p:nvPr>
        </p:nvGraphicFramePr>
        <p:xfrm>
          <a:off x="838200" y="2447778"/>
          <a:ext cx="10515600" cy="36518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1483944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292939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8925075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500544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790556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14416217"/>
                    </a:ext>
                  </a:extLst>
                </a:gridCol>
              </a:tblGrid>
              <a:tr h="2973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DD1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DD2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DD3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DD4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469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523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0.23607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873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2.23607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-0.01132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503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0.21342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0.000915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876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2.44949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-0.00858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-7.95833E-05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87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0.19626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0.000597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782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2.64575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-0.00679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093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0.18268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26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2.82843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16738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8D51E6-190E-B9D0-6F79-EE7ACFD84CEB}"/>
              </a:ext>
            </a:extLst>
          </p:cNvPr>
          <p:cNvSpPr txBox="1"/>
          <p:nvPr/>
        </p:nvSpPr>
        <p:spPr>
          <a:xfrm>
            <a:off x="1069145" y="1378634"/>
            <a:ext cx="9467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Q</a:t>
            </a:r>
            <a:r>
              <a:rPr lang="en-US" sz="2800" dirty="0"/>
              <a:t> Evaluate Newton’s Polynomial at x= 4.5</a:t>
            </a:r>
          </a:p>
        </p:txBody>
      </p:sp>
    </p:spTree>
    <p:extLst>
      <p:ext uri="{BB962C8B-B14F-4D97-AF65-F5344CB8AC3E}">
        <p14:creationId xmlns:p14="http://schemas.microsoft.com/office/powerpoint/2010/main" val="120258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130B-9104-BEBF-2FE3-F9745FFA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100"/>
            <a:ext cx="10515600" cy="4789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3C4F-4552-7292-525C-E7DFF23C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858129"/>
            <a:ext cx="11114649" cy="5318834"/>
          </a:xfrm>
        </p:spPr>
        <p:txBody>
          <a:bodyPr/>
          <a:lstStyle/>
          <a:p>
            <a:r>
              <a:rPr lang="en-US" dirty="0"/>
              <a:t>The polynomial interpolation formula , dependent on the n+1 entries can be expressed inn terms of these differences.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79596-6AAF-AE4B-B484-32EE6FC7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5300"/>
            <a:ext cx="5200650" cy="480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F499A-5A15-28BC-FC7C-A3A20E7BFF2B}"/>
              </a:ext>
            </a:extLst>
          </p:cNvPr>
          <p:cNvSpPr txBox="1"/>
          <p:nvPr/>
        </p:nvSpPr>
        <p:spPr>
          <a:xfrm>
            <a:off x="7020363" y="3032016"/>
            <a:ext cx="477978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1"/>
                </a:solidFill>
              </a:rPr>
              <a:t>Note</a:t>
            </a:r>
          </a:p>
          <a:p>
            <a:r>
              <a:rPr lang="en-US" sz="2000" dirty="0"/>
              <a:t>In this example, all the differences after the second are zero. This is no coincidence - the nth differences of an n-degree polynomial are always constant, higher differences being zero.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44A4DC-ACB0-6059-4824-1D2103DD68C9}"/>
              </a:ext>
            </a:extLst>
          </p:cNvPr>
          <p:cNvCxnSpPr/>
          <p:nvPr/>
        </p:nvCxnSpPr>
        <p:spPr>
          <a:xfrm>
            <a:off x="6485206" y="1983545"/>
            <a:ext cx="0" cy="43705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208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3FA6-6290-8CF3-0F39-E503EEF6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Newton’s Polynomial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706E2-6569-4200-6122-D44DCC114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2258291"/>
            <a:ext cx="11554691" cy="3671454"/>
          </a:xfrm>
        </p:spPr>
      </p:pic>
    </p:spTree>
    <p:extLst>
      <p:ext uri="{BB962C8B-B14F-4D97-AF65-F5344CB8AC3E}">
        <p14:creationId xmlns:p14="http://schemas.microsoft.com/office/powerpoint/2010/main" val="3229922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74C1-D2BE-4169-98B7-C758FA0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24C6B-E115-46C1-A419-63F0DAFA8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609" y="1690688"/>
            <a:ext cx="10691191" cy="4488138"/>
          </a:xfrm>
        </p:spPr>
      </p:pic>
    </p:spTree>
    <p:extLst>
      <p:ext uri="{BB962C8B-B14F-4D97-AF65-F5344CB8AC3E}">
        <p14:creationId xmlns:p14="http://schemas.microsoft.com/office/powerpoint/2010/main" val="3045472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C47B-B7CE-4B43-B372-641078BE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Class Activity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Q</a:t>
            </a:r>
            <a:r>
              <a:rPr lang="en-US" sz="3200" dirty="0"/>
              <a:t>: Write down the Newton’s polynomial for Class Activity Q2</a:t>
            </a:r>
            <a:br>
              <a:rPr lang="en-US" sz="3200" dirty="0"/>
            </a:br>
            <a:r>
              <a:rPr lang="en-US" sz="3200" dirty="0">
                <a:solidFill>
                  <a:schemeClr val="accent2"/>
                </a:solidFill>
              </a:rPr>
              <a:t>Q</a:t>
            </a:r>
            <a:r>
              <a:rPr lang="en-US" sz="3200" dirty="0"/>
              <a:t>: Evaluate it at x= 2.5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4D069-7CA3-41CF-AF81-2EBD143B1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365" y="1853334"/>
            <a:ext cx="5666508" cy="4796848"/>
          </a:xfrm>
        </p:spPr>
      </p:pic>
    </p:spTree>
    <p:extLst>
      <p:ext uri="{BB962C8B-B14F-4D97-AF65-F5344CB8AC3E}">
        <p14:creationId xmlns:p14="http://schemas.microsoft.com/office/powerpoint/2010/main" val="28496820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6C32-1EAE-DD01-686B-809B7CAD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1" dirty="0">
                <a:solidFill>
                  <a:schemeClr val="accent2"/>
                </a:solidFill>
              </a:rPr>
              <a:t>Class Activity</a:t>
            </a:r>
            <a:br>
              <a:rPr lang="en-US" sz="4400" dirty="0">
                <a:solidFill>
                  <a:schemeClr val="accent2"/>
                </a:solidFill>
              </a:rPr>
            </a:br>
            <a:r>
              <a:rPr lang="en-US" sz="4400" dirty="0">
                <a:solidFill>
                  <a:schemeClr val="accent2"/>
                </a:solidFill>
              </a:rPr>
              <a:t>Newton’s Divided Difference Table</a:t>
            </a:r>
            <a:endParaRPr 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EAD59C-BF07-406F-60D1-A8BFABB46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521468"/>
              </p:ext>
            </p:extLst>
          </p:nvPr>
        </p:nvGraphicFramePr>
        <p:xfrm>
          <a:off x="838200" y="2740025"/>
          <a:ext cx="10515600" cy="37528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2261309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525398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388044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13052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625599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12358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DD1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DD2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DD3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DD4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25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94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-1.8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415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1.8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55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-0.6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-0.15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215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0.15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190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-0.3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-0.03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37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46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-0.18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45194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902725-7887-B5B8-7DE9-C3D6046ECF41}"/>
              </a:ext>
            </a:extLst>
          </p:cNvPr>
          <p:cNvSpPr txBox="1"/>
          <p:nvPr/>
        </p:nvSpPr>
        <p:spPr>
          <a:xfrm>
            <a:off x="838200" y="1690688"/>
            <a:ext cx="9467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Q</a:t>
            </a:r>
            <a:r>
              <a:rPr lang="en-US" sz="2800" dirty="0"/>
              <a:t> Evaluate Newton’s Polynomial at x= 3.5</a:t>
            </a:r>
          </a:p>
        </p:txBody>
      </p:sp>
    </p:spTree>
    <p:extLst>
      <p:ext uri="{BB962C8B-B14F-4D97-AF65-F5344CB8AC3E}">
        <p14:creationId xmlns:p14="http://schemas.microsoft.com/office/powerpoint/2010/main" val="3677917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2031-4E7D-DDDF-FF0C-501C6D38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Newton’s Polynomial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FA603-F023-5F3D-94C7-26D0EE01E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82" y="1690689"/>
            <a:ext cx="11388436" cy="4225202"/>
          </a:xfrm>
        </p:spPr>
      </p:pic>
    </p:spTree>
    <p:extLst>
      <p:ext uri="{BB962C8B-B14F-4D97-AF65-F5344CB8AC3E}">
        <p14:creationId xmlns:p14="http://schemas.microsoft.com/office/powerpoint/2010/main" val="1654353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24DD-0C69-48F3-9C52-D25CD221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568EA-12C8-4F5F-BE56-F58D1A6EE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2" y="2477294"/>
            <a:ext cx="9820275" cy="3048000"/>
          </a:xfrm>
        </p:spPr>
      </p:pic>
    </p:spTree>
    <p:extLst>
      <p:ext uri="{BB962C8B-B14F-4D97-AF65-F5344CB8AC3E}">
        <p14:creationId xmlns:p14="http://schemas.microsoft.com/office/powerpoint/2010/main" val="393295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2E5A-B7EB-D169-48C2-901EB565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ED777D6-6E8C-BB4E-D08A-7DC68910C6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2525347"/>
                  </p:ext>
                </p:extLst>
              </p:nvPr>
            </p:nvGraphicFramePr>
            <p:xfrm>
              <a:off x="838200" y="1957603"/>
              <a:ext cx="10515600" cy="380301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02144076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25734994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3513128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51415632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7315247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17029476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294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39762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30810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72158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99939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0739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50283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4637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1266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4193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48452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ED777D6-6E8C-BB4E-D08A-7DC68910C6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2525347"/>
                  </p:ext>
                </p:extLst>
              </p:nvPr>
            </p:nvGraphicFramePr>
            <p:xfrm>
              <a:off x="838200" y="1957603"/>
              <a:ext cx="10515600" cy="380301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402144076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25734994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3513128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514156325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107315247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170294763"/>
                        </a:ext>
                      </a:extLst>
                    </a:gridCol>
                  </a:tblGrid>
                  <a:tr h="465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526" r="-301042" b="-75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526" r="-201042" b="-75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94" t="-10526" r="-101742" b="-75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9653" t="-10526" r="-1389" b="-75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94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539762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308102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72158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99939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07396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50283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74637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1266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4193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2367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484525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3EB2D-BF77-803F-B219-23AB5C3BD705}"/>
                  </a:ext>
                </a:extLst>
              </p:cNvPr>
              <p:cNvSpPr txBox="1"/>
              <p:nvPr/>
            </p:nvSpPr>
            <p:spPr>
              <a:xfrm>
                <a:off x="1099930" y="1232452"/>
                <a:ext cx="8958470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example difference table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/>
                  <a:t>  </a:t>
                </a:r>
                <a:r>
                  <a:rPr lang="en-US" sz="2000" dirty="0"/>
                  <a:t>is given as follows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23EB2D-BF77-803F-B219-23AB5C3BD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30" y="1232452"/>
                <a:ext cx="8958470" cy="407099"/>
              </a:xfrm>
              <a:prstGeom prst="rect">
                <a:avLst/>
              </a:prstGeom>
              <a:blipFill>
                <a:blip r:embed="rId3"/>
                <a:stretch>
                  <a:fillRect l="-544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49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34CB-3853-F44B-640B-E0B85195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45"/>
            <a:ext cx="10515600" cy="5227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EF9EB3D-7AC3-F025-605B-F0278E9AFA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86529631"/>
                  </p:ext>
                </p:extLst>
              </p:nvPr>
            </p:nvGraphicFramePr>
            <p:xfrm>
              <a:off x="718931" y="1160187"/>
              <a:ext cx="10515600" cy="52863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181768341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44607174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96250864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085057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0178439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31723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66193168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4183648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dirty="0"/>
                            <a:t>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7513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63079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45786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4021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0453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18240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11520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0901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24990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53744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32730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42240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15360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15651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67230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39360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8385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99960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81600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19200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13633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148830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58560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37667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248790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140160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66647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288990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6083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537780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20301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EF9EB3D-7AC3-F025-605B-F0278E9AFA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86529631"/>
                  </p:ext>
                </p:extLst>
              </p:nvPr>
            </p:nvGraphicFramePr>
            <p:xfrm>
              <a:off x="718931" y="1160187"/>
              <a:ext cx="10515600" cy="5286375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181768341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44607174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96250864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50850572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80178439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531723987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66193168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4183648154"/>
                        </a:ext>
                      </a:extLst>
                    </a:gridCol>
                  </a:tblGrid>
                  <a:tr h="465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95" t="-10526" r="-504186" b="-10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526" r="-401852" b="-10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526" r="-301852" b="-10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0526" r="-201852" b="-10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2791" t="-10526" r="-102791" b="-10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99537" t="-10526" r="-2315" b="-10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513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63079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045786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84021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6750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804538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18240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11520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09016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24990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24000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537448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32730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42240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15360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15651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67230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39360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3840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83859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99960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81600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19200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913633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148830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58560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437667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248790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140160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5666472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288990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166083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537780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820301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14B74-8C82-F2A9-A7DF-DB568026123B}"/>
                  </a:ext>
                </a:extLst>
              </p:cNvPr>
              <p:cNvSpPr txBox="1"/>
              <p:nvPr/>
            </p:nvSpPr>
            <p:spPr>
              <a:xfrm>
                <a:off x="1179444" y="637416"/>
                <a:ext cx="8892209" cy="65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example difference table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𝟑𝟎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/>
                  <a:t>is given as follows</a:t>
                </a:r>
                <a:endParaRPr lang="en-US" sz="1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614B74-8C82-F2A9-A7DF-DB568026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44" y="637416"/>
                <a:ext cx="8892209" cy="652551"/>
              </a:xfrm>
              <a:prstGeom prst="rect">
                <a:avLst/>
              </a:prstGeom>
              <a:blipFill>
                <a:blip r:embed="rId3"/>
                <a:stretch>
                  <a:fillRect l="-548" t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8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AB9A-2F23-CFAB-2853-D37A53D8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4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Newton’s forward interpolation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007C-8F21-A446-B4C5-4569D83E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942535"/>
            <a:ext cx="11058378" cy="5234428"/>
          </a:xfrm>
        </p:spPr>
        <p:txBody>
          <a:bodyPr/>
          <a:lstStyle/>
          <a:p>
            <a:r>
              <a:rPr lang="en-US" dirty="0"/>
              <a:t>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4C084-1FB4-21F4-C1FD-A320A93C9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681037"/>
            <a:ext cx="10896600" cy="1083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A6252C-8513-11B6-A33F-86484C9C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00" y="2017469"/>
            <a:ext cx="10084044" cy="415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2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DE8B-A5F7-8BCD-E893-3D70F4E2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48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Newton’s forward interpolation formula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50A7-E02D-0252-B505-C43586A2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8" y="1041009"/>
            <a:ext cx="11156852" cy="5192225"/>
          </a:xfrm>
        </p:spPr>
        <p:txBody>
          <a:bodyPr/>
          <a:lstStyle/>
          <a:p>
            <a:r>
              <a:rPr lang="en-US" dirty="0"/>
              <a:t>Ok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u="sng" dirty="0">
                <a:solidFill>
                  <a:schemeClr val="accent1"/>
                </a:solidFill>
              </a:rPr>
              <a:t>Note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77760-48DC-F364-BAA8-C85D929B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1" y="1041009"/>
            <a:ext cx="7600950" cy="885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4E5D6-AE46-5ACE-6C5B-E4953C37C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664" y="1017196"/>
            <a:ext cx="3638550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810FD-E98C-93BA-1B12-879F9BF0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7" y="3429000"/>
            <a:ext cx="105156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6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7124-E263-B581-5D1F-0DD99CE7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Newton’s Backward Interpolation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4933-D265-43B7-3ED9-A478CCC1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942535"/>
            <a:ext cx="11044311" cy="5234428"/>
          </a:xfrm>
        </p:spPr>
        <p:txBody>
          <a:bodyPr/>
          <a:lstStyle/>
          <a:p>
            <a:r>
              <a:rPr lang="en-US" dirty="0"/>
              <a:t>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752A3-0A75-7D7F-FC54-F344DFB8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9" y="681037"/>
            <a:ext cx="10363200" cy="283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D27DA7-2197-A5EC-9629-9D7313DB2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9" y="5538788"/>
            <a:ext cx="10114669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473403-291E-0BF3-F42C-710DCF5A8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50" y="3475820"/>
            <a:ext cx="105727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880</Words>
  <Application>Microsoft Office PowerPoint</Application>
  <PresentationFormat>Widescreen</PresentationFormat>
  <Paragraphs>332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Numerical Methods Lec 7</vt:lpstr>
      <vt:lpstr>Difference Table</vt:lpstr>
      <vt:lpstr>Difference Table</vt:lpstr>
      <vt:lpstr>Example</vt:lpstr>
      <vt:lpstr>Example</vt:lpstr>
      <vt:lpstr>Example</vt:lpstr>
      <vt:lpstr>Newton’s forward interpolation formula</vt:lpstr>
      <vt:lpstr>Newton’s forward interpolation formula</vt:lpstr>
      <vt:lpstr>Newton’s Backward Interpolation Formula</vt:lpstr>
      <vt:lpstr>Example</vt:lpstr>
      <vt:lpstr>Solution</vt:lpstr>
      <vt:lpstr>Interpolation</vt:lpstr>
      <vt:lpstr>Backward Interpolation</vt:lpstr>
      <vt:lpstr>Solution</vt:lpstr>
      <vt:lpstr>Class Activity</vt:lpstr>
      <vt:lpstr>Difference Table</vt:lpstr>
      <vt:lpstr>Solution</vt:lpstr>
      <vt:lpstr>Solution</vt:lpstr>
      <vt:lpstr>Divided Difference</vt:lpstr>
      <vt:lpstr>Example Q:Compute the divided difference table for the following data.</vt:lpstr>
      <vt:lpstr>Solution </vt:lpstr>
      <vt:lpstr>Working</vt:lpstr>
      <vt:lpstr>Class Activity Q1: Compute the divided difference table</vt:lpstr>
      <vt:lpstr>Newton’s Divided Difference Table</vt:lpstr>
      <vt:lpstr>Class Activity Q2: Compute the divided difference table</vt:lpstr>
      <vt:lpstr>Newton’s Divided Difference Table</vt:lpstr>
      <vt:lpstr>Class Activity Q3: Compute the divided difference table</vt:lpstr>
      <vt:lpstr>Newton’s Divided Difference Table</vt:lpstr>
      <vt:lpstr>Newton’s Interpolating Polynomial</vt:lpstr>
      <vt:lpstr>Divided Difference</vt:lpstr>
      <vt:lpstr>Example Q: Fit a second-order polynomial to the three points from y=lnx </vt:lpstr>
      <vt:lpstr>Class Activity Q: Write down the Newton’s polynomial for example 1 Q: Evaluate it at x= 1.5</vt:lpstr>
      <vt:lpstr>Solution</vt:lpstr>
      <vt:lpstr>Class Activity Q: Write down the Newton’s polynomial for Class Activity Q1 Q: Evaluate it at x= 1.5 </vt:lpstr>
      <vt:lpstr>Class Activity Newton’s Divided Difference Table</vt:lpstr>
      <vt:lpstr>Newton’s Polynomial</vt:lpstr>
      <vt:lpstr>Solution</vt:lpstr>
      <vt:lpstr>Class Activity Q: Write down the Newton’s polynomial for Class Activity Q2 Q: Evaluate it at x= 4.5 </vt:lpstr>
      <vt:lpstr>Class Activity Newton’s Divided Difference Table</vt:lpstr>
      <vt:lpstr>Newton’s Polynomial</vt:lpstr>
      <vt:lpstr>Solution</vt:lpstr>
      <vt:lpstr>Class Activity Q: Write down the Newton’s polynomial for Class Activity Q2 Q: Evaluate it at x= 2.5</vt:lpstr>
      <vt:lpstr>Class Activity Newton’s Divided Difference Table</vt:lpstr>
      <vt:lpstr>Newton’s Polynomial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Lec 7</dc:title>
  <dc:creator>shujaat Hussain</dc:creator>
  <cp:lastModifiedBy>shujaat Hussain</cp:lastModifiedBy>
  <cp:revision>15</cp:revision>
  <dcterms:created xsi:type="dcterms:W3CDTF">2021-12-09T19:15:00Z</dcterms:created>
  <dcterms:modified xsi:type="dcterms:W3CDTF">2023-10-28T08:29:33Z</dcterms:modified>
</cp:coreProperties>
</file>