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0" r:id="rId5"/>
    <p:sldId id="271" r:id="rId6"/>
    <p:sldId id="272" r:id="rId7"/>
    <p:sldId id="290" r:id="rId8"/>
    <p:sldId id="291" r:id="rId9"/>
    <p:sldId id="306" r:id="rId10"/>
    <p:sldId id="283" r:id="rId11"/>
    <p:sldId id="282" r:id="rId12"/>
    <p:sldId id="274" r:id="rId13"/>
    <p:sldId id="280" r:id="rId14"/>
    <p:sldId id="281" r:id="rId15"/>
    <p:sldId id="286" r:id="rId16"/>
    <p:sldId id="287" r:id="rId17"/>
    <p:sldId id="288" r:id="rId18"/>
    <p:sldId id="307" r:id="rId19"/>
    <p:sldId id="292" r:id="rId20"/>
    <p:sldId id="293" r:id="rId21"/>
    <p:sldId id="294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95" r:id="rId30"/>
    <p:sldId id="308" r:id="rId31"/>
    <p:sldId id="278" r:id="rId32"/>
    <p:sldId id="279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308-1517-D4C9-3B49-432F3442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D5B4-6230-05A9-1FA8-2D384D6E5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48D0-DEFD-82CC-4A01-E2893A6A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9D76-E893-BB09-5437-7614EEEC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6EAC7-E40C-2C71-7710-C01D302B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B40A-9A99-D214-ECEC-B70AAFC4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CC19D-C6A9-EAB4-938D-E14FAE204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234F-11A8-80BB-0A9C-D77C3F8D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9894-1DCC-308C-0744-9B54D2FB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A0E50-D39D-4E23-D282-7C8D474E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235D2-C768-A2DD-7C6C-0BB348F7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30C3-3463-CDF8-4237-2CC6B5E5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995C-3D88-DB9D-6FFD-AE15CF7C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DF2A-DB5C-A99A-8F34-2C37DD16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124D-F31A-AE89-5086-54226165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913E-ECCD-0F9D-037D-BE4C3E35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9110-CF5C-1D00-66F5-3BCF5FDB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E18E-2ACB-5D15-BB95-5CF3BD87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B3AD-AD5A-6E19-9932-B2F808DB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7D5F-1429-7FB4-7BAF-C1EAC92E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E3C2-A5FC-F4C4-0F85-44C71340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FF6E-3513-865C-C0B1-A4E0F526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7790-C475-6FD7-5723-EB3BED37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2FE1-4D05-6E3C-5E61-392FF53E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7A51-08BB-C055-65D2-46E55C3C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E747-B9E0-DD60-242A-FAB8406D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4321-8FAB-5895-CC1B-912849F9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8693-9B4D-4651-0914-0772FE9E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FFF45-6C6F-79E9-34B3-9A184A17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85630-3E1D-BA1C-9F8F-21542886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E9E6-211B-7A55-44B3-841D73FB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790B-E748-60B2-834A-DD744FED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6FD3-D125-E377-D68F-EA996695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419AA-AA74-3071-66EB-2188BF51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01F3F-7B6B-BDD5-5257-A1763F17E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765D4-A447-0EDA-15A9-8EE937B90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9D724-E141-E07E-AE11-713A02F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A78E8-E2E8-3E45-5972-080880D8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507C0-D5C8-0168-CE54-C2A3C268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B942-66CB-CEB4-7C1E-96B7349A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4AAB6-B89B-1D4D-17E2-4B14725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6D3E-D713-9A90-095C-F35458E8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A75DC-2BC0-5F22-7D8F-60493DC5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36804-5573-D8DA-AE15-4B277AC9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D10A4-ADAE-4095-4F19-38790BC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447C-5ACF-76C0-DBB5-F283B1AD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2E6-A159-120F-691E-5EA8C585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6F20-B779-A7D8-6FB1-ABD310F5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8596-0442-F53B-0A3E-55C49883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B5BC-8F49-07B3-1F55-25775E3F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9F55A-4315-D39B-651D-180EB6B5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6F8B-D964-6441-D660-2D482B21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49AF-07CE-FC41-D558-35608C47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D6E9C-354F-2306-A110-DAED90C4A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2D47F-443F-95EE-CC38-F1C392FE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65D2-5614-DAD3-06D2-6B31687B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A3BE-20D0-AC67-287B-C5FB8E57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BC02-F5C6-99DE-40B9-FE99100C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FCC39-ED12-D78E-403C-916FF683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975B-06D7-592D-075F-7EB2D1ECB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09D5-208D-BC34-EC6D-F27A6241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1E9-F19E-4A8C-9209-B2CBC42ACD4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AA39-B92E-2D68-DA8E-A67818934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2AC1-9E44-36C8-2936-1AD1EA88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83DC-039F-4021-9DA3-F26502DB3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AC9C-3AB7-613F-FF7E-263CB4A75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Computing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F6F21-0758-C9D0-1795-02D9F069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Hussain.</a:t>
            </a:r>
          </a:p>
          <a:p>
            <a:endParaRPr lang="en-US" dirty="0"/>
          </a:p>
          <a:p>
            <a:r>
              <a:rPr lang="en-US" dirty="0"/>
              <a:t>Interpolation Review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Numerical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54642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6565-E821-4B82-AF48-97D11F5B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Divided Difference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456FA-574C-47AD-98BC-DDE639B43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" y="553416"/>
            <a:ext cx="11722229" cy="6019662"/>
          </a:xfrm>
        </p:spPr>
      </p:pic>
    </p:spTree>
    <p:extLst>
      <p:ext uri="{BB962C8B-B14F-4D97-AF65-F5344CB8AC3E}">
        <p14:creationId xmlns:p14="http://schemas.microsoft.com/office/powerpoint/2010/main" val="319986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3105-29F0-40EB-901A-6D955D18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72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Newton’s Interpolating 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4E44-0EA2-4F68-9786-0C3831F9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167"/>
            <a:ext cx="10515600" cy="6093548"/>
          </a:xfrm>
        </p:spPr>
        <p:txBody>
          <a:bodyPr/>
          <a:lstStyle/>
          <a:p>
            <a:r>
              <a:rPr lang="en-US" dirty="0"/>
              <a:t>The nth-order Newton’s polynomial is</a:t>
            </a:r>
          </a:p>
          <a:p>
            <a:endParaRPr lang="en-US" dirty="0"/>
          </a:p>
          <a:p>
            <a:r>
              <a:rPr lang="en-US" dirty="0"/>
              <a:t>For an nth-order polynomial, n + 1 data points are required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Where					</a:t>
            </a:r>
          </a:p>
          <a:p>
            <a:pPr marL="0" indent="0">
              <a:buNone/>
            </a:pPr>
            <a:r>
              <a:rPr lang="en-US" dirty="0"/>
              <a:t>						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24427-D313-4207-874E-75AAEF08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84107"/>
            <a:ext cx="10096500" cy="612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2E2CA-B627-4937-A4FD-A3F32513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72" y="2378937"/>
            <a:ext cx="5719085" cy="60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55BD6-DAE5-43EC-A981-009D61D58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62" y="3205099"/>
            <a:ext cx="4381500" cy="348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FF0B3-1272-4F5A-B1F4-B8F09B515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393" y="3869860"/>
            <a:ext cx="2695575" cy="80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AF6AD-5262-4A95-B3BA-7AAE88581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0" y="5033819"/>
            <a:ext cx="5067300" cy="1209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55B04F-1A9B-490B-8E78-07FD6D27C383}"/>
              </a:ext>
            </a:extLst>
          </p:cNvPr>
          <p:cNvCxnSpPr>
            <a:cxnSpLocks/>
          </p:cNvCxnSpPr>
          <p:nvPr/>
        </p:nvCxnSpPr>
        <p:spPr>
          <a:xfrm flipH="1">
            <a:off x="6096000" y="3273286"/>
            <a:ext cx="1" cy="33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3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A048-501D-402D-832E-30E7B9B7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160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Class Activity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Q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Use Newton interpolation to find the unique polynomial P</a:t>
            </a:r>
            <a:r>
              <a:rPr lang="en-US" altLang="ko-KR" sz="3200" baseline="-25000" dirty="0"/>
              <a:t>3</a:t>
            </a:r>
            <a:r>
              <a:rPr lang="en-US" altLang="ko-KR" sz="3200" dirty="0"/>
              <a:t>(x), </a:t>
            </a:r>
            <a:r>
              <a:rPr lang="en-US" sz="3200" dirty="0"/>
              <a:t>of degree 3 or less, that agrees with the following data: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4689B-9671-419D-B40A-17E40212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1" y="2216727"/>
            <a:ext cx="5278581" cy="3532909"/>
          </a:xfrm>
        </p:spPr>
      </p:pic>
    </p:spTree>
    <p:extLst>
      <p:ext uri="{BB962C8B-B14F-4D97-AF65-F5344CB8AC3E}">
        <p14:creationId xmlns:p14="http://schemas.microsoft.com/office/powerpoint/2010/main" val="228802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A800-7143-17E2-ED56-2D35262F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108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Divided Difference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19D537-F0E9-20C1-E7C7-DF11C052F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7587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32833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51875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3517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38513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735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48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14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04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4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21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98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71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2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B55-D772-DF1D-6AA8-321E5F95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Polynomial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AC040-E582-6075-7BF8-47D11C62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73" y="1506239"/>
            <a:ext cx="11222181" cy="4797579"/>
          </a:xfrm>
        </p:spPr>
      </p:pic>
    </p:spTree>
    <p:extLst>
      <p:ext uri="{BB962C8B-B14F-4D97-AF65-F5344CB8AC3E}">
        <p14:creationId xmlns:p14="http://schemas.microsoft.com/office/powerpoint/2010/main" val="154671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4A84-0148-336B-5200-8C77CF13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781"/>
            <a:ext cx="10515600" cy="81251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Test your 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2F3D-0F1F-239E-ADC5-41A64E57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399309"/>
            <a:ext cx="10979727" cy="4777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 1 </a:t>
            </a:r>
            <a:r>
              <a:rPr lang="en-US" sz="3600" dirty="0"/>
              <a:t>Construct a Newton’s interpolation polynomial for the </a:t>
            </a:r>
          </a:p>
          <a:p>
            <a:pPr marL="0" indent="0">
              <a:buNone/>
            </a:pPr>
            <a:r>
              <a:rPr lang="en-US" sz="3600" dirty="0"/>
              <a:t>	following data provided.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Then approximate the it for </a:t>
            </a:r>
          </a:p>
          <a:p>
            <a:pPr marL="0" indent="0">
              <a:buNone/>
            </a:pPr>
            <a:r>
              <a:rPr lang="en-US" sz="3600" dirty="0"/>
              <a:t>	the given value.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7FC3B-8D78-CC2F-B511-F61C63EA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3788136"/>
            <a:ext cx="11248592" cy="14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0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793F-9895-4354-E8AE-FC61DB20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Q1: Divided Difference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9D6537-1A8B-CE1F-9B91-1508A220DC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17618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933017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0370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1300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057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265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9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08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17.56492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45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47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5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83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18.82091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06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8B40-C93C-401F-974A-261590CB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Interpolation Polynomial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3B97A-BD97-D26B-1F7C-0CE0A326B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1258029"/>
            <a:ext cx="11707091" cy="4380771"/>
          </a:xfrm>
        </p:spPr>
      </p:pic>
    </p:spTree>
    <p:extLst>
      <p:ext uri="{BB962C8B-B14F-4D97-AF65-F5344CB8AC3E}">
        <p14:creationId xmlns:p14="http://schemas.microsoft.com/office/powerpoint/2010/main" val="345539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8B40-C93C-401F-974A-261590CB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Interpolation Polynomial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3B97A-BD97-D26B-1F7C-0CE0A326B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1258029"/>
            <a:ext cx="11707091" cy="43807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434164-6960-2314-4B69-33DC8372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44" y="5935091"/>
            <a:ext cx="243017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C43-C13E-64F6-42A7-609465C2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Q2: Divided Difference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D79643-AB6A-46BF-52C7-B5E1A2806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686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51158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64114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750192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25649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4743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16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-0.1769446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29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1.9069687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55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0.01375227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31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2.0988135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-1.78574125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3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0.22363362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0.2449275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45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2.17229175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75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0.65809197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63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5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EAB4-D709-4CD7-B346-DDF7A352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3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Polynomial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FD49-4E65-4EC1-8F0B-D1A907AD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983673"/>
            <a:ext cx="11845636" cy="5193290"/>
          </a:xfrm>
        </p:spPr>
        <p:txBody>
          <a:bodyPr/>
          <a:lstStyle/>
          <a:p>
            <a:r>
              <a:rPr lang="en-US" dirty="0"/>
              <a:t> Let f(x) be given at the selected sample of (n + 1) points: x0 &lt; x1 &lt; · · · &lt; </a:t>
            </a:r>
            <a:r>
              <a:rPr lang="en-US" dirty="0" err="1"/>
              <a:t>xn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i.e., we have (n+1) pairs (xi, fi), </a:t>
            </a:r>
            <a:r>
              <a:rPr lang="en-US" dirty="0" err="1"/>
              <a:t>i</a:t>
            </a:r>
            <a:r>
              <a:rPr lang="en-US" dirty="0"/>
              <a:t> = 0, 1, 2, . . ., n. </a:t>
            </a:r>
          </a:p>
          <a:p>
            <a:r>
              <a:rPr lang="en-US" dirty="0"/>
              <a:t>The objective now is to find the lowest degree polynomial that passes through this selected sample of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18D2-37C8-421C-A12B-5F959126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1" y="2991282"/>
            <a:ext cx="8603674" cy="36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0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9F9B-1DDF-C85C-E035-615D853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Q2: Newton’s Polynomial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429951-C030-22B5-E94D-A9065AD3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3891"/>
            <a:ext cx="10515600" cy="4676097"/>
          </a:xfrm>
        </p:spPr>
      </p:pic>
    </p:spTree>
    <p:extLst>
      <p:ext uri="{BB962C8B-B14F-4D97-AF65-F5344CB8AC3E}">
        <p14:creationId xmlns:p14="http://schemas.microsoft.com/office/powerpoint/2010/main" val="107955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632-4A2F-4062-BCB9-7C0F2BDC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15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Numerical Differentiation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5D80-491B-49FE-BCE3-637BD4BB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233053"/>
            <a:ext cx="11263745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837B-7B29-496F-98CD-89166DD0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17"/>
            <a:ext cx="10515600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Central-Difference Formulas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66DCF-8950-4BDC-811F-E58C4DFD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8" y="845128"/>
            <a:ext cx="11554692" cy="6012872"/>
          </a:xfrm>
        </p:spPr>
      </p:pic>
    </p:spTree>
    <p:extLst>
      <p:ext uri="{BB962C8B-B14F-4D97-AF65-F5344CB8AC3E}">
        <p14:creationId xmlns:p14="http://schemas.microsoft.com/office/powerpoint/2010/main" val="401205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D47F-4D9F-47F0-910C-26029492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3962-338E-4C38-B35D-A98F452A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38934"/>
            <a:ext cx="11339945" cy="5766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f (x) = cos(x).</a:t>
            </a:r>
          </a:p>
          <a:p>
            <a:pPr marL="0" indent="0">
              <a:buNone/>
            </a:pPr>
            <a:r>
              <a:rPr lang="en-US" dirty="0"/>
              <a:t> (a) Use Central difference formulas with step sizes h = 0.1, 0.01, 0.001, and   </a:t>
            </a:r>
          </a:p>
          <a:p>
            <a:pPr marL="0" indent="0">
              <a:buNone/>
            </a:pPr>
            <a:r>
              <a:rPr lang="en-US" dirty="0"/>
              <a:t>       0.0001, and calculate approximations for f’(0.8). Carry nine decimal </a:t>
            </a:r>
          </a:p>
          <a:p>
            <a:pPr marL="0" indent="0">
              <a:buNone/>
            </a:pPr>
            <a:r>
              <a:rPr lang="en-US" dirty="0"/>
              <a:t>       places in all the calculations.</a:t>
            </a:r>
          </a:p>
          <a:p>
            <a:pPr marL="0" indent="0">
              <a:buNone/>
            </a:pPr>
            <a:r>
              <a:rPr lang="en-US" dirty="0"/>
              <a:t> (b) Compare with the true value f‘(0.8) = − sin(0.8).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Solution :</a:t>
            </a:r>
            <a:r>
              <a:rPr lang="en-US" dirty="0"/>
              <a:t> (a) Using formula (3) with h = 0.01,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(b) The error in approximation formulas turns out to be −0.000011941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BEA2-568D-47F5-839E-94703DA1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1" y="4188835"/>
            <a:ext cx="9612892" cy="1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68D-7BED-4961-BC70-104E8BF7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9510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92F9-091D-4E7E-BE1C-7E3C4B5F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357745"/>
            <a:ext cx="11513128" cy="48192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>
                <a:solidFill>
                  <a:schemeClr val="accent2"/>
                </a:solidFill>
              </a:rPr>
              <a:t>Q: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Let f (x) = sin(x), where x is measured in radians.</a:t>
            </a:r>
          </a:p>
          <a:p>
            <a:pPr marL="0" indent="0">
              <a:buNone/>
            </a:pPr>
            <a:r>
              <a:rPr lang="en-US" dirty="0"/>
              <a:t> (a) Calculate approximations to f’(0.8) using central difference formula </a:t>
            </a:r>
          </a:p>
          <a:p>
            <a:pPr marL="0" indent="0">
              <a:buNone/>
            </a:pPr>
            <a:r>
              <a:rPr lang="en-US" dirty="0"/>
              <a:t>      with h = 0.1, h = 0.01, and h = 0.001.</a:t>
            </a:r>
          </a:p>
          <a:p>
            <a:pPr marL="0" indent="0">
              <a:buNone/>
            </a:pPr>
            <a:r>
              <a:rPr lang="en-US" dirty="0"/>
              <a:t>       ( Carry eight or nine decimal places.)</a:t>
            </a:r>
          </a:p>
          <a:p>
            <a:pPr marL="0" indent="0">
              <a:buNone/>
            </a:pPr>
            <a:r>
              <a:rPr lang="en-US" dirty="0"/>
              <a:t> (b) Compare with the value f’(0.8) = cos(0.8).</a:t>
            </a:r>
          </a:p>
        </p:txBody>
      </p:sp>
    </p:spTree>
    <p:extLst>
      <p:ext uri="{BB962C8B-B14F-4D97-AF65-F5344CB8AC3E}">
        <p14:creationId xmlns:p14="http://schemas.microsoft.com/office/powerpoint/2010/main" val="15479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55FD-801D-4110-8539-FB260D5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 (Approximating the Derivative)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113F7-EBF9-40FA-A074-33F994A6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1690688"/>
            <a:ext cx="10058399" cy="4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6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BE5B-240F-495E-8342-FED5EB7E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F26-B309-4C5C-9A7E-01C0977A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dirty="0"/>
              <a:t> Compute using “</a:t>
            </a:r>
            <a:r>
              <a:rPr lang="en-US" i="1" dirty="0"/>
              <a:t>central difference”</a:t>
            </a:r>
            <a:r>
              <a:rPr lang="en-US" dirty="0"/>
              <a:t> formula</a:t>
            </a:r>
          </a:p>
          <a:p>
            <a:pPr marL="0" indent="0">
              <a:buNone/>
            </a:pPr>
            <a:r>
              <a:rPr lang="en-US" dirty="0"/>
              <a:t>       Let f (x) = x</a:t>
            </a:r>
            <a:r>
              <a:rPr lang="en-US" b="1" baseline="30000" dirty="0"/>
              <a:t>3</a:t>
            </a:r>
            <a:r>
              <a:rPr lang="en-US" dirty="0"/>
              <a:t> and find approximations for f</a:t>
            </a:r>
            <a:r>
              <a:rPr lang="en-US" sz="4000" baseline="30000" dirty="0"/>
              <a:t>’</a:t>
            </a:r>
            <a:r>
              <a:rPr lang="en-US" dirty="0"/>
              <a:t>(2).</a:t>
            </a:r>
          </a:p>
          <a:p>
            <a:pPr marL="0" indent="0">
              <a:buNone/>
            </a:pPr>
            <a:r>
              <a:rPr lang="en-US" dirty="0"/>
              <a:t> (a) Use formula with h = 0.05</a:t>
            </a:r>
          </a:p>
          <a:p>
            <a:pPr marL="0" indent="0">
              <a:buNone/>
            </a:pPr>
            <a:r>
              <a:rPr lang="en-US" dirty="0"/>
              <a:t> (b) Compute the truncation error o(h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2CA80-7FA2-43E8-BED6-87229334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4032105"/>
            <a:ext cx="4572000" cy="109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7AB1-FD51-462E-9B9D-2C93D015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33" y="4032105"/>
            <a:ext cx="4571999" cy="10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C4BD-787C-49C1-BF63-8943F764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95185-152A-420B-A154-A5417486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246" y="2036113"/>
            <a:ext cx="5572125" cy="466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C52B3-4406-4B83-B111-88FF89BA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3133725"/>
            <a:ext cx="71818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3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A559-3A65-4F92-A944-C64B1C62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10"/>
            <a:ext cx="10515600" cy="6234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DB1-3BAE-4B01-A9F4-E1F291C3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720436"/>
            <a:ext cx="11132127" cy="59435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Q: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3B891-5BC7-4EF7-B6CB-113F07D7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20436"/>
            <a:ext cx="10924309" cy="54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5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D83C-6798-4B4F-8432-5B5FE9DD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44"/>
            <a:ext cx="10515600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3AB1D-7BD3-4BD8-A4F9-7ADD06394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6" y="681037"/>
            <a:ext cx="10515600" cy="61769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1B39E-0980-BCB1-CBBD-719922E1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81" y="3928081"/>
            <a:ext cx="10515599" cy="29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0F3-E5B1-48A8-9B76-F72A75CB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950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Lagrange Approach </a:t>
            </a:r>
            <a:r>
              <a:rPr lang="en-US" sz="3100" b="1" dirty="0">
                <a:solidFill>
                  <a:schemeClr val="accent1"/>
                </a:solidFill>
              </a:rPr>
              <a:t>(1736-1813)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E033E-4FCC-4049-925B-0F562918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175829"/>
            <a:ext cx="11360727" cy="54725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93B8D-2D73-44A7-8448-B74A056A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24" y="41169"/>
            <a:ext cx="17621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06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D83C-6798-4B4F-8432-5B5FE9DD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44"/>
            <a:ext cx="10515600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3AB1D-7BD3-4BD8-A4F9-7ADD06394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6" y="681037"/>
            <a:ext cx="10515600" cy="6176963"/>
          </a:xfrm>
        </p:spPr>
      </p:pic>
    </p:spTree>
    <p:extLst>
      <p:ext uri="{BB962C8B-B14F-4D97-AF65-F5344CB8AC3E}">
        <p14:creationId xmlns:p14="http://schemas.microsoft.com/office/powerpoint/2010/main" val="222092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CA8D-1FFA-730E-51F2-DF123B33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6EA6-75BC-E34A-CD10-2FAF2C8F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1025236"/>
            <a:ext cx="10785764" cy="516558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49033-AFC1-F600-7AF8-6947ED7A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99" y="1025236"/>
            <a:ext cx="10403465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4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E079-51BC-3351-0354-F2FE8330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ABE1A-6128-750C-56A6-92D9681E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856508"/>
            <a:ext cx="8305800" cy="3629891"/>
          </a:xfrm>
        </p:spPr>
      </p:pic>
    </p:spTree>
    <p:extLst>
      <p:ext uri="{BB962C8B-B14F-4D97-AF65-F5344CB8AC3E}">
        <p14:creationId xmlns:p14="http://schemas.microsoft.com/office/powerpoint/2010/main" val="349420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5A1-53D5-5F7B-0FA1-7C7CB2AB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91518-C5C4-45C8-2F32-5EB86B9C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5" y="2124869"/>
            <a:ext cx="8210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4694-F231-42F1-AB5C-8CA10B55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61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				Class Activity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Q: Find the Lagrange Polynomial for the following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Q: Find g(0.6)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6AA20-33A8-4364-B94F-D8AF51F6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073275"/>
            <a:ext cx="6788727" cy="4419600"/>
          </a:xfrm>
        </p:spPr>
      </p:pic>
    </p:spTree>
    <p:extLst>
      <p:ext uri="{BB962C8B-B14F-4D97-AF65-F5344CB8AC3E}">
        <p14:creationId xmlns:p14="http://schemas.microsoft.com/office/powerpoint/2010/main" val="406683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93A-F684-4205-89BC-8D2AB5F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D0D9-4AE3-4B1E-BFE7-19828943A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73" y="1260764"/>
            <a:ext cx="11236035" cy="4322618"/>
          </a:xfrm>
        </p:spPr>
      </p:pic>
    </p:spTree>
    <p:extLst>
      <p:ext uri="{BB962C8B-B14F-4D97-AF65-F5344CB8AC3E}">
        <p14:creationId xmlns:p14="http://schemas.microsoft.com/office/powerpoint/2010/main" val="69496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7A8-8A17-417E-A689-628863B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DFBE5-D1F9-4E58-94C3-B9DAD3BC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6692"/>
            <a:ext cx="10515600" cy="5620037"/>
          </a:xfrm>
        </p:spPr>
      </p:pic>
    </p:spTree>
    <p:extLst>
      <p:ext uri="{BB962C8B-B14F-4D97-AF65-F5344CB8AC3E}">
        <p14:creationId xmlns:p14="http://schemas.microsoft.com/office/powerpoint/2010/main" val="328289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FAEF-7A0D-26F7-70B7-6B0C67D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89"/>
            <a:ext cx="10515600" cy="6462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1AE0-446D-4D81-9A93-E2521D49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122218"/>
            <a:ext cx="10841182" cy="506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Q 				     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a)</a:t>
            </a:r>
            <a:r>
              <a:rPr lang="en-US" dirty="0"/>
              <a:t>  Construct a Lagrange polynomial .</a:t>
            </a:r>
          </a:p>
          <a:p>
            <a:pPr marL="0" indent="0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b)  </a:t>
            </a:r>
            <a:r>
              <a:rPr lang="en-US" dirty="0"/>
              <a:t>Calculate P</a:t>
            </a:r>
            <a:r>
              <a:rPr lang="en-US" b="1" baseline="-25000" dirty="0"/>
              <a:t>3</a:t>
            </a:r>
            <a:r>
              <a:rPr lang="en-US" dirty="0"/>
              <a:t>(π/4)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63DF-194B-A8C1-2D0E-C9E6A7AF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27" y="1246476"/>
            <a:ext cx="373380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63D7CB-4DF4-5B18-A504-221A6F505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7" y="2434070"/>
            <a:ext cx="10515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A852-190C-829F-A267-BB917E8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7709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B1839-19A2-98BA-9D0D-8AE8F9115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031945"/>
            <a:ext cx="11021290" cy="13371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12A7-ECFF-2330-0D42-1F667CCC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818967"/>
            <a:ext cx="5753100" cy="2771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F3B54-5D89-BA16-F8D6-EE0B5779EA71}"/>
              </a:ext>
            </a:extLst>
          </p:cNvPr>
          <p:cNvCxnSpPr/>
          <p:nvPr/>
        </p:nvCxnSpPr>
        <p:spPr>
          <a:xfrm>
            <a:off x="6096000" y="2486670"/>
            <a:ext cx="0" cy="40388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A852-190C-829F-A267-BB917E84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3"/>
            <a:ext cx="10515600" cy="7709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B1839-19A2-98BA-9D0D-8AE8F9115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031945"/>
            <a:ext cx="11021290" cy="13371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12A7-ECFF-2330-0D42-1F667CCC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818967"/>
            <a:ext cx="5753100" cy="27717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F3B54-5D89-BA16-F8D6-EE0B5779EA71}"/>
              </a:ext>
            </a:extLst>
          </p:cNvPr>
          <p:cNvCxnSpPr/>
          <p:nvPr/>
        </p:nvCxnSpPr>
        <p:spPr>
          <a:xfrm>
            <a:off x="6096000" y="2486670"/>
            <a:ext cx="0" cy="40388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3E74F-B82B-3D03-09CD-310EE7264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34" y="2982080"/>
            <a:ext cx="4486275" cy="15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E816E-279F-ABEB-E606-D313A836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4" y="2982080"/>
            <a:ext cx="647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603</Words>
  <Application>Microsoft Office PowerPoint</Application>
  <PresentationFormat>Widescreen</PresentationFormat>
  <Paragraphs>134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Numerical Computing Lec 8</vt:lpstr>
      <vt:lpstr>Polynomial Interpolation</vt:lpstr>
      <vt:lpstr>Lagrange Approach (1736-1813)</vt:lpstr>
      <vt:lpstr>    Class Activity Q: Find the Lagrange Polynomial for the following Q: Find g(0.6)</vt:lpstr>
      <vt:lpstr>Solution</vt:lpstr>
      <vt:lpstr>Solution</vt:lpstr>
      <vt:lpstr>Class Activity</vt:lpstr>
      <vt:lpstr>Solution</vt:lpstr>
      <vt:lpstr>Solution</vt:lpstr>
      <vt:lpstr>Divided Difference</vt:lpstr>
      <vt:lpstr>Newton’s Interpolating Polynomial</vt:lpstr>
      <vt:lpstr>Class Activity Q: Use Newton interpolation to find the unique polynomial P3(x), of degree 3 or less, that agrees with the following data:</vt:lpstr>
      <vt:lpstr>Divided Difference Table</vt:lpstr>
      <vt:lpstr>Newton’s Polynomial</vt:lpstr>
      <vt:lpstr>Test your ability!</vt:lpstr>
      <vt:lpstr>Q1: Divided Difference Table</vt:lpstr>
      <vt:lpstr>Newton’s Interpolation Polynomial</vt:lpstr>
      <vt:lpstr>Newton’s Interpolation Polynomial</vt:lpstr>
      <vt:lpstr>Q2: Divided Difference Table</vt:lpstr>
      <vt:lpstr>Q2: Newton’s Polynomial</vt:lpstr>
      <vt:lpstr>Numerical Differentiation</vt:lpstr>
      <vt:lpstr>Central-Difference Formulas</vt:lpstr>
      <vt:lpstr>Example</vt:lpstr>
      <vt:lpstr>Class Activity</vt:lpstr>
      <vt:lpstr>Solution (Approximating the Derivative)</vt:lpstr>
      <vt:lpstr>Class Activity</vt:lpstr>
      <vt:lpstr>Solution</vt:lpstr>
      <vt:lpstr>Test Your ability !</vt:lpstr>
      <vt:lpstr>Solution</vt:lpstr>
      <vt:lpstr>Solution</vt:lpstr>
      <vt:lpstr>Test your ability!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Computing Lec 9</dc:title>
  <dc:creator>shujaat Hussain</dc:creator>
  <cp:lastModifiedBy>shujaat Hussain</cp:lastModifiedBy>
  <cp:revision>14</cp:revision>
  <dcterms:created xsi:type="dcterms:W3CDTF">2022-08-06T08:54:10Z</dcterms:created>
  <dcterms:modified xsi:type="dcterms:W3CDTF">2023-11-11T19:34:24Z</dcterms:modified>
</cp:coreProperties>
</file>