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79" r:id="rId13"/>
    <p:sldId id="287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0" r:id="rId23"/>
    <p:sldId id="281" r:id="rId24"/>
    <p:sldId id="288" r:id="rId25"/>
    <p:sldId id="282" r:id="rId26"/>
    <p:sldId id="283" r:id="rId27"/>
    <p:sldId id="289" r:id="rId28"/>
    <p:sldId id="275" r:id="rId29"/>
    <p:sldId id="284" r:id="rId30"/>
    <p:sldId id="285" r:id="rId31"/>
    <p:sldId id="290" r:id="rId32"/>
    <p:sldId id="291" r:id="rId33"/>
    <p:sldId id="292" r:id="rId34"/>
    <p:sldId id="286" r:id="rId35"/>
    <p:sldId id="293" r:id="rId36"/>
    <p:sldId id="294" r:id="rId37"/>
    <p:sldId id="295" r:id="rId38"/>
    <p:sldId id="274" r:id="rId39"/>
    <p:sldId id="296" r:id="rId40"/>
    <p:sldId id="276" r:id="rId41"/>
    <p:sldId id="27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7EE44-1856-4FE4-9ADE-5BB567107FB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84DC5-3248-46A9-A558-1ADB49E35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B5B1-0182-454D-A156-C10F1AE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E57B-64F0-43A2-B543-F5805C545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C672E-33EC-463F-8518-83A155E6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81AE-CDA1-4A1B-B758-775A2B8E91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5630E-6652-4FC2-8B92-D24B80AF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7DCD9-3BC7-4F7A-8860-D7983800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C01-E49B-4A2D-BB44-616D112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4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9FF4-1330-41BB-A373-045A2E13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62F00-D6AB-4059-B16A-8AA0EE16F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E364-6866-46B1-8D08-E61FBBEF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81AE-CDA1-4A1B-B758-775A2B8E91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DCAF7-697A-4F55-BBBF-A0DE6231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CE145-673C-4DA2-84A2-66D9B941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C01-E49B-4A2D-BB44-616D112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41266-CBCA-4B2F-8DD1-70433EEBF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A455D-CF8C-472C-93BE-6AD2B08DE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9D52A-A77C-4C59-8686-1B18BF59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81AE-CDA1-4A1B-B758-775A2B8E91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C068B-CF0D-47A1-9F80-E8EA7AD6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E7BE-5B16-4DE7-A7D2-95D61A03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C01-E49B-4A2D-BB44-616D112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3069-8235-4254-823B-D6BD7941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5E2B-99F2-44B0-A5A6-DD4DAF84C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63716-BD3A-46A4-8FF4-DFAD3E37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81AE-CDA1-4A1B-B758-775A2B8E91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0B038-EF41-4E9E-87C8-5A1E32C2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A397B-92D0-4ACA-9767-5CB1DF0D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C01-E49B-4A2D-BB44-616D112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BAEA-F79B-4F24-AD15-CD65629D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B7079-DD3F-4DE0-B410-74E4DFF4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DD36-46F4-40B3-84AE-A683E476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81AE-CDA1-4A1B-B758-775A2B8E91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ECC0F-65A6-499D-AA92-966DE7BC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4FE7-DC15-4A38-96D8-EEB14A67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C01-E49B-4A2D-BB44-616D112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4E6D-673D-49E7-9A18-BB82007C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026EB-467C-43FD-A797-E5747FDF1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A1E42-5E64-4943-B7E9-946B1D2DE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AF05A-20AB-4689-A64B-263064E2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81AE-CDA1-4A1B-B758-775A2B8E91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AD459-81BF-46C0-9D25-C371BC7B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5F8F9-E82B-4C2D-AED6-8EB9A58B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C01-E49B-4A2D-BB44-616D112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7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2F13-05F4-43ED-B996-E7B21375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D332-50A3-4FB8-BE6D-DC605CE87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FE738-4343-4195-A9F1-33DC10A5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8568C-B9CF-4C05-9011-50E4BAD63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839CE-302A-4E57-91A1-91743D564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F16E1-122A-4FC6-A73D-6FB3A539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81AE-CDA1-4A1B-B758-775A2B8E91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8F9E5-0839-4079-9AF6-EAD8E235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14B39-8281-4896-8BC5-6E5D47D2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C01-E49B-4A2D-BB44-616D112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6643-6A90-48E7-B8B6-3FD36E6B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60430-62CE-480A-9F9A-69F4D743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81AE-CDA1-4A1B-B758-775A2B8E91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2F45A-5626-4338-9ECE-D94F5155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6CE6A-8033-4999-9BC6-9B607088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C01-E49B-4A2D-BB44-616D112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7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C5B0F-F60D-40EC-BDC9-34CC2007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81AE-CDA1-4A1B-B758-775A2B8E91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99638-A44B-4DBA-9F7E-911BE683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6DDC3-4922-4BF6-AA9E-F8FF1665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C01-E49B-4A2D-BB44-616D112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7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004F-2752-49B3-A0FB-5B255717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15AD-DA66-420C-812B-30D8F46D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0943D-8520-4E32-8A5C-BEDBD6FAC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BAE7E-6728-4BD1-9798-5277ACDD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81AE-CDA1-4A1B-B758-775A2B8E91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68904-E4E7-4AF3-A921-2159806B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6F853-15DD-4374-B253-AD2841F2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C01-E49B-4A2D-BB44-616D112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2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D166-B973-41B8-891D-068B1FC7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BD07B-147F-4DEB-A8E3-3A0537F91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6DEE9-751C-4930-841A-D62CDAA49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0DB4B-CECA-4EF6-9DF5-F857C4C3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81AE-CDA1-4A1B-B758-775A2B8E91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C9003-0AA4-4747-A802-33A2F022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32D9A-D5C3-4B63-98B0-8B114180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C01-E49B-4A2D-BB44-616D112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2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C3026-AA7B-4ED3-BE13-F35CAF1C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BEDB7-59A9-49C3-8A75-58F701781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39199-C092-4B66-9934-AC58F9B4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81AE-CDA1-4A1B-B758-775A2B8E912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B374-2665-4257-A337-327FB2C37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69F7-31AE-4541-82F6-C04176D7C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DBC01-E49B-4A2D-BB44-616D1120B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1EE2-3BF3-4A56-B046-6A7E5D6E4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Methods</a:t>
            </a:r>
            <a:br>
              <a:rPr lang="en-US" dirty="0"/>
            </a:br>
            <a:r>
              <a:rPr lang="en-US" dirty="0" err="1"/>
              <a:t>Lec</a:t>
            </a:r>
            <a:r>
              <a:rPr lang="en-US"/>
              <a:t> 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EE145-15A0-4E34-8BDB-FDD394504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Asst. Prof. Syed Shujaat Hussain</a:t>
            </a:r>
          </a:p>
        </p:txBody>
      </p:sp>
    </p:spTree>
    <p:extLst>
      <p:ext uri="{BB962C8B-B14F-4D97-AF65-F5344CB8AC3E}">
        <p14:creationId xmlns:p14="http://schemas.microsoft.com/office/powerpoint/2010/main" val="97484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D83C-6798-4B4F-8432-5B5FE9DD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744"/>
            <a:ext cx="10515600" cy="4522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3AB1D-7BD3-4BD8-A4F9-7ADD06394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56" y="681037"/>
            <a:ext cx="10515600" cy="6176963"/>
          </a:xfrm>
        </p:spPr>
      </p:pic>
    </p:spTree>
    <p:extLst>
      <p:ext uri="{BB962C8B-B14F-4D97-AF65-F5344CB8AC3E}">
        <p14:creationId xmlns:p14="http://schemas.microsoft.com/office/powerpoint/2010/main" val="273572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CA8D-1FFA-730E-51F2-DF123B33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Test your ability!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6EA6-75BC-E34A-CD10-2FAF2C8F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6" y="1025236"/>
            <a:ext cx="10785764" cy="5165582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Q.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49033-AFC1-F600-7AF8-6947ED7A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99" y="1025236"/>
            <a:ext cx="10403465" cy="16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4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E079-51BC-3351-0354-F2FE8330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ABE1A-6128-750C-56A6-92D9681E0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1856508"/>
            <a:ext cx="8305800" cy="3629891"/>
          </a:xfrm>
        </p:spPr>
      </p:pic>
    </p:spTree>
    <p:extLst>
      <p:ext uri="{BB962C8B-B14F-4D97-AF65-F5344CB8AC3E}">
        <p14:creationId xmlns:p14="http://schemas.microsoft.com/office/powerpoint/2010/main" val="349420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55A1-53D5-5F7B-0FA1-7C7CB2AB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391518-C5C4-45C8-2F32-5EB86B9C6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725" y="2124869"/>
            <a:ext cx="82105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5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E4C8-52CB-413C-AB99-E16291F3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7016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More Central-Difference Formulas of O(h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B6A95D-CC33-47D5-AC66-8B0C9CFA2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19" y="1210036"/>
            <a:ext cx="10612582" cy="5647964"/>
          </a:xfrm>
        </p:spPr>
      </p:pic>
    </p:spTree>
    <p:extLst>
      <p:ext uri="{BB962C8B-B14F-4D97-AF65-F5344CB8AC3E}">
        <p14:creationId xmlns:p14="http://schemas.microsoft.com/office/powerpoint/2010/main" val="428942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79C6-C150-429F-8E99-E61B346F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Central-Difference Formulas of O(h</a:t>
            </a:r>
            <a:r>
              <a:rPr lang="en-US" baseline="30000" dirty="0">
                <a:solidFill>
                  <a:schemeClr val="accent1"/>
                </a:solidFill>
              </a:rPr>
              <a:t>4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D079F0-6AC1-43AD-8112-283D634B5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82" y="1690688"/>
            <a:ext cx="11568545" cy="4696257"/>
          </a:xfrm>
        </p:spPr>
      </p:pic>
    </p:spTree>
    <p:extLst>
      <p:ext uri="{BB962C8B-B14F-4D97-AF65-F5344CB8AC3E}">
        <p14:creationId xmlns:p14="http://schemas.microsoft.com/office/powerpoint/2010/main" val="419544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F563-7FBC-4C3B-B68C-47167573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692"/>
            <a:ext cx="10515600" cy="3463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Example (Second Derivative)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93A45-7A4A-40BA-B756-B50B4F90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825"/>
            <a:ext cx="10515600" cy="58636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Q:</a:t>
            </a:r>
            <a:r>
              <a:rPr lang="en-US" dirty="0"/>
              <a:t> Let f (x) = cos(x). </a:t>
            </a:r>
          </a:p>
          <a:p>
            <a:pPr marL="0" indent="0">
              <a:buNone/>
            </a:pPr>
            <a:r>
              <a:rPr lang="en-US" dirty="0"/>
              <a:t>  (a) Use formula (6) with h = 0.1, 0.01, and 0.001 and find approximations to f”(0.8). Carry nine decimal places in all calculations.</a:t>
            </a:r>
          </a:p>
          <a:p>
            <a:pPr marL="0" indent="0">
              <a:buNone/>
            </a:pPr>
            <a:r>
              <a:rPr lang="en-US" dirty="0"/>
              <a:t>   (b) Compare with the true value f (0.8) = − cos(0.8).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Solution: </a:t>
            </a:r>
            <a:r>
              <a:rPr lang="en-US" dirty="0"/>
              <a:t> (a) The calculation for h = 0.01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(b) The error in this approximation is −0.000016709.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0F37A-24C7-442F-8A23-E16F2BD6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3" y="3179619"/>
            <a:ext cx="936567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27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C3E17-551D-496E-A7FA-2D919BDA0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09" y="374073"/>
            <a:ext cx="10716491" cy="6220691"/>
          </a:xfrm>
        </p:spPr>
      </p:pic>
    </p:spTree>
    <p:extLst>
      <p:ext uri="{BB962C8B-B14F-4D97-AF65-F5344CB8AC3E}">
        <p14:creationId xmlns:p14="http://schemas.microsoft.com/office/powerpoint/2010/main" val="285198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6C5-2442-462E-9616-44670BB6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1"/>
            <a:ext cx="10515600" cy="74323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Example: Second Derivative O(h</a:t>
            </a:r>
            <a:r>
              <a:rPr lang="en-US" baseline="30000" dirty="0">
                <a:solidFill>
                  <a:schemeClr val="accent1"/>
                </a:solidFill>
              </a:rPr>
              <a:t>4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7C93-F0D1-4C00-A5EB-DA0B85CCB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887896"/>
            <a:ext cx="10832147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accent1"/>
                </a:solidFill>
              </a:rPr>
              <a:t>Q:</a:t>
            </a:r>
            <a:r>
              <a:rPr lang="en-US" dirty="0"/>
              <a:t> Let f (x) = cos(x). </a:t>
            </a:r>
          </a:p>
          <a:p>
            <a:pPr marL="514350" indent="-514350">
              <a:buAutoNum type="alphaLcParenBoth"/>
            </a:pPr>
            <a:r>
              <a:rPr lang="en-US" dirty="0"/>
              <a:t>Use formula (12) with h = 1.0, 0.1, and 0.01 and find approximations to f’’ (0.8).</a:t>
            </a:r>
          </a:p>
          <a:p>
            <a:pPr marL="0" indent="0">
              <a:buNone/>
            </a:pPr>
            <a:r>
              <a:rPr lang="en-US" dirty="0"/>
              <a:t> Carry nine decimal places in all the calculations.</a:t>
            </a:r>
          </a:p>
          <a:p>
            <a:pPr marL="0" indent="0">
              <a:buNone/>
            </a:pPr>
            <a:r>
              <a:rPr lang="en-US" dirty="0"/>
              <a:t> (b) Compare with the true value f (0.8) = − cos(0.8).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Solution: </a:t>
            </a:r>
            <a:r>
              <a:rPr lang="en-US" dirty="0"/>
              <a:t> (a) The calculation for h = 0.1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(b) The error in this approximation is −0.000000751.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891A7-59A4-4F0D-894B-DAFBFF3D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6" y="3710609"/>
            <a:ext cx="1016230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21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FBFB-201C-4C22-9A38-15D78D81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pPr algn="ctr"/>
            <a:r>
              <a:rPr lang="en-US" dirty="0"/>
              <a:t>Results from above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4CA53-47C6-44DF-B998-C8473286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1581150"/>
            <a:ext cx="11039061" cy="46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3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9632-4A2F-4062-BCB9-7C0F2BDC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7155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Numerical Differentiation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B5D80-491B-49FE-BCE3-637BD4BB6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233053"/>
            <a:ext cx="11263745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72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7D38-3268-4289-970B-B8147FF1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211275"/>
            <a:ext cx="10515600" cy="46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8686-8E76-4D15-A907-CE2505E7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82" y="681037"/>
            <a:ext cx="10969487" cy="59656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Q</a:t>
            </a:r>
            <a:r>
              <a:rPr lang="en-US" dirty="0"/>
              <a:t>: Consider the table for f (x) = ln(x) rounded to four decimal places.</a:t>
            </a:r>
          </a:p>
          <a:p>
            <a:pPr marL="0" indent="0">
              <a:buNone/>
            </a:pPr>
            <a:r>
              <a:rPr lang="en-US" dirty="0"/>
              <a:t>(a) Use formula O(h2) with h = 0.05 to approximate f’’(5). </a:t>
            </a:r>
          </a:p>
          <a:p>
            <a:pPr marL="0" indent="0">
              <a:buNone/>
            </a:pPr>
            <a:r>
              <a:rPr lang="en-US" dirty="0"/>
              <a:t>(b) Use formula o(h2) with h = 0.01 to approximate f’’ (5).</a:t>
            </a:r>
          </a:p>
          <a:p>
            <a:pPr marL="0" indent="0">
              <a:buNone/>
            </a:pPr>
            <a:r>
              <a:rPr lang="en-US" dirty="0"/>
              <a:t>(c) Use formula o(h4) with h = 0.05 to approximate f‘’(5).</a:t>
            </a:r>
          </a:p>
          <a:p>
            <a:pPr marL="0" indent="0">
              <a:buNone/>
            </a:pPr>
            <a:r>
              <a:rPr lang="en-US" dirty="0"/>
              <a:t>(d) Which answer, (a), (b), or (c), is most accurate?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0E85D-3362-44B5-9776-8BC5DBFB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3527"/>
            <a:ext cx="6520069" cy="3574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F9FE2-D228-08AA-6E83-0FE67FF56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763" y="3670808"/>
            <a:ext cx="43053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AB5AAD-4526-898A-174F-9A3E0D9B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75" y="5420158"/>
            <a:ext cx="5800725" cy="7429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4C31F-D262-0CC0-2B9C-8418DFC5686E}"/>
              </a:ext>
            </a:extLst>
          </p:cNvPr>
          <p:cNvCxnSpPr/>
          <p:nvPr/>
        </p:nvCxnSpPr>
        <p:spPr>
          <a:xfrm>
            <a:off x="6691745" y="37684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6A77BB-2E0D-466D-D4BF-91541ABEF189}"/>
              </a:ext>
            </a:extLst>
          </p:cNvPr>
          <p:cNvCxnSpPr/>
          <p:nvPr/>
        </p:nvCxnSpPr>
        <p:spPr>
          <a:xfrm>
            <a:off x="6276109" y="3429000"/>
            <a:ext cx="0" cy="321772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7ACC8A2-7675-36F9-3BF0-216C23F1A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358" y="1842547"/>
            <a:ext cx="611333" cy="4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67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E6CD-852C-42FC-A4C2-1F6BB0F9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7"/>
            <a:ext cx="10515600" cy="589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BA557-A375-4B0D-A544-4590EC38F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90" y="2574407"/>
            <a:ext cx="9793357" cy="2395158"/>
          </a:xfrm>
        </p:spPr>
      </p:pic>
    </p:spTree>
    <p:extLst>
      <p:ext uri="{BB962C8B-B14F-4D97-AF65-F5344CB8AC3E}">
        <p14:creationId xmlns:p14="http://schemas.microsoft.com/office/powerpoint/2010/main" val="2590673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C7A0-7A26-7995-A748-1D764C15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660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Test your ability!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B5FC-084E-A8E6-1D42-6DA5875A2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661182"/>
            <a:ext cx="10979727" cy="603951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Q.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sz="2400" dirty="0"/>
              <a:t>Use O(h2) for solving above question.</a:t>
            </a:r>
          </a:p>
          <a:p>
            <a:pPr marL="0" indent="0">
              <a:buNone/>
            </a:pPr>
            <a:r>
              <a:rPr lang="en-US" sz="2400" dirty="0"/>
              <a:t>         b)   Use O(h4) for solving above question.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A1F34-E82E-428D-7585-36028C07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26" y="817418"/>
            <a:ext cx="10515600" cy="43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3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EDF5-4913-54EE-0A1A-4179ABFD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394C0-1A0F-AE06-CAFA-3D0000E5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a) O(h2) 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O(h4):  </a:t>
            </a:r>
            <a:r>
              <a:rPr lang="en-US" sz="3200" dirty="0"/>
              <a:t>gives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C935F-5C0F-71A0-547C-2DCB1AA13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019" y="2223654"/>
            <a:ext cx="8696325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00FF9-E62B-22AC-F188-D28ACB81C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419" y="3781208"/>
            <a:ext cx="7781925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DB1030-FC05-7E44-E3F6-6F1E4F148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81208"/>
            <a:ext cx="10515600" cy="116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67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EDF5-4913-54EE-0A1A-4179ABFD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394C0-1A0F-AE06-CAFA-3D0000E5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a) O(h2)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b) O(h4):  </a:t>
            </a:r>
            <a:r>
              <a:rPr lang="en-US" sz="3200" dirty="0"/>
              <a:t>gives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C935F-5C0F-71A0-547C-2DCB1AA13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019" y="2223654"/>
            <a:ext cx="8696325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00FF9-E62B-22AC-F188-D28ACB81C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893" y="3781208"/>
            <a:ext cx="77819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2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BA5C-FDB4-4AF0-F946-829E6C09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290"/>
            <a:ext cx="10515600" cy="6324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43AC-DCDE-0A93-8E0E-0A8803E3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066800"/>
            <a:ext cx="11499273" cy="5694218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Q.</a:t>
            </a:r>
          </a:p>
          <a:p>
            <a:endParaRPr lang="en-US" sz="4000" dirty="0">
              <a:solidFill>
                <a:schemeClr val="accent2"/>
              </a:solidFill>
            </a:endParaRPr>
          </a:p>
          <a:p>
            <a:endParaRPr lang="en-US" sz="4000" dirty="0">
              <a:solidFill>
                <a:schemeClr val="accent2"/>
              </a:solidFill>
            </a:endParaRPr>
          </a:p>
          <a:p>
            <a:endParaRPr lang="en-US" sz="4000" dirty="0">
              <a:solidFill>
                <a:schemeClr val="accent2"/>
              </a:solidFill>
            </a:endParaRPr>
          </a:p>
          <a:p>
            <a:endParaRPr lang="en-US" sz="4000" dirty="0">
              <a:solidFill>
                <a:schemeClr val="accent2"/>
              </a:solidFill>
            </a:endParaRPr>
          </a:p>
          <a:p>
            <a:endParaRPr lang="en-US" sz="4000" dirty="0">
              <a:solidFill>
                <a:schemeClr val="accent2"/>
              </a:solidFill>
            </a:endParaRPr>
          </a:p>
          <a:p>
            <a:endParaRPr lang="en-US" sz="4000" dirty="0">
              <a:solidFill>
                <a:schemeClr val="accent2"/>
              </a:solidFill>
            </a:endParaRPr>
          </a:p>
          <a:p>
            <a:endParaRPr lang="en-US" sz="4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/>
              <a:t>                     Use O(h2) and O(h4) formulae.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3A876-999E-459F-D767-45B17D9D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07" y="1066800"/>
            <a:ext cx="10632066" cy="45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82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D2F-6643-29A0-3F99-09B50710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DE75-AAE5-AE0F-6C1D-9802C4068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O(h2):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F4640-A1D3-1FFF-73CA-EC8FAD9A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66" y="2318038"/>
            <a:ext cx="36004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86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2D2F-6643-29A0-3F99-09B50710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DE75-AAE5-AE0F-6C1D-9802C4068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O(h2):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O(h4):  yield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F4640-A1D3-1FFF-73CA-EC8FAD9A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66" y="2318038"/>
            <a:ext cx="3600450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7A81C-C4D5-785D-DB81-2493905F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3770853"/>
            <a:ext cx="26860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99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11FB-5C01-4A79-AEC9-8C42BE61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Backward Difference Formula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FDC33C-C29B-40D1-8D84-EE16EB5F8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3636"/>
            <a:ext cx="10240617" cy="4594155"/>
          </a:xfrm>
        </p:spPr>
      </p:pic>
    </p:spTree>
    <p:extLst>
      <p:ext uri="{BB962C8B-B14F-4D97-AF65-F5344CB8AC3E}">
        <p14:creationId xmlns:p14="http://schemas.microsoft.com/office/powerpoint/2010/main" val="251186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D02E-AFC3-319D-DB30-C45EB51E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7A7C-24EB-8C9A-8558-F3F84772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094510"/>
            <a:ext cx="10993582" cy="5096307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Q.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D1627-ED9B-4B1F-04C3-DD44EE3D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57" y="1105620"/>
            <a:ext cx="10753725" cy="3600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5F5DC-65BC-2534-713B-81851B477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4943258"/>
            <a:ext cx="10144125" cy="12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837B-7B29-496F-98CD-89166DD0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617"/>
            <a:ext cx="10515600" cy="5354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Central-Difference Formulas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66DCF-8950-4BDC-811F-E58C4DFDD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08" y="845128"/>
            <a:ext cx="11554692" cy="6012872"/>
          </a:xfrm>
        </p:spPr>
      </p:pic>
    </p:spTree>
    <p:extLst>
      <p:ext uri="{BB962C8B-B14F-4D97-AF65-F5344CB8AC3E}">
        <p14:creationId xmlns:p14="http://schemas.microsoft.com/office/powerpoint/2010/main" val="4012056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CE3F-B629-66B8-9A84-CD9A3433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F2139-066A-35CB-5D61-411AEAF44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5448"/>
            <a:ext cx="6030191" cy="383388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14BB3-61CD-DCA3-C7D3-516E1535B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915" y="3165231"/>
            <a:ext cx="3481066" cy="22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83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CE3F-B629-66B8-9A84-CD9A3433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F2139-066A-35CB-5D61-411AEAF44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5448"/>
            <a:ext cx="6030191" cy="383388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14BB3-61CD-DCA3-C7D3-516E1535B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050" y="3699803"/>
            <a:ext cx="3481066" cy="22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42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CE3F-B629-66B8-9A84-CD9A3433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F2139-066A-35CB-5D61-411AEAF44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5448"/>
            <a:ext cx="6030191" cy="383388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14BB3-61CD-DCA3-C7D3-516E1535B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983" y="4338448"/>
            <a:ext cx="3481066" cy="22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49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CE3F-B629-66B8-9A84-CD9A3433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F2139-066A-35CB-5D61-411AEAF44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5448"/>
            <a:ext cx="6030191" cy="3833885"/>
          </a:xfrm>
        </p:spPr>
      </p:pic>
    </p:spTree>
    <p:extLst>
      <p:ext uri="{BB962C8B-B14F-4D97-AF65-F5344CB8AC3E}">
        <p14:creationId xmlns:p14="http://schemas.microsoft.com/office/powerpoint/2010/main" val="764030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665F-CE3C-DEA2-688C-E342B216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9C4F6-0E25-DF3E-0EF2-B51D38A0C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705" y="2023196"/>
            <a:ext cx="5488131" cy="367102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58AC77-2917-5365-0EB8-27F2E1E70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630" y="3587262"/>
            <a:ext cx="2880360" cy="22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85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665F-CE3C-DEA2-688C-E342B216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9C4F6-0E25-DF3E-0EF2-B51D38A0C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705" y="2023196"/>
            <a:ext cx="5488131" cy="367102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58AC77-2917-5365-0EB8-27F2E1E70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495" y="4228856"/>
            <a:ext cx="2880360" cy="22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96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665F-CE3C-DEA2-688C-E342B216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9C4F6-0E25-DF3E-0EF2-B51D38A0C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705" y="2023196"/>
            <a:ext cx="5488131" cy="367102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58AC77-2917-5365-0EB8-27F2E1E70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630" y="4791563"/>
            <a:ext cx="2880360" cy="22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62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665F-CE3C-DEA2-688C-E342B216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9C4F6-0E25-DF3E-0EF2-B51D38A0C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705" y="2023196"/>
            <a:ext cx="5488131" cy="3671022"/>
          </a:xfrm>
        </p:spPr>
      </p:pic>
    </p:spTree>
    <p:extLst>
      <p:ext uri="{BB962C8B-B14F-4D97-AF65-F5344CB8AC3E}">
        <p14:creationId xmlns:p14="http://schemas.microsoft.com/office/powerpoint/2010/main" val="1587923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6FFD-44F6-4DB9-A402-643B04E2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3"/>
            <a:ext cx="10515600" cy="6420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Use in Differential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BADFC-46CD-488A-8402-78A2FD27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808383"/>
            <a:ext cx="11820939" cy="5658678"/>
          </a:xfrm>
        </p:spPr>
        <p:txBody>
          <a:bodyPr/>
          <a:lstStyle/>
          <a:p>
            <a:r>
              <a:rPr lang="en-US" dirty="0"/>
              <a:t>The numerical solution of a certain differential equation requires an approximation to f’’(x) + f’(x) of order O(h</a:t>
            </a:r>
            <a:r>
              <a:rPr lang="en-US" baseline="30000" dirty="0"/>
              <a:t>2</a:t>
            </a:r>
            <a:r>
              <a:rPr lang="en-US" dirty="0"/>
              <a:t>). </a:t>
            </a:r>
          </a:p>
          <a:p>
            <a:pPr marL="0" indent="0">
              <a:buNone/>
            </a:pPr>
            <a:r>
              <a:rPr lang="en-US" dirty="0"/>
              <a:t> (a) Find the central-difference formula for f’’(x) + f’(x) by adding the formulas for f‘’(x) and f’(x) of order O(h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(b) </a:t>
            </a:r>
            <a:r>
              <a:rPr lang="en-US" dirty="0">
                <a:solidFill>
                  <a:srgbClr val="FF0000"/>
                </a:solidFill>
              </a:rPr>
              <a:t>Find the central-difference formula for f’’(x) + f’(x) by adding the formulas for f‘’(x) and f’(x) of order O(h</a:t>
            </a:r>
            <a:r>
              <a:rPr lang="en-US" baseline="30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754C9-67C5-4392-B98A-FEFC57D2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019" y="2792896"/>
            <a:ext cx="70199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30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5CDC-C483-5A3F-D6B7-8D04B3A7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F917E-250D-763B-87FD-D2853E914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57" y="970672"/>
                <a:ext cx="11577711" cy="5206291"/>
              </a:xfrm>
            </p:spPr>
            <p:txBody>
              <a:bodyPr/>
              <a:lstStyle/>
              <a:p>
                <a:r>
                  <a:rPr lang="en-US" dirty="0"/>
                  <a:t>For O(h4):</a:t>
                </a:r>
              </a:p>
              <a:p>
                <a:endParaRPr lang="en-US" dirty="0"/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                                                          +</a:t>
                </a:r>
              </a:p>
              <a:p>
                <a:endParaRPr lang="en-US" dirty="0"/>
              </a:p>
              <a:p>
                <a:r>
                  <a:rPr lang="en-US" sz="3600" dirty="0"/>
                  <a:t>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−(1+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+ 8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− 30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+ 8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− (1−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/>
              </a:p>
              <a:p>
                <a:pPr lvl="8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F917E-250D-763B-87FD-D2853E914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57" y="970672"/>
                <a:ext cx="11577711" cy="5206291"/>
              </a:xfrm>
              <a:blipFill>
                <a:blip r:embed="rId2"/>
                <a:stretch>
                  <a:fillRect l="-1422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0B92A6A-5EE2-CA8B-E00A-25A3833C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999" y="1852972"/>
            <a:ext cx="4314825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488531-91AF-DE7F-A2CF-F9C23C9E2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131" y="1852972"/>
            <a:ext cx="31337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D47F-4D9F-47F0-910C-26029492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3962-338E-4C38-B35D-A98F452A0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938934"/>
            <a:ext cx="11339945" cy="5766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f (x) = cos(x).</a:t>
            </a:r>
          </a:p>
          <a:p>
            <a:pPr marL="0" indent="0">
              <a:buNone/>
            </a:pPr>
            <a:r>
              <a:rPr lang="en-US" dirty="0"/>
              <a:t> (a) Use Central difference formulas with step sizes h = 0.1, 0.01, 0.001, and   </a:t>
            </a:r>
          </a:p>
          <a:p>
            <a:pPr marL="0" indent="0">
              <a:buNone/>
            </a:pPr>
            <a:r>
              <a:rPr lang="en-US" dirty="0"/>
              <a:t>       0.0001, and calculate approximations for f’(0.8). Carry nine decimal </a:t>
            </a:r>
          </a:p>
          <a:p>
            <a:pPr marL="0" indent="0">
              <a:buNone/>
            </a:pPr>
            <a:r>
              <a:rPr lang="en-US" dirty="0"/>
              <a:t>       places in all the calculations.</a:t>
            </a:r>
          </a:p>
          <a:p>
            <a:pPr marL="0" indent="0">
              <a:buNone/>
            </a:pPr>
            <a:r>
              <a:rPr lang="en-US" dirty="0"/>
              <a:t> (b) Compare with the true value f‘(0.8) = − sin(0.8).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Solution :</a:t>
            </a:r>
            <a:r>
              <a:rPr lang="en-US" dirty="0"/>
              <a:t> (a) Using formula (3) with h = 0.01, we 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(b) The error in approximation formulas turns out to be −0.000011941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ABEA2-568D-47F5-839E-94703DA1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81" y="4188835"/>
            <a:ext cx="9612892" cy="10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12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F572-2A55-4BDF-B33B-8B9A7CF8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343B-3722-4935-B6CE-3DFA79B8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Q:</a:t>
            </a:r>
            <a:r>
              <a:rPr lang="en-US" dirty="0"/>
              <a:t> The numerical solution of a certain differential equation requires an approximation to f’’(x) + f’(x) of order O(h</a:t>
            </a:r>
            <a:r>
              <a:rPr lang="en-US" b="1" baseline="30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Find the “</a:t>
            </a:r>
            <a:r>
              <a:rPr lang="en-US" b="1" dirty="0"/>
              <a:t>forward-difference formula”</a:t>
            </a:r>
            <a:r>
              <a:rPr lang="en-US" dirty="0"/>
              <a:t> for f’’(x) + f’ (x) by adding the </a:t>
            </a:r>
          </a:p>
          <a:p>
            <a:pPr marL="0" indent="0">
              <a:buNone/>
            </a:pPr>
            <a:r>
              <a:rPr lang="en-US" dirty="0"/>
              <a:t>   formulas for f‘‘(x) and f’(x) of order O(h</a:t>
            </a:r>
            <a:r>
              <a:rPr lang="en-US" b="1" baseline="30000" dirty="0"/>
              <a:t>2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3331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59BA-E0D0-4F8C-9ED7-7E63C767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2D847-435A-40B1-A526-F71F9C52F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2715419"/>
            <a:ext cx="8982075" cy="2571750"/>
          </a:xfrm>
        </p:spPr>
      </p:pic>
    </p:spTree>
    <p:extLst>
      <p:ext uri="{BB962C8B-B14F-4D97-AF65-F5344CB8AC3E}">
        <p14:creationId xmlns:p14="http://schemas.microsoft.com/office/powerpoint/2010/main" val="407383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A68D-7BED-4961-BC70-104E8BF7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9510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92F9-091D-4E7E-BE1C-7E3C4B5F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357745"/>
            <a:ext cx="11513128" cy="48192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4000" dirty="0">
                <a:solidFill>
                  <a:schemeClr val="accent2"/>
                </a:solidFill>
              </a:rPr>
              <a:t>Q: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 Let f (x) = sin(x), where x is measured in radians.</a:t>
            </a:r>
          </a:p>
          <a:p>
            <a:pPr marL="0" indent="0">
              <a:buNone/>
            </a:pPr>
            <a:r>
              <a:rPr lang="en-US" dirty="0"/>
              <a:t> (a) Calculate approximations to f’(0.8) using central difference formula </a:t>
            </a:r>
          </a:p>
          <a:p>
            <a:pPr marL="0" indent="0">
              <a:buNone/>
            </a:pPr>
            <a:r>
              <a:rPr lang="en-US" dirty="0"/>
              <a:t>      with h = 0.1, h = 0.01, and h = 0.001.</a:t>
            </a:r>
          </a:p>
          <a:p>
            <a:pPr marL="0" indent="0">
              <a:buNone/>
            </a:pPr>
            <a:r>
              <a:rPr lang="en-US" dirty="0"/>
              <a:t>       ( Carry eight or nine decimal places.)</a:t>
            </a:r>
          </a:p>
          <a:p>
            <a:pPr marL="0" indent="0">
              <a:buNone/>
            </a:pPr>
            <a:r>
              <a:rPr lang="en-US" dirty="0"/>
              <a:t> (b) Compare with the value f’(0.8) = cos(0.8).</a:t>
            </a:r>
          </a:p>
        </p:txBody>
      </p:sp>
    </p:spTree>
    <p:extLst>
      <p:ext uri="{BB962C8B-B14F-4D97-AF65-F5344CB8AC3E}">
        <p14:creationId xmlns:p14="http://schemas.microsoft.com/office/powerpoint/2010/main" val="15479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55FD-801D-4110-8539-FB260D58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Solution (Approximating the Derivative)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0113F7-EBF9-40FA-A074-33F994A6B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3" y="1690688"/>
            <a:ext cx="10058399" cy="414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6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BE5B-240F-495E-8342-FED5EB7E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FF26-B309-4C5C-9A7E-01C0977AC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Q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r>
              <a:rPr lang="en-US" dirty="0"/>
              <a:t> Compute using “</a:t>
            </a:r>
            <a:r>
              <a:rPr lang="en-US" i="1" dirty="0"/>
              <a:t>central difference”</a:t>
            </a:r>
            <a:r>
              <a:rPr lang="en-US" dirty="0"/>
              <a:t> formula</a:t>
            </a:r>
          </a:p>
          <a:p>
            <a:pPr marL="0" indent="0">
              <a:buNone/>
            </a:pPr>
            <a:r>
              <a:rPr lang="en-US" dirty="0"/>
              <a:t>       Let f (x) = x</a:t>
            </a:r>
            <a:r>
              <a:rPr lang="en-US" b="1" baseline="30000" dirty="0"/>
              <a:t>3</a:t>
            </a:r>
            <a:r>
              <a:rPr lang="en-US" dirty="0"/>
              <a:t> and find approximations for f</a:t>
            </a:r>
            <a:r>
              <a:rPr lang="en-US" sz="4000" baseline="30000" dirty="0"/>
              <a:t>’</a:t>
            </a:r>
            <a:r>
              <a:rPr lang="en-US" dirty="0"/>
              <a:t>(2).</a:t>
            </a:r>
          </a:p>
          <a:p>
            <a:pPr marL="0" indent="0">
              <a:buNone/>
            </a:pPr>
            <a:r>
              <a:rPr lang="en-US" dirty="0"/>
              <a:t> (a) Use formula with h = 0.05</a:t>
            </a:r>
          </a:p>
          <a:p>
            <a:pPr marL="0" indent="0">
              <a:buNone/>
            </a:pPr>
            <a:r>
              <a:rPr lang="en-US" dirty="0"/>
              <a:t> (b) Compute the truncation error o(h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2CA80-7FA2-43E8-BED6-87229334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8" y="4032105"/>
            <a:ext cx="4572000" cy="1094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07AB1-FD51-462E-9B9D-2C93D0155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933" y="4032105"/>
            <a:ext cx="4571999" cy="109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7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C4BD-787C-49C1-BF63-8943F764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95185-152A-420B-A154-A5417486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246" y="2036113"/>
            <a:ext cx="5572125" cy="466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C52B3-4406-4B83-B111-88FF89BA1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3133725"/>
            <a:ext cx="71818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6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A559-3A65-4F92-A944-C64B1C62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10"/>
            <a:ext cx="10515600" cy="6234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Test Your ability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FDB1-3BAE-4B01-A9F4-E1F291C3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720436"/>
            <a:ext cx="11132127" cy="5943599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Q: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3B891-5BC7-4EF7-B6CB-113F07D7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720436"/>
            <a:ext cx="10924309" cy="541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5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888</Words>
  <Application>Microsoft Office PowerPoint</Application>
  <PresentationFormat>Widescreen</PresentationFormat>
  <Paragraphs>147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Numerical Methods Lec 9</vt:lpstr>
      <vt:lpstr>Numerical Differentiation</vt:lpstr>
      <vt:lpstr>Central-Difference Formulas</vt:lpstr>
      <vt:lpstr>Example</vt:lpstr>
      <vt:lpstr>Class Activity</vt:lpstr>
      <vt:lpstr>Solution (Approximating the Derivative)</vt:lpstr>
      <vt:lpstr>Class Activity</vt:lpstr>
      <vt:lpstr>Solution</vt:lpstr>
      <vt:lpstr>Test Your ability !</vt:lpstr>
      <vt:lpstr>Solution</vt:lpstr>
      <vt:lpstr>Test your ability!</vt:lpstr>
      <vt:lpstr>Solution</vt:lpstr>
      <vt:lpstr>Solution</vt:lpstr>
      <vt:lpstr>More Central-Difference Formulas of O(h2)</vt:lpstr>
      <vt:lpstr>More Central-Difference Formulas of O(h4)</vt:lpstr>
      <vt:lpstr>Example (Second Derivative)</vt:lpstr>
      <vt:lpstr>PowerPoint Presentation</vt:lpstr>
      <vt:lpstr>Example: Second Derivative O(h4) </vt:lpstr>
      <vt:lpstr>Results from above example</vt:lpstr>
      <vt:lpstr>Class Activity</vt:lpstr>
      <vt:lpstr>Solution</vt:lpstr>
      <vt:lpstr>Test your ability!</vt:lpstr>
      <vt:lpstr>Solution</vt:lpstr>
      <vt:lpstr>Solution</vt:lpstr>
      <vt:lpstr>Class Activity</vt:lpstr>
      <vt:lpstr>Solution</vt:lpstr>
      <vt:lpstr>Solution</vt:lpstr>
      <vt:lpstr>Forward and Backward Difference Formula</vt:lpstr>
      <vt:lpstr>Class Activity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Use in Differential Equations</vt:lpstr>
      <vt:lpstr>Solution</vt:lpstr>
      <vt:lpstr>Class Activity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Lec 9</dc:title>
  <dc:creator>shujaat Hussain</dc:creator>
  <cp:lastModifiedBy>shujaat Hussain</cp:lastModifiedBy>
  <cp:revision>20</cp:revision>
  <dcterms:created xsi:type="dcterms:W3CDTF">2021-12-16T20:48:19Z</dcterms:created>
  <dcterms:modified xsi:type="dcterms:W3CDTF">2023-11-18T20:19:22Z</dcterms:modified>
</cp:coreProperties>
</file>