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363" r:id="rId36"/>
    <p:sldId id="501" r:id="rId37"/>
    <p:sldId id="444" r:id="rId38"/>
    <p:sldId id="364" r:id="rId39"/>
    <p:sldId id="417" r:id="rId40"/>
    <p:sldId id="365" r:id="rId41"/>
    <p:sldId id="502" r:id="rId42"/>
    <p:sldId id="503" r:id="rId43"/>
    <p:sldId id="427" r:id="rId44"/>
    <p:sldId id="308" r:id="rId45"/>
    <p:sldId id="428" r:id="rId46"/>
    <p:sldId id="382" r:id="rId47"/>
    <p:sldId id="388" r:id="rId48"/>
    <p:sldId id="448" r:id="rId49"/>
    <p:sldId id="314" r:id="rId50"/>
    <p:sldId id="3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9AF8CB-7222-4D47-8B7B-A2BD7390BAD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Software Requirement Engineering" id="{66A292B0-AF53-455F-BA8B-AFD5D006E337}">
          <p14:sldIdLst>
            <p14:sldId id="278"/>
            <p14:sldId id="279"/>
            <p14:sldId id="280"/>
            <p14:sldId id="281"/>
            <p14:sldId id="282"/>
            <p14:sldId id="283"/>
            <p14:sldId id="284"/>
            <p14:sldId id="285"/>
            <p14:sldId id="286"/>
            <p14:sldId id="287"/>
            <p14:sldId id="288"/>
            <p14:sldId id="289"/>
            <p14:sldId id="363"/>
            <p14:sldId id="501"/>
            <p14:sldId id="444"/>
            <p14:sldId id="364"/>
            <p14:sldId id="417"/>
            <p14:sldId id="365"/>
            <p14:sldId id="502"/>
            <p14:sldId id="503"/>
            <p14:sldId id="427"/>
            <p14:sldId id="308"/>
            <p14:sldId id="428"/>
            <p14:sldId id="382"/>
            <p14:sldId id="388"/>
            <p14:sldId id="448"/>
            <p14:sldId id="314"/>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3624-406D-3624-A19F-B4445CBC49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14B41-194D-8486-089D-8289D7812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1B20C-A00C-A2FC-498F-7DA66B66B016}"/>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8073298C-D18A-5C9D-1924-7ABDB124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10857-858C-513E-944E-DB7C30BBD1B5}"/>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391839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F9A1-26C2-0BE2-388E-35BFD5E09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7108F9-7809-CD1E-60CC-7BC63A55D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A4A96-8DE7-83FC-0D44-4944B2C39C3A}"/>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B57D7D5D-911C-9CC8-CAE2-246D55D70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BAA5D-CCB7-93DD-A746-1EFE5B362ECA}"/>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401802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AE705-3B89-7516-C872-8F3D7C0EB2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3570D-22AF-0FB1-4643-7AC6B7D000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F980-C116-EEBF-79E9-9A2AB20EDE31}"/>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81187613-065E-2BB7-13B1-60C6872ED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0886D-4DB9-FCCD-12D2-874F75E74201}"/>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13114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5889-C4F2-6F26-1BC7-366C58EAB8EF}"/>
              </a:ext>
            </a:extLst>
          </p:cNvPr>
          <p:cNvSpPr>
            <a:spLocks noGrp="1"/>
          </p:cNvSpPr>
          <p:nvPr>
            <p:ph type="title"/>
          </p:nvPr>
        </p:nvSpPr>
        <p:spPr>
          <a:xfrm>
            <a:off x="914400" y="609600"/>
            <a:ext cx="10363200" cy="1143000"/>
          </a:xfrm>
        </p:spPr>
        <p:txBody>
          <a:bodyPr/>
          <a:lstStyle/>
          <a:p>
            <a:r>
              <a:rPr lang="en-US"/>
              <a:t>Click to edit Master title style</a:t>
            </a:r>
            <a:endParaRPr lang="en-PK"/>
          </a:p>
        </p:txBody>
      </p:sp>
      <p:sp>
        <p:nvSpPr>
          <p:cNvPr id="3" name="Table Placeholder 2">
            <a:extLst>
              <a:ext uri="{FF2B5EF4-FFF2-40B4-BE49-F238E27FC236}">
                <a16:creationId xmlns:a16="http://schemas.microsoft.com/office/drawing/2014/main" id="{8A735F85-D64B-94EF-33A8-3CEECD70E793}"/>
              </a:ext>
            </a:extLst>
          </p:cNvPr>
          <p:cNvSpPr>
            <a:spLocks noGrp="1"/>
          </p:cNvSpPr>
          <p:nvPr>
            <p:ph type="tbl" idx="1"/>
          </p:nvPr>
        </p:nvSpPr>
        <p:spPr>
          <a:xfrm>
            <a:off x="914400" y="1981200"/>
            <a:ext cx="10363200" cy="4114800"/>
          </a:xfrm>
        </p:spPr>
        <p:txBody>
          <a:bodyPr/>
          <a:lstStyle/>
          <a:p>
            <a:endParaRPr lang="en-PK"/>
          </a:p>
        </p:txBody>
      </p:sp>
      <p:sp>
        <p:nvSpPr>
          <p:cNvPr id="4" name="Date Placeholder 3">
            <a:extLst>
              <a:ext uri="{FF2B5EF4-FFF2-40B4-BE49-F238E27FC236}">
                <a16:creationId xmlns:a16="http://schemas.microsoft.com/office/drawing/2014/main" id="{5D4181C6-D8D3-0274-C60C-CD13DA865B8F}"/>
              </a:ext>
            </a:extLst>
          </p:cNvPr>
          <p:cNvSpPr>
            <a:spLocks noGrp="1"/>
          </p:cNvSpPr>
          <p:nvPr>
            <p:ph type="dt" sz="half" idx="10"/>
          </p:nvPr>
        </p:nvSpPr>
        <p:spPr>
          <a:xfrm>
            <a:off x="914400" y="6248400"/>
            <a:ext cx="2540000" cy="457200"/>
          </a:xfrm>
        </p:spPr>
        <p:txBody>
          <a:bodyPr/>
          <a:lstStyle>
            <a:lvl1pPr>
              <a:defRPr/>
            </a:lvl1pPr>
          </a:lstStyle>
          <a:p>
            <a:endParaRPr lang="en-US" altLang="en-PK"/>
          </a:p>
        </p:txBody>
      </p:sp>
      <p:sp>
        <p:nvSpPr>
          <p:cNvPr id="5" name="Footer Placeholder 4">
            <a:extLst>
              <a:ext uri="{FF2B5EF4-FFF2-40B4-BE49-F238E27FC236}">
                <a16:creationId xmlns:a16="http://schemas.microsoft.com/office/drawing/2014/main" id="{3C743A80-E180-2AB4-0EBB-D4BAB6BACF37}"/>
              </a:ext>
            </a:extLst>
          </p:cNvPr>
          <p:cNvSpPr>
            <a:spLocks noGrp="1"/>
          </p:cNvSpPr>
          <p:nvPr>
            <p:ph type="ftr" sz="quarter" idx="11"/>
          </p:nvPr>
        </p:nvSpPr>
        <p:spPr>
          <a:xfrm>
            <a:off x="4165600" y="6248400"/>
            <a:ext cx="3860800" cy="457200"/>
          </a:xfrm>
        </p:spPr>
        <p:txBody>
          <a:bodyPr/>
          <a:lstStyle>
            <a:lvl1pPr>
              <a:defRPr/>
            </a:lvl1pPr>
          </a:lstStyle>
          <a:p>
            <a:endParaRPr lang="en-US" altLang="en-PK"/>
          </a:p>
        </p:txBody>
      </p:sp>
      <p:sp>
        <p:nvSpPr>
          <p:cNvPr id="6" name="Slide Number Placeholder 5">
            <a:extLst>
              <a:ext uri="{FF2B5EF4-FFF2-40B4-BE49-F238E27FC236}">
                <a16:creationId xmlns:a16="http://schemas.microsoft.com/office/drawing/2014/main" id="{B932BC71-308C-49C3-D797-02EAFED97107}"/>
              </a:ext>
            </a:extLst>
          </p:cNvPr>
          <p:cNvSpPr>
            <a:spLocks noGrp="1"/>
          </p:cNvSpPr>
          <p:nvPr>
            <p:ph type="sldNum" sz="quarter" idx="12"/>
          </p:nvPr>
        </p:nvSpPr>
        <p:spPr>
          <a:xfrm>
            <a:off x="8737600" y="6248400"/>
            <a:ext cx="2540000" cy="457200"/>
          </a:xfrm>
        </p:spPr>
        <p:txBody>
          <a:bodyPr/>
          <a:lstStyle>
            <a:lvl1pPr>
              <a:defRPr/>
            </a:lvl1pPr>
          </a:lstStyle>
          <a:p>
            <a:fld id="{2F6E1770-3FB6-4ECC-A124-0EE3E43AE350}" type="slidenum">
              <a:rPr lang="en-US" altLang="en-PK"/>
              <a:pPr/>
              <a:t>‹#›</a:t>
            </a:fld>
            <a:endParaRPr lang="en-US" altLang="en-PK"/>
          </a:p>
        </p:txBody>
      </p:sp>
    </p:spTree>
    <p:extLst>
      <p:ext uri="{BB962C8B-B14F-4D97-AF65-F5344CB8AC3E}">
        <p14:creationId xmlns:p14="http://schemas.microsoft.com/office/powerpoint/2010/main" val="415363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8526-AFC0-6D89-FC6E-3BC5842F7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C9F45-AA9D-DB63-14AC-96034A5AB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032C1-975F-3ECA-DDFB-2E78A21A926F}"/>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CFB608B1-A114-4C52-CD59-F642CC3E5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D2DDB-92D6-2F8C-65A3-E0D2833D2264}"/>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415910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B4A-4901-B4FA-44E6-F2DC0E068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B02AAD-E547-02BC-2749-788DAE320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AC013-28E8-F0B2-D69E-6A213C09FD41}"/>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FEBE07F1-7A18-12D2-354D-31736F206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47361-00D0-0439-D267-72348CCAEB27}"/>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91642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1752-0896-88FB-B0B1-31ABB0886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601F1-AA08-F4C1-DA7E-DE2D2D2D9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D444E6-08A9-3515-866D-953EF6175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608E6-7D02-E98A-5292-1B41ACC3DAC1}"/>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6" name="Footer Placeholder 5">
            <a:extLst>
              <a:ext uri="{FF2B5EF4-FFF2-40B4-BE49-F238E27FC236}">
                <a16:creationId xmlns:a16="http://schemas.microsoft.com/office/drawing/2014/main" id="{13B0195C-1E98-4341-1D98-B20AEAF66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1DD8B-A7FD-BD50-30C0-6AC5881466BB}"/>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228501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A373-6F3E-AC4E-1A07-A90885E44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8712E-8497-2C6D-ED16-92E877CE0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69D18-CADA-3D6B-F80C-722F61B99E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7E69B2-C572-427D-993F-F28B5938C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25F51-A53C-2E32-2F81-C1C8DF962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5E56F-8B5B-07F3-54DD-D0B034D5C990}"/>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8" name="Footer Placeholder 7">
            <a:extLst>
              <a:ext uri="{FF2B5EF4-FFF2-40B4-BE49-F238E27FC236}">
                <a16:creationId xmlns:a16="http://schemas.microsoft.com/office/drawing/2014/main" id="{B3ADE199-C44B-C7FD-2082-75BB1EA51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C1E141-E52A-2B6A-BACB-7DC4877DB484}"/>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265262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1F3-7F0E-9F09-77E9-9ECEB19188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BAE468-49C4-97BD-941C-1FAA803062F7}"/>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4" name="Footer Placeholder 3">
            <a:extLst>
              <a:ext uri="{FF2B5EF4-FFF2-40B4-BE49-F238E27FC236}">
                <a16:creationId xmlns:a16="http://schemas.microsoft.com/office/drawing/2014/main" id="{A999ADC3-7E8E-FB66-B5D1-FA41600C7D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4CC1A-2D97-3990-DA08-BF577F90412C}"/>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251075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84E1C-F2B5-76C2-0546-4F9ACB236929}"/>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3" name="Footer Placeholder 2">
            <a:extLst>
              <a:ext uri="{FF2B5EF4-FFF2-40B4-BE49-F238E27FC236}">
                <a16:creationId xmlns:a16="http://schemas.microsoft.com/office/drawing/2014/main" id="{0D6E884F-E69B-E1C9-8E38-8BAAB124CF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E15D6-0091-4601-BF52-A284921D739B}"/>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219227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C9DD-3EDA-75C7-BD43-8113AAEEE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9A265-7733-5FE9-A1E2-D510FF3F3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BEE1D2-3F84-3207-F2DD-2B31ABF04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074D2-3865-DD40-A02D-FED25E0AFFED}"/>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6" name="Footer Placeholder 5">
            <a:extLst>
              <a:ext uri="{FF2B5EF4-FFF2-40B4-BE49-F238E27FC236}">
                <a16:creationId xmlns:a16="http://schemas.microsoft.com/office/drawing/2014/main" id="{578A5827-BABA-FC39-4DEC-1EA655886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DF4F9-4883-CD23-BB4B-3D1D31ED51FF}"/>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170542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FEF6-FAD0-725C-7E8E-96E17CB86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39053-ADA7-8139-935B-C36DB5BB1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1C4E3-9FC7-65E1-8E82-54943D505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52FAB-BB45-109C-505F-BDC5F38C685D}"/>
              </a:ext>
            </a:extLst>
          </p:cNvPr>
          <p:cNvSpPr>
            <a:spLocks noGrp="1"/>
          </p:cNvSpPr>
          <p:nvPr>
            <p:ph type="dt" sz="half" idx="10"/>
          </p:nvPr>
        </p:nvSpPr>
        <p:spPr/>
        <p:txBody>
          <a:bodyPr/>
          <a:lstStyle/>
          <a:p>
            <a:fld id="{5B5E6AF2-920C-4D96-BC99-582132F7156A}" type="datetimeFigureOut">
              <a:rPr lang="en-US" smtClean="0"/>
              <a:t>10/10/2022</a:t>
            </a:fld>
            <a:endParaRPr lang="en-US"/>
          </a:p>
        </p:txBody>
      </p:sp>
      <p:sp>
        <p:nvSpPr>
          <p:cNvPr id="6" name="Footer Placeholder 5">
            <a:extLst>
              <a:ext uri="{FF2B5EF4-FFF2-40B4-BE49-F238E27FC236}">
                <a16:creationId xmlns:a16="http://schemas.microsoft.com/office/drawing/2014/main" id="{5B15EFCD-75B7-CD58-8691-622B67EEC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8EC57-22FE-E3C1-5E4A-894423FCF97E}"/>
              </a:ext>
            </a:extLst>
          </p:cNvPr>
          <p:cNvSpPr>
            <a:spLocks noGrp="1"/>
          </p:cNvSpPr>
          <p:nvPr>
            <p:ph type="sldNum" sz="quarter" idx="12"/>
          </p:nvPr>
        </p:nvSpPr>
        <p:spPr/>
        <p:txBody>
          <a:bodyPr/>
          <a:lstStyle/>
          <a:p>
            <a:fld id="{D68554E5-7D08-4839-9BD3-51A0187E0B78}" type="slidenum">
              <a:rPr lang="en-US" smtClean="0"/>
              <a:t>‹#›</a:t>
            </a:fld>
            <a:endParaRPr lang="en-US"/>
          </a:p>
        </p:txBody>
      </p:sp>
    </p:spTree>
    <p:extLst>
      <p:ext uri="{BB962C8B-B14F-4D97-AF65-F5344CB8AC3E}">
        <p14:creationId xmlns:p14="http://schemas.microsoft.com/office/powerpoint/2010/main" val="26833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C61F0-9121-5D77-BFA4-8A61371FF6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EFB03A-831E-AEBD-2689-DA7A59F47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3BE5C-4037-720C-4B7C-7ACD243A3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E6AF2-920C-4D96-BC99-582132F7156A}" type="datetimeFigureOut">
              <a:rPr lang="en-US" smtClean="0"/>
              <a:t>10/10/2022</a:t>
            </a:fld>
            <a:endParaRPr lang="en-US"/>
          </a:p>
        </p:txBody>
      </p:sp>
      <p:sp>
        <p:nvSpPr>
          <p:cNvPr id="5" name="Footer Placeholder 4">
            <a:extLst>
              <a:ext uri="{FF2B5EF4-FFF2-40B4-BE49-F238E27FC236}">
                <a16:creationId xmlns:a16="http://schemas.microsoft.com/office/drawing/2014/main" id="{A05E36DB-0CA9-0C75-916E-F6B8596EA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D2C5C5-6CA1-6956-62D8-57C3CEB4C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554E5-7D08-4839-9BD3-51A0187E0B78}" type="slidenum">
              <a:rPr lang="en-US" smtClean="0"/>
              <a:t>‹#›</a:t>
            </a:fld>
            <a:endParaRPr lang="en-US"/>
          </a:p>
        </p:txBody>
      </p:sp>
    </p:spTree>
    <p:extLst>
      <p:ext uri="{BB962C8B-B14F-4D97-AF65-F5344CB8AC3E}">
        <p14:creationId xmlns:p14="http://schemas.microsoft.com/office/powerpoint/2010/main" val="406438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BB7F-F19E-445F-330B-3A80A5F74AF6}"/>
              </a:ext>
            </a:extLst>
          </p:cNvPr>
          <p:cNvSpPr>
            <a:spLocks noGrp="1"/>
          </p:cNvSpPr>
          <p:nvPr>
            <p:ph type="ctrTitle"/>
          </p:nvPr>
        </p:nvSpPr>
        <p:spPr/>
        <p:txBody>
          <a:bodyPr/>
          <a:lstStyle/>
          <a:p>
            <a:r>
              <a:rPr lang="en-US" dirty="0"/>
              <a:t>Scrum, Kanban, DevOps</a:t>
            </a:r>
          </a:p>
        </p:txBody>
      </p:sp>
      <p:sp>
        <p:nvSpPr>
          <p:cNvPr id="3" name="Subtitle 2">
            <a:extLst>
              <a:ext uri="{FF2B5EF4-FFF2-40B4-BE49-F238E27FC236}">
                <a16:creationId xmlns:a16="http://schemas.microsoft.com/office/drawing/2014/main" id="{64E2FF16-03B3-458E-48C2-9E434DC7B253}"/>
              </a:ext>
            </a:extLst>
          </p:cNvPr>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23792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EC3D-97DB-07AD-B8B3-880CCE3E2112}"/>
              </a:ext>
            </a:extLst>
          </p:cNvPr>
          <p:cNvSpPr>
            <a:spLocks noGrp="1"/>
          </p:cNvSpPr>
          <p:nvPr>
            <p:ph type="title"/>
          </p:nvPr>
        </p:nvSpPr>
        <p:spPr/>
        <p:txBody>
          <a:bodyPr/>
          <a:lstStyle/>
          <a:p>
            <a:r>
              <a:rPr lang="en-US" dirty="0"/>
              <a:t>Scrum Teams and Artifacts</a:t>
            </a:r>
          </a:p>
        </p:txBody>
      </p:sp>
      <p:sp>
        <p:nvSpPr>
          <p:cNvPr id="3" name="Content Placeholder 2">
            <a:extLst>
              <a:ext uri="{FF2B5EF4-FFF2-40B4-BE49-F238E27FC236}">
                <a16:creationId xmlns:a16="http://schemas.microsoft.com/office/drawing/2014/main" id="{DC48F02C-2AD9-75F7-DE1B-2F2E62A11A16}"/>
              </a:ext>
            </a:extLst>
          </p:cNvPr>
          <p:cNvSpPr>
            <a:spLocks noGrp="1"/>
          </p:cNvSpPr>
          <p:nvPr>
            <p:ph idx="1"/>
          </p:nvPr>
        </p:nvSpPr>
        <p:spPr/>
        <p:txBody>
          <a:bodyPr/>
          <a:lstStyle/>
          <a:p>
            <a:r>
              <a:rPr lang="en-US" dirty="0"/>
              <a:t>The Scrum team is a self-organizing interdisciplinary team consisting of a </a:t>
            </a:r>
            <a:r>
              <a:rPr lang="en-US" b="1" i="1" dirty="0"/>
              <a:t>product owner</a:t>
            </a:r>
            <a:r>
              <a:rPr lang="en-US" dirty="0"/>
              <a:t>, a </a:t>
            </a:r>
            <a:r>
              <a:rPr lang="en-US" b="1" i="1" dirty="0"/>
              <a:t>Scrum master</a:t>
            </a:r>
            <a:r>
              <a:rPr lang="en-US" dirty="0"/>
              <a:t>, and a small (three to six people) </a:t>
            </a:r>
            <a:r>
              <a:rPr lang="en-US" b="1" i="1" dirty="0"/>
              <a:t>development team</a:t>
            </a:r>
            <a:r>
              <a:rPr lang="en-US" dirty="0"/>
              <a:t>.</a:t>
            </a:r>
          </a:p>
          <a:p>
            <a:r>
              <a:rPr lang="en-US" dirty="0"/>
              <a:t>The principle Scrum artifacts are the </a:t>
            </a:r>
            <a:r>
              <a:rPr lang="en-US" b="1" i="1" dirty="0"/>
              <a:t>product backlog</a:t>
            </a:r>
            <a:r>
              <a:rPr lang="en-US" dirty="0"/>
              <a:t>, the </a:t>
            </a:r>
            <a:r>
              <a:rPr lang="en-US" b="1" i="1" dirty="0"/>
              <a:t>sprint backlog</a:t>
            </a:r>
            <a:r>
              <a:rPr lang="en-US" dirty="0"/>
              <a:t>, and the code </a:t>
            </a:r>
            <a:r>
              <a:rPr lang="en-US" b="1" i="1" dirty="0"/>
              <a:t>increment</a:t>
            </a:r>
            <a:r>
              <a:rPr lang="en-US" dirty="0"/>
              <a:t>. </a:t>
            </a:r>
          </a:p>
          <a:p>
            <a:r>
              <a:rPr lang="en-US" dirty="0"/>
              <a:t>Development proceeds by breaking the project into a series of incremental prototype development periods 2 to 4 weeks in length called </a:t>
            </a:r>
            <a:r>
              <a:rPr lang="en-US" b="1" i="1" dirty="0"/>
              <a:t>sprints</a:t>
            </a:r>
            <a:r>
              <a:rPr lang="en-US" dirty="0"/>
              <a:t>.</a:t>
            </a:r>
          </a:p>
        </p:txBody>
      </p:sp>
    </p:spTree>
    <p:extLst>
      <p:ext uri="{BB962C8B-B14F-4D97-AF65-F5344CB8AC3E}">
        <p14:creationId xmlns:p14="http://schemas.microsoft.com/office/powerpoint/2010/main" val="263028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BEDA-2DF7-21A3-C2A8-A721991BEB91}"/>
              </a:ext>
            </a:extLst>
          </p:cNvPr>
          <p:cNvSpPr>
            <a:spLocks noGrp="1"/>
          </p:cNvSpPr>
          <p:nvPr>
            <p:ph type="title"/>
          </p:nvPr>
        </p:nvSpPr>
        <p:spPr/>
        <p:txBody>
          <a:bodyPr/>
          <a:lstStyle/>
          <a:p>
            <a:r>
              <a:rPr lang="en-US" dirty="0"/>
              <a:t>Scrum Teams and Artifacts</a:t>
            </a:r>
          </a:p>
        </p:txBody>
      </p:sp>
      <p:sp>
        <p:nvSpPr>
          <p:cNvPr id="3" name="Content Placeholder 2">
            <a:extLst>
              <a:ext uri="{FF2B5EF4-FFF2-40B4-BE49-F238E27FC236}">
                <a16:creationId xmlns:a16="http://schemas.microsoft.com/office/drawing/2014/main" id="{8D8F9FD5-FFE6-2E15-A338-2FBB1184E28C}"/>
              </a:ext>
            </a:extLst>
          </p:cNvPr>
          <p:cNvSpPr>
            <a:spLocks noGrp="1"/>
          </p:cNvSpPr>
          <p:nvPr>
            <p:ph idx="1"/>
          </p:nvPr>
        </p:nvSpPr>
        <p:spPr/>
        <p:txBody>
          <a:bodyPr>
            <a:normAutofit/>
          </a:bodyPr>
          <a:lstStyle/>
          <a:p>
            <a:r>
              <a:rPr lang="en-US" dirty="0"/>
              <a:t>The </a:t>
            </a:r>
            <a:r>
              <a:rPr lang="en-US" b="1" dirty="0"/>
              <a:t>product backlog </a:t>
            </a:r>
            <a:r>
              <a:rPr lang="en-US" dirty="0"/>
              <a:t>is a prioritized list of product requirements or features that provide business value for the customer.</a:t>
            </a:r>
          </a:p>
          <a:p>
            <a:r>
              <a:rPr lang="en-US" dirty="0"/>
              <a:t>The </a:t>
            </a:r>
            <a:r>
              <a:rPr lang="en-US" b="1" dirty="0"/>
              <a:t>sprint backlog </a:t>
            </a:r>
            <a:r>
              <a:rPr lang="en-US" dirty="0"/>
              <a:t>is the subset of product backlog items selected by the product team to be completed as the code increment during the current active sprint.</a:t>
            </a:r>
          </a:p>
          <a:p>
            <a:r>
              <a:rPr lang="en-US" dirty="0"/>
              <a:t>Most sprints are time-boxed to be completed in 3 to 4 weeks.</a:t>
            </a:r>
          </a:p>
          <a:p>
            <a:r>
              <a:rPr lang="en-US" dirty="0"/>
              <a:t>The </a:t>
            </a:r>
            <a:r>
              <a:rPr lang="en-US" b="1" dirty="0"/>
              <a:t>Scrum master </a:t>
            </a:r>
            <a:r>
              <a:rPr lang="en-US" dirty="0"/>
              <a:t>serves as facilitator to all members of the Scrum team. She runs the daily Scrum meeting and is responsible for removing obstacles identified by team members during the meeting.</a:t>
            </a:r>
          </a:p>
        </p:txBody>
      </p:sp>
    </p:spTree>
    <p:extLst>
      <p:ext uri="{BB962C8B-B14F-4D97-AF65-F5344CB8AC3E}">
        <p14:creationId xmlns:p14="http://schemas.microsoft.com/office/powerpoint/2010/main" val="167786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F06D-5189-7C1D-8E9F-593F7AEF8299}"/>
              </a:ext>
            </a:extLst>
          </p:cNvPr>
          <p:cNvSpPr>
            <a:spLocks noGrp="1"/>
          </p:cNvSpPr>
          <p:nvPr>
            <p:ph type="title"/>
          </p:nvPr>
        </p:nvSpPr>
        <p:spPr/>
        <p:txBody>
          <a:bodyPr/>
          <a:lstStyle/>
          <a:p>
            <a:r>
              <a:rPr lang="en-US" dirty="0"/>
              <a:t>Sprint Planning Meeting</a:t>
            </a:r>
          </a:p>
        </p:txBody>
      </p:sp>
      <p:sp>
        <p:nvSpPr>
          <p:cNvPr id="3" name="Content Placeholder 2">
            <a:extLst>
              <a:ext uri="{FF2B5EF4-FFF2-40B4-BE49-F238E27FC236}">
                <a16:creationId xmlns:a16="http://schemas.microsoft.com/office/drawing/2014/main" id="{D60BCF3D-61AD-A8CB-05C9-87FA39871BD7}"/>
              </a:ext>
            </a:extLst>
          </p:cNvPr>
          <p:cNvSpPr>
            <a:spLocks noGrp="1"/>
          </p:cNvSpPr>
          <p:nvPr>
            <p:ph idx="1"/>
          </p:nvPr>
        </p:nvSpPr>
        <p:spPr/>
        <p:txBody>
          <a:bodyPr>
            <a:normAutofit lnSpcReduction="10000"/>
          </a:bodyPr>
          <a:lstStyle/>
          <a:p>
            <a:r>
              <a:rPr lang="en-US" dirty="0"/>
              <a:t>Prior to beginning, any </a:t>
            </a:r>
            <a:r>
              <a:rPr lang="en-US" u="sng" dirty="0"/>
              <a:t>development team works </a:t>
            </a:r>
            <a:r>
              <a:rPr lang="en-US" dirty="0"/>
              <a:t>with the </a:t>
            </a:r>
            <a:r>
              <a:rPr lang="en-US" u="sng" dirty="0"/>
              <a:t>product owner </a:t>
            </a:r>
            <a:r>
              <a:rPr lang="en-US" dirty="0"/>
              <a:t>and all other </a:t>
            </a:r>
            <a:r>
              <a:rPr lang="en-US" u="sng" dirty="0"/>
              <a:t>stakeholders </a:t>
            </a:r>
            <a:r>
              <a:rPr lang="en-US" dirty="0"/>
              <a:t>to develop the items in the </a:t>
            </a:r>
            <a:r>
              <a:rPr lang="en-US" u="sng" dirty="0"/>
              <a:t>product backlog</a:t>
            </a:r>
          </a:p>
          <a:p>
            <a:r>
              <a:rPr lang="en-US" dirty="0"/>
              <a:t>The </a:t>
            </a:r>
            <a:r>
              <a:rPr lang="en-US" u="sng" dirty="0"/>
              <a:t>product owner and the development team rank the items in the product backlog </a:t>
            </a:r>
            <a:r>
              <a:rPr lang="en-US" dirty="0"/>
              <a:t>by the importance of the owner’s business needs and the complexity of the software engineering tasks</a:t>
            </a:r>
          </a:p>
          <a:p>
            <a:r>
              <a:rPr lang="en-US" dirty="0"/>
              <a:t>Prior to starting each sprint, the </a:t>
            </a:r>
            <a:r>
              <a:rPr lang="en-US" u="sng" dirty="0"/>
              <a:t>product owner </a:t>
            </a:r>
            <a:r>
              <a:rPr lang="en-US" dirty="0"/>
              <a:t>states her development </a:t>
            </a:r>
            <a:r>
              <a:rPr lang="en-US" u="sng" dirty="0"/>
              <a:t>goal </a:t>
            </a:r>
            <a:r>
              <a:rPr lang="en-US" dirty="0"/>
              <a:t>for the </a:t>
            </a:r>
            <a:r>
              <a:rPr lang="en-US" u="sng" dirty="0"/>
              <a:t>increment to be completed </a:t>
            </a:r>
            <a:r>
              <a:rPr lang="en-US" dirty="0"/>
              <a:t>in the upcoming sprint.</a:t>
            </a:r>
          </a:p>
          <a:p>
            <a:r>
              <a:rPr lang="en-US" dirty="0"/>
              <a:t>The </a:t>
            </a:r>
            <a:r>
              <a:rPr lang="en-US" u="sng" dirty="0"/>
              <a:t>development team decides which roles are needed </a:t>
            </a:r>
            <a:r>
              <a:rPr lang="en-US" dirty="0"/>
              <a:t>and how they will need to be filled.</a:t>
            </a:r>
          </a:p>
        </p:txBody>
      </p:sp>
    </p:spTree>
    <p:extLst>
      <p:ext uri="{BB962C8B-B14F-4D97-AF65-F5344CB8AC3E}">
        <p14:creationId xmlns:p14="http://schemas.microsoft.com/office/powerpoint/2010/main" val="26996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0D75-8ED0-4212-8B66-3855D7FDE267}"/>
              </a:ext>
            </a:extLst>
          </p:cNvPr>
          <p:cNvSpPr>
            <a:spLocks noGrp="1"/>
          </p:cNvSpPr>
          <p:nvPr>
            <p:ph type="title"/>
          </p:nvPr>
        </p:nvSpPr>
        <p:spPr/>
        <p:txBody>
          <a:bodyPr/>
          <a:lstStyle/>
          <a:p>
            <a:r>
              <a:rPr lang="en-US" dirty="0"/>
              <a:t>Daily Scrum Meeting</a:t>
            </a:r>
          </a:p>
        </p:txBody>
      </p:sp>
      <p:sp>
        <p:nvSpPr>
          <p:cNvPr id="3" name="Content Placeholder 2">
            <a:extLst>
              <a:ext uri="{FF2B5EF4-FFF2-40B4-BE49-F238E27FC236}">
                <a16:creationId xmlns:a16="http://schemas.microsoft.com/office/drawing/2014/main" id="{DEBACA22-D49C-DA9C-D885-1A4E970CE4CB}"/>
              </a:ext>
            </a:extLst>
          </p:cNvPr>
          <p:cNvSpPr>
            <a:spLocks noGrp="1"/>
          </p:cNvSpPr>
          <p:nvPr>
            <p:ph idx="1"/>
          </p:nvPr>
        </p:nvSpPr>
        <p:spPr/>
        <p:txBody>
          <a:bodyPr/>
          <a:lstStyle/>
          <a:p>
            <a:r>
              <a:rPr lang="en-US" dirty="0"/>
              <a:t>The </a:t>
            </a:r>
            <a:r>
              <a:rPr lang="en-US" u="sng" dirty="0"/>
              <a:t>daily Scrum meeting is a 15-minute event </a:t>
            </a:r>
            <a:r>
              <a:rPr lang="en-US" dirty="0"/>
              <a:t>scheduled at the start of each workday to allow team members to synchronize their activities and </a:t>
            </a:r>
            <a:r>
              <a:rPr lang="en-US" u="sng" dirty="0"/>
              <a:t>make plans for the next 24 hours.</a:t>
            </a:r>
          </a:p>
          <a:p>
            <a:r>
              <a:rPr lang="en-US" u="sng" dirty="0"/>
              <a:t>Three key questions </a:t>
            </a:r>
            <a:r>
              <a:rPr lang="en-US" dirty="0"/>
              <a:t>are asked and answered by all team members:</a:t>
            </a:r>
          </a:p>
          <a:p>
            <a:pPr lvl="1"/>
            <a:r>
              <a:rPr lang="en-US" dirty="0"/>
              <a:t>What did you do since the last team meeting?</a:t>
            </a:r>
          </a:p>
          <a:p>
            <a:pPr lvl="1"/>
            <a:r>
              <a:rPr lang="en-US" dirty="0"/>
              <a:t>What obstacles are you encountering?</a:t>
            </a:r>
          </a:p>
          <a:p>
            <a:pPr lvl="1"/>
            <a:r>
              <a:rPr lang="en-US" dirty="0"/>
              <a:t>What do you plan to accomplish by the next team meeting?</a:t>
            </a:r>
          </a:p>
        </p:txBody>
      </p:sp>
    </p:spTree>
    <p:extLst>
      <p:ext uri="{BB962C8B-B14F-4D97-AF65-F5344CB8AC3E}">
        <p14:creationId xmlns:p14="http://schemas.microsoft.com/office/powerpoint/2010/main" val="146626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DF82-CDF9-C09A-462B-28525E990F00}"/>
              </a:ext>
            </a:extLst>
          </p:cNvPr>
          <p:cNvSpPr>
            <a:spLocks noGrp="1"/>
          </p:cNvSpPr>
          <p:nvPr>
            <p:ph type="title"/>
          </p:nvPr>
        </p:nvSpPr>
        <p:spPr/>
        <p:txBody>
          <a:bodyPr/>
          <a:lstStyle/>
          <a:p>
            <a:r>
              <a:rPr lang="en-US" dirty="0"/>
              <a:t>Sprint Review Meeting</a:t>
            </a:r>
          </a:p>
        </p:txBody>
      </p:sp>
      <p:sp>
        <p:nvSpPr>
          <p:cNvPr id="3" name="Content Placeholder 2">
            <a:extLst>
              <a:ext uri="{FF2B5EF4-FFF2-40B4-BE49-F238E27FC236}">
                <a16:creationId xmlns:a16="http://schemas.microsoft.com/office/drawing/2014/main" id="{2332A8D0-C13D-14CA-1336-6C5F6DF92503}"/>
              </a:ext>
            </a:extLst>
          </p:cNvPr>
          <p:cNvSpPr>
            <a:spLocks noGrp="1"/>
          </p:cNvSpPr>
          <p:nvPr>
            <p:ph idx="1"/>
          </p:nvPr>
        </p:nvSpPr>
        <p:spPr/>
        <p:txBody>
          <a:bodyPr>
            <a:normAutofit/>
          </a:bodyPr>
          <a:lstStyle/>
          <a:p>
            <a:r>
              <a:rPr lang="en-US" dirty="0"/>
              <a:t>The sprint review occurs at the end of the sprint when the development team has judged the increment complete. </a:t>
            </a:r>
          </a:p>
          <a:p>
            <a:r>
              <a:rPr lang="en-US" dirty="0"/>
              <a:t>The </a:t>
            </a:r>
            <a:r>
              <a:rPr lang="en-US" u="sng" dirty="0"/>
              <a:t>sprint review </a:t>
            </a:r>
            <a:r>
              <a:rPr lang="en-US" dirty="0"/>
              <a:t>is often time-boxed as a </a:t>
            </a:r>
            <a:r>
              <a:rPr lang="en-US" u="sng" dirty="0"/>
              <a:t>4-hour meeting </a:t>
            </a:r>
            <a:r>
              <a:rPr lang="en-US" dirty="0"/>
              <a:t>for a 4-week sprint.</a:t>
            </a:r>
          </a:p>
          <a:p>
            <a:r>
              <a:rPr lang="en-US" dirty="0"/>
              <a:t>The Scrum master, the development team, the product owner, and selected stakeholders attend this review.</a:t>
            </a:r>
          </a:p>
          <a:p>
            <a:r>
              <a:rPr lang="en-US" u="sng" dirty="0"/>
              <a:t>The product owner may accept the increment as complete or not</a:t>
            </a:r>
            <a:r>
              <a:rPr lang="en-US" dirty="0"/>
              <a:t>. If it is not accepted, the product owner and the stakeholders provide feedback to allow a new round of sprint planning to take place. </a:t>
            </a:r>
          </a:p>
        </p:txBody>
      </p:sp>
    </p:spTree>
    <p:extLst>
      <p:ext uri="{BB962C8B-B14F-4D97-AF65-F5344CB8AC3E}">
        <p14:creationId xmlns:p14="http://schemas.microsoft.com/office/powerpoint/2010/main" val="379468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081-CF5F-67AC-A3E0-CC14D85F537B}"/>
              </a:ext>
            </a:extLst>
          </p:cNvPr>
          <p:cNvSpPr>
            <a:spLocks noGrp="1"/>
          </p:cNvSpPr>
          <p:nvPr>
            <p:ph type="title"/>
          </p:nvPr>
        </p:nvSpPr>
        <p:spPr/>
        <p:txBody>
          <a:bodyPr/>
          <a:lstStyle/>
          <a:p>
            <a:r>
              <a:rPr lang="en-US" dirty="0"/>
              <a:t>Sprint Retrospective</a:t>
            </a:r>
          </a:p>
        </p:txBody>
      </p:sp>
      <p:sp>
        <p:nvSpPr>
          <p:cNvPr id="3" name="Content Placeholder 2">
            <a:extLst>
              <a:ext uri="{FF2B5EF4-FFF2-40B4-BE49-F238E27FC236}">
                <a16:creationId xmlns:a16="http://schemas.microsoft.com/office/drawing/2014/main" id="{559AEC12-6046-B49B-0FEE-F400FA3E84AE}"/>
              </a:ext>
            </a:extLst>
          </p:cNvPr>
          <p:cNvSpPr>
            <a:spLocks noGrp="1"/>
          </p:cNvSpPr>
          <p:nvPr>
            <p:ph idx="1"/>
          </p:nvPr>
        </p:nvSpPr>
        <p:spPr/>
        <p:txBody>
          <a:bodyPr>
            <a:normAutofit/>
          </a:bodyPr>
          <a:lstStyle/>
          <a:p>
            <a:r>
              <a:rPr lang="en-US" sz="3200" dirty="0"/>
              <a:t>Before beginning another sprint planning meeting, the Scrum master will schedule a 3-hour meeting (for a 4-week sprint) with the development team called a sprint retrospective. </a:t>
            </a:r>
          </a:p>
          <a:p>
            <a:r>
              <a:rPr lang="en-US" sz="3200" dirty="0"/>
              <a:t>During this meeting the team discusses:</a:t>
            </a:r>
          </a:p>
          <a:p>
            <a:pPr lvl="1"/>
            <a:r>
              <a:rPr lang="en-US" sz="2800" dirty="0"/>
              <a:t>What went well in the sprint</a:t>
            </a:r>
          </a:p>
          <a:p>
            <a:pPr lvl="1"/>
            <a:r>
              <a:rPr lang="en-US" sz="2800" dirty="0"/>
              <a:t>What could be improved</a:t>
            </a:r>
          </a:p>
          <a:p>
            <a:pPr lvl="1"/>
            <a:r>
              <a:rPr lang="en-US" sz="2800" dirty="0"/>
              <a:t>What the team will commit to improving in the next sprint</a:t>
            </a:r>
          </a:p>
        </p:txBody>
      </p:sp>
    </p:spTree>
    <p:extLst>
      <p:ext uri="{BB962C8B-B14F-4D97-AF65-F5344CB8AC3E}">
        <p14:creationId xmlns:p14="http://schemas.microsoft.com/office/powerpoint/2010/main" val="4925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8F1B-8265-6E4F-7A30-4FC9113F87D3}"/>
              </a:ext>
            </a:extLst>
          </p:cNvPr>
          <p:cNvSpPr>
            <a:spLocks noGrp="1"/>
          </p:cNvSpPr>
          <p:nvPr>
            <p:ph type="title"/>
          </p:nvPr>
        </p:nvSpPr>
        <p:spPr/>
        <p:txBody>
          <a:bodyPr/>
          <a:lstStyle/>
          <a:p>
            <a:r>
              <a:rPr lang="en-US" dirty="0"/>
              <a:t>The XP Framework</a:t>
            </a:r>
          </a:p>
        </p:txBody>
      </p:sp>
      <p:pic>
        <p:nvPicPr>
          <p:cNvPr id="5" name="Picture 4">
            <a:extLst>
              <a:ext uri="{FF2B5EF4-FFF2-40B4-BE49-F238E27FC236}">
                <a16:creationId xmlns:a16="http://schemas.microsoft.com/office/drawing/2014/main" id="{44DA7AC9-987E-5FC8-FB9C-607380652877}"/>
              </a:ext>
            </a:extLst>
          </p:cNvPr>
          <p:cNvPicPr>
            <a:picLocks noChangeAspect="1"/>
          </p:cNvPicPr>
          <p:nvPr/>
        </p:nvPicPr>
        <p:blipFill>
          <a:blip r:embed="rId2"/>
          <a:stretch>
            <a:fillRect/>
          </a:stretch>
        </p:blipFill>
        <p:spPr>
          <a:xfrm>
            <a:off x="3371850" y="1315847"/>
            <a:ext cx="8820150" cy="5372100"/>
          </a:xfrm>
          <a:prstGeom prst="rect">
            <a:avLst/>
          </a:prstGeom>
        </p:spPr>
      </p:pic>
      <p:sp>
        <p:nvSpPr>
          <p:cNvPr id="3" name="Content Placeholder 2">
            <a:extLst>
              <a:ext uri="{FF2B5EF4-FFF2-40B4-BE49-F238E27FC236}">
                <a16:creationId xmlns:a16="http://schemas.microsoft.com/office/drawing/2014/main" id="{4998EAA7-4C7E-ED60-E231-879A9E4FEA0A}"/>
              </a:ext>
            </a:extLst>
          </p:cNvPr>
          <p:cNvSpPr>
            <a:spLocks noGrp="1"/>
          </p:cNvSpPr>
          <p:nvPr>
            <p:ph idx="1"/>
          </p:nvPr>
        </p:nvSpPr>
        <p:spPr>
          <a:xfrm>
            <a:off x="182880" y="2645663"/>
            <a:ext cx="4645152" cy="3531299"/>
          </a:xfrm>
        </p:spPr>
        <p:txBody>
          <a:bodyPr>
            <a:normAutofit/>
          </a:bodyPr>
          <a:lstStyle/>
          <a:p>
            <a:r>
              <a:rPr lang="en-US" dirty="0"/>
              <a:t>Extreme Programming encompasses a set of rules and practices that occur within the context of four framework activities: planning, design, coding, and testing.</a:t>
            </a:r>
          </a:p>
        </p:txBody>
      </p:sp>
    </p:spTree>
    <p:extLst>
      <p:ext uri="{BB962C8B-B14F-4D97-AF65-F5344CB8AC3E}">
        <p14:creationId xmlns:p14="http://schemas.microsoft.com/office/powerpoint/2010/main" val="416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7587-064B-82AD-178B-96A4F4D2B478}"/>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81E71A11-F72A-3620-E19F-BA6B7165A69C}"/>
              </a:ext>
            </a:extLst>
          </p:cNvPr>
          <p:cNvSpPr>
            <a:spLocks noGrp="1"/>
          </p:cNvSpPr>
          <p:nvPr>
            <p:ph idx="1"/>
          </p:nvPr>
        </p:nvSpPr>
        <p:spPr/>
        <p:txBody>
          <a:bodyPr>
            <a:normAutofit lnSpcReduction="10000"/>
          </a:bodyPr>
          <a:lstStyle/>
          <a:p>
            <a:r>
              <a:rPr lang="en-US" dirty="0"/>
              <a:t>The Kanban method is a lean methodology that describes methods for </a:t>
            </a:r>
            <a:r>
              <a:rPr lang="en-US" b="1" dirty="0"/>
              <a:t>improving any process or workflow</a:t>
            </a:r>
            <a:r>
              <a:rPr lang="en-US" dirty="0"/>
              <a:t>. </a:t>
            </a:r>
          </a:p>
          <a:p>
            <a:r>
              <a:rPr lang="en-US" dirty="0"/>
              <a:t>Kanban is focused on </a:t>
            </a:r>
            <a:r>
              <a:rPr lang="en-US" b="1" dirty="0"/>
              <a:t>change management and service delivery</a:t>
            </a:r>
            <a:r>
              <a:rPr lang="en-US" dirty="0"/>
              <a:t>. </a:t>
            </a:r>
          </a:p>
          <a:p>
            <a:r>
              <a:rPr lang="en-US" dirty="0"/>
              <a:t>Change management defines the process through which a requested change is </a:t>
            </a:r>
            <a:r>
              <a:rPr lang="en-US" b="1" dirty="0"/>
              <a:t>integrated i</a:t>
            </a:r>
            <a:r>
              <a:rPr lang="en-US" dirty="0"/>
              <a:t>nto a software-based system. </a:t>
            </a:r>
          </a:p>
          <a:p>
            <a:r>
              <a:rPr lang="en-US" dirty="0"/>
              <a:t>Service delivery is encouraged by focusing on understanding customer needs and expectations. </a:t>
            </a:r>
          </a:p>
          <a:p>
            <a:r>
              <a:rPr lang="en-US" dirty="0"/>
              <a:t>The team members manage the work and are given the freedom to organize themselves to complete it. </a:t>
            </a:r>
          </a:p>
          <a:p>
            <a:r>
              <a:rPr lang="en-US" dirty="0"/>
              <a:t>Policies evolve as needed to improve outcomes.</a:t>
            </a:r>
          </a:p>
        </p:txBody>
      </p:sp>
    </p:spTree>
    <p:extLst>
      <p:ext uri="{BB962C8B-B14F-4D97-AF65-F5344CB8AC3E}">
        <p14:creationId xmlns:p14="http://schemas.microsoft.com/office/powerpoint/2010/main" val="178226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7EF-D26F-EF81-50C0-A0D22BA2C0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BD4AA-E9A2-6223-35AF-19D9C7CDC1FE}"/>
              </a:ext>
            </a:extLst>
          </p:cNvPr>
          <p:cNvSpPr>
            <a:spLocks noGrp="1"/>
          </p:cNvSpPr>
          <p:nvPr>
            <p:ph idx="1"/>
          </p:nvPr>
        </p:nvSpPr>
        <p:spPr>
          <a:xfrm>
            <a:off x="838200" y="4889499"/>
            <a:ext cx="10515600" cy="1742949"/>
          </a:xfrm>
        </p:spPr>
        <p:txBody>
          <a:bodyPr>
            <a:normAutofit fontScale="92500" lnSpcReduction="10000"/>
          </a:bodyPr>
          <a:lstStyle/>
          <a:p>
            <a:r>
              <a:rPr lang="en-US" dirty="0"/>
              <a:t>The Kanban board is organized into columns representing the  development stage for each element of software functionality. The cards on the board might contain single user stories or recently discovered defects on sticky notes and the team would advance them from “to do,” to “doing,” and “done” as the project progresses.</a:t>
            </a:r>
          </a:p>
        </p:txBody>
      </p:sp>
      <p:pic>
        <p:nvPicPr>
          <p:cNvPr id="5" name="Picture 4">
            <a:extLst>
              <a:ext uri="{FF2B5EF4-FFF2-40B4-BE49-F238E27FC236}">
                <a16:creationId xmlns:a16="http://schemas.microsoft.com/office/drawing/2014/main" id="{4A2A8B92-7647-8CF2-3875-0C51BCC173BF}"/>
              </a:ext>
            </a:extLst>
          </p:cNvPr>
          <p:cNvPicPr>
            <a:picLocks noChangeAspect="1"/>
          </p:cNvPicPr>
          <p:nvPr/>
        </p:nvPicPr>
        <p:blipFill>
          <a:blip r:embed="rId2"/>
          <a:stretch>
            <a:fillRect/>
          </a:stretch>
        </p:blipFill>
        <p:spPr>
          <a:xfrm>
            <a:off x="133350" y="108013"/>
            <a:ext cx="11220450" cy="4524375"/>
          </a:xfrm>
          <a:prstGeom prst="rect">
            <a:avLst/>
          </a:prstGeom>
        </p:spPr>
      </p:pic>
    </p:spTree>
    <p:extLst>
      <p:ext uri="{BB962C8B-B14F-4D97-AF65-F5344CB8AC3E}">
        <p14:creationId xmlns:p14="http://schemas.microsoft.com/office/powerpoint/2010/main" val="9420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31EC-78DB-08CF-DE4E-A2F4D286F5D4}"/>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CF181AFB-5D33-28A9-08B9-AD8B2AFE5CC4}"/>
              </a:ext>
            </a:extLst>
          </p:cNvPr>
          <p:cNvSpPr>
            <a:spLocks noGrp="1"/>
          </p:cNvSpPr>
          <p:nvPr>
            <p:ph idx="1"/>
          </p:nvPr>
        </p:nvSpPr>
        <p:spPr/>
        <p:txBody>
          <a:bodyPr/>
          <a:lstStyle/>
          <a:p>
            <a:r>
              <a:rPr lang="en-US" dirty="0"/>
              <a:t>Limiting the amount of work in progress (WIP) at any given time. Developers are encouraged to complete their current task before starting another.</a:t>
            </a:r>
          </a:p>
          <a:p>
            <a:r>
              <a:rPr lang="en-US" dirty="0"/>
              <a:t>Managing workflow to reduce waste by understanding the current value flow, analyzing places where it is stalled, defining changes, and then implementing the changes.</a:t>
            </a:r>
          </a:p>
          <a:p>
            <a:r>
              <a:rPr lang="en-US" dirty="0"/>
              <a:t>Making process policies explicit</a:t>
            </a:r>
          </a:p>
          <a:p>
            <a:r>
              <a:rPr lang="en-US" dirty="0"/>
              <a:t>Focusing on continuous improvement by creating feedback loops</a:t>
            </a:r>
          </a:p>
          <a:p>
            <a:r>
              <a:rPr lang="en-US" dirty="0"/>
              <a:t>Make process changes collaboratively and involve all team members</a:t>
            </a:r>
          </a:p>
        </p:txBody>
      </p:sp>
    </p:spTree>
    <p:extLst>
      <p:ext uri="{BB962C8B-B14F-4D97-AF65-F5344CB8AC3E}">
        <p14:creationId xmlns:p14="http://schemas.microsoft.com/office/powerpoint/2010/main" val="402291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1266-12C5-C6C6-85D4-CC604ABE7B70}"/>
              </a:ext>
            </a:extLst>
          </p:cNvPr>
          <p:cNvSpPr>
            <a:spLocks noGrp="1"/>
          </p:cNvSpPr>
          <p:nvPr>
            <p:ph type="title"/>
          </p:nvPr>
        </p:nvSpPr>
        <p:spPr/>
        <p:txBody>
          <a:bodyPr/>
          <a:lstStyle/>
          <a:p>
            <a:r>
              <a:rPr lang="en-US" dirty="0"/>
              <a:t>Waterfall and Agile</a:t>
            </a:r>
          </a:p>
        </p:txBody>
      </p:sp>
      <p:pic>
        <p:nvPicPr>
          <p:cNvPr id="4" name="Object 1" descr="preencoded.png">
            <a:extLst>
              <a:ext uri="{FF2B5EF4-FFF2-40B4-BE49-F238E27FC236}">
                <a16:creationId xmlns:a16="http://schemas.microsoft.com/office/drawing/2014/main" id="{C16D86D2-A37D-39B4-E1E9-3E0773839D7E}"/>
              </a:ext>
            </a:extLst>
          </p:cNvPr>
          <p:cNvPicPr>
            <a:picLocks noChangeAspect="1"/>
          </p:cNvPicPr>
          <p:nvPr/>
        </p:nvPicPr>
        <p:blipFill rotWithShape="1">
          <a:blip r:embed="rId2"/>
          <a:srcRect t="28800" r="3600" b="16978"/>
          <a:stretch/>
        </p:blipFill>
        <p:spPr>
          <a:xfrm>
            <a:off x="1688592" y="1825625"/>
            <a:ext cx="8814815" cy="3718561"/>
          </a:xfrm>
          <a:prstGeom prst="rect">
            <a:avLst/>
          </a:prstGeom>
        </p:spPr>
      </p:pic>
    </p:spTree>
    <p:extLst>
      <p:ext uri="{BB962C8B-B14F-4D97-AF65-F5344CB8AC3E}">
        <p14:creationId xmlns:p14="http://schemas.microsoft.com/office/powerpoint/2010/main" val="32446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866B-043B-757C-E5A5-2A53112C0B5F}"/>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46E73A4F-9630-6130-EDE5-0835897E9E8F}"/>
              </a:ext>
            </a:extLst>
          </p:cNvPr>
          <p:cNvSpPr>
            <a:spLocks noGrp="1"/>
          </p:cNvSpPr>
          <p:nvPr>
            <p:ph idx="1"/>
          </p:nvPr>
        </p:nvSpPr>
        <p:spPr/>
        <p:txBody>
          <a:bodyPr>
            <a:normAutofit/>
          </a:bodyPr>
          <a:lstStyle/>
          <a:p>
            <a:r>
              <a:rPr lang="en-US" dirty="0"/>
              <a:t>DevOps was created by Patrick </a:t>
            </a:r>
            <a:r>
              <a:rPr lang="en-US" dirty="0" err="1"/>
              <a:t>DeBois</a:t>
            </a:r>
            <a:r>
              <a:rPr lang="en-US" dirty="0"/>
              <a:t> to combine Development and Operations.</a:t>
            </a:r>
          </a:p>
          <a:p>
            <a:r>
              <a:rPr lang="en-US" dirty="0"/>
              <a:t>DevOps attempts to apply agile and lean development principles across the entire software supply chain. Figure 3.5 presents an overview of the DevOps workflow.</a:t>
            </a:r>
          </a:p>
          <a:p>
            <a:r>
              <a:rPr lang="en-US" dirty="0"/>
              <a:t>The DevOps approach involves several stages that loop continuously until the desired product exists:</a:t>
            </a:r>
          </a:p>
          <a:p>
            <a:pPr algn="l"/>
            <a:r>
              <a:rPr lang="en-US" sz="1800" b="1" i="0" u="none" strike="noStrike" baseline="0" dirty="0">
                <a:latin typeface="STIXMathJax_Main-Bold"/>
              </a:rPr>
              <a:t>Continuous development. </a:t>
            </a:r>
            <a:r>
              <a:rPr lang="en-US" sz="1800" b="0" i="0" u="none" strike="noStrike" baseline="0" dirty="0">
                <a:latin typeface="STIXMathJax_Main-Regular"/>
              </a:rPr>
              <a:t>Software deliverables are broken down and developed in multiple sprints with the increments delivered to the quality assurance members of the development team for testing</a:t>
            </a:r>
          </a:p>
          <a:p>
            <a:pPr algn="l"/>
            <a:r>
              <a:rPr lang="en-US" sz="1800" b="1" i="0" u="none" strike="noStrike" baseline="0" dirty="0">
                <a:latin typeface="STIXMathJax_Main-Bold"/>
              </a:rPr>
              <a:t>Continuous testing. </a:t>
            </a:r>
            <a:r>
              <a:rPr lang="en-US" sz="1800" b="0" i="0" u="none" strike="noStrike" baseline="0" dirty="0">
                <a:latin typeface="STIXMathJax_Main-Regular"/>
              </a:rPr>
              <a:t>Automated testing tools15 are used to help team members test multiple code increments at the same time to ensure they are free of defects prior to integration.</a:t>
            </a:r>
            <a:endParaRPr lang="en-US" dirty="0"/>
          </a:p>
        </p:txBody>
      </p:sp>
    </p:spTree>
    <p:extLst>
      <p:ext uri="{BB962C8B-B14F-4D97-AF65-F5344CB8AC3E}">
        <p14:creationId xmlns:p14="http://schemas.microsoft.com/office/powerpoint/2010/main" val="313841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B3F8-67CE-0D02-C20C-8644266CF25B}"/>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6CAF77D3-4D14-4757-34D1-AB78E50B707E}"/>
              </a:ext>
            </a:extLst>
          </p:cNvPr>
          <p:cNvSpPr>
            <a:spLocks noGrp="1"/>
          </p:cNvSpPr>
          <p:nvPr>
            <p:ph idx="1"/>
          </p:nvPr>
        </p:nvSpPr>
        <p:spPr/>
        <p:txBody>
          <a:bodyPr/>
          <a:lstStyle/>
          <a:p>
            <a:pPr algn="l"/>
            <a:r>
              <a:rPr lang="en-US" sz="1800" b="1" i="0" u="none" strike="noStrike" baseline="0" dirty="0">
                <a:latin typeface="STIXMathJax_Main-Bold"/>
              </a:rPr>
              <a:t>Continuous integration. </a:t>
            </a:r>
            <a:r>
              <a:rPr lang="en-US" sz="1800" b="0" i="0" u="none" strike="noStrike" baseline="0" dirty="0">
                <a:latin typeface="STIXMathJax_Main-Regular"/>
              </a:rPr>
              <a:t>The code pieces with new functionality are added to the existing code and to the run-time environment and then checked to ensure there are no errors after deployment.</a:t>
            </a:r>
          </a:p>
          <a:p>
            <a:pPr algn="l"/>
            <a:r>
              <a:rPr lang="en-US" sz="1800" b="1" i="0" u="none" strike="noStrike" baseline="0" dirty="0">
                <a:latin typeface="STIXMathJax_Main-Bold"/>
              </a:rPr>
              <a:t>Continuous deployment. </a:t>
            </a:r>
            <a:r>
              <a:rPr lang="en-US" sz="1800" b="0" i="0" u="none" strike="noStrike" baseline="0" dirty="0">
                <a:latin typeface="STIXMathJax_Main-Regular"/>
              </a:rPr>
              <a:t>At this stage the integrated code is deployed (installed) to the production environment, which might include multiple sites globally that need to be prepared to receive the new functionality.</a:t>
            </a:r>
          </a:p>
          <a:p>
            <a:pPr algn="l"/>
            <a:r>
              <a:rPr lang="en-US" sz="1800" b="1" i="0" u="none" strike="noStrike" baseline="0" dirty="0">
                <a:latin typeface="STIXMathJax_Main-Bold"/>
              </a:rPr>
              <a:t>Continuous monitoring. </a:t>
            </a:r>
            <a:r>
              <a:rPr lang="en-US" sz="1800" b="0" i="0" u="none" strike="noStrike" baseline="0" dirty="0">
                <a:latin typeface="STIXMathJax_Main-Regular"/>
              </a:rPr>
              <a:t>Operations staff who are members of the development team help to improve software quality by monitoring its performance in the production environment and proactively looking for possible problems before users find them.</a:t>
            </a:r>
          </a:p>
          <a:p>
            <a:pPr algn="l"/>
            <a:r>
              <a:rPr lang="en-US" dirty="0"/>
              <a:t>DevOps can provide faster deployment time to production platforms</a:t>
            </a:r>
          </a:p>
        </p:txBody>
      </p:sp>
    </p:spTree>
    <p:extLst>
      <p:ext uri="{BB962C8B-B14F-4D97-AF65-F5344CB8AC3E}">
        <p14:creationId xmlns:p14="http://schemas.microsoft.com/office/powerpoint/2010/main" val="1023204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25C7-16E6-3287-D692-7A58D3C177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0CC71B-A6F9-D66D-38E6-73C77337EE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48BA188-3548-BF6A-2EFC-2312D469B7FE}"/>
              </a:ext>
            </a:extLst>
          </p:cNvPr>
          <p:cNvPicPr>
            <a:picLocks noChangeAspect="1"/>
          </p:cNvPicPr>
          <p:nvPr/>
        </p:nvPicPr>
        <p:blipFill>
          <a:blip r:embed="rId2"/>
          <a:stretch>
            <a:fillRect/>
          </a:stretch>
        </p:blipFill>
        <p:spPr>
          <a:xfrm>
            <a:off x="490537" y="219075"/>
            <a:ext cx="11210925" cy="5200650"/>
          </a:xfrm>
          <a:prstGeom prst="rect">
            <a:avLst/>
          </a:prstGeom>
        </p:spPr>
      </p:pic>
    </p:spTree>
    <p:extLst>
      <p:ext uri="{BB962C8B-B14F-4D97-AF65-F5344CB8AC3E}">
        <p14:creationId xmlns:p14="http://schemas.microsoft.com/office/powerpoint/2010/main" val="13283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588ED5-68BA-7A4C-B55D-A139A0A4BDF2}"/>
              </a:ext>
            </a:extLst>
          </p:cNvPr>
          <p:cNvSpPr>
            <a:spLocks noGrp="1"/>
          </p:cNvSpPr>
          <p:nvPr>
            <p:ph type="ctrTitle"/>
          </p:nvPr>
        </p:nvSpPr>
        <p:spPr/>
        <p:txBody>
          <a:bodyPr/>
          <a:lstStyle/>
          <a:p>
            <a:r>
              <a:rPr lang="en-US" dirty="0"/>
              <a:t>Software Requirement Engineering</a:t>
            </a:r>
          </a:p>
        </p:txBody>
      </p:sp>
      <p:sp>
        <p:nvSpPr>
          <p:cNvPr id="5" name="Subtitle 4">
            <a:extLst>
              <a:ext uri="{FF2B5EF4-FFF2-40B4-BE49-F238E27FC236}">
                <a16:creationId xmlns:a16="http://schemas.microsoft.com/office/drawing/2014/main" id="{DC96A5DC-3B16-AF1F-469F-8793384B31A8}"/>
              </a:ext>
            </a:extLst>
          </p:cNvPr>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13532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AF34-B3FC-3C58-6F67-DB7B99F0F4B5}"/>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F19DC987-AE1A-C2E6-36C7-840865A8BD18}"/>
              </a:ext>
            </a:extLst>
          </p:cNvPr>
          <p:cNvSpPr>
            <a:spLocks noGrp="1"/>
          </p:cNvSpPr>
          <p:nvPr>
            <p:ph idx="1"/>
          </p:nvPr>
        </p:nvSpPr>
        <p:spPr/>
        <p:txBody>
          <a:bodyPr/>
          <a:lstStyle/>
          <a:p>
            <a:r>
              <a:rPr lang="en-US" altLang="en-US" dirty="0"/>
              <a:t>A complete description of </a:t>
            </a:r>
            <a:r>
              <a:rPr lang="en-US" altLang="en-US" i="1" dirty="0"/>
              <a:t>what</a:t>
            </a:r>
            <a:r>
              <a:rPr lang="en-US" altLang="en-US" dirty="0"/>
              <a:t> the software system will do without describing </a:t>
            </a:r>
            <a:r>
              <a:rPr lang="en-US" altLang="en-US" i="1" dirty="0"/>
              <a:t>how</a:t>
            </a:r>
            <a:r>
              <a:rPr lang="en-US" altLang="en-US" dirty="0"/>
              <a:t> it will do it is represented by the software requirements</a:t>
            </a:r>
          </a:p>
          <a:p>
            <a:r>
              <a:rPr lang="en-US" altLang="en-US" dirty="0"/>
              <a:t>Software requirements are complete specification of the desired external behavior of the software system to be built</a:t>
            </a:r>
          </a:p>
          <a:p>
            <a:endParaRPr lang="en-US" altLang="en-US" dirty="0"/>
          </a:p>
          <a:p>
            <a:endParaRPr lang="en-US" dirty="0"/>
          </a:p>
        </p:txBody>
      </p:sp>
    </p:spTree>
    <p:extLst>
      <p:ext uri="{BB962C8B-B14F-4D97-AF65-F5344CB8AC3E}">
        <p14:creationId xmlns:p14="http://schemas.microsoft.com/office/powerpoint/2010/main" val="1619891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68DE-D27B-7150-6162-DF1BC640452E}"/>
              </a:ext>
            </a:extLst>
          </p:cNvPr>
          <p:cNvSpPr>
            <a:spLocks noGrp="1"/>
          </p:cNvSpPr>
          <p:nvPr>
            <p:ph type="title"/>
          </p:nvPr>
        </p:nvSpPr>
        <p:spPr/>
        <p:txBody>
          <a:bodyPr/>
          <a:lstStyle/>
          <a:p>
            <a:r>
              <a:rPr lang="en-US" dirty="0"/>
              <a:t>Sources of Requirements</a:t>
            </a:r>
          </a:p>
        </p:txBody>
      </p:sp>
      <p:sp>
        <p:nvSpPr>
          <p:cNvPr id="3" name="Content Placeholder 2">
            <a:extLst>
              <a:ext uri="{FF2B5EF4-FFF2-40B4-BE49-F238E27FC236}">
                <a16:creationId xmlns:a16="http://schemas.microsoft.com/office/drawing/2014/main" id="{134F0AD8-0F45-AB67-6D10-2331F48FD7D6}"/>
              </a:ext>
            </a:extLst>
          </p:cNvPr>
          <p:cNvSpPr>
            <a:spLocks noGrp="1"/>
          </p:cNvSpPr>
          <p:nvPr>
            <p:ph idx="1"/>
          </p:nvPr>
        </p:nvSpPr>
        <p:spPr/>
        <p:txBody>
          <a:bodyPr/>
          <a:lstStyle/>
          <a:p>
            <a:r>
              <a:rPr lang="en-US" altLang="en-US" dirty="0"/>
              <a:t>Stakeholders</a:t>
            </a:r>
          </a:p>
          <a:p>
            <a:pPr lvl="1"/>
            <a:r>
              <a:rPr lang="en-US" altLang="en-US" dirty="0"/>
              <a:t>People affected in some way by the system</a:t>
            </a:r>
          </a:p>
          <a:p>
            <a:r>
              <a:rPr lang="en-US" altLang="en-US" dirty="0"/>
              <a:t>Documents</a:t>
            </a:r>
          </a:p>
          <a:p>
            <a:r>
              <a:rPr lang="en-US" altLang="en-US" dirty="0"/>
              <a:t>Existing system</a:t>
            </a:r>
          </a:p>
          <a:p>
            <a:r>
              <a:rPr lang="en-US" altLang="en-US" dirty="0"/>
              <a:t>Domain/business area</a:t>
            </a:r>
          </a:p>
          <a:p>
            <a:endParaRPr lang="en-US" dirty="0"/>
          </a:p>
        </p:txBody>
      </p:sp>
      <p:sp>
        <p:nvSpPr>
          <p:cNvPr id="5" name="TextBox 4">
            <a:extLst>
              <a:ext uri="{FF2B5EF4-FFF2-40B4-BE49-F238E27FC236}">
                <a16:creationId xmlns:a16="http://schemas.microsoft.com/office/drawing/2014/main" id="{7142C37A-BCB2-8852-9788-8757DFC792AD}"/>
              </a:ext>
            </a:extLst>
          </p:cNvPr>
          <p:cNvSpPr txBox="1"/>
          <p:nvPr/>
        </p:nvSpPr>
        <p:spPr>
          <a:xfrm>
            <a:off x="4023360" y="4774799"/>
            <a:ext cx="6096000" cy="923330"/>
          </a:xfrm>
          <a:prstGeom prst="rect">
            <a:avLst/>
          </a:prstGeom>
          <a:noFill/>
        </p:spPr>
        <p:txBody>
          <a:bodyPr wrap="square">
            <a:spAutoFit/>
          </a:bodyPr>
          <a:lstStyle/>
          <a:p>
            <a:r>
              <a:rPr lang="en-US" altLang="en-US" dirty="0"/>
              <a:t>Stakeholders describe requirements at different levels of detail</a:t>
            </a:r>
          </a:p>
          <a:p>
            <a:pPr lvl="1"/>
            <a:r>
              <a:rPr lang="en-US" altLang="en-US" i="1" dirty="0"/>
              <a:t>“What versus How”</a:t>
            </a:r>
            <a:endParaRPr lang="en-US" altLang="en-US" dirty="0"/>
          </a:p>
          <a:p>
            <a:pPr lvl="1"/>
            <a:r>
              <a:rPr lang="en-US" altLang="en-US" i="1" dirty="0"/>
              <a:t>“One person’s floor is another person’s ceiling</a:t>
            </a:r>
            <a:r>
              <a:rPr lang="en-US" altLang="en-US" dirty="0"/>
              <a:t>”</a:t>
            </a:r>
          </a:p>
        </p:txBody>
      </p:sp>
    </p:spTree>
    <p:extLst>
      <p:ext uri="{BB962C8B-B14F-4D97-AF65-F5344CB8AC3E}">
        <p14:creationId xmlns:p14="http://schemas.microsoft.com/office/powerpoint/2010/main" val="403338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5A2F-64CB-48FD-0373-CBAC9DFFE6AE}"/>
              </a:ext>
            </a:extLst>
          </p:cNvPr>
          <p:cNvSpPr>
            <a:spLocks noGrp="1"/>
          </p:cNvSpPr>
          <p:nvPr>
            <p:ph type="title"/>
          </p:nvPr>
        </p:nvSpPr>
        <p:spPr/>
        <p:txBody>
          <a:bodyPr/>
          <a:lstStyle/>
          <a:p>
            <a:r>
              <a:rPr lang="en-US" dirty="0"/>
              <a:t>Examples of Requirements</a:t>
            </a:r>
          </a:p>
        </p:txBody>
      </p:sp>
      <p:sp>
        <p:nvSpPr>
          <p:cNvPr id="3" name="Content Placeholder 2">
            <a:extLst>
              <a:ext uri="{FF2B5EF4-FFF2-40B4-BE49-F238E27FC236}">
                <a16:creationId xmlns:a16="http://schemas.microsoft.com/office/drawing/2014/main" id="{E88FA7BD-2AE5-A1B0-ADDD-FF664A3836E6}"/>
              </a:ext>
            </a:extLst>
          </p:cNvPr>
          <p:cNvSpPr>
            <a:spLocks noGrp="1"/>
          </p:cNvSpPr>
          <p:nvPr>
            <p:ph idx="1"/>
          </p:nvPr>
        </p:nvSpPr>
        <p:spPr/>
        <p:txBody>
          <a:bodyPr/>
          <a:lstStyle/>
          <a:p>
            <a:r>
              <a:rPr lang="en-US" altLang="en-US" dirty="0"/>
              <a:t>The system shall allow users to search for an item by title, author, or by International Standard Book Number</a:t>
            </a:r>
          </a:p>
          <a:p>
            <a:r>
              <a:rPr lang="en-US" altLang="en-US" dirty="0"/>
              <a:t>The system’s user interface shall be implemented using a web browser</a:t>
            </a:r>
          </a:p>
          <a:p>
            <a:r>
              <a:rPr lang="en-US" altLang="en-US" dirty="0"/>
              <a:t>The system shall interface with the central computer to send daily sales and inventory data from every retail store</a:t>
            </a:r>
          </a:p>
          <a:p>
            <a:r>
              <a:rPr lang="en-US" altLang="en-US" dirty="0"/>
              <a:t>The system shall maintain records of all payments made to employees on accounts of salaries, bonuses, travel/daily allowances, medical allowances, etc.</a:t>
            </a:r>
          </a:p>
          <a:p>
            <a:endParaRPr lang="en-US" altLang="en-US" dirty="0"/>
          </a:p>
          <a:p>
            <a:endParaRPr lang="en-US" dirty="0"/>
          </a:p>
        </p:txBody>
      </p:sp>
    </p:spTree>
    <p:extLst>
      <p:ext uri="{BB962C8B-B14F-4D97-AF65-F5344CB8AC3E}">
        <p14:creationId xmlns:p14="http://schemas.microsoft.com/office/powerpoint/2010/main" val="374345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6A55-5D2E-D4FA-3C7E-33BBE40F6776}"/>
              </a:ext>
            </a:extLst>
          </p:cNvPr>
          <p:cNvSpPr>
            <a:spLocks noGrp="1"/>
          </p:cNvSpPr>
          <p:nvPr>
            <p:ph type="title"/>
          </p:nvPr>
        </p:nvSpPr>
        <p:spPr/>
        <p:txBody>
          <a:bodyPr/>
          <a:lstStyle/>
          <a:p>
            <a:r>
              <a:rPr lang="en-US" altLang="en-US" dirty="0"/>
              <a:t>Kinds of Software Requirements</a:t>
            </a:r>
            <a:endParaRPr lang="en-US" dirty="0"/>
          </a:p>
        </p:txBody>
      </p:sp>
      <p:sp>
        <p:nvSpPr>
          <p:cNvPr id="3" name="Content Placeholder 2">
            <a:extLst>
              <a:ext uri="{FF2B5EF4-FFF2-40B4-BE49-F238E27FC236}">
                <a16:creationId xmlns:a16="http://schemas.microsoft.com/office/drawing/2014/main" id="{5F29B830-AC98-6C71-A6B9-E7C4ADE0146C}"/>
              </a:ext>
            </a:extLst>
          </p:cNvPr>
          <p:cNvSpPr>
            <a:spLocks noGrp="1"/>
          </p:cNvSpPr>
          <p:nvPr>
            <p:ph idx="1"/>
          </p:nvPr>
        </p:nvSpPr>
        <p:spPr/>
        <p:txBody>
          <a:bodyPr/>
          <a:lstStyle/>
          <a:p>
            <a:r>
              <a:rPr lang="en-US" altLang="en-US" dirty="0"/>
              <a:t>Functional requirements</a:t>
            </a:r>
          </a:p>
          <a:p>
            <a:r>
              <a:rPr lang="en-US" altLang="en-US" dirty="0"/>
              <a:t>Non-functional requirements</a:t>
            </a:r>
          </a:p>
          <a:p>
            <a:r>
              <a:rPr lang="en-US" altLang="en-US" dirty="0"/>
              <a:t>Domain requirements</a:t>
            </a:r>
          </a:p>
          <a:p>
            <a:r>
              <a:rPr lang="en-US" altLang="en-US" dirty="0"/>
              <a:t>Inverse requirements</a:t>
            </a:r>
          </a:p>
          <a:p>
            <a:r>
              <a:rPr lang="en-US" altLang="en-US" dirty="0"/>
              <a:t>Design and implementation constraints</a:t>
            </a:r>
          </a:p>
          <a:p>
            <a:endParaRPr lang="en-US" dirty="0"/>
          </a:p>
        </p:txBody>
      </p:sp>
    </p:spTree>
    <p:extLst>
      <p:ext uri="{BB962C8B-B14F-4D97-AF65-F5344CB8AC3E}">
        <p14:creationId xmlns:p14="http://schemas.microsoft.com/office/powerpoint/2010/main" val="1951790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DC94-37E5-9EAA-9591-582E68B0FC0F}"/>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523A728E-3DAA-A58D-51AB-F9B53E4B7312}"/>
              </a:ext>
            </a:extLst>
          </p:cNvPr>
          <p:cNvSpPr>
            <a:spLocks noGrp="1"/>
          </p:cNvSpPr>
          <p:nvPr>
            <p:ph idx="1"/>
          </p:nvPr>
        </p:nvSpPr>
        <p:spPr/>
        <p:txBody>
          <a:bodyPr/>
          <a:lstStyle/>
          <a:p>
            <a:r>
              <a:rPr lang="en-US" altLang="en-US" dirty="0"/>
              <a:t>Statements describing what the system does</a:t>
            </a:r>
          </a:p>
          <a:p>
            <a:r>
              <a:rPr lang="en-US" altLang="en-US" dirty="0"/>
              <a:t>Functionality of the system</a:t>
            </a:r>
          </a:p>
          <a:p>
            <a:r>
              <a:rPr lang="en-US" altLang="en-US" dirty="0"/>
              <a:t>Statements of services the system should provide</a:t>
            </a:r>
          </a:p>
          <a:p>
            <a:pPr lvl="1"/>
            <a:r>
              <a:rPr lang="en-US" altLang="en-US" dirty="0"/>
              <a:t>Reaction to particular inputs</a:t>
            </a:r>
          </a:p>
          <a:p>
            <a:pPr lvl="1"/>
            <a:r>
              <a:rPr lang="en-US" altLang="en-US" dirty="0"/>
              <a:t>Behavior in particular situations</a:t>
            </a:r>
          </a:p>
          <a:p>
            <a:r>
              <a:rPr lang="en-US" altLang="en-US" dirty="0"/>
              <a:t>Abnormal behavior is also documented as functional requirements in the form of exception handling</a:t>
            </a:r>
          </a:p>
          <a:p>
            <a:r>
              <a:rPr lang="en-US" altLang="en-US" dirty="0"/>
              <a:t>Sequencing and parallelism are also captured by functional requirements</a:t>
            </a:r>
          </a:p>
          <a:p>
            <a:endParaRPr lang="en-US" altLang="en-US" dirty="0"/>
          </a:p>
          <a:p>
            <a:endParaRPr lang="en-US" altLang="en-US" dirty="0"/>
          </a:p>
          <a:p>
            <a:endParaRPr lang="en-US" dirty="0"/>
          </a:p>
        </p:txBody>
      </p:sp>
    </p:spTree>
    <p:extLst>
      <p:ext uri="{BB962C8B-B14F-4D97-AF65-F5344CB8AC3E}">
        <p14:creationId xmlns:p14="http://schemas.microsoft.com/office/powerpoint/2010/main" val="328971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6DE9-BDA7-7735-D6B1-2ABF76B15641}"/>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38353D2E-B9FC-C24C-8E95-98561C47DC35}"/>
              </a:ext>
            </a:extLst>
          </p:cNvPr>
          <p:cNvSpPr>
            <a:spLocks noGrp="1"/>
          </p:cNvSpPr>
          <p:nvPr>
            <p:ph idx="1"/>
          </p:nvPr>
        </p:nvSpPr>
        <p:spPr/>
        <p:txBody>
          <a:bodyPr/>
          <a:lstStyle/>
          <a:p>
            <a:r>
              <a:rPr lang="en-US" altLang="en-US" dirty="0"/>
              <a:t>Most non-functional requirements relate to the system as a whole. They include constraints on timing, performance, reliability, security, maintainability, accuracy, the development process, standards, etc.</a:t>
            </a:r>
          </a:p>
          <a:p>
            <a:r>
              <a:rPr lang="en-US" altLang="en-US" dirty="0"/>
              <a:t>Failure to meet a non-functional system requirement may make the whole system unusable</a:t>
            </a:r>
          </a:p>
          <a:p>
            <a:endParaRPr lang="en-US" altLang="en-US" dirty="0"/>
          </a:p>
          <a:p>
            <a:endParaRPr lang="en-US" dirty="0"/>
          </a:p>
        </p:txBody>
      </p:sp>
      <p:grpSp>
        <p:nvGrpSpPr>
          <p:cNvPr id="16" name="Group 15">
            <a:extLst>
              <a:ext uri="{FF2B5EF4-FFF2-40B4-BE49-F238E27FC236}">
                <a16:creationId xmlns:a16="http://schemas.microsoft.com/office/drawing/2014/main" id="{0F186510-69C3-0753-2912-4E34EB80E1F0}"/>
              </a:ext>
            </a:extLst>
          </p:cNvPr>
          <p:cNvGrpSpPr/>
          <p:nvPr/>
        </p:nvGrpSpPr>
        <p:grpSpPr>
          <a:xfrm>
            <a:off x="4120896" y="3889248"/>
            <a:ext cx="6211824" cy="2703576"/>
            <a:chOff x="990600" y="2133600"/>
            <a:chExt cx="7086600" cy="3276600"/>
          </a:xfrm>
        </p:grpSpPr>
        <p:sp>
          <p:nvSpPr>
            <p:cNvPr id="4" name="AutoShape 3">
              <a:extLst>
                <a:ext uri="{FF2B5EF4-FFF2-40B4-BE49-F238E27FC236}">
                  <a16:creationId xmlns:a16="http://schemas.microsoft.com/office/drawing/2014/main" id="{B837C384-4372-F3AF-E8C9-837F52D62BCE}"/>
                </a:ext>
              </a:extLst>
            </p:cNvPr>
            <p:cNvSpPr>
              <a:spLocks noChangeArrowheads="1"/>
            </p:cNvSpPr>
            <p:nvPr/>
          </p:nvSpPr>
          <p:spPr bwMode="auto">
            <a:xfrm>
              <a:off x="3657600" y="21336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4">
              <a:extLst>
                <a:ext uri="{FF2B5EF4-FFF2-40B4-BE49-F238E27FC236}">
                  <a16:creationId xmlns:a16="http://schemas.microsoft.com/office/drawing/2014/main" id="{06CC3C8F-1366-8932-409C-641279BB6116}"/>
                </a:ext>
              </a:extLst>
            </p:cNvPr>
            <p:cNvSpPr>
              <a:spLocks noChangeArrowheads="1"/>
            </p:cNvSpPr>
            <p:nvPr/>
          </p:nvSpPr>
          <p:spPr bwMode="auto">
            <a:xfrm>
              <a:off x="3657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a:extLst>
                <a:ext uri="{FF2B5EF4-FFF2-40B4-BE49-F238E27FC236}">
                  <a16:creationId xmlns:a16="http://schemas.microsoft.com/office/drawing/2014/main" id="{FC48C92F-76E1-734C-1BEA-4A2281B891BD}"/>
                </a:ext>
              </a:extLst>
            </p:cNvPr>
            <p:cNvSpPr>
              <a:spLocks noChangeArrowheads="1"/>
            </p:cNvSpPr>
            <p:nvPr/>
          </p:nvSpPr>
          <p:spPr bwMode="auto">
            <a:xfrm>
              <a:off x="6324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6EEEEDAA-6D05-E0DF-FD9F-8DFAF0376060}"/>
                </a:ext>
              </a:extLst>
            </p:cNvPr>
            <p:cNvSpPr>
              <a:spLocks noChangeArrowheads="1"/>
            </p:cNvSpPr>
            <p:nvPr/>
          </p:nvSpPr>
          <p:spPr bwMode="auto">
            <a:xfrm>
              <a:off x="990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A777ECC8-CE47-AE40-71B9-4DCECD9DE2A2}"/>
                </a:ext>
              </a:extLst>
            </p:cNvPr>
            <p:cNvSpPr>
              <a:spLocks noChangeShapeType="1"/>
            </p:cNvSpPr>
            <p:nvPr/>
          </p:nvSpPr>
          <p:spPr bwMode="auto">
            <a:xfrm>
              <a:off x="4495800" y="3048000"/>
              <a:ext cx="0" cy="1447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9">
              <a:extLst>
                <a:ext uri="{FF2B5EF4-FFF2-40B4-BE49-F238E27FC236}">
                  <a16:creationId xmlns:a16="http://schemas.microsoft.com/office/drawing/2014/main" id="{D7F669B2-9C20-58F7-97D3-8284264B557B}"/>
                </a:ext>
              </a:extLst>
            </p:cNvPr>
            <p:cNvSpPr>
              <a:spLocks noChangeShapeType="1"/>
            </p:cNvSpPr>
            <p:nvPr/>
          </p:nvSpPr>
          <p:spPr bwMode="auto">
            <a:xfrm flipV="1">
              <a:off x="1828800" y="3810000"/>
              <a:ext cx="0" cy="685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
              <a:extLst>
                <a:ext uri="{FF2B5EF4-FFF2-40B4-BE49-F238E27FC236}">
                  <a16:creationId xmlns:a16="http://schemas.microsoft.com/office/drawing/2014/main" id="{C4812E87-C11B-FF44-8081-93B45FAA5C50}"/>
                </a:ext>
              </a:extLst>
            </p:cNvPr>
            <p:cNvSpPr>
              <a:spLocks noChangeShapeType="1"/>
            </p:cNvSpPr>
            <p:nvPr/>
          </p:nvSpPr>
          <p:spPr bwMode="auto">
            <a:xfrm flipV="1">
              <a:off x="7162800" y="3810000"/>
              <a:ext cx="0" cy="685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a:extLst>
                <a:ext uri="{FF2B5EF4-FFF2-40B4-BE49-F238E27FC236}">
                  <a16:creationId xmlns:a16="http://schemas.microsoft.com/office/drawing/2014/main" id="{8B087A3A-67D8-EF98-DD26-AD3F8E433672}"/>
                </a:ext>
              </a:extLst>
            </p:cNvPr>
            <p:cNvSpPr>
              <a:spLocks noChangeShapeType="1"/>
            </p:cNvSpPr>
            <p:nvPr/>
          </p:nvSpPr>
          <p:spPr bwMode="auto">
            <a:xfrm>
              <a:off x="1828800" y="3810000"/>
              <a:ext cx="53340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2">
              <a:extLst>
                <a:ext uri="{FF2B5EF4-FFF2-40B4-BE49-F238E27FC236}">
                  <a16:creationId xmlns:a16="http://schemas.microsoft.com/office/drawing/2014/main" id="{246704DB-6FC9-45F9-290B-51E3B2BCF195}"/>
                </a:ext>
              </a:extLst>
            </p:cNvPr>
            <p:cNvSpPr txBox="1">
              <a:spLocks noChangeArrowheads="1"/>
            </p:cNvSpPr>
            <p:nvPr/>
          </p:nvSpPr>
          <p:spPr bwMode="auto">
            <a:xfrm>
              <a:off x="3733800" y="2286000"/>
              <a:ext cx="1631950" cy="641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t>Non-Functional</a:t>
              </a:r>
            </a:p>
            <a:p>
              <a:pPr algn="ctr"/>
              <a:r>
                <a:rPr lang="en-US" altLang="en-US" sz="1800" dirty="0"/>
                <a:t>requirements</a:t>
              </a:r>
            </a:p>
          </p:txBody>
        </p:sp>
        <p:sp>
          <p:nvSpPr>
            <p:cNvPr id="13" name="Text Box 13">
              <a:extLst>
                <a:ext uri="{FF2B5EF4-FFF2-40B4-BE49-F238E27FC236}">
                  <a16:creationId xmlns:a16="http://schemas.microsoft.com/office/drawing/2014/main" id="{4AD49FF7-B401-9741-ADD3-52CE48CDFBCF}"/>
                </a:ext>
              </a:extLst>
            </p:cNvPr>
            <p:cNvSpPr txBox="1">
              <a:spLocks noChangeArrowheads="1"/>
            </p:cNvSpPr>
            <p:nvPr/>
          </p:nvSpPr>
          <p:spPr bwMode="auto">
            <a:xfrm>
              <a:off x="1105718" y="46164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Product</a:t>
              </a:r>
            </a:p>
            <a:p>
              <a:pPr algn="ctr"/>
              <a:r>
                <a:rPr lang="en-US" altLang="en-US" sz="1800"/>
                <a:t>requirements</a:t>
              </a:r>
            </a:p>
          </p:txBody>
        </p:sp>
        <p:sp>
          <p:nvSpPr>
            <p:cNvPr id="14" name="Text Box 14">
              <a:extLst>
                <a:ext uri="{FF2B5EF4-FFF2-40B4-BE49-F238E27FC236}">
                  <a16:creationId xmlns:a16="http://schemas.microsoft.com/office/drawing/2014/main" id="{3069A330-E76E-DE16-CA2E-B308BDD69C32}"/>
                </a:ext>
              </a:extLst>
            </p:cNvPr>
            <p:cNvSpPr txBox="1">
              <a:spLocks noChangeArrowheads="1"/>
            </p:cNvSpPr>
            <p:nvPr/>
          </p:nvSpPr>
          <p:spPr bwMode="auto">
            <a:xfrm>
              <a:off x="3733800" y="4616450"/>
              <a:ext cx="1543050" cy="641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Organizational</a:t>
              </a:r>
            </a:p>
            <a:p>
              <a:pPr algn="ctr"/>
              <a:r>
                <a:rPr lang="en-US" altLang="en-US" sz="1800"/>
                <a:t>requirements</a:t>
              </a:r>
            </a:p>
          </p:txBody>
        </p:sp>
        <p:sp>
          <p:nvSpPr>
            <p:cNvPr id="15" name="Text Box 15">
              <a:extLst>
                <a:ext uri="{FF2B5EF4-FFF2-40B4-BE49-F238E27FC236}">
                  <a16:creationId xmlns:a16="http://schemas.microsoft.com/office/drawing/2014/main" id="{AF0EDB63-67D5-9F12-9876-8678755408D3}"/>
                </a:ext>
              </a:extLst>
            </p:cNvPr>
            <p:cNvSpPr txBox="1">
              <a:spLocks noChangeArrowheads="1"/>
            </p:cNvSpPr>
            <p:nvPr/>
          </p:nvSpPr>
          <p:spPr bwMode="auto">
            <a:xfrm>
              <a:off x="6439718" y="46482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External</a:t>
              </a:r>
            </a:p>
            <a:p>
              <a:pPr algn="ctr"/>
              <a:r>
                <a:rPr lang="en-US" altLang="en-US" sz="1800"/>
                <a:t>requirements</a:t>
              </a:r>
            </a:p>
          </p:txBody>
        </p:sp>
      </p:grpSp>
    </p:spTree>
    <p:extLst>
      <p:ext uri="{BB962C8B-B14F-4D97-AF65-F5344CB8AC3E}">
        <p14:creationId xmlns:p14="http://schemas.microsoft.com/office/powerpoint/2010/main" val="109700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 descr="preencoded.png">
            <a:extLst>
              <a:ext uri="{FF2B5EF4-FFF2-40B4-BE49-F238E27FC236}">
                <a16:creationId xmlns:a16="http://schemas.microsoft.com/office/drawing/2014/main" id="{853FF7D4-328D-8395-BEDF-3C00516382B4}"/>
              </a:ext>
            </a:extLst>
          </p:cNvPr>
          <p:cNvPicPr>
            <a:picLocks noChangeAspect="1"/>
          </p:cNvPicPr>
          <p:nvPr/>
        </p:nvPicPr>
        <p:blipFill rotWithShape="1">
          <a:blip r:embed="rId2"/>
          <a:srcRect l="13544" t="30805" r="15684" b="19800"/>
          <a:stretch/>
        </p:blipFill>
        <p:spPr>
          <a:xfrm>
            <a:off x="838200" y="1326697"/>
            <a:ext cx="9265920" cy="4850266"/>
          </a:xfrm>
          <a:prstGeom prst="rect">
            <a:avLst/>
          </a:prstGeom>
        </p:spPr>
      </p:pic>
    </p:spTree>
    <p:extLst>
      <p:ext uri="{BB962C8B-B14F-4D97-AF65-F5344CB8AC3E}">
        <p14:creationId xmlns:p14="http://schemas.microsoft.com/office/powerpoint/2010/main" val="48124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C4AC-1F44-3A1B-656B-CB32D556806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400970B-441C-BA06-35C9-702D63AF6B02}"/>
              </a:ext>
            </a:extLst>
          </p:cNvPr>
          <p:cNvSpPr>
            <a:spLocks noGrp="1"/>
          </p:cNvSpPr>
          <p:nvPr>
            <p:ph idx="1"/>
          </p:nvPr>
        </p:nvSpPr>
        <p:spPr/>
        <p:txBody>
          <a:bodyPr/>
          <a:lstStyle/>
          <a:p>
            <a:r>
              <a:rPr lang="en-US" altLang="en-US" dirty="0"/>
              <a:t>For example, if an aircraft system does not meet reliability requirements, it will not be certified as ‘safe’</a:t>
            </a:r>
          </a:p>
          <a:p>
            <a:r>
              <a:rPr lang="en-US" altLang="en-US" dirty="0"/>
              <a:t>If a real-time control system fails to meet its performance requirements, the control functions will not operate correctly</a:t>
            </a:r>
          </a:p>
          <a:p>
            <a:endParaRPr lang="en-US" dirty="0"/>
          </a:p>
        </p:txBody>
      </p:sp>
    </p:spTree>
    <p:extLst>
      <p:ext uri="{BB962C8B-B14F-4D97-AF65-F5344CB8AC3E}">
        <p14:creationId xmlns:p14="http://schemas.microsoft.com/office/powerpoint/2010/main" val="280679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C3B0AAF-D0A8-8433-B14F-D739C7A496B1}"/>
              </a:ext>
            </a:extLst>
          </p:cNvPr>
          <p:cNvGrpSpPr/>
          <p:nvPr/>
        </p:nvGrpSpPr>
        <p:grpSpPr>
          <a:xfrm>
            <a:off x="1898904" y="1027906"/>
            <a:ext cx="8610600" cy="4267200"/>
            <a:chOff x="228600" y="1905000"/>
            <a:chExt cx="8610600" cy="4267200"/>
          </a:xfrm>
        </p:grpSpPr>
        <p:sp>
          <p:nvSpPr>
            <p:cNvPr id="4" name="AutoShape 3">
              <a:extLst>
                <a:ext uri="{FF2B5EF4-FFF2-40B4-BE49-F238E27FC236}">
                  <a16:creationId xmlns:a16="http://schemas.microsoft.com/office/drawing/2014/main" id="{040DF1C7-2057-722C-1A25-82A59075B555}"/>
                </a:ext>
              </a:extLst>
            </p:cNvPr>
            <p:cNvSpPr>
              <a:spLocks noChangeArrowheads="1"/>
            </p:cNvSpPr>
            <p:nvPr/>
          </p:nvSpPr>
          <p:spPr bwMode="auto">
            <a:xfrm>
              <a:off x="3505200" y="19050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4">
              <a:extLst>
                <a:ext uri="{FF2B5EF4-FFF2-40B4-BE49-F238E27FC236}">
                  <a16:creationId xmlns:a16="http://schemas.microsoft.com/office/drawing/2014/main" id="{A48D6470-1D88-680E-7D6F-390662977436}"/>
                </a:ext>
              </a:extLst>
            </p:cNvPr>
            <p:cNvSpPr>
              <a:spLocks noChangeArrowheads="1"/>
            </p:cNvSpPr>
            <p:nvPr/>
          </p:nvSpPr>
          <p:spPr bwMode="auto">
            <a:xfrm>
              <a:off x="2514600" y="35814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a:extLst>
                <a:ext uri="{FF2B5EF4-FFF2-40B4-BE49-F238E27FC236}">
                  <a16:creationId xmlns:a16="http://schemas.microsoft.com/office/drawing/2014/main" id="{05178995-8E9B-0139-696E-62903C18025B}"/>
                </a:ext>
              </a:extLst>
            </p:cNvPr>
            <p:cNvSpPr>
              <a:spLocks noChangeArrowheads="1"/>
            </p:cNvSpPr>
            <p:nvPr/>
          </p:nvSpPr>
          <p:spPr bwMode="auto">
            <a:xfrm>
              <a:off x="7086600" y="35814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05DA873C-59EE-D0E2-BB13-50C496EE3454}"/>
                </a:ext>
              </a:extLst>
            </p:cNvPr>
            <p:cNvSpPr>
              <a:spLocks noChangeArrowheads="1"/>
            </p:cNvSpPr>
            <p:nvPr/>
          </p:nvSpPr>
          <p:spPr bwMode="auto">
            <a:xfrm>
              <a:off x="228600" y="35814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a:extLst>
                <a:ext uri="{FF2B5EF4-FFF2-40B4-BE49-F238E27FC236}">
                  <a16:creationId xmlns:a16="http://schemas.microsoft.com/office/drawing/2014/main" id="{4FD6C1C4-AFBC-11AE-66D3-1940CE33A3EA}"/>
                </a:ext>
              </a:extLst>
            </p:cNvPr>
            <p:cNvSpPr>
              <a:spLocks noChangeShapeType="1"/>
            </p:cNvSpPr>
            <p:nvPr/>
          </p:nvSpPr>
          <p:spPr bwMode="auto">
            <a:xfrm>
              <a:off x="1066800" y="3200400"/>
              <a:ext cx="68580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12">
              <a:extLst>
                <a:ext uri="{FF2B5EF4-FFF2-40B4-BE49-F238E27FC236}">
                  <a16:creationId xmlns:a16="http://schemas.microsoft.com/office/drawing/2014/main" id="{1BF78470-21C9-1A74-C1EA-094FEC35C369}"/>
                </a:ext>
              </a:extLst>
            </p:cNvPr>
            <p:cNvSpPr txBox="1">
              <a:spLocks noChangeArrowheads="1"/>
            </p:cNvSpPr>
            <p:nvPr/>
          </p:nvSpPr>
          <p:spPr bwMode="auto">
            <a:xfrm>
              <a:off x="3620318" y="20574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Product</a:t>
              </a:r>
            </a:p>
            <a:p>
              <a:pPr algn="ctr"/>
              <a:r>
                <a:rPr lang="en-US" altLang="en-US" sz="1800"/>
                <a:t>requirements</a:t>
              </a:r>
            </a:p>
          </p:txBody>
        </p:sp>
        <p:sp>
          <p:nvSpPr>
            <p:cNvPr id="10" name="Text Box 13">
              <a:extLst>
                <a:ext uri="{FF2B5EF4-FFF2-40B4-BE49-F238E27FC236}">
                  <a16:creationId xmlns:a16="http://schemas.microsoft.com/office/drawing/2014/main" id="{92602CB6-6F70-CBFC-F052-482D7E9C44DB}"/>
                </a:ext>
              </a:extLst>
            </p:cNvPr>
            <p:cNvSpPr txBox="1">
              <a:spLocks noChangeArrowheads="1"/>
            </p:cNvSpPr>
            <p:nvPr/>
          </p:nvSpPr>
          <p:spPr bwMode="auto">
            <a:xfrm>
              <a:off x="2699568" y="37020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Efficiency</a:t>
              </a:r>
            </a:p>
            <a:p>
              <a:pPr algn="ctr"/>
              <a:r>
                <a:rPr lang="en-US" altLang="en-US" sz="1800"/>
                <a:t>requirements</a:t>
              </a:r>
            </a:p>
          </p:txBody>
        </p:sp>
        <p:sp>
          <p:nvSpPr>
            <p:cNvPr id="11" name="Text Box 14">
              <a:extLst>
                <a:ext uri="{FF2B5EF4-FFF2-40B4-BE49-F238E27FC236}">
                  <a16:creationId xmlns:a16="http://schemas.microsoft.com/office/drawing/2014/main" id="{EE283E23-40D3-5DC1-587E-AEB90282EC28}"/>
                </a:ext>
              </a:extLst>
            </p:cNvPr>
            <p:cNvSpPr txBox="1">
              <a:spLocks noChangeArrowheads="1"/>
            </p:cNvSpPr>
            <p:nvPr/>
          </p:nvSpPr>
          <p:spPr bwMode="auto">
            <a:xfrm>
              <a:off x="4991918" y="37338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Reliability</a:t>
              </a:r>
            </a:p>
            <a:p>
              <a:pPr algn="ctr"/>
              <a:r>
                <a:rPr lang="en-US" altLang="en-US" sz="1800"/>
                <a:t>requirements</a:t>
              </a:r>
            </a:p>
          </p:txBody>
        </p:sp>
        <p:sp>
          <p:nvSpPr>
            <p:cNvPr id="12" name="AutoShape 16">
              <a:extLst>
                <a:ext uri="{FF2B5EF4-FFF2-40B4-BE49-F238E27FC236}">
                  <a16:creationId xmlns:a16="http://schemas.microsoft.com/office/drawing/2014/main" id="{D93F1791-B4BF-7553-2665-A004FDFBD247}"/>
                </a:ext>
              </a:extLst>
            </p:cNvPr>
            <p:cNvSpPr>
              <a:spLocks noChangeArrowheads="1"/>
            </p:cNvSpPr>
            <p:nvPr/>
          </p:nvSpPr>
          <p:spPr bwMode="auto">
            <a:xfrm>
              <a:off x="4800600" y="35814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8">
              <a:extLst>
                <a:ext uri="{FF2B5EF4-FFF2-40B4-BE49-F238E27FC236}">
                  <a16:creationId xmlns:a16="http://schemas.microsoft.com/office/drawing/2014/main" id="{E02829A7-ADBE-623E-B381-22006F912F21}"/>
                </a:ext>
              </a:extLst>
            </p:cNvPr>
            <p:cNvSpPr txBox="1">
              <a:spLocks noChangeArrowheads="1"/>
            </p:cNvSpPr>
            <p:nvPr/>
          </p:nvSpPr>
          <p:spPr bwMode="auto">
            <a:xfrm>
              <a:off x="7271568" y="37338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Portability</a:t>
              </a:r>
            </a:p>
            <a:p>
              <a:pPr algn="ctr"/>
              <a:r>
                <a:rPr lang="en-US" altLang="en-US" sz="1800"/>
                <a:t>requirements</a:t>
              </a:r>
            </a:p>
          </p:txBody>
        </p:sp>
        <p:sp>
          <p:nvSpPr>
            <p:cNvPr id="14" name="Text Box 19">
              <a:extLst>
                <a:ext uri="{FF2B5EF4-FFF2-40B4-BE49-F238E27FC236}">
                  <a16:creationId xmlns:a16="http://schemas.microsoft.com/office/drawing/2014/main" id="{58AB0E9A-A5F4-AE32-AC34-868BEBF08804}"/>
                </a:ext>
              </a:extLst>
            </p:cNvPr>
            <p:cNvSpPr txBox="1">
              <a:spLocks noChangeArrowheads="1"/>
            </p:cNvSpPr>
            <p:nvPr/>
          </p:nvSpPr>
          <p:spPr bwMode="auto">
            <a:xfrm>
              <a:off x="343718" y="37338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Usability</a:t>
              </a:r>
            </a:p>
            <a:p>
              <a:pPr algn="ctr"/>
              <a:r>
                <a:rPr lang="en-US" altLang="en-US" sz="1800"/>
                <a:t>requirements</a:t>
              </a:r>
            </a:p>
          </p:txBody>
        </p:sp>
        <p:sp>
          <p:nvSpPr>
            <p:cNvPr id="15" name="Line 20">
              <a:extLst>
                <a:ext uri="{FF2B5EF4-FFF2-40B4-BE49-F238E27FC236}">
                  <a16:creationId xmlns:a16="http://schemas.microsoft.com/office/drawing/2014/main" id="{15A3BCB3-9874-C73B-D669-5684655B9588}"/>
                </a:ext>
              </a:extLst>
            </p:cNvPr>
            <p:cNvSpPr>
              <a:spLocks noChangeShapeType="1"/>
            </p:cNvSpPr>
            <p:nvPr/>
          </p:nvSpPr>
          <p:spPr bwMode="auto">
            <a:xfrm>
              <a:off x="4419600" y="28194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1">
              <a:extLst>
                <a:ext uri="{FF2B5EF4-FFF2-40B4-BE49-F238E27FC236}">
                  <a16:creationId xmlns:a16="http://schemas.microsoft.com/office/drawing/2014/main" id="{09786B22-15B4-B568-B1AF-4669984774E3}"/>
                </a:ext>
              </a:extLst>
            </p:cNvPr>
            <p:cNvSpPr>
              <a:spLocks noChangeShapeType="1"/>
            </p:cNvSpPr>
            <p:nvPr/>
          </p:nvSpPr>
          <p:spPr bwMode="auto">
            <a:xfrm>
              <a:off x="3352800" y="44958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AutoShape 22">
              <a:extLst>
                <a:ext uri="{FF2B5EF4-FFF2-40B4-BE49-F238E27FC236}">
                  <a16:creationId xmlns:a16="http://schemas.microsoft.com/office/drawing/2014/main" id="{CD438388-4633-CAF1-3ACA-0BCAA382BB6D}"/>
                </a:ext>
              </a:extLst>
            </p:cNvPr>
            <p:cNvSpPr>
              <a:spLocks noChangeArrowheads="1"/>
            </p:cNvSpPr>
            <p:nvPr/>
          </p:nvSpPr>
          <p:spPr bwMode="auto">
            <a:xfrm>
              <a:off x="3581400" y="5257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23">
              <a:extLst>
                <a:ext uri="{FF2B5EF4-FFF2-40B4-BE49-F238E27FC236}">
                  <a16:creationId xmlns:a16="http://schemas.microsoft.com/office/drawing/2014/main" id="{BBF469EB-C3CC-0E66-A3C2-204AA05BC386}"/>
                </a:ext>
              </a:extLst>
            </p:cNvPr>
            <p:cNvSpPr>
              <a:spLocks noChangeArrowheads="1"/>
            </p:cNvSpPr>
            <p:nvPr/>
          </p:nvSpPr>
          <p:spPr bwMode="auto">
            <a:xfrm>
              <a:off x="1295400" y="5257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4">
              <a:extLst>
                <a:ext uri="{FF2B5EF4-FFF2-40B4-BE49-F238E27FC236}">
                  <a16:creationId xmlns:a16="http://schemas.microsoft.com/office/drawing/2014/main" id="{3A82AF10-0D7D-94C8-FF81-41166F2BE36B}"/>
                </a:ext>
              </a:extLst>
            </p:cNvPr>
            <p:cNvSpPr>
              <a:spLocks noChangeShapeType="1"/>
            </p:cNvSpPr>
            <p:nvPr/>
          </p:nvSpPr>
          <p:spPr bwMode="auto">
            <a:xfrm>
              <a:off x="3352800" y="32004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5">
              <a:extLst>
                <a:ext uri="{FF2B5EF4-FFF2-40B4-BE49-F238E27FC236}">
                  <a16:creationId xmlns:a16="http://schemas.microsoft.com/office/drawing/2014/main" id="{48D38591-2E77-E83A-AA48-B619537C3BF8}"/>
                </a:ext>
              </a:extLst>
            </p:cNvPr>
            <p:cNvSpPr>
              <a:spLocks noChangeShapeType="1"/>
            </p:cNvSpPr>
            <p:nvPr/>
          </p:nvSpPr>
          <p:spPr bwMode="auto">
            <a:xfrm>
              <a:off x="1066800" y="32004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6">
              <a:extLst>
                <a:ext uri="{FF2B5EF4-FFF2-40B4-BE49-F238E27FC236}">
                  <a16:creationId xmlns:a16="http://schemas.microsoft.com/office/drawing/2014/main" id="{1F25F434-4E02-E3AD-C19E-705CE5F98324}"/>
                </a:ext>
              </a:extLst>
            </p:cNvPr>
            <p:cNvSpPr>
              <a:spLocks noChangeShapeType="1"/>
            </p:cNvSpPr>
            <p:nvPr/>
          </p:nvSpPr>
          <p:spPr bwMode="auto">
            <a:xfrm>
              <a:off x="7924800" y="32004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7">
              <a:extLst>
                <a:ext uri="{FF2B5EF4-FFF2-40B4-BE49-F238E27FC236}">
                  <a16:creationId xmlns:a16="http://schemas.microsoft.com/office/drawing/2014/main" id="{04607193-0D16-B955-99FE-ECEC664975A7}"/>
                </a:ext>
              </a:extLst>
            </p:cNvPr>
            <p:cNvSpPr>
              <a:spLocks noChangeShapeType="1"/>
            </p:cNvSpPr>
            <p:nvPr/>
          </p:nvSpPr>
          <p:spPr bwMode="auto">
            <a:xfrm>
              <a:off x="5638800" y="32004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8">
              <a:extLst>
                <a:ext uri="{FF2B5EF4-FFF2-40B4-BE49-F238E27FC236}">
                  <a16:creationId xmlns:a16="http://schemas.microsoft.com/office/drawing/2014/main" id="{A6E997DE-EE6E-9E3F-2296-F967DF6B8273}"/>
                </a:ext>
              </a:extLst>
            </p:cNvPr>
            <p:cNvSpPr>
              <a:spLocks noChangeShapeType="1"/>
            </p:cNvSpPr>
            <p:nvPr/>
          </p:nvSpPr>
          <p:spPr bwMode="auto">
            <a:xfrm>
              <a:off x="2209800" y="48768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9">
              <a:extLst>
                <a:ext uri="{FF2B5EF4-FFF2-40B4-BE49-F238E27FC236}">
                  <a16:creationId xmlns:a16="http://schemas.microsoft.com/office/drawing/2014/main" id="{E892BC67-B749-40C1-4407-B684766F4669}"/>
                </a:ext>
              </a:extLst>
            </p:cNvPr>
            <p:cNvSpPr>
              <a:spLocks noChangeShapeType="1"/>
            </p:cNvSpPr>
            <p:nvPr/>
          </p:nvSpPr>
          <p:spPr bwMode="auto">
            <a:xfrm>
              <a:off x="4419600" y="48768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0">
              <a:extLst>
                <a:ext uri="{FF2B5EF4-FFF2-40B4-BE49-F238E27FC236}">
                  <a16:creationId xmlns:a16="http://schemas.microsoft.com/office/drawing/2014/main" id="{3F6BBDEA-340D-8F9D-BAD7-3A0D066348DC}"/>
                </a:ext>
              </a:extLst>
            </p:cNvPr>
            <p:cNvSpPr>
              <a:spLocks noChangeShapeType="1"/>
            </p:cNvSpPr>
            <p:nvPr/>
          </p:nvSpPr>
          <p:spPr bwMode="auto">
            <a:xfrm>
              <a:off x="2209800" y="4876800"/>
              <a:ext cx="22098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31">
              <a:extLst>
                <a:ext uri="{FF2B5EF4-FFF2-40B4-BE49-F238E27FC236}">
                  <a16:creationId xmlns:a16="http://schemas.microsoft.com/office/drawing/2014/main" id="{E987E4AF-0A24-4DB3-18F3-993B183A6AFD}"/>
                </a:ext>
              </a:extLst>
            </p:cNvPr>
            <p:cNvSpPr txBox="1">
              <a:spLocks noChangeArrowheads="1"/>
            </p:cNvSpPr>
            <p:nvPr/>
          </p:nvSpPr>
          <p:spPr bwMode="auto">
            <a:xfrm>
              <a:off x="1410518" y="53784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Performance</a:t>
              </a:r>
            </a:p>
            <a:p>
              <a:pPr algn="ctr"/>
              <a:r>
                <a:rPr lang="en-US" altLang="en-US" sz="1800"/>
                <a:t>requirements</a:t>
              </a:r>
            </a:p>
          </p:txBody>
        </p:sp>
        <p:sp>
          <p:nvSpPr>
            <p:cNvPr id="27" name="Text Box 32">
              <a:extLst>
                <a:ext uri="{FF2B5EF4-FFF2-40B4-BE49-F238E27FC236}">
                  <a16:creationId xmlns:a16="http://schemas.microsoft.com/office/drawing/2014/main" id="{FDC891E5-8B15-2795-DB59-E26B92B23C3D}"/>
                </a:ext>
              </a:extLst>
            </p:cNvPr>
            <p:cNvSpPr txBox="1">
              <a:spLocks noChangeArrowheads="1"/>
            </p:cNvSpPr>
            <p:nvPr/>
          </p:nvSpPr>
          <p:spPr bwMode="auto">
            <a:xfrm>
              <a:off x="3696518" y="53784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Space</a:t>
              </a:r>
            </a:p>
            <a:p>
              <a:pPr algn="ctr"/>
              <a:r>
                <a:rPr lang="en-US" altLang="en-US" sz="1800"/>
                <a:t>requirements</a:t>
              </a:r>
            </a:p>
          </p:txBody>
        </p:sp>
      </p:grpSp>
    </p:spTree>
    <p:extLst>
      <p:ext uri="{BB962C8B-B14F-4D97-AF65-F5344CB8AC3E}">
        <p14:creationId xmlns:p14="http://schemas.microsoft.com/office/powerpoint/2010/main" val="2571345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1CC5-5E19-54EB-B3B6-CA78BF223B6F}"/>
              </a:ext>
            </a:extLst>
          </p:cNvPr>
          <p:cNvSpPr>
            <a:spLocks noGrp="1"/>
          </p:cNvSpPr>
          <p:nvPr>
            <p:ph type="title"/>
          </p:nvPr>
        </p:nvSpPr>
        <p:spPr/>
        <p:txBody>
          <a:bodyPr/>
          <a:lstStyle/>
          <a:p>
            <a:r>
              <a:rPr lang="en-US" dirty="0"/>
              <a:t>Organizational Requirements</a:t>
            </a:r>
          </a:p>
        </p:txBody>
      </p:sp>
      <p:grpSp>
        <p:nvGrpSpPr>
          <p:cNvPr id="16" name="Group 15">
            <a:extLst>
              <a:ext uri="{FF2B5EF4-FFF2-40B4-BE49-F238E27FC236}">
                <a16:creationId xmlns:a16="http://schemas.microsoft.com/office/drawing/2014/main" id="{AB1370A4-EBA4-41B9-7A2B-D0365CF26084}"/>
              </a:ext>
            </a:extLst>
          </p:cNvPr>
          <p:cNvGrpSpPr/>
          <p:nvPr/>
        </p:nvGrpSpPr>
        <p:grpSpPr>
          <a:xfrm>
            <a:off x="2429256" y="1499616"/>
            <a:ext cx="7086600" cy="3276600"/>
            <a:chOff x="990600" y="2133600"/>
            <a:chExt cx="7086600" cy="3276600"/>
          </a:xfrm>
        </p:grpSpPr>
        <p:sp>
          <p:nvSpPr>
            <p:cNvPr id="4" name="AutoShape 3">
              <a:extLst>
                <a:ext uri="{FF2B5EF4-FFF2-40B4-BE49-F238E27FC236}">
                  <a16:creationId xmlns:a16="http://schemas.microsoft.com/office/drawing/2014/main" id="{789CB5A4-F4E6-19FF-4213-A36A731DF2DA}"/>
                </a:ext>
              </a:extLst>
            </p:cNvPr>
            <p:cNvSpPr>
              <a:spLocks noChangeArrowheads="1"/>
            </p:cNvSpPr>
            <p:nvPr/>
          </p:nvSpPr>
          <p:spPr bwMode="auto">
            <a:xfrm>
              <a:off x="3657600" y="21336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4">
              <a:extLst>
                <a:ext uri="{FF2B5EF4-FFF2-40B4-BE49-F238E27FC236}">
                  <a16:creationId xmlns:a16="http://schemas.microsoft.com/office/drawing/2014/main" id="{9D14126B-2C70-A60F-927A-76B3FB352197}"/>
                </a:ext>
              </a:extLst>
            </p:cNvPr>
            <p:cNvSpPr>
              <a:spLocks noChangeArrowheads="1"/>
            </p:cNvSpPr>
            <p:nvPr/>
          </p:nvSpPr>
          <p:spPr bwMode="auto">
            <a:xfrm>
              <a:off x="3657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a:extLst>
                <a:ext uri="{FF2B5EF4-FFF2-40B4-BE49-F238E27FC236}">
                  <a16:creationId xmlns:a16="http://schemas.microsoft.com/office/drawing/2014/main" id="{8A2061E7-CACA-F297-9531-284F9F3E6840}"/>
                </a:ext>
              </a:extLst>
            </p:cNvPr>
            <p:cNvSpPr>
              <a:spLocks noChangeArrowheads="1"/>
            </p:cNvSpPr>
            <p:nvPr/>
          </p:nvSpPr>
          <p:spPr bwMode="auto">
            <a:xfrm>
              <a:off x="6324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2519EEE2-4FF9-3ACA-C421-4B2007EF6C55}"/>
                </a:ext>
              </a:extLst>
            </p:cNvPr>
            <p:cNvSpPr>
              <a:spLocks noChangeArrowheads="1"/>
            </p:cNvSpPr>
            <p:nvPr/>
          </p:nvSpPr>
          <p:spPr bwMode="auto">
            <a:xfrm>
              <a:off x="990600" y="4495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13C7761D-D3E7-8FB0-A608-309A16ACF99C}"/>
                </a:ext>
              </a:extLst>
            </p:cNvPr>
            <p:cNvSpPr>
              <a:spLocks noChangeShapeType="1"/>
            </p:cNvSpPr>
            <p:nvPr/>
          </p:nvSpPr>
          <p:spPr bwMode="auto">
            <a:xfrm>
              <a:off x="4495800" y="3048000"/>
              <a:ext cx="0" cy="1447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a:extLst>
                <a:ext uri="{FF2B5EF4-FFF2-40B4-BE49-F238E27FC236}">
                  <a16:creationId xmlns:a16="http://schemas.microsoft.com/office/drawing/2014/main" id="{FC53B4B1-3C55-4486-9DEA-078AF4A2ECCE}"/>
                </a:ext>
              </a:extLst>
            </p:cNvPr>
            <p:cNvSpPr>
              <a:spLocks noChangeShapeType="1"/>
            </p:cNvSpPr>
            <p:nvPr/>
          </p:nvSpPr>
          <p:spPr bwMode="auto">
            <a:xfrm flipV="1">
              <a:off x="1828800" y="3810000"/>
              <a:ext cx="0" cy="685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FDD412B0-38B4-EE8A-F2AA-A99D05F0E8EE}"/>
                </a:ext>
              </a:extLst>
            </p:cNvPr>
            <p:cNvSpPr>
              <a:spLocks noChangeShapeType="1"/>
            </p:cNvSpPr>
            <p:nvPr/>
          </p:nvSpPr>
          <p:spPr bwMode="auto">
            <a:xfrm flipV="1">
              <a:off x="7162800" y="3810000"/>
              <a:ext cx="0" cy="685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2F6BCFBE-AD1E-626E-458F-14ECC097BA42}"/>
                </a:ext>
              </a:extLst>
            </p:cNvPr>
            <p:cNvSpPr>
              <a:spLocks noChangeShapeType="1"/>
            </p:cNvSpPr>
            <p:nvPr/>
          </p:nvSpPr>
          <p:spPr bwMode="auto">
            <a:xfrm>
              <a:off x="1828800" y="3810000"/>
              <a:ext cx="53340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1">
              <a:extLst>
                <a:ext uri="{FF2B5EF4-FFF2-40B4-BE49-F238E27FC236}">
                  <a16:creationId xmlns:a16="http://schemas.microsoft.com/office/drawing/2014/main" id="{1479D7A2-D6FB-8BC7-C1F5-72E24CBE77A8}"/>
                </a:ext>
              </a:extLst>
            </p:cNvPr>
            <p:cNvSpPr txBox="1">
              <a:spLocks noChangeArrowheads="1"/>
            </p:cNvSpPr>
            <p:nvPr/>
          </p:nvSpPr>
          <p:spPr bwMode="auto">
            <a:xfrm>
              <a:off x="3671800" y="4616450"/>
              <a:ext cx="1692451"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Implementation</a:t>
              </a:r>
            </a:p>
            <a:p>
              <a:pPr algn="ctr"/>
              <a:r>
                <a:rPr lang="en-US" altLang="en-US" sz="1800"/>
                <a:t>requirements</a:t>
              </a:r>
            </a:p>
          </p:txBody>
        </p:sp>
        <p:sp>
          <p:nvSpPr>
            <p:cNvPr id="13" name="Text Box 12">
              <a:extLst>
                <a:ext uri="{FF2B5EF4-FFF2-40B4-BE49-F238E27FC236}">
                  <a16:creationId xmlns:a16="http://schemas.microsoft.com/office/drawing/2014/main" id="{CCA3BAE4-037E-1046-3C60-86D3E4B1A8BC}"/>
                </a:ext>
              </a:extLst>
            </p:cNvPr>
            <p:cNvSpPr txBox="1">
              <a:spLocks noChangeArrowheads="1"/>
            </p:cNvSpPr>
            <p:nvPr/>
          </p:nvSpPr>
          <p:spPr bwMode="auto">
            <a:xfrm>
              <a:off x="1105718" y="46164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Standards</a:t>
              </a:r>
            </a:p>
            <a:p>
              <a:pPr algn="ctr"/>
              <a:r>
                <a:rPr lang="en-US" altLang="en-US" sz="1800"/>
                <a:t>requirements</a:t>
              </a:r>
            </a:p>
          </p:txBody>
        </p:sp>
        <p:sp>
          <p:nvSpPr>
            <p:cNvPr id="14" name="Text Box 13">
              <a:extLst>
                <a:ext uri="{FF2B5EF4-FFF2-40B4-BE49-F238E27FC236}">
                  <a16:creationId xmlns:a16="http://schemas.microsoft.com/office/drawing/2014/main" id="{8822A90C-DF9C-6167-0B1A-340F54D042A4}"/>
                </a:ext>
              </a:extLst>
            </p:cNvPr>
            <p:cNvSpPr txBox="1">
              <a:spLocks noChangeArrowheads="1"/>
            </p:cNvSpPr>
            <p:nvPr/>
          </p:nvSpPr>
          <p:spPr bwMode="auto">
            <a:xfrm>
              <a:off x="3733800" y="2254250"/>
              <a:ext cx="1543050" cy="6413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t>Organizational</a:t>
              </a:r>
            </a:p>
            <a:p>
              <a:pPr algn="ctr"/>
              <a:r>
                <a:rPr lang="en-US" altLang="en-US" sz="1800" dirty="0"/>
                <a:t>requirements</a:t>
              </a:r>
            </a:p>
          </p:txBody>
        </p:sp>
        <p:sp>
          <p:nvSpPr>
            <p:cNvPr id="15" name="Text Box 14">
              <a:extLst>
                <a:ext uri="{FF2B5EF4-FFF2-40B4-BE49-F238E27FC236}">
                  <a16:creationId xmlns:a16="http://schemas.microsoft.com/office/drawing/2014/main" id="{F25E9E38-0079-90D9-0C6A-D1C8492F53A7}"/>
                </a:ext>
              </a:extLst>
            </p:cNvPr>
            <p:cNvSpPr txBox="1">
              <a:spLocks noChangeArrowheads="1"/>
            </p:cNvSpPr>
            <p:nvPr/>
          </p:nvSpPr>
          <p:spPr bwMode="auto">
            <a:xfrm>
              <a:off x="6439718" y="46482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Delivery</a:t>
              </a:r>
            </a:p>
            <a:p>
              <a:pPr algn="ctr"/>
              <a:r>
                <a:rPr lang="en-US" altLang="en-US" sz="1800"/>
                <a:t>requirements</a:t>
              </a:r>
            </a:p>
          </p:txBody>
        </p:sp>
      </p:grpSp>
    </p:spTree>
    <p:extLst>
      <p:ext uri="{BB962C8B-B14F-4D97-AF65-F5344CB8AC3E}">
        <p14:creationId xmlns:p14="http://schemas.microsoft.com/office/powerpoint/2010/main" val="3117816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5468570-C3B5-4ECD-FE94-C9C8D16DE4AA}"/>
              </a:ext>
            </a:extLst>
          </p:cNvPr>
          <p:cNvGrpSpPr/>
          <p:nvPr/>
        </p:nvGrpSpPr>
        <p:grpSpPr>
          <a:xfrm>
            <a:off x="2685288" y="1027906"/>
            <a:ext cx="7086600" cy="4419600"/>
            <a:chOff x="990600" y="1828800"/>
            <a:chExt cx="7086600" cy="4419600"/>
          </a:xfrm>
        </p:grpSpPr>
        <p:sp>
          <p:nvSpPr>
            <p:cNvPr id="4" name="AutoShape 3">
              <a:extLst>
                <a:ext uri="{FF2B5EF4-FFF2-40B4-BE49-F238E27FC236}">
                  <a16:creationId xmlns:a16="http://schemas.microsoft.com/office/drawing/2014/main" id="{D8408E33-9AE5-157E-4105-2EC2C20583B1}"/>
                </a:ext>
              </a:extLst>
            </p:cNvPr>
            <p:cNvSpPr>
              <a:spLocks noChangeArrowheads="1"/>
            </p:cNvSpPr>
            <p:nvPr/>
          </p:nvSpPr>
          <p:spPr bwMode="auto">
            <a:xfrm>
              <a:off x="3657600" y="18288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AutoShape 4">
              <a:extLst>
                <a:ext uri="{FF2B5EF4-FFF2-40B4-BE49-F238E27FC236}">
                  <a16:creationId xmlns:a16="http://schemas.microsoft.com/office/drawing/2014/main" id="{230A839B-D0CF-B025-FF05-5C1A0EE85349}"/>
                </a:ext>
              </a:extLst>
            </p:cNvPr>
            <p:cNvSpPr>
              <a:spLocks noChangeArrowheads="1"/>
            </p:cNvSpPr>
            <p:nvPr/>
          </p:nvSpPr>
          <p:spPr bwMode="auto">
            <a:xfrm>
              <a:off x="3657600" y="36576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a:extLst>
                <a:ext uri="{FF2B5EF4-FFF2-40B4-BE49-F238E27FC236}">
                  <a16:creationId xmlns:a16="http://schemas.microsoft.com/office/drawing/2014/main" id="{3155379A-A1AA-8565-4774-4F3A74761A46}"/>
                </a:ext>
              </a:extLst>
            </p:cNvPr>
            <p:cNvSpPr>
              <a:spLocks noChangeArrowheads="1"/>
            </p:cNvSpPr>
            <p:nvPr/>
          </p:nvSpPr>
          <p:spPr bwMode="auto">
            <a:xfrm>
              <a:off x="6324600" y="36576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DA44177D-99B9-D6CC-4E0E-A3F233536180}"/>
                </a:ext>
              </a:extLst>
            </p:cNvPr>
            <p:cNvSpPr>
              <a:spLocks noChangeArrowheads="1"/>
            </p:cNvSpPr>
            <p:nvPr/>
          </p:nvSpPr>
          <p:spPr bwMode="auto">
            <a:xfrm>
              <a:off x="990600" y="36576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a:extLst>
                <a:ext uri="{FF2B5EF4-FFF2-40B4-BE49-F238E27FC236}">
                  <a16:creationId xmlns:a16="http://schemas.microsoft.com/office/drawing/2014/main" id="{B8F4F717-EA99-91B8-19B7-DF5394F65A59}"/>
                </a:ext>
              </a:extLst>
            </p:cNvPr>
            <p:cNvSpPr>
              <a:spLocks noChangeShapeType="1"/>
            </p:cNvSpPr>
            <p:nvPr/>
          </p:nvSpPr>
          <p:spPr bwMode="auto">
            <a:xfrm>
              <a:off x="1828800" y="3200400"/>
              <a:ext cx="53340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11">
              <a:extLst>
                <a:ext uri="{FF2B5EF4-FFF2-40B4-BE49-F238E27FC236}">
                  <a16:creationId xmlns:a16="http://schemas.microsoft.com/office/drawing/2014/main" id="{4D86E4B5-FCE9-9214-BE00-774A88A28EAC}"/>
                </a:ext>
              </a:extLst>
            </p:cNvPr>
            <p:cNvSpPr txBox="1">
              <a:spLocks noChangeArrowheads="1"/>
            </p:cNvSpPr>
            <p:nvPr/>
          </p:nvSpPr>
          <p:spPr bwMode="auto">
            <a:xfrm>
              <a:off x="3791768" y="37782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Ethical</a:t>
              </a:r>
            </a:p>
            <a:p>
              <a:pPr algn="ctr"/>
              <a:r>
                <a:rPr lang="en-US" altLang="en-US" sz="1800"/>
                <a:t>requirements</a:t>
              </a:r>
            </a:p>
          </p:txBody>
        </p:sp>
        <p:sp>
          <p:nvSpPr>
            <p:cNvPr id="10" name="Text Box 12">
              <a:extLst>
                <a:ext uri="{FF2B5EF4-FFF2-40B4-BE49-F238E27FC236}">
                  <a16:creationId xmlns:a16="http://schemas.microsoft.com/office/drawing/2014/main" id="{0D5DFD88-F3E7-A3A7-F3D9-570D54C8540F}"/>
                </a:ext>
              </a:extLst>
            </p:cNvPr>
            <p:cNvSpPr txBox="1">
              <a:spLocks noChangeArrowheads="1"/>
            </p:cNvSpPr>
            <p:nvPr/>
          </p:nvSpPr>
          <p:spPr bwMode="auto">
            <a:xfrm>
              <a:off x="1014411" y="3778250"/>
              <a:ext cx="1635128"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Interoperability</a:t>
              </a:r>
            </a:p>
            <a:p>
              <a:pPr algn="ctr"/>
              <a:r>
                <a:rPr lang="en-US" altLang="en-US" sz="1800"/>
                <a:t>requirements</a:t>
              </a:r>
            </a:p>
          </p:txBody>
        </p:sp>
        <p:sp>
          <p:nvSpPr>
            <p:cNvPr id="11" name="Text Box 13">
              <a:extLst>
                <a:ext uri="{FF2B5EF4-FFF2-40B4-BE49-F238E27FC236}">
                  <a16:creationId xmlns:a16="http://schemas.microsoft.com/office/drawing/2014/main" id="{247F81E5-7B32-49E6-69FB-EE6619EAE9B1}"/>
                </a:ext>
              </a:extLst>
            </p:cNvPr>
            <p:cNvSpPr txBox="1">
              <a:spLocks noChangeArrowheads="1"/>
            </p:cNvSpPr>
            <p:nvPr/>
          </p:nvSpPr>
          <p:spPr bwMode="auto">
            <a:xfrm>
              <a:off x="3779068" y="19494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t>External</a:t>
              </a:r>
            </a:p>
            <a:p>
              <a:pPr algn="ctr"/>
              <a:r>
                <a:rPr lang="en-US" altLang="en-US" sz="1800" dirty="0"/>
                <a:t>requirements</a:t>
              </a:r>
            </a:p>
          </p:txBody>
        </p:sp>
        <p:sp>
          <p:nvSpPr>
            <p:cNvPr id="12" name="Text Box 14">
              <a:extLst>
                <a:ext uri="{FF2B5EF4-FFF2-40B4-BE49-F238E27FC236}">
                  <a16:creationId xmlns:a16="http://schemas.microsoft.com/office/drawing/2014/main" id="{77F51F2C-89EF-35DE-6318-5B8FFD84E0DA}"/>
                </a:ext>
              </a:extLst>
            </p:cNvPr>
            <p:cNvSpPr txBox="1">
              <a:spLocks noChangeArrowheads="1"/>
            </p:cNvSpPr>
            <p:nvPr/>
          </p:nvSpPr>
          <p:spPr bwMode="auto">
            <a:xfrm>
              <a:off x="6439718" y="381000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Legislative</a:t>
              </a:r>
            </a:p>
            <a:p>
              <a:pPr algn="ctr"/>
              <a:r>
                <a:rPr lang="en-US" altLang="en-US" sz="1800"/>
                <a:t>requirements</a:t>
              </a:r>
            </a:p>
          </p:txBody>
        </p:sp>
        <p:sp>
          <p:nvSpPr>
            <p:cNvPr id="13" name="Line 15">
              <a:extLst>
                <a:ext uri="{FF2B5EF4-FFF2-40B4-BE49-F238E27FC236}">
                  <a16:creationId xmlns:a16="http://schemas.microsoft.com/office/drawing/2014/main" id="{C08371E8-AD1A-5032-3F2A-A17E114E6C8A}"/>
                </a:ext>
              </a:extLst>
            </p:cNvPr>
            <p:cNvSpPr>
              <a:spLocks noChangeShapeType="1"/>
            </p:cNvSpPr>
            <p:nvPr/>
          </p:nvSpPr>
          <p:spPr bwMode="auto">
            <a:xfrm flipV="1">
              <a:off x="4495800" y="2743200"/>
              <a:ext cx="0" cy="4572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a:extLst>
                <a:ext uri="{FF2B5EF4-FFF2-40B4-BE49-F238E27FC236}">
                  <a16:creationId xmlns:a16="http://schemas.microsoft.com/office/drawing/2014/main" id="{5D2B5539-AA97-20D2-E8C1-B082B59A3C44}"/>
                </a:ext>
              </a:extLst>
            </p:cNvPr>
            <p:cNvSpPr>
              <a:spLocks noChangeShapeType="1"/>
            </p:cNvSpPr>
            <p:nvPr/>
          </p:nvSpPr>
          <p:spPr bwMode="auto">
            <a:xfrm flipV="1">
              <a:off x="4495800" y="3200400"/>
              <a:ext cx="0" cy="4572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7">
              <a:extLst>
                <a:ext uri="{FF2B5EF4-FFF2-40B4-BE49-F238E27FC236}">
                  <a16:creationId xmlns:a16="http://schemas.microsoft.com/office/drawing/2014/main" id="{52C1378E-AFEF-2975-425A-1402F925F56D}"/>
                </a:ext>
              </a:extLst>
            </p:cNvPr>
            <p:cNvSpPr>
              <a:spLocks noChangeShapeType="1"/>
            </p:cNvSpPr>
            <p:nvPr/>
          </p:nvSpPr>
          <p:spPr bwMode="auto">
            <a:xfrm flipV="1">
              <a:off x="1828800" y="3200400"/>
              <a:ext cx="0" cy="4572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8">
              <a:extLst>
                <a:ext uri="{FF2B5EF4-FFF2-40B4-BE49-F238E27FC236}">
                  <a16:creationId xmlns:a16="http://schemas.microsoft.com/office/drawing/2014/main" id="{35ECD546-5845-6850-E24E-E1E7833BA148}"/>
                </a:ext>
              </a:extLst>
            </p:cNvPr>
            <p:cNvSpPr>
              <a:spLocks noChangeShapeType="1"/>
            </p:cNvSpPr>
            <p:nvPr/>
          </p:nvSpPr>
          <p:spPr bwMode="auto">
            <a:xfrm flipV="1">
              <a:off x="7162800" y="3200400"/>
              <a:ext cx="0" cy="4572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AutoShape 19">
              <a:extLst>
                <a:ext uri="{FF2B5EF4-FFF2-40B4-BE49-F238E27FC236}">
                  <a16:creationId xmlns:a16="http://schemas.microsoft.com/office/drawing/2014/main" id="{39D79B67-4AED-7648-63BD-B6E0D62EA5C9}"/>
                </a:ext>
              </a:extLst>
            </p:cNvPr>
            <p:cNvSpPr>
              <a:spLocks noChangeArrowheads="1"/>
            </p:cNvSpPr>
            <p:nvPr/>
          </p:nvSpPr>
          <p:spPr bwMode="auto">
            <a:xfrm>
              <a:off x="6324600" y="53340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20">
              <a:extLst>
                <a:ext uri="{FF2B5EF4-FFF2-40B4-BE49-F238E27FC236}">
                  <a16:creationId xmlns:a16="http://schemas.microsoft.com/office/drawing/2014/main" id="{0BD4A412-3B48-62DC-05FC-A4E2C3E372D9}"/>
                </a:ext>
              </a:extLst>
            </p:cNvPr>
            <p:cNvSpPr>
              <a:spLocks noChangeArrowheads="1"/>
            </p:cNvSpPr>
            <p:nvPr/>
          </p:nvSpPr>
          <p:spPr bwMode="auto">
            <a:xfrm>
              <a:off x="4038600" y="5334000"/>
              <a:ext cx="17526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1">
              <a:extLst>
                <a:ext uri="{FF2B5EF4-FFF2-40B4-BE49-F238E27FC236}">
                  <a16:creationId xmlns:a16="http://schemas.microsoft.com/office/drawing/2014/main" id="{635ED636-950A-4A12-FC40-F666ED910BBD}"/>
                </a:ext>
              </a:extLst>
            </p:cNvPr>
            <p:cNvSpPr>
              <a:spLocks noChangeShapeType="1"/>
            </p:cNvSpPr>
            <p:nvPr/>
          </p:nvSpPr>
          <p:spPr bwMode="auto">
            <a:xfrm>
              <a:off x="4953000" y="49530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2">
              <a:extLst>
                <a:ext uri="{FF2B5EF4-FFF2-40B4-BE49-F238E27FC236}">
                  <a16:creationId xmlns:a16="http://schemas.microsoft.com/office/drawing/2014/main" id="{D72ED73D-E69C-CC25-2D38-60A0B9DBDB16}"/>
                </a:ext>
              </a:extLst>
            </p:cNvPr>
            <p:cNvSpPr>
              <a:spLocks noChangeShapeType="1"/>
            </p:cNvSpPr>
            <p:nvPr/>
          </p:nvSpPr>
          <p:spPr bwMode="auto">
            <a:xfrm>
              <a:off x="7162800" y="49530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3">
              <a:extLst>
                <a:ext uri="{FF2B5EF4-FFF2-40B4-BE49-F238E27FC236}">
                  <a16:creationId xmlns:a16="http://schemas.microsoft.com/office/drawing/2014/main" id="{83D8E831-1425-B407-5852-CC0658B05E40}"/>
                </a:ext>
              </a:extLst>
            </p:cNvPr>
            <p:cNvSpPr>
              <a:spLocks noChangeShapeType="1"/>
            </p:cNvSpPr>
            <p:nvPr/>
          </p:nvSpPr>
          <p:spPr bwMode="auto">
            <a:xfrm>
              <a:off x="4953000" y="4953000"/>
              <a:ext cx="22098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4">
              <a:extLst>
                <a:ext uri="{FF2B5EF4-FFF2-40B4-BE49-F238E27FC236}">
                  <a16:creationId xmlns:a16="http://schemas.microsoft.com/office/drawing/2014/main" id="{1158C723-74E4-7F79-BB54-B33B81799C27}"/>
                </a:ext>
              </a:extLst>
            </p:cNvPr>
            <p:cNvSpPr txBox="1">
              <a:spLocks noChangeArrowheads="1"/>
            </p:cNvSpPr>
            <p:nvPr/>
          </p:nvSpPr>
          <p:spPr bwMode="auto">
            <a:xfrm>
              <a:off x="4153718" y="54546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Privacy</a:t>
              </a:r>
            </a:p>
            <a:p>
              <a:pPr algn="ctr"/>
              <a:r>
                <a:rPr lang="en-US" altLang="en-US" sz="1800"/>
                <a:t>requirements</a:t>
              </a:r>
            </a:p>
          </p:txBody>
        </p:sp>
        <p:sp>
          <p:nvSpPr>
            <p:cNvPr id="23" name="Text Box 25">
              <a:extLst>
                <a:ext uri="{FF2B5EF4-FFF2-40B4-BE49-F238E27FC236}">
                  <a16:creationId xmlns:a16="http://schemas.microsoft.com/office/drawing/2014/main" id="{2BDCF65F-4389-439E-F5C2-E7A64CD152EA}"/>
                </a:ext>
              </a:extLst>
            </p:cNvPr>
            <p:cNvSpPr txBox="1">
              <a:spLocks noChangeArrowheads="1"/>
            </p:cNvSpPr>
            <p:nvPr/>
          </p:nvSpPr>
          <p:spPr bwMode="auto">
            <a:xfrm>
              <a:off x="6439718" y="5454650"/>
              <a:ext cx="1452514"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t>Safety</a:t>
              </a:r>
            </a:p>
            <a:p>
              <a:pPr algn="ctr"/>
              <a:r>
                <a:rPr lang="en-US" altLang="en-US" sz="1800"/>
                <a:t>requirements</a:t>
              </a:r>
            </a:p>
          </p:txBody>
        </p:sp>
        <p:sp>
          <p:nvSpPr>
            <p:cNvPr id="24" name="Line 27">
              <a:extLst>
                <a:ext uri="{FF2B5EF4-FFF2-40B4-BE49-F238E27FC236}">
                  <a16:creationId xmlns:a16="http://schemas.microsoft.com/office/drawing/2014/main" id="{6B547A7A-3B10-62CE-A2D8-9BA61379C793}"/>
                </a:ext>
              </a:extLst>
            </p:cNvPr>
            <p:cNvSpPr>
              <a:spLocks noChangeShapeType="1"/>
            </p:cNvSpPr>
            <p:nvPr/>
          </p:nvSpPr>
          <p:spPr bwMode="auto">
            <a:xfrm>
              <a:off x="7162800" y="4572000"/>
              <a:ext cx="0" cy="3810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 name="TextBox 26">
            <a:extLst>
              <a:ext uri="{FF2B5EF4-FFF2-40B4-BE49-F238E27FC236}">
                <a16:creationId xmlns:a16="http://schemas.microsoft.com/office/drawing/2014/main" id="{2FE26735-3E03-ABEA-D329-B5D68DED892E}"/>
              </a:ext>
            </a:extLst>
          </p:cNvPr>
          <p:cNvSpPr txBox="1"/>
          <p:nvPr/>
        </p:nvSpPr>
        <p:spPr>
          <a:xfrm>
            <a:off x="381297" y="4990306"/>
            <a:ext cx="4718050" cy="1477328"/>
          </a:xfrm>
          <a:prstGeom prst="rect">
            <a:avLst/>
          </a:prstGeom>
          <a:solidFill>
            <a:schemeClr val="accent2"/>
          </a:solidFill>
        </p:spPr>
        <p:txBody>
          <a:bodyPr wrap="square">
            <a:spAutoFit/>
          </a:bodyPr>
          <a:lstStyle/>
          <a:p>
            <a:r>
              <a:rPr lang="en-US" altLang="en-US" dirty="0"/>
              <a:t>Non-functional requirements should be written in a quantitative manner as much as possible, which is not always easy for customers</a:t>
            </a:r>
          </a:p>
          <a:p>
            <a:r>
              <a:rPr lang="en-US" altLang="en-US" dirty="0"/>
              <a:t>For some goals, there are no quantitative measures, e.g., maintainability</a:t>
            </a:r>
          </a:p>
        </p:txBody>
      </p:sp>
    </p:spTree>
    <p:extLst>
      <p:ext uri="{BB962C8B-B14F-4D97-AF65-F5344CB8AC3E}">
        <p14:creationId xmlns:p14="http://schemas.microsoft.com/office/powerpoint/2010/main" val="2283802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1B59-6696-8475-33BC-EC0C434B50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D47D12-37EA-EE30-84EC-E8C325EEC2AA}"/>
              </a:ext>
            </a:extLst>
          </p:cNvPr>
          <p:cNvSpPr>
            <a:spLocks noGrp="1"/>
          </p:cNvSpPr>
          <p:nvPr>
            <p:ph idx="1"/>
          </p:nvPr>
        </p:nvSpPr>
        <p:spPr/>
        <p:txBody>
          <a:bodyPr/>
          <a:lstStyle/>
          <a:p>
            <a:r>
              <a:rPr lang="en-US" altLang="en-US" dirty="0"/>
              <a:t>Chances of conflicts within non-functional requirements are fairly high, because information is coming from different stakeholders.  For example, different stakeholders can give different response times or failure tolerance levels, etc.</a:t>
            </a:r>
          </a:p>
          <a:p>
            <a:r>
              <a:rPr lang="en-US" altLang="en-US" dirty="0"/>
              <a:t>Some negotiations must be done among different stakeholders, to achieve an agreement in these situations</a:t>
            </a:r>
          </a:p>
          <a:p>
            <a:endParaRPr lang="en-US" altLang="en-US" dirty="0"/>
          </a:p>
          <a:p>
            <a:endParaRPr lang="en-US" dirty="0"/>
          </a:p>
        </p:txBody>
      </p:sp>
    </p:spTree>
    <p:extLst>
      <p:ext uri="{BB962C8B-B14F-4D97-AF65-F5344CB8AC3E}">
        <p14:creationId xmlns:p14="http://schemas.microsoft.com/office/powerpoint/2010/main" val="1050138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80C1297-0408-F875-4F71-92582647377E}"/>
              </a:ext>
            </a:extLst>
          </p:cNvPr>
          <p:cNvSpPr>
            <a:spLocks noGrp="1"/>
          </p:cNvSpPr>
          <p:nvPr>
            <p:ph type="sldNum" sz="quarter" idx="12"/>
          </p:nvPr>
        </p:nvSpPr>
        <p:spPr/>
        <p:txBody>
          <a:bodyPr/>
          <a:lstStyle/>
          <a:p>
            <a:fld id="{ECAA5910-9311-470C-B9FE-16DD20599418}" type="slidenum">
              <a:rPr lang="en-US" altLang="en-PK"/>
              <a:pPr/>
              <a:t>35</a:t>
            </a:fld>
            <a:endParaRPr lang="en-US" altLang="en-PK"/>
          </a:p>
        </p:txBody>
      </p:sp>
      <p:sp>
        <p:nvSpPr>
          <p:cNvPr id="117762" name="Rectangle 2">
            <a:extLst>
              <a:ext uri="{FF2B5EF4-FFF2-40B4-BE49-F238E27FC236}">
                <a16:creationId xmlns:a16="http://schemas.microsoft.com/office/drawing/2014/main" id="{7EE9CBC7-E9D4-C567-1B02-2084AC501F92}"/>
              </a:ext>
            </a:extLst>
          </p:cNvPr>
          <p:cNvSpPr>
            <a:spLocks noGrp="1" noChangeArrowheads="1"/>
          </p:cNvSpPr>
          <p:nvPr>
            <p:ph type="title"/>
          </p:nvPr>
        </p:nvSpPr>
        <p:spPr/>
        <p:txBody>
          <a:bodyPr/>
          <a:lstStyle/>
          <a:p>
            <a:r>
              <a:rPr lang="en-US" altLang="en-PK"/>
              <a:t>Metrics for NFRs - 1</a:t>
            </a:r>
          </a:p>
        </p:txBody>
      </p:sp>
      <p:graphicFrame>
        <p:nvGraphicFramePr>
          <p:cNvPr id="117860" name="Group 100">
            <a:extLst>
              <a:ext uri="{FF2B5EF4-FFF2-40B4-BE49-F238E27FC236}">
                <a16:creationId xmlns:a16="http://schemas.microsoft.com/office/drawing/2014/main" id="{F279386C-0EBA-7515-F3C8-DF845F7DC07B}"/>
              </a:ext>
            </a:extLst>
          </p:cNvPr>
          <p:cNvGraphicFramePr>
            <a:graphicFrameLocks noGrp="1"/>
          </p:cNvGraphicFramePr>
          <p:nvPr>
            <p:ph type="tbl" idx="1"/>
            <p:extLst>
              <p:ext uri="{D42A27DB-BD31-4B8C-83A1-F6EECF244321}">
                <p14:modId xmlns:p14="http://schemas.microsoft.com/office/powerpoint/2010/main" val="2255742455"/>
              </p:ext>
            </p:extLst>
          </p:nvPr>
        </p:nvGraphicFramePr>
        <p:xfrm>
          <a:off x="2209800" y="2057400"/>
          <a:ext cx="7772400" cy="2520696"/>
        </p:xfrm>
        <a:graphic>
          <a:graphicData uri="http://schemas.openxmlformats.org/drawingml/2006/table">
            <a:tbl>
              <a:tblPr>
                <a:tableStyleId>{5940675A-B579-460E-94D1-54222C63F5DA}</a:tableStyleId>
              </a:tblPr>
              <a:tblGrid>
                <a:gridCol w="3276600">
                  <a:extLst>
                    <a:ext uri="{9D8B030D-6E8A-4147-A177-3AD203B41FA5}">
                      <a16:colId xmlns:a16="http://schemas.microsoft.com/office/drawing/2014/main" val="95540658"/>
                    </a:ext>
                  </a:extLst>
                </a:gridCol>
                <a:gridCol w="4495800">
                  <a:extLst>
                    <a:ext uri="{9D8B030D-6E8A-4147-A177-3AD203B41FA5}">
                      <a16:colId xmlns:a16="http://schemas.microsoft.com/office/drawing/2014/main" val="502186748"/>
                    </a:ext>
                  </a:extLst>
                </a:gridCol>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u="none" strike="noStrike" cap="none" normalizeH="0" baseline="0">
                          <a:ln>
                            <a:noFill/>
                          </a:ln>
                          <a:solidFill>
                            <a:schemeClr val="tx1"/>
                          </a:solidFill>
                          <a:effectLst/>
                        </a:rPr>
                        <a:t>Property</a:t>
                      </a:r>
                      <a:endParaRPr kumimoji="0" lang="en-US" altLang="en-PK" sz="3200" b="0" i="0" u="none" strike="noStrike" cap="none" normalizeH="0" baseline="0">
                        <a:ln>
                          <a:noFill/>
                        </a:ln>
                        <a:solidFill>
                          <a:schemeClr val="tx1"/>
                        </a:solidFill>
                        <a:effectLst/>
                        <a:latin typeface="Book Antiqua" panose="02040602050305030304" pitchFamily="18" charset="0"/>
                      </a:endParaRPr>
                    </a:p>
                  </a:txBody>
                  <a:tcPr horzOverflow="overflow"/>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u="none" strike="noStrike" cap="none" normalizeH="0" baseline="0">
                          <a:ln>
                            <a:noFill/>
                          </a:ln>
                          <a:solidFill>
                            <a:schemeClr val="tx1"/>
                          </a:solidFill>
                          <a:effectLst/>
                        </a:rPr>
                        <a:t>Measure</a:t>
                      </a:r>
                      <a:endParaRPr kumimoji="0" lang="en-US" altLang="en-PK" sz="3200" b="0" i="0" u="none" strike="noStrike" cap="none" normalizeH="0" baseline="0">
                        <a:ln>
                          <a:noFill/>
                        </a:ln>
                        <a:solidFill>
                          <a:schemeClr val="tx1"/>
                        </a:solidFill>
                        <a:effectLst/>
                        <a:latin typeface="Book Antiqua" panose="02040602050305030304" pitchFamily="18" charset="0"/>
                      </a:endParaRPr>
                    </a:p>
                  </a:txBody>
                  <a:tcPr horzOverflow="overflow"/>
                </a:tc>
                <a:extLst>
                  <a:ext uri="{0D108BD9-81ED-4DB2-BD59-A6C34878D82A}">
                    <a16:rowId xmlns:a16="http://schemas.microsoft.com/office/drawing/2014/main" val="2429479056"/>
                  </a:ext>
                </a:extLst>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u="none" strike="noStrike" cap="none" normalizeH="0" baseline="0" dirty="0">
                          <a:ln>
                            <a:noFill/>
                          </a:ln>
                          <a:solidFill>
                            <a:schemeClr val="tx1"/>
                          </a:solidFill>
                          <a:effectLst/>
                        </a:rPr>
                        <a:t>Speed</a:t>
                      </a:r>
                      <a:endParaRPr kumimoji="0" lang="en-US" altLang="en-PK" sz="3200" b="0" i="0" u="none" strike="noStrike" cap="none" normalizeH="0" baseline="0" dirty="0">
                        <a:ln>
                          <a:noFill/>
                        </a:ln>
                        <a:solidFill>
                          <a:schemeClr val="tx1"/>
                        </a:solidFill>
                        <a:effectLst/>
                        <a:latin typeface="Times New Roman" panose="02020603050405020304" pitchFamily="18" charset="0"/>
                      </a:endParaRPr>
                    </a:p>
                  </a:txBody>
                  <a:tcPr horzOverflow="overflow"/>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u="none" strike="noStrike" cap="none" normalizeH="0" baseline="0" dirty="0">
                          <a:ln>
                            <a:noFill/>
                          </a:ln>
                          <a:solidFill>
                            <a:schemeClr val="tx1"/>
                          </a:solidFill>
                          <a:effectLst/>
                        </a:rPr>
                        <a:t>Processed transactions/second</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u="none" strike="noStrike" cap="none" normalizeH="0" baseline="0" dirty="0">
                          <a:ln>
                            <a:noFill/>
                          </a:ln>
                          <a:solidFill>
                            <a:schemeClr val="tx1"/>
                          </a:solidFill>
                          <a:effectLst/>
                        </a:rPr>
                        <a:t>Response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u="none" strike="noStrike" cap="none" normalizeH="0" baseline="0" dirty="0">
                          <a:ln>
                            <a:noFill/>
                          </a:ln>
                          <a:solidFill>
                            <a:schemeClr val="tx1"/>
                          </a:solidFill>
                          <a:effectLst/>
                        </a:rPr>
                        <a:t>Screen refresh time</a:t>
                      </a:r>
                      <a:endParaRPr kumimoji="0" lang="en-US" altLang="en-PK" sz="2600" b="0" i="0" u="none" strike="noStrike" cap="none" normalizeH="0" baseline="0" dirty="0">
                        <a:ln>
                          <a:noFill/>
                        </a:ln>
                        <a:solidFill>
                          <a:schemeClr val="tx1"/>
                        </a:solidFill>
                        <a:effectLst/>
                        <a:latin typeface="Times New Roman" panose="02020603050405020304" pitchFamily="18" charset="0"/>
                      </a:endParaRPr>
                    </a:p>
                  </a:txBody>
                  <a:tcPr horzOverflow="overflow"/>
                </a:tc>
                <a:extLst>
                  <a:ext uri="{0D108BD9-81ED-4DB2-BD59-A6C34878D82A}">
                    <a16:rowId xmlns:a16="http://schemas.microsoft.com/office/drawing/2014/main" val="3028778722"/>
                  </a:ext>
                </a:extLst>
              </a:tr>
            </a:tbl>
          </a:graphicData>
        </a:graphic>
      </p:graphicFrame>
      <p:sp>
        <p:nvSpPr>
          <p:cNvPr id="117863" name="Text Box 103">
            <a:extLst>
              <a:ext uri="{FF2B5EF4-FFF2-40B4-BE49-F238E27FC236}">
                <a16:creationId xmlns:a16="http://schemas.microsoft.com/office/drawing/2014/main" id="{D5BF0A69-2785-A3C8-ABC9-92324C8D2560}"/>
              </a:ext>
            </a:extLst>
          </p:cNvPr>
          <p:cNvSpPr txBox="1">
            <a:spLocks noChangeArrowheads="1"/>
          </p:cNvSpPr>
          <p:nvPr/>
        </p:nvSpPr>
        <p:spPr bwMode="auto">
          <a:xfrm>
            <a:off x="2133600" y="4953001"/>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“Speed” can use different measures to quantify the goal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5600E3B-1AAE-D412-BACC-A6030BE95FCF}"/>
              </a:ext>
            </a:extLst>
          </p:cNvPr>
          <p:cNvSpPr>
            <a:spLocks noGrp="1"/>
          </p:cNvSpPr>
          <p:nvPr>
            <p:ph type="sldNum" sz="quarter" idx="12"/>
          </p:nvPr>
        </p:nvSpPr>
        <p:spPr/>
        <p:txBody>
          <a:bodyPr/>
          <a:lstStyle/>
          <a:p>
            <a:fld id="{DEB560D6-0299-4156-A460-5C0B6F03695A}" type="slidenum">
              <a:rPr lang="en-US" altLang="en-PK">
                <a:solidFill>
                  <a:schemeClr val="tx1"/>
                </a:solidFill>
              </a:rPr>
              <a:pPr/>
              <a:t>36</a:t>
            </a:fld>
            <a:endParaRPr lang="en-US" altLang="en-PK">
              <a:solidFill>
                <a:schemeClr val="tx1"/>
              </a:solidFill>
            </a:endParaRPr>
          </a:p>
        </p:txBody>
      </p:sp>
      <p:sp>
        <p:nvSpPr>
          <p:cNvPr id="271362" name="Rectangle 2">
            <a:extLst>
              <a:ext uri="{FF2B5EF4-FFF2-40B4-BE49-F238E27FC236}">
                <a16:creationId xmlns:a16="http://schemas.microsoft.com/office/drawing/2014/main" id="{AB8314FE-9803-E5ED-8CE7-1CA7CCA1A10F}"/>
              </a:ext>
            </a:extLst>
          </p:cNvPr>
          <p:cNvSpPr>
            <a:spLocks noGrp="1" noChangeArrowheads="1"/>
          </p:cNvSpPr>
          <p:nvPr>
            <p:ph type="title"/>
          </p:nvPr>
        </p:nvSpPr>
        <p:spPr/>
        <p:txBody>
          <a:bodyPr/>
          <a:lstStyle/>
          <a:p>
            <a:r>
              <a:rPr lang="en-US" altLang="en-PK"/>
              <a:t>Metrics for NFRs - 2</a:t>
            </a:r>
          </a:p>
        </p:txBody>
      </p:sp>
      <p:graphicFrame>
        <p:nvGraphicFramePr>
          <p:cNvPr id="271379" name="Group 19">
            <a:extLst>
              <a:ext uri="{FF2B5EF4-FFF2-40B4-BE49-F238E27FC236}">
                <a16:creationId xmlns:a16="http://schemas.microsoft.com/office/drawing/2014/main" id="{07855348-0C57-E023-7126-4DB625FCB161}"/>
              </a:ext>
            </a:extLst>
          </p:cNvPr>
          <p:cNvGraphicFramePr>
            <a:graphicFrameLocks noGrp="1"/>
          </p:cNvGraphicFramePr>
          <p:nvPr>
            <p:ph type="tbl" idx="1"/>
            <p:extLst>
              <p:ext uri="{D42A27DB-BD31-4B8C-83A1-F6EECF244321}">
                <p14:modId xmlns:p14="http://schemas.microsoft.com/office/powerpoint/2010/main" val="3226624062"/>
              </p:ext>
            </p:extLst>
          </p:nvPr>
        </p:nvGraphicFramePr>
        <p:xfrm>
          <a:off x="2209800" y="1981201"/>
          <a:ext cx="7772400" cy="1946275"/>
        </p:xfrm>
        <a:graphic>
          <a:graphicData uri="http://schemas.openxmlformats.org/drawingml/2006/table">
            <a:tbl>
              <a:tblPr/>
              <a:tblGrid>
                <a:gridCol w="3276600">
                  <a:extLst>
                    <a:ext uri="{9D8B030D-6E8A-4147-A177-3AD203B41FA5}">
                      <a16:colId xmlns:a16="http://schemas.microsoft.com/office/drawing/2014/main" val="2052174461"/>
                    </a:ext>
                  </a:extLst>
                </a:gridCol>
                <a:gridCol w="4495800">
                  <a:extLst>
                    <a:ext uri="{9D8B030D-6E8A-4147-A177-3AD203B41FA5}">
                      <a16:colId xmlns:a16="http://schemas.microsoft.com/office/drawing/2014/main" val="3281243238"/>
                    </a:ext>
                  </a:extLst>
                </a:gridCol>
              </a:tblGrid>
              <a:tr h="809625">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Book Antiqua" panose="02040602050305030304" pitchFamily="18"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3908913"/>
                  </a:ext>
                </a:extLst>
              </a:tr>
              <a:tr h="113665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Times New Roman" panose="02020603050405020304" pitchFamily="18"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K bytes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Number of function points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605233"/>
                  </a:ext>
                </a:extLst>
              </a:tr>
            </a:tbl>
          </a:graphicData>
        </a:graphic>
      </p:graphicFrame>
      <p:sp>
        <p:nvSpPr>
          <p:cNvPr id="271380" name="Text Box 20">
            <a:extLst>
              <a:ext uri="{FF2B5EF4-FFF2-40B4-BE49-F238E27FC236}">
                <a16:creationId xmlns:a16="http://schemas.microsoft.com/office/drawing/2014/main" id="{E997E0FE-4C94-E69C-48DD-D6F5DE055586}"/>
              </a:ext>
            </a:extLst>
          </p:cNvPr>
          <p:cNvSpPr txBox="1">
            <a:spLocks noChangeArrowheads="1"/>
          </p:cNvSpPr>
          <p:nvPr/>
        </p:nvSpPr>
        <p:spPr bwMode="auto">
          <a:xfrm>
            <a:off x="2209800" y="4191001"/>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“Size” can use different measures to quantify the goal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D490708-B11E-CCD2-C6C8-CE215DA2F5C0}"/>
              </a:ext>
            </a:extLst>
          </p:cNvPr>
          <p:cNvSpPr>
            <a:spLocks noGrp="1"/>
          </p:cNvSpPr>
          <p:nvPr>
            <p:ph type="sldNum" sz="quarter" idx="12"/>
          </p:nvPr>
        </p:nvSpPr>
        <p:spPr/>
        <p:txBody>
          <a:bodyPr/>
          <a:lstStyle/>
          <a:p>
            <a:fld id="{45E6C85F-3097-4D14-8468-48DBC843DF2F}" type="slidenum">
              <a:rPr lang="en-US" altLang="en-PK"/>
              <a:pPr/>
              <a:t>37</a:t>
            </a:fld>
            <a:endParaRPr lang="en-US" altLang="en-PK"/>
          </a:p>
        </p:txBody>
      </p:sp>
      <p:sp>
        <p:nvSpPr>
          <p:cNvPr id="210966" name="Rectangle 1046">
            <a:extLst>
              <a:ext uri="{FF2B5EF4-FFF2-40B4-BE49-F238E27FC236}">
                <a16:creationId xmlns:a16="http://schemas.microsoft.com/office/drawing/2014/main" id="{9F55154C-1B40-FB5E-E20C-2534F374F53D}"/>
              </a:ext>
            </a:extLst>
          </p:cNvPr>
          <p:cNvSpPr>
            <a:spLocks noGrp="1" noChangeArrowheads="1"/>
          </p:cNvSpPr>
          <p:nvPr>
            <p:ph type="title"/>
          </p:nvPr>
        </p:nvSpPr>
        <p:spPr/>
        <p:txBody>
          <a:bodyPr/>
          <a:lstStyle/>
          <a:p>
            <a:r>
              <a:rPr lang="en-US" altLang="en-PK"/>
              <a:t>Metrics for NFRs - 3</a:t>
            </a:r>
          </a:p>
        </p:txBody>
      </p:sp>
      <p:graphicFrame>
        <p:nvGraphicFramePr>
          <p:cNvPr id="210971" name="Group 1051">
            <a:extLst>
              <a:ext uri="{FF2B5EF4-FFF2-40B4-BE49-F238E27FC236}">
                <a16:creationId xmlns:a16="http://schemas.microsoft.com/office/drawing/2014/main" id="{D09B4B21-863A-86C3-EE82-B512AEB5AD8B}"/>
              </a:ext>
            </a:extLst>
          </p:cNvPr>
          <p:cNvGraphicFramePr>
            <a:graphicFrameLocks noGrp="1"/>
          </p:cNvGraphicFramePr>
          <p:nvPr>
            <p:ph idx="1"/>
            <p:extLst>
              <p:ext uri="{D42A27DB-BD31-4B8C-83A1-F6EECF244321}">
                <p14:modId xmlns:p14="http://schemas.microsoft.com/office/powerpoint/2010/main" val="3075411850"/>
              </p:ext>
            </p:extLst>
          </p:nvPr>
        </p:nvGraphicFramePr>
        <p:xfrm>
          <a:off x="2209800" y="1981201"/>
          <a:ext cx="7772400" cy="1946275"/>
        </p:xfrm>
        <a:graphic>
          <a:graphicData uri="http://schemas.openxmlformats.org/drawingml/2006/table">
            <a:tbl>
              <a:tblPr/>
              <a:tblGrid>
                <a:gridCol w="3276600">
                  <a:extLst>
                    <a:ext uri="{9D8B030D-6E8A-4147-A177-3AD203B41FA5}">
                      <a16:colId xmlns:a16="http://schemas.microsoft.com/office/drawing/2014/main" val="1913818262"/>
                    </a:ext>
                  </a:extLst>
                </a:gridCol>
                <a:gridCol w="4495800">
                  <a:extLst>
                    <a:ext uri="{9D8B030D-6E8A-4147-A177-3AD203B41FA5}">
                      <a16:colId xmlns:a16="http://schemas.microsoft.com/office/drawing/2014/main" val="1984797025"/>
                    </a:ext>
                  </a:extLst>
                </a:gridCol>
              </a:tblGrid>
              <a:tr h="809625">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3049591"/>
                  </a:ext>
                </a:extLst>
              </a:tr>
              <a:tr h="113665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Times New Roman" panose="02020603050405020304" pitchFamily="18" charset="0"/>
                        </a:rPr>
                        <a:t>Ease of 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Training time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Number of help frames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9869646"/>
                  </a:ext>
                </a:extLst>
              </a:tr>
            </a:tbl>
          </a:graphicData>
        </a:graphic>
      </p:graphicFrame>
      <p:sp>
        <p:nvSpPr>
          <p:cNvPr id="210972" name="Text Box 1052">
            <a:extLst>
              <a:ext uri="{FF2B5EF4-FFF2-40B4-BE49-F238E27FC236}">
                <a16:creationId xmlns:a16="http://schemas.microsoft.com/office/drawing/2014/main" id="{7798B4A2-6E11-3303-C318-75F205D534C2}"/>
              </a:ext>
            </a:extLst>
          </p:cNvPr>
          <p:cNvSpPr txBox="1">
            <a:spLocks noChangeArrowheads="1"/>
          </p:cNvSpPr>
          <p:nvPr/>
        </p:nvSpPr>
        <p:spPr bwMode="auto">
          <a:xfrm>
            <a:off x="2133600" y="4114801"/>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“Ease of use” can use different measures to quantify the goal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31CA51F4-89A0-E353-1D00-A1FA88E19DCE}"/>
              </a:ext>
            </a:extLst>
          </p:cNvPr>
          <p:cNvSpPr>
            <a:spLocks noGrp="1"/>
          </p:cNvSpPr>
          <p:nvPr>
            <p:ph type="sldNum" sz="quarter" idx="12"/>
          </p:nvPr>
        </p:nvSpPr>
        <p:spPr/>
        <p:txBody>
          <a:bodyPr/>
          <a:lstStyle/>
          <a:p>
            <a:fld id="{F4D22478-342E-4C9E-A439-11AEC17D4E9B}" type="slidenum">
              <a:rPr lang="en-US" altLang="en-PK">
                <a:solidFill>
                  <a:schemeClr val="tx1"/>
                </a:solidFill>
              </a:rPr>
              <a:pPr/>
              <a:t>38</a:t>
            </a:fld>
            <a:endParaRPr lang="en-US" altLang="en-PK">
              <a:solidFill>
                <a:schemeClr val="tx1"/>
              </a:solidFill>
            </a:endParaRPr>
          </a:p>
        </p:txBody>
      </p:sp>
      <p:sp>
        <p:nvSpPr>
          <p:cNvPr id="118786" name="Rectangle 2">
            <a:extLst>
              <a:ext uri="{FF2B5EF4-FFF2-40B4-BE49-F238E27FC236}">
                <a16:creationId xmlns:a16="http://schemas.microsoft.com/office/drawing/2014/main" id="{35737CA6-A1B7-800A-F707-E0BFC2B2B44E}"/>
              </a:ext>
            </a:extLst>
          </p:cNvPr>
          <p:cNvSpPr>
            <a:spLocks noGrp="1" noChangeArrowheads="1"/>
          </p:cNvSpPr>
          <p:nvPr>
            <p:ph type="title"/>
          </p:nvPr>
        </p:nvSpPr>
        <p:spPr/>
        <p:txBody>
          <a:bodyPr/>
          <a:lstStyle/>
          <a:p>
            <a:r>
              <a:rPr lang="en-US" altLang="en-PK"/>
              <a:t>Metrics for NFRs - 4</a:t>
            </a:r>
          </a:p>
        </p:txBody>
      </p:sp>
      <p:graphicFrame>
        <p:nvGraphicFramePr>
          <p:cNvPr id="118887" name="Group 103">
            <a:extLst>
              <a:ext uri="{FF2B5EF4-FFF2-40B4-BE49-F238E27FC236}">
                <a16:creationId xmlns:a16="http://schemas.microsoft.com/office/drawing/2014/main" id="{0E979F6E-BF9B-4F76-D5E4-30739D4E3DA7}"/>
              </a:ext>
            </a:extLst>
          </p:cNvPr>
          <p:cNvGraphicFramePr>
            <a:graphicFrameLocks noGrp="1"/>
          </p:cNvGraphicFramePr>
          <p:nvPr>
            <p:extLst>
              <p:ext uri="{D42A27DB-BD31-4B8C-83A1-F6EECF244321}">
                <p14:modId xmlns:p14="http://schemas.microsoft.com/office/powerpoint/2010/main" val="4229922238"/>
              </p:ext>
            </p:extLst>
          </p:nvPr>
        </p:nvGraphicFramePr>
        <p:xfrm>
          <a:off x="2209800" y="2057400"/>
          <a:ext cx="7772400" cy="2996184"/>
        </p:xfrm>
        <a:graphic>
          <a:graphicData uri="http://schemas.openxmlformats.org/drawingml/2006/table">
            <a:tbl>
              <a:tblPr/>
              <a:tblGrid>
                <a:gridCol w="3276600">
                  <a:extLst>
                    <a:ext uri="{9D8B030D-6E8A-4147-A177-3AD203B41FA5}">
                      <a16:colId xmlns:a16="http://schemas.microsoft.com/office/drawing/2014/main" val="1035138693"/>
                    </a:ext>
                  </a:extLst>
                </a:gridCol>
                <a:gridCol w="4495800">
                  <a:extLst>
                    <a:ext uri="{9D8B030D-6E8A-4147-A177-3AD203B41FA5}">
                      <a16:colId xmlns:a16="http://schemas.microsoft.com/office/drawing/2014/main" val="869881638"/>
                    </a:ext>
                  </a:extLst>
                </a:gridCol>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Book Antiqua" panose="02040602050305030304" pitchFamily="18"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2488223"/>
                  </a:ext>
                </a:extLst>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Times New Roman" panose="02020603050405020304" pitchFamily="18" charset="0"/>
                        </a:rPr>
                        <a:t>Reliability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Mean time to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Probability of unavailability</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Rate of failure occurrence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Availability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2596081"/>
                  </a:ext>
                </a:extLst>
              </a:tr>
            </a:tbl>
          </a:graphicData>
        </a:graphic>
      </p:graphicFrame>
      <p:sp>
        <p:nvSpPr>
          <p:cNvPr id="118888" name="Text Box 104">
            <a:extLst>
              <a:ext uri="{FF2B5EF4-FFF2-40B4-BE49-F238E27FC236}">
                <a16:creationId xmlns:a16="http://schemas.microsoft.com/office/drawing/2014/main" id="{7E052E98-A5F1-EC1C-546A-EC9337FD726F}"/>
              </a:ext>
            </a:extLst>
          </p:cNvPr>
          <p:cNvSpPr txBox="1">
            <a:spLocks noChangeArrowheads="1"/>
          </p:cNvSpPr>
          <p:nvPr/>
        </p:nvSpPr>
        <p:spPr bwMode="auto">
          <a:xfrm>
            <a:off x="2209800" y="5210176"/>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“Reliability” can use different measures to quantify the goal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14A8BC9-D696-544B-3E5E-A4E7E751DFF9}"/>
              </a:ext>
            </a:extLst>
          </p:cNvPr>
          <p:cNvSpPr>
            <a:spLocks noGrp="1"/>
          </p:cNvSpPr>
          <p:nvPr>
            <p:ph type="sldNum" sz="quarter" idx="12"/>
          </p:nvPr>
        </p:nvSpPr>
        <p:spPr/>
        <p:txBody>
          <a:bodyPr/>
          <a:lstStyle/>
          <a:p>
            <a:fld id="{BFFA8F2E-705B-4F6E-BD5E-B544DA1F235F}" type="slidenum">
              <a:rPr lang="en-US" altLang="en-PK">
                <a:solidFill>
                  <a:schemeClr val="tx1"/>
                </a:solidFill>
              </a:rPr>
              <a:pPr/>
              <a:t>39</a:t>
            </a:fld>
            <a:endParaRPr lang="en-US" altLang="en-PK">
              <a:solidFill>
                <a:schemeClr val="tx1"/>
              </a:solidFill>
            </a:endParaRPr>
          </a:p>
        </p:txBody>
      </p:sp>
      <p:sp>
        <p:nvSpPr>
          <p:cNvPr id="174082" name="Rectangle 2">
            <a:extLst>
              <a:ext uri="{FF2B5EF4-FFF2-40B4-BE49-F238E27FC236}">
                <a16:creationId xmlns:a16="http://schemas.microsoft.com/office/drawing/2014/main" id="{A8E8633D-1E81-F039-4A7B-3AA9EA84788A}"/>
              </a:ext>
            </a:extLst>
          </p:cNvPr>
          <p:cNvSpPr>
            <a:spLocks noGrp="1" noChangeArrowheads="1"/>
          </p:cNvSpPr>
          <p:nvPr>
            <p:ph type="title"/>
          </p:nvPr>
        </p:nvSpPr>
        <p:spPr/>
        <p:txBody>
          <a:bodyPr/>
          <a:lstStyle/>
          <a:p>
            <a:r>
              <a:rPr lang="en-US" altLang="en-PK"/>
              <a:t>Metrics for NFRs - 5</a:t>
            </a:r>
          </a:p>
        </p:txBody>
      </p:sp>
      <p:graphicFrame>
        <p:nvGraphicFramePr>
          <p:cNvPr id="174113" name="Group 33">
            <a:extLst>
              <a:ext uri="{FF2B5EF4-FFF2-40B4-BE49-F238E27FC236}">
                <a16:creationId xmlns:a16="http://schemas.microsoft.com/office/drawing/2014/main" id="{164EFC12-7F58-4138-93C1-07CA6BE14EE7}"/>
              </a:ext>
            </a:extLst>
          </p:cNvPr>
          <p:cNvGraphicFramePr>
            <a:graphicFrameLocks noGrp="1"/>
          </p:cNvGraphicFramePr>
          <p:nvPr>
            <p:extLst>
              <p:ext uri="{D42A27DB-BD31-4B8C-83A1-F6EECF244321}">
                <p14:modId xmlns:p14="http://schemas.microsoft.com/office/powerpoint/2010/main" val="3138268935"/>
              </p:ext>
            </p:extLst>
          </p:nvPr>
        </p:nvGraphicFramePr>
        <p:xfrm>
          <a:off x="2209800" y="2017713"/>
          <a:ext cx="7772400" cy="2916936"/>
        </p:xfrm>
        <a:graphic>
          <a:graphicData uri="http://schemas.openxmlformats.org/drawingml/2006/table">
            <a:tbl>
              <a:tblPr/>
              <a:tblGrid>
                <a:gridCol w="3276600">
                  <a:extLst>
                    <a:ext uri="{9D8B030D-6E8A-4147-A177-3AD203B41FA5}">
                      <a16:colId xmlns:a16="http://schemas.microsoft.com/office/drawing/2014/main" val="4199892991"/>
                    </a:ext>
                  </a:extLst>
                </a:gridCol>
                <a:gridCol w="4495800">
                  <a:extLst>
                    <a:ext uri="{9D8B030D-6E8A-4147-A177-3AD203B41FA5}">
                      <a16:colId xmlns:a16="http://schemas.microsoft.com/office/drawing/2014/main" val="63511288"/>
                    </a:ext>
                  </a:extLst>
                </a:gridCol>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3520571"/>
                  </a:ext>
                </a:extLst>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Times New Roman" panose="02020603050405020304" pitchFamily="18" charset="0"/>
                        </a:rPr>
                        <a:t>Robustness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Time to restart after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Percentage of events causing failure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Probability of data corruption on failure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6626422"/>
                  </a:ext>
                </a:extLst>
              </a:tr>
            </a:tbl>
          </a:graphicData>
        </a:graphic>
      </p:graphicFrame>
      <p:sp>
        <p:nvSpPr>
          <p:cNvPr id="174114" name="Text Box 34">
            <a:extLst>
              <a:ext uri="{FF2B5EF4-FFF2-40B4-BE49-F238E27FC236}">
                <a16:creationId xmlns:a16="http://schemas.microsoft.com/office/drawing/2014/main" id="{EEA26047-0BCF-5F4F-3FCA-BC59A23753A3}"/>
              </a:ext>
            </a:extLst>
          </p:cNvPr>
          <p:cNvSpPr txBox="1">
            <a:spLocks noChangeArrowheads="1"/>
          </p:cNvSpPr>
          <p:nvPr/>
        </p:nvSpPr>
        <p:spPr bwMode="auto">
          <a:xfrm>
            <a:off x="2133600" y="5181601"/>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“Robustness” can use different measures to quantify the 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64B-1BD7-20F0-1723-4761586283C6}"/>
              </a:ext>
            </a:extLst>
          </p:cNvPr>
          <p:cNvSpPr>
            <a:spLocks noGrp="1"/>
          </p:cNvSpPr>
          <p:nvPr>
            <p:ph type="title"/>
          </p:nvPr>
        </p:nvSpPr>
        <p:spPr/>
        <p:txBody>
          <a:bodyPr/>
          <a:lstStyle/>
          <a:p>
            <a:r>
              <a:rPr lang="en-US" dirty="0"/>
              <a:t>Agile Manifesto</a:t>
            </a:r>
          </a:p>
        </p:txBody>
      </p:sp>
      <p:sp>
        <p:nvSpPr>
          <p:cNvPr id="3" name="Content Placeholder 2">
            <a:extLst>
              <a:ext uri="{FF2B5EF4-FFF2-40B4-BE49-F238E27FC236}">
                <a16:creationId xmlns:a16="http://schemas.microsoft.com/office/drawing/2014/main" id="{B3AA9F33-728D-28FA-874E-8A4F3E4E8559}"/>
              </a:ext>
            </a:extLst>
          </p:cNvPr>
          <p:cNvSpPr>
            <a:spLocks noGrp="1"/>
          </p:cNvSpPr>
          <p:nvPr>
            <p:ph idx="1"/>
          </p:nvPr>
        </p:nvSpPr>
        <p:spPr/>
        <p:txBody>
          <a:bodyPr/>
          <a:lstStyle/>
          <a:p>
            <a:r>
              <a:rPr lang="en-US" b="1" dirty="0"/>
              <a:t>Individuals and Interactions </a:t>
            </a:r>
            <a:r>
              <a:rPr lang="en-US" dirty="0"/>
              <a:t>over processes and tools</a:t>
            </a:r>
          </a:p>
          <a:p>
            <a:r>
              <a:rPr lang="en-US" b="1" dirty="0"/>
              <a:t>Working software </a:t>
            </a:r>
            <a:r>
              <a:rPr lang="en-US" dirty="0"/>
              <a:t>over comprehensive documentation</a:t>
            </a:r>
          </a:p>
          <a:p>
            <a:r>
              <a:rPr lang="en-US" b="1" dirty="0"/>
              <a:t>Customer Collaboration </a:t>
            </a:r>
            <a:r>
              <a:rPr lang="en-US" dirty="0"/>
              <a:t>over contract negotiation</a:t>
            </a:r>
          </a:p>
          <a:p>
            <a:r>
              <a:rPr lang="en-US" b="1" dirty="0"/>
              <a:t>Responding to Change </a:t>
            </a:r>
            <a:r>
              <a:rPr lang="en-US" dirty="0"/>
              <a:t>over following a plan</a:t>
            </a:r>
          </a:p>
        </p:txBody>
      </p:sp>
    </p:spTree>
    <p:extLst>
      <p:ext uri="{BB962C8B-B14F-4D97-AF65-F5344CB8AC3E}">
        <p14:creationId xmlns:p14="http://schemas.microsoft.com/office/powerpoint/2010/main" val="2052083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161BEEF8-7A86-207C-DF60-996A737D885E}"/>
              </a:ext>
            </a:extLst>
          </p:cNvPr>
          <p:cNvSpPr>
            <a:spLocks noGrp="1"/>
          </p:cNvSpPr>
          <p:nvPr>
            <p:ph type="sldNum" sz="quarter" idx="12"/>
          </p:nvPr>
        </p:nvSpPr>
        <p:spPr/>
        <p:txBody>
          <a:bodyPr/>
          <a:lstStyle/>
          <a:p>
            <a:fld id="{D89FFCB2-AE3A-4261-BAAA-FDE56A336F45}" type="slidenum">
              <a:rPr lang="en-US" altLang="en-PK"/>
              <a:pPr/>
              <a:t>40</a:t>
            </a:fld>
            <a:endParaRPr lang="en-US" altLang="en-PK"/>
          </a:p>
        </p:txBody>
      </p:sp>
      <p:sp>
        <p:nvSpPr>
          <p:cNvPr id="119810" name="Rectangle 2">
            <a:extLst>
              <a:ext uri="{FF2B5EF4-FFF2-40B4-BE49-F238E27FC236}">
                <a16:creationId xmlns:a16="http://schemas.microsoft.com/office/drawing/2014/main" id="{D86EBED0-A3C5-D2BA-5AF7-D4FE679DA684}"/>
              </a:ext>
            </a:extLst>
          </p:cNvPr>
          <p:cNvSpPr>
            <a:spLocks noGrp="1" noChangeArrowheads="1"/>
          </p:cNvSpPr>
          <p:nvPr>
            <p:ph type="title"/>
          </p:nvPr>
        </p:nvSpPr>
        <p:spPr/>
        <p:txBody>
          <a:bodyPr/>
          <a:lstStyle/>
          <a:p>
            <a:r>
              <a:rPr lang="en-US" altLang="en-PK"/>
              <a:t>Metrics for NFRs - 6</a:t>
            </a:r>
          </a:p>
        </p:txBody>
      </p:sp>
      <p:graphicFrame>
        <p:nvGraphicFramePr>
          <p:cNvPr id="119842" name="Group 34">
            <a:extLst>
              <a:ext uri="{FF2B5EF4-FFF2-40B4-BE49-F238E27FC236}">
                <a16:creationId xmlns:a16="http://schemas.microsoft.com/office/drawing/2014/main" id="{5174A068-9768-B93C-1632-61022EFE405A}"/>
              </a:ext>
            </a:extLst>
          </p:cNvPr>
          <p:cNvGraphicFramePr>
            <a:graphicFrameLocks noGrp="1"/>
          </p:cNvGraphicFramePr>
          <p:nvPr>
            <p:extLst>
              <p:ext uri="{D42A27DB-BD31-4B8C-83A1-F6EECF244321}">
                <p14:modId xmlns:p14="http://schemas.microsoft.com/office/powerpoint/2010/main" val="4195367356"/>
              </p:ext>
            </p:extLst>
          </p:nvPr>
        </p:nvGraphicFramePr>
        <p:xfrm>
          <a:off x="2209800" y="2057400"/>
          <a:ext cx="7772400" cy="2045208"/>
        </p:xfrm>
        <a:graphic>
          <a:graphicData uri="http://schemas.openxmlformats.org/drawingml/2006/table">
            <a:tbl>
              <a:tblPr/>
              <a:tblGrid>
                <a:gridCol w="3276600">
                  <a:extLst>
                    <a:ext uri="{9D8B030D-6E8A-4147-A177-3AD203B41FA5}">
                      <a16:colId xmlns:a16="http://schemas.microsoft.com/office/drawing/2014/main" val="2243995904"/>
                    </a:ext>
                  </a:extLst>
                </a:gridCol>
                <a:gridCol w="4495800">
                  <a:extLst>
                    <a:ext uri="{9D8B030D-6E8A-4147-A177-3AD203B41FA5}">
                      <a16:colId xmlns:a16="http://schemas.microsoft.com/office/drawing/2014/main" val="2564038089"/>
                    </a:ext>
                  </a:extLst>
                </a:gridCol>
              </a:tblGrid>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Property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a:ln>
                            <a:noFill/>
                          </a:ln>
                          <a:solidFill>
                            <a:schemeClr val="tx1"/>
                          </a:solidFill>
                          <a:effectLst/>
                          <a:latin typeface="Book Antiqua" panose="02040602050305030304" pitchFamily="18" charset="0"/>
                        </a:rPr>
                        <a:t>Measure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3444023"/>
                  </a:ext>
                </a:extLst>
              </a:tr>
              <a:tr h="685800">
                <a:tc>
                  <a:txBody>
                    <a:bodyPr/>
                    <a:lstStyle>
                      <a:lvl1pPr>
                        <a:spcBef>
                          <a:spcPct val="20000"/>
                        </a:spcBef>
                        <a:defRPr sz="3200">
                          <a:solidFill>
                            <a:schemeClr val="bg1"/>
                          </a:solidFill>
                          <a:latin typeface="Times New Roman" panose="02020603050405020304" pitchFamily="18" charset="0"/>
                        </a:defRPr>
                      </a:lvl1pPr>
                      <a:lvl2pPr>
                        <a:spcBef>
                          <a:spcPct val="20000"/>
                        </a:spcBef>
                        <a:defRPr sz="2800">
                          <a:solidFill>
                            <a:schemeClr val="bg1"/>
                          </a:solidFill>
                          <a:latin typeface="Times New Roman" panose="02020603050405020304" pitchFamily="18" charset="0"/>
                        </a:defRPr>
                      </a:lvl2pPr>
                      <a:lvl3pPr>
                        <a:spcBef>
                          <a:spcPct val="20000"/>
                        </a:spcBef>
                        <a:defRPr sz="2600">
                          <a:solidFill>
                            <a:schemeClr val="bg1"/>
                          </a:solidFill>
                          <a:latin typeface="Times New Roman" panose="02020603050405020304" pitchFamily="18" charset="0"/>
                        </a:defRPr>
                      </a:lvl3pPr>
                      <a:lvl4pPr>
                        <a:spcBef>
                          <a:spcPct val="20000"/>
                        </a:spcBef>
                        <a:defRPr>
                          <a:solidFill>
                            <a:schemeClr val="bg1"/>
                          </a:solidFill>
                          <a:latin typeface="Times New Roman" panose="02020603050405020304" pitchFamily="18" charset="0"/>
                        </a:defRPr>
                      </a:lvl4pPr>
                      <a:lvl5pPr>
                        <a:spcBef>
                          <a:spcPct val="20000"/>
                        </a:spcBef>
                        <a:defRPr>
                          <a:solidFill>
                            <a:schemeClr val="bg1"/>
                          </a:solidFill>
                          <a:latin typeface="Times New Roman" panose="02020603050405020304" pitchFamily="18" charset="0"/>
                        </a:defRPr>
                      </a:lvl5pPr>
                      <a:lvl6pPr fontAlgn="base">
                        <a:spcBef>
                          <a:spcPct val="20000"/>
                        </a:spcBef>
                        <a:spcAft>
                          <a:spcPct val="0"/>
                        </a:spcAft>
                        <a:defRPr>
                          <a:solidFill>
                            <a:schemeClr val="bg1"/>
                          </a:solidFill>
                          <a:latin typeface="Times New Roman" panose="02020603050405020304" pitchFamily="18" charset="0"/>
                        </a:defRPr>
                      </a:lvl6pPr>
                      <a:lvl7pPr fontAlgn="base">
                        <a:spcBef>
                          <a:spcPct val="20000"/>
                        </a:spcBef>
                        <a:spcAft>
                          <a:spcPct val="0"/>
                        </a:spcAft>
                        <a:defRPr>
                          <a:solidFill>
                            <a:schemeClr val="bg1"/>
                          </a:solidFill>
                          <a:latin typeface="Times New Roman" panose="02020603050405020304" pitchFamily="18" charset="0"/>
                        </a:defRPr>
                      </a:lvl7pPr>
                      <a:lvl8pPr fontAlgn="base">
                        <a:spcBef>
                          <a:spcPct val="20000"/>
                        </a:spcBef>
                        <a:spcAft>
                          <a:spcPct val="0"/>
                        </a:spcAft>
                        <a:defRPr>
                          <a:solidFill>
                            <a:schemeClr val="bg1"/>
                          </a:solidFill>
                          <a:latin typeface="Times New Roman" panose="02020603050405020304" pitchFamily="18" charset="0"/>
                        </a:defRPr>
                      </a:lvl8pPr>
                      <a:lvl9pPr fontAlgn="base">
                        <a:spcBef>
                          <a:spcPct val="20000"/>
                        </a:spcBef>
                        <a:spcAft>
                          <a:spcPct val="0"/>
                        </a:spcAft>
                        <a:defRPr>
                          <a:solidFill>
                            <a:schemeClr val="bg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PK" sz="3200" b="0" i="0" u="none" strike="noStrike" cap="none" normalizeH="0" baseline="0" dirty="0">
                          <a:ln>
                            <a:noFill/>
                          </a:ln>
                          <a:solidFill>
                            <a:schemeClr val="tx1"/>
                          </a:solidFill>
                          <a:effectLst/>
                          <a:latin typeface="Times New Roman" panose="02020603050405020304" pitchFamily="18" charset="0"/>
                        </a:rPr>
                        <a:t>Portability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609600" indent="-609600">
                        <a:spcBef>
                          <a:spcPct val="20000"/>
                        </a:spcBef>
                        <a:defRPr sz="3200">
                          <a:solidFill>
                            <a:schemeClr val="bg1"/>
                          </a:solidFill>
                          <a:latin typeface="Times New Roman" panose="02020603050405020304" pitchFamily="18" charset="0"/>
                        </a:defRPr>
                      </a:lvl1pPr>
                      <a:lvl2pPr marL="990600" indent="-533400">
                        <a:spcBef>
                          <a:spcPct val="20000"/>
                        </a:spcBef>
                        <a:defRPr sz="2800">
                          <a:solidFill>
                            <a:schemeClr val="bg1"/>
                          </a:solidFill>
                          <a:latin typeface="Times New Roman" panose="02020603050405020304" pitchFamily="18" charset="0"/>
                        </a:defRPr>
                      </a:lvl2pPr>
                      <a:lvl3pPr marL="1409700" indent="-495300">
                        <a:spcBef>
                          <a:spcPct val="20000"/>
                        </a:spcBef>
                        <a:defRPr sz="2600">
                          <a:solidFill>
                            <a:schemeClr val="bg1"/>
                          </a:solidFill>
                          <a:latin typeface="Times New Roman" panose="02020603050405020304" pitchFamily="18" charset="0"/>
                        </a:defRPr>
                      </a:lvl3pPr>
                      <a:lvl4pPr marL="1714500" indent="-342900">
                        <a:spcBef>
                          <a:spcPct val="20000"/>
                        </a:spcBef>
                        <a:defRPr>
                          <a:solidFill>
                            <a:schemeClr val="bg1"/>
                          </a:solidFill>
                          <a:latin typeface="Times New Roman" panose="02020603050405020304" pitchFamily="18" charset="0"/>
                        </a:defRPr>
                      </a:lvl4pPr>
                      <a:lvl5pPr marL="2171700" indent="-342900">
                        <a:spcBef>
                          <a:spcPct val="20000"/>
                        </a:spcBef>
                        <a:defRPr>
                          <a:solidFill>
                            <a:schemeClr val="bg1"/>
                          </a:solidFill>
                          <a:latin typeface="Times New Roman" panose="02020603050405020304" pitchFamily="18" charset="0"/>
                        </a:defRPr>
                      </a:lvl5pPr>
                      <a:lvl6pPr marL="2628900" indent="-342900" fontAlgn="base">
                        <a:spcBef>
                          <a:spcPct val="20000"/>
                        </a:spcBef>
                        <a:spcAft>
                          <a:spcPct val="0"/>
                        </a:spcAft>
                        <a:defRPr>
                          <a:solidFill>
                            <a:schemeClr val="bg1"/>
                          </a:solidFill>
                          <a:latin typeface="Times New Roman" panose="02020603050405020304" pitchFamily="18" charset="0"/>
                        </a:defRPr>
                      </a:lvl6pPr>
                      <a:lvl7pPr marL="3086100" indent="-342900" fontAlgn="base">
                        <a:spcBef>
                          <a:spcPct val="20000"/>
                        </a:spcBef>
                        <a:spcAft>
                          <a:spcPct val="0"/>
                        </a:spcAft>
                        <a:defRPr>
                          <a:solidFill>
                            <a:schemeClr val="bg1"/>
                          </a:solidFill>
                          <a:latin typeface="Times New Roman" panose="02020603050405020304" pitchFamily="18" charset="0"/>
                        </a:defRPr>
                      </a:lvl7pPr>
                      <a:lvl8pPr marL="3543300" indent="-342900" fontAlgn="base">
                        <a:spcBef>
                          <a:spcPct val="20000"/>
                        </a:spcBef>
                        <a:spcAft>
                          <a:spcPct val="0"/>
                        </a:spcAft>
                        <a:defRPr>
                          <a:solidFill>
                            <a:schemeClr val="bg1"/>
                          </a:solidFill>
                          <a:latin typeface="Times New Roman" panose="02020603050405020304" pitchFamily="18" charset="0"/>
                        </a:defRPr>
                      </a:lvl8pPr>
                      <a:lvl9pPr marL="4000500" indent="-342900" fontAlgn="base">
                        <a:spcBef>
                          <a:spcPct val="20000"/>
                        </a:spcBef>
                        <a:spcAft>
                          <a:spcPct val="0"/>
                        </a:spcAft>
                        <a:defRPr>
                          <a:solidFill>
                            <a:schemeClr val="bg1"/>
                          </a:solidFill>
                          <a:latin typeface="Times New Roman" panose="02020603050405020304" pitchFamily="18" charset="0"/>
                        </a:defRPr>
                      </a:lvl9p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Percentage of target-dependent statements</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pPr>
                      <a:r>
                        <a:rPr kumimoji="0" lang="en-US" altLang="en-PK" sz="2600" b="0" i="0" u="none" strike="noStrike" cap="none" normalizeH="0" baseline="0" dirty="0">
                          <a:ln>
                            <a:noFill/>
                          </a:ln>
                          <a:solidFill>
                            <a:schemeClr val="tx1"/>
                          </a:solidFill>
                          <a:effectLst/>
                          <a:latin typeface="Times New Roman" panose="02020603050405020304" pitchFamily="18" charset="0"/>
                        </a:rPr>
                        <a:t>Number of target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634779"/>
                  </a:ext>
                </a:extLst>
              </a:tr>
            </a:tbl>
          </a:graphicData>
        </a:graphic>
      </p:graphicFrame>
      <p:sp>
        <p:nvSpPr>
          <p:cNvPr id="119843" name="Text Box 35">
            <a:extLst>
              <a:ext uri="{FF2B5EF4-FFF2-40B4-BE49-F238E27FC236}">
                <a16:creationId xmlns:a16="http://schemas.microsoft.com/office/drawing/2014/main" id="{3960B810-F623-829E-6A9B-E0A368676072}"/>
              </a:ext>
            </a:extLst>
          </p:cNvPr>
          <p:cNvSpPr txBox="1">
            <a:spLocks noChangeArrowheads="1"/>
          </p:cNvSpPr>
          <p:nvPr/>
        </p:nvSpPr>
        <p:spPr bwMode="auto">
          <a:xfrm>
            <a:off x="2133600" y="4572001"/>
            <a:ext cx="7924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K" sz="2600"/>
              <a:t>Requirements related to “Portability” can use different measures to quantify the goal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0804D9-2B33-35F6-163E-956C31CA9515}"/>
              </a:ext>
            </a:extLst>
          </p:cNvPr>
          <p:cNvSpPr>
            <a:spLocks noGrp="1"/>
          </p:cNvSpPr>
          <p:nvPr>
            <p:ph type="title"/>
          </p:nvPr>
        </p:nvSpPr>
        <p:spPr/>
        <p:txBody>
          <a:bodyPr/>
          <a:lstStyle/>
          <a:p>
            <a:r>
              <a:rPr lang="en-US" dirty="0"/>
              <a:t>Domain Requirements</a:t>
            </a:r>
            <a:endParaRPr lang="en-PK" dirty="0"/>
          </a:p>
        </p:txBody>
      </p:sp>
      <p:sp>
        <p:nvSpPr>
          <p:cNvPr id="4" name="Content Placeholder 3">
            <a:extLst>
              <a:ext uri="{FF2B5EF4-FFF2-40B4-BE49-F238E27FC236}">
                <a16:creationId xmlns:a16="http://schemas.microsoft.com/office/drawing/2014/main" id="{8A2B22BA-2383-F2BB-6D94-16B9CE8D139E}"/>
              </a:ext>
            </a:extLst>
          </p:cNvPr>
          <p:cNvSpPr>
            <a:spLocks noGrp="1"/>
          </p:cNvSpPr>
          <p:nvPr>
            <p:ph idx="1"/>
          </p:nvPr>
        </p:nvSpPr>
        <p:spPr/>
        <p:txBody>
          <a:bodyPr/>
          <a:lstStyle/>
          <a:p>
            <a:r>
              <a:rPr lang="en-US" altLang="en-PK" dirty="0"/>
              <a:t>Requirements that come from the application domain and reflect fundamental characteristics of that application domain</a:t>
            </a:r>
          </a:p>
          <a:p>
            <a:r>
              <a:rPr lang="en-US" altLang="en-PK" dirty="0"/>
              <a:t>These can be both the functional or non-functional requirements</a:t>
            </a:r>
          </a:p>
          <a:p>
            <a:r>
              <a:rPr lang="en-US" altLang="en-PK" dirty="0"/>
              <a:t>Domain requirements can impose strict constraints on solutions.  This is particularly true for scientific and engineering domains</a:t>
            </a:r>
          </a:p>
          <a:p>
            <a:r>
              <a:rPr lang="en-US" altLang="en-PK" dirty="0"/>
              <a:t>Domain-specific terminology can also cause confusion</a:t>
            </a:r>
          </a:p>
          <a:p>
            <a:endParaRPr lang="en-US" altLang="en-PK" dirty="0"/>
          </a:p>
          <a:p>
            <a:endParaRPr lang="en-PK" dirty="0"/>
          </a:p>
        </p:txBody>
      </p:sp>
    </p:spTree>
    <p:extLst>
      <p:ext uri="{BB962C8B-B14F-4D97-AF65-F5344CB8AC3E}">
        <p14:creationId xmlns:p14="http://schemas.microsoft.com/office/powerpoint/2010/main" val="113239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3B48-85A8-C2BE-80B0-FB6FED8E815F}"/>
              </a:ext>
            </a:extLst>
          </p:cNvPr>
          <p:cNvSpPr>
            <a:spLocks noGrp="1"/>
          </p:cNvSpPr>
          <p:nvPr>
            <p:ph type="title"/>
          </p:nvPr>
        </p:nvSpPr>
        <p:spPr/>
        <p:txBody>
          <a:bodyPr/>
          <a:lstStyle/>
          <a:p>
            <a:r>
              <a:rPr lang="en-US" altLang="en-PK" dirty="0"/>
              <a:t>Inverse Requirements</a:t>
            </a:r>
            <a:endParaRPr lang="en-PK" dirty="0"/>
          </a:p>
        </p:txBody>
      </p:sp>
      <p:sp>
        <p:nvSpPr>
          <p:cNvPr id="3" name="Content Placeholder 2">
            <a:extLst>
              <a:ext uri="{FF2B5EF4-FFF2-40B4-BE49-F238E27FC236}">
                <a16:creationId xmlns:a16="http://schemas.microsoft.com/office/drawing/2014/main" id="{99DB2D0A-2633-701C-847E-D63E627B2844}"/>
              </a:ext>
            </a:extLst>
          </p:cNvPr>
          <p:cNvSpPr>
            <a:spLocks noGrp="1"/>
          </p:cNvSpPr>
          <p:nvPr>
            <p:ph idx="1"/>
          </p:nvPr>
        </p:nvSpPr>
        <p:spPr/>
        <p:txBody>
          <a:bodyPr/>
          <a:lstStyle/>
          <a:p>
            <a:r>
              <a:rPr lang="en-US" altLang="en-PK" sz="2800" dirty="0"/>
              <a:t>They explain what the system shall </a:t>
            </a:r>
            <a:r>
              <a:rPr lang="en-US" altLang="en-PK" sz="2800" b="1" dirty="0"/>
              <a:t>not</a:t>
            </a:r>
            <a:r>
              <a:rPr lang="en-US" altLang="en-PK" sz="2800" dirty="0"/>
              <a:t> do.  </a:t>
            </a:r>
          </a:p>
          <a:p>
            <a:r>
              <a:rPr lang="en-US" altLang="en-PK" dirty="0"/>
              <a:t>Example:</a:t>
            </a:r>
          </a:p>
          <a:p>
            <a:pPr>
              <a:buFontTx/>
              <a:buNone/>
            </a:pPr>
            <a:r>
              <a:rPr lang="en-US" altLang="en-PK" dirty="0"/>
              <a:t>   The system shall not use red color in the user interface, whenever it is asking for inputs from the end-user</a:t>
            </a:r>
          </a:p>
          <a:p>
            <a:endParaRPr lang="en-US" altLang="en-PK" sz="2800" dirty="0"/>
          </a:p>
          <a:p>
            <a:endParaRPr lang="en-PK" dirty="0"/>
          </a:p>
        </p:txBody>
      </p:sp>
    </p:spTree>
    <p:extLst>
      <p:ext uri="{BB962C8B-B14F-4D97-AF65-F5344CB8AC3E}">
        <p14:creationId xmlns:p14="http://schemas.microsoft.com/office/powerpoint/2010/main" val="1763156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21DDD9E2-0D2A-54A6-79D4-93ADEC621489}"/>
              </a:ext>
            </a:extLst>
          </p:cNvPr>
          <p:cNvSpPr>
            <a:spLocks noGrp="1" noChangeArrowheads="1"/>
          </p:cNvSpPr>
          <p:nvPr>
            <p:ph type="ctrTitle"/>
          </p:nvPr>
        </p:nvSpPr>
        <p:spPr>
          <a:xfrm>
            <a:off x="2209800" y="2286000"/>
            <a:ext cx="7772400" cy="1143000"/>
          </a:xfrm>
        </p:spPr>
        <p:txBody>
          <a:bodyPr anchor="ctr"/>
          <a:lstStyle/>
          <a:p>
            <a:r>
              <a:rPr lang="en-US" altLang="en-PK" sz="4400"/>
              <a:t>Requirements Problems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E9905-5C4E-4551-5A9C-2B6C6F282FD1}"/>
              </a:ext>
            </a:extLst>
          </p:cNvPr>
          <p:cNvSpPr>
            <a:spLocks noGrp="1"/>
          </p:cNvSpPr>
          <p:nvPr>
            <p:ph type="sldNum" sz="quarter" idx="12"/>
          </p:nvPr>
        </p:nvSpPr>
        <p:spPr/>
        <p:txBody>
          <a:bodyPr/>
          <a:lstStyle/>
          <a:p>
            <a:fld id="{0878D828-F9CE-4E39-B91B-DF45744085F0}" type="slidenum">
              <a:rPr lang="en-US" altLang="en-PK"/>
              <a:pPr/>
              <a:t>44</a:t>
            </a:fld>
            <a:endParaRPr lang="en-US" altLang="en-PK"/>
          </a:p>
        </p:txBody>
      </p:sp>
      <p:sp>
        <p:nvSpPr>
          <p:cNvPr id="59394" name="Rectangle 2">
            <a:extLst>
              <a:ext uri="{FF2B5EF4-FFF2-40B4-BE49-F238E27FC236}">
                <a16:creationId xmlns:a16="http://schemas.microsoft.com/office/drawing/2014/main" id="{069E82D9-9F41-46D5-C49D-D0286BE149DC}"/>
              </a:ext>
            </a:extLst>
          </p:cNvPr>
          <p:cNvSpPr>
            <a:spLocks noGrp="1" noChangeArrowheads="1"/>
          </p:cNvSpPr>
          <p:nvPr>
            <p:ph type="title"/>
          </p:nvPr>
        </p:nvSpPr>
        <p:spPr/>
        <p:txBody>
          <a:bodyPr/>
          <a:lstStyle/>
          <a:p>
            <a:r>
              <a:rPr lang="en-US" altLang="en-PK"/>
              <a:t>Requirements Problems - 1</a:t>
            </a:r>
          </a:p>
        </p:txBody>
      </p:sp>
      <p:sp>
        <p:nvSpPr>
          <p:cNvPr id="59395" name="Rectangle 3">
            <a:extLst>
              <a:ext uri="{FF2B5EF4-FFF2-40B4-BE49-F238E27FC236}">
                <a16:creationId xmlns:a16="http://schemas.microsoft.com/office/drawing/2014/main" id="{C650C2A3-75E4-6B65-30DF-B1EC48E6F29E}"/>
              </a:ext>
            </a:extLst>
          </p:cNvPr>
          <p:cNvSpPr>
            <a:spLocks noGrp="1" noChangeArrowheads="1"/>
          </p:cNvSpPr>
          <p:nvPr>
            <p:ph type="body" idx="1"/>
          </p:nvPr>
        </p:nvSpPr>
        <p:spPr/>
        <p:txBody>
          <a:bodyPr/>
          <a:lstStyle/>
          <a:p>
            <a:pPr>
              <a:lnSpc>
                <a:spcPct val="90000"/>
              </a:lnSpc>
            </a:pPr>
            <a:r>
              <a:rPr lang="en-US" altLang="en-PK"/>
              <a:t>The requirements don’t reflect the real needs of the customer for the system</a:t>
            </a:r>
          </a:p>
          <a:p>
            <a:pPr>
              <a:lnSpc>
                <a:spcPct val="90000"/>
              </a:lnSpc>
            </a:pPr>
            <a:r>
              <a:rPr lang="en-US" altLang="en-PK"/>
              <a:t>Requirements are inconsistent and/or incomplete</a:t>
            </a:r>
          </a:p>
          <a:p>
            <a:pPr>
              <a:lnSpc>
                <a:spcPct val="90000"/>
              </a:lnSpc>
            </a:pPr>
            <a:r>
              <a:rPr lang="en-US" altLang="en-PK"/>
              <a:t>It is expensive to make changes to requirements after they have been agreed upon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CA47E5-93CA-6F09-D42C-C81C1B3568B4}"/>
              </a:ext>
            </a:extLst>
          </p:cNvPr>
          <p:cNvSpPr>
            <a:spLocks noGrp="1"/>
          </p:cNvSpPr>
          <p:nvPr>
            <p:ph type="sldNum" sz="quarter" idx="12"/>
          </p:nvPr>
        </p:nvSpPr>
        <p:spPr/>
        <p:txBody>
          <a:bodyPr/>
          <a:lstStyle/>
          <a:p>
            <a:fld id="{2A48FB33-AFD0-46CD-A411-EFAE26568472}" type="slidenum">
              <a:rPr lang="en-US" altLang="en-PK"/>
              <a:pPr/>
              <a:t>45</a:t>
            </a:fld>
            <a:endParaRPr lang="en-US" altLang="en-PK"/>
          </a:p>
        </p:txBody>
      </p:sp>
      <p:sp>
        <p:nvSpPr>
          <p:cNvPr id="186370" name="Rectangle 2">
            <a:extLst>
              <a:ext uri="{FF2B5EF4-FFF2-40B4-BE49-F238E27FC236}">
                <a16:creationId xmlns:a16="http://schemas.microsoft.com/office/drawing/2014/main" id="{28EBEF37-92E7-09AE-66F3-69CEE3ECCAAD}"/>
              </a:ext>
            </a:extLst>
          </p:cNvPr>
          <p:cNvSpPr>
            <a:spLocks noGrp="1" noChangeArrowheads="1"/>
          </p:cNvSpPr>
          <p:nvPr>
            <p:ph type="title"/>
          </p:nvPr>
        </p:nvSpPr>
        <p:spPr/>
        <p:txBody>
          <a:bodyPr/>
          <a:lstStyle/>
          <a:p>
            <a:r>
              <a:rPr lang="en-US" altLang="en-PK"/>
              <a:t>Requirements Problems - 2</a:t>
            </a:r>
          </a:p>
        </p:txBody>
      </p:sp>
      <p:sp>
        <p:nvSpPr>
          <p:cNvPr id="186371" name="Rectangle 3">
            <a:extLst>
              <a:ext uri="{FF2B5EF4-FFF2-40B4-BE49-F238E27FC236}">
                <a16:creationId xmlns:a16="http://schemas.microsoft.com/office/drawing/2014/main" id="{FACC94B4-ACB0-EA99-2CE5-DA901C28E29D}"/>
              </a:ext>
            </a:extLst>
          </p:cNvPr>
          <p:cNvSpPr>
            <a:spLocks noGrp="1" noChangeArrowheads="1"/>
          </p:cNvSpPr>
          <p:nvPr>
            <p:ph type="body" idx="1"/>
          </p:nvPr>
        </p:nvSpPr>
        <p:spPr/>
        <p:txBody>
          <a:bodyPr/>
          <a:lstStyle/>
          <a:p>
            <a:r>
              <a:rPr lang="en-US" altLang="en-PK"/>
              <a:t>There are misunderstandings between customers, those developing the system requirements, and software engineers developing or maintaining the system</a:t>
            </a:r>
          </a:p>
          <a:p>
            <a:endParaRPr lang="en-US" altLang="en-PK"/>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EEA06B-6143-F266-FDF2-BE2590E8AD4D}"/>
              </a:ext>
            </a:extLst>
          </p:cNvPr>
          <p:cNvSpPr>
            <a:spLocks noGrp="1"/>
          </p:cNvSpPr>
          <p:nvPr>
            <p:ph type="sldNum" sz="quarter" idx="12"/>
          </p:nvPr>
        </p:nvSpPr>
        <p:spPr/>
        <p:txBody>
          <a:bodyPr/>
          <a:lstStyle/>
          <a:p>
            <a:fld id="{A7386108-AC23-42F8-B47D-242FC9DE60C4}" type="slidenum">
              <a:rPr lang="en-US" altLang="en-PK"/>
              <a:pPr/>
              <a:t>46</a:t>
            </a:fld>
            <a:endParaRPr lang="en-US" altLang="en-PK"/>
          </a:p>
        </p:txBody>
      </p:sp>
      <p:sp>
        <p:nvSpPr>
          <p:cNvPr id="137218" name="Rectangle 1026">
            <a:extLst>
              <a:ext uri="{FF2B5EF4-FFF2-40B4-BE49-F238E27FC236}">
                <a16:creationId xmlns:a16="http://schemas.microsoft.com/office/drawing/2014/main" id="{63945A4A-E47F-C19F-C4B5-D917D7589333}"/>
              </a:ext>
            </a:extLst>
          </p:cNvPr>
          <p:cNvSpPr>
            <a:spLocks noGrp="1" noChangeArrowheads="1"/>
          </p:cNvSpPr>
          <p:nvPr>
            <p:ph type="title"/>
          </p:nvPr>
        </p:nvSpPr>
        <p:spPr/>
        <p:txBody>
          <a:bodyPr/>
          <a:lstStyle/>
          <a:p>
            <a:r>
              <a:rPr lang="en-US" altLang="en-PK"/>
              <a:t>Problems with Natural Languages - 1</a:t>
            </a:r>
          </a:p>
        </p:txBody>
      </p:sp>
      <p:sp>
        <p:nvSpPr>
          <p:cNvPr id="137219" name="Rectangle 1027">
            <a:extLst>
              <a:ext uri="{FF2B5EF4-FFF2-40B4-BE49-F238E27FC236}">
                <a16:creationId xmlns:a16="http://schemas.microsoft.com/office/drawing/2014/main" id="{507F8C25-0783-897D-A33F-9E39F39635AC}"/>
              </a:ext>
            </a:extLst>
          </p:cNvPr>
          <p:cNvSpPr>
            <a:spLocks noGrp="1" noChangeArrowheads="1"/>
          </p:cNvSpPr>
          <p:nvPr>
            <p:ph type="body" idx="1"/>
          </p:nvPr>
        </p:nvSpPr>
        <p:spPr/>
        <p:txBody>
          <a:bodyPr/>
          <a:lstStyle/>
          <a:p>
            <a:pPr>
              <a:buFontTx/>
              <a:buNone/>
            </a:pPr>
            <a:r>
              <a:rPr lang="en-US" altLang="en-PK"/>
              <a:t>   Requirement specification in natural language pose some problems which include</a:t>
            </a:r>
          </a:p>
          <a:p>
            <a:r>
              <a:rPr lang="en-US" altLang="en-PK"/>
              <a:t>Lack of clarity</a:t>
            </a:r>
          </a:p>
          <a:p>
            <a:r>
              <a:rPr lang="en-US" altLang="en-PK"/>
              <a:t>Requirements confusion</a:t>
            </a:r>
          </a:p>
          <a:p>
            <a:r>
              <a:rPr lang="en-US" altLang="en-PK"/>
              <a:t>Requirements amalgamation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713614-B724-8DFF-1FDD-F35498F99235}"/>
              </a:ext>
            </a:extLst>
          </p:cNvPr>
          <p:cNvSpPr>
            <a:spLocks noGrp="1"/>
          </p:cNvSpPr>
          <p:nvPr>
            <p:ph type="sldNum" sz="quarter" idx="12"/>
          </p:nvPr>
        </p:nvSpPr>
        <p:spPr/>
        <p:txBody>
          <a:bodyPr/>
          <a:lstStyle/>
          <a:p>
            <a:fld id="{87146F5E-6366-412C-A356-D0AAFB573FAB}" type="slidenum">
              <a:rPr lang="en-US" altLang="en-PK"/>
              <a:pPr/>
              <a:t>47</a:t>
            </a:fld>
            <a:endParaRPr lang="en-US" altLang="en-PK"/>
          </a:p>
        </p:txBody>
      </p:sp>
      <p:sp>
        <p:nvSpPr>
          <p:cNvPr id="143362" name="Rectangle 2">
            <a:extLst>
              <a:ext uri="{FF2B5EF4-FFF2-40B4-BE49-F238E27FC236}">
                <a16:creationId xmlns:a16="http://schemas.microsoft.com/office/drawing/2014/main" id="{492D4F74-34FF-79CC-15FB-68476C57E240}"/>
              </a:ext>
            </a:extLst>
          </p:cNvPr>
          <p:cNvSpPr>
            <a:spLocks noGrp="1" noChangeArrowheads="1"/>
          </p:cNvSpPr>
          <p:nvPr>
            <p:ph type="title"/>
          </p:nvPr>
        </p:nvSpPr>
        <p:spPr/>
        <p:txBody>
          <a:bodyPr/>
          <a:lstStyle/>
          <a:p>
            <a:r>
              <a:rPr lang="en-US" altLang="en-PK"/>
              <a:t>Problems with Natural Languages - 2</a:t>
            </a:r>
          </a:p>
        </p:txBody>
      </p:sp>
      <p:sp>
        <p:nvSpPr>
          <p:cNvPr id="143363" name="Rectangle 3">
            <a:extLst>
              <a:ext uri="{FF2B5EF4-FFF2-40B4-BE49-F238E27FC236}">
                <a16:creationId xmlns:a16="http://schemas.microsoft.com/office/drawing/2014/main" id="{9F6F8479-DC31-1D13-4D8C-9AA7F1CB93F3}"/>
              </a:ext>
            </a:extLst>
          </p:cNvPr>
          <p:cNvSpPr>
            <a:spLocks noGrp="1" noChangeArrowheads="1"/>
          </p:cNvSpPr>
          <p:nvPr>
            <p:ph type="body" idx="1"/>
          </p:nvPr>
        </p:nvSpPr>
        <p:spPr/>
        <p:txBody>
          <a:bodyPr/>
          <a:lstStyle/>
          <a:p>
            <a:pPr>
              <a:lnSpc>
                <a:spcPct val="90000"/>
              </a:lnSpc>
            </a:pPr>
            <a:r>
              <a:rPr lang="en-US" altLang="en-PK"/>
              <a:t>Natural language understanding relies on the specification readers and writers using the same words for same concept</a:t>
            </a:r>
          </a:p>
          <a:p>
            <a:pPr>
              <a:lnSpc>
                <a:spcPct val="90000"/>
              </a:lnSpc>
              <a:buFontTx/>
              <a:buNone/>
            </a:pPr>
            <a:endParaRPr lang="en-US" altLang="en-PK" sz="2000"/>
          </a:p>
          <a:p>
            <a:pPr>
              <a:lnSpc>
                <a:spcPct val="90000"/>
              </a:lnSpc>
            </a:pPr>
            <a:r>
              <a:rPr lang="en-US" altLang="en-PK"/>
              <a:t>A natural language requirements specification is over-flexible. </a:t>
            </a:r>
          </a:p>
          <a:p>
            <a:pPr algn="ctr">
              <a:lnSpc>
                <a:spcPct val="90000"/>
              </a:lnSpc>
              <a:buFontTx/>
              <a:buNone/>
            </a:pPr>
            <a:r>
              <a:rPr lang="en-US" altLang="en-PK"/>
              <a:t>  “You can say the same thing in completely different ways”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766421-DFA7-A57D-3576-CA9443DFA816}"/>
              </a:ext>
            </a:extLst>
          </p:cNvPr>
          <p:cNvSpPr>
            <a:spLocks noGrp="1"/>
          </p:cNvSpPr>
          <p:nvPr>
            <p:ph type="sldNum" sz="quarter" idx="12"/>
          </p:nvPr>
        </p:nvSpPr>
        <p:spPr/>
        <p:txBody>
          <a:bodyPr/>
          <a:lstStyle/>
          <a:p>
            <a:fld id="{556555B0-6384-4DAF-B8E7-E61DD5B06282}" type="slidenum">
              <a:rPr lang="en-US" altLang="en-PK"/>
              <a:pPr/>
              <a:t>48</a:t>
            </a:fld>
            <a:endParaRPr lang="en-US" altLang="en-PK"/>
          </a:p>
        </p:txBody>
      </p:sp>
      <p:sp>
        <p:nvSpPr>
          <p:cNvPr id="206850" name="Rectangle 2">
            <a:extLst>
              <a:ext uri="{FF2B5EF4-FFF2-40B4-BE49-F238E27FC236}">
                <a16:creationId xmlns:a16="http://schemas.microsoft.com/office/drawing/2014/main" id="{128ADC7B-283A-431F-8683-5B963F5E2CC8}"/>
              </a:ext>
            </a:extLst>
          </p:cNvPr>
          <p:cNvSpPr>
            <a:spLocks noGrp="1" noChangeArrowheads="1"/>
          </p:cNvSpPr>
          <p:nvPr>
            <p:ph type="title"/>
          </p:nvPr>
        </p:nvSpPr>
        <p:spPr/>
        <p:txBody>
          <a:bodyPr/>
          <a:lstStyle/>
          <a:p>
            <a:r>
              <a:rPr lang="en-US" altLang="en-PK"/>
              <a:t>Problems with Natural Languages - 3</a:t>
            </a:r>
          </a:p>
        </p:txBody>
      </p:sp>
      <p:sp>
        <p:nvSpPr>
          <p:cNvPr id="206851" name="Rectangle 3">
            <a:extLst>
              <a:ext uri="{FF2B5EF4-FFF2-40B4-BE49-F238E27FC236}">
                <a16:creationId xmlns:a16="http://schemas.microsoft.com/office/drawing/2014/main" id="{75E92ADE-CF00-B97C-DCDB-9ECEA33F8E1A}"/>
              </a:ext>
            </a:extLst>
          </p:cNvPr>
          <p:cNvSpPr>
            <a:spLocks noGrp="1" noChangeArrowheads="1"/>
          </p:cNvSpPr>
          <p:nvPr>
            <p:ph type="body" idx="1"/>
          </p:nvPr>
        </p:nvSpPr>
        <p:spPr/>
        <p:txBody>
          <a:bodyPr/>
          <a:lstStyle/>
          <a:p>
            <a:r>
              <a:rPr lang="en-US" altLang="en-PK"/>
              <a:t>It is not possible to modularize natural language requirements.  It may be difficult to find all related requirements</a:t>
            </a:r>
          </a:p>
          <a:p>
            <a:pPr lvl="1"/>
            <a:r>
              <a:rPr lang="en-US" altLang="en-PK"/>
              <a:t>To discover the impact of a change, every requirement have to be examined</a:t>
            </a:r>
          </a:p>
          <a:p>
            <a:endParaRPr lang="en-US" altLang="en-PK"/>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077E73-A680-63E1-C6EB-777F4D7F6163}"/>
              </a:ext>
            </a:extLst>
          </p:cNvPr>
          <p:cNvSpPr>
            <a:spLocks noGrp="1"/>
          </p:cNvSpPr>
          <p:nvPr>
            <p:ph type="sldNum" sz="quarter" idx="12"/>
          </p:nvPr>
        </p:nvSpPr>
        <p:spPr/>
        <p:txBody>
          <a:bodyPr/>
          <a:lstStyle/>
          <a:p>
            <a:fld id="{20B8C861-94F3-4092-8EFE-F140FA82E940}" type="slidenum">
              <a:rPr lang="en-US" altLang="en-PK"/>
              <a:pPr/>
              <a:t>49</a:t>
            </a:fld>
            <a:endParaRPr lang="en-US" altLang="en-PK"/>
          </a:p>
        </p:txBody>
      </p:sp>
      <p:sp>
        <p:nvSpPr>
          <p:cNvPr id="66562" name="Rectangle 2">
            <a:extLst>
              <a:ext uri="{FF2B5EF4-FFF2-40B4-BE49-F238E27FC236}">
                <a16:creationId xmlns:a16="http://schemas.microsoft.com/office/drawing/2014/main" id="{268DE162-1FB1-047B-F279-537DC65346E2}"/>
              </a:ext>
            </a:extLst>
          </p:cNvPr>
          <p:cNvSpPr>
            <a:spLocks noGrp="1" noChangeArrowheads="1"/>
          </p:cNvSpPr>
          <p:nvPr>
            <p:ph type="title"/>
          </p:nvPr>
        </p:nvSpPr>
        <p:spPr/>
        <p:txBody>
          <a:bodyPr/>
          <a:lstStyle/>
          <a:p>
            <a:r>
              <a:rPr lang="en-US" altLang="en-PK"/>
              <a:t>Impact of Wrong Requirements</a:t>
            </a:r>
          </a:p>
        </p:txBody>
      </p:sp>
      <p:sp>
        <p:nvSpPr>
          <p:cNvPr id="66563" name="Rectangle 3">
            <a:extLst>
              <a:ext uri="{FF2B5EF4-FFF2-40B4-BE49-F238E27FC236}">
                <a16:creationId xmlns:a16="http://schemas.microsoft.com/office/drawing/2014/main" id="{50CF2241-1ECA-5F39-6902-4DBD5540AD9C}"/>
              </a:ext>
            </a:extLst>
          </p:cNvPr>
          <p:cNvSpPr>
            <a:spLocks noGrp="1" noChangeArrowheads="1"/>
          </p:cNvSpPr>
          <p:nvPr>
            <p:ph type="body" idx="1"/>
          </p:nvPr>
        </p:nvSpPr>
        <p:spPr/>
        <p:txBody>
          <a:bodyPr/>
          <a:lstStyle/>
          <a:p>
            <a:r>
              <a:rPr lang="en-US" altLang="en-PK"/>
              <a:t>When requirements are wrong, systems are late, unreliable and don’t meet customers needs</a:t>
            </a:r>
          </a:p>
          <a:p>
            <a:r>
              <a:rPr lang="en-US" altLang="en-PK"/>
              <a:t>This results in enormous loss of time, revenue, market share, and trust of customers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766C-6C7A-3A42-C7E0-5216AEDAFFD2}"/>
              </a:ext>
            </a:extLst>
          </p:cNvPr>
          <p:cNvSpPr>
            <a:spLocks noGrp="1"/>
          </p:cNvSpPr>
          <p:nvPr>
            <p:ph type="title"/>
          </p:nvPr>
        </p:nvSpPr>
        <p:spPr/>
        <p:txBody>
          <a:bodyPr/>
          <a:lstStyle/>
          <a:p>
            <a:r>
              <a:rPr lang="en-US" dirty="0"/>
              <a:t>Principles</a:t>
            </a:r>
          </a:p>
        </p:txBody>
      </p:sp>
      <p:sp>
        <p:nvSpPr>
          <p:cNvPr id="3" name="Content Placeholder 2">
            <a:extLst>
              <a:ext uri="{FF2B5EF4-FFF2-40B4-BE49-F238E27FC236}">
                <a16:creationId xmlns:a16="http://schemas.microsoft.com/office/drawing/2014/main" id="{8FDF5E14-75E7-7548-05A3-ACA57D7C139E}"/>
              </a:ext>
            </a:extLst>
          </p:cNvPr>
          <p:cNvSpPr>
            <a:spLocks noGrp="1"/>
          </p:cNvSpPr>
          <p:nvPr>
            <p:ph idx="1"/>
          </p:nvPr>
        </p:nvSpPr>
        <p:spPr/>
        <p:txBody>
          <a:bodyPr>
            <a:normAutofit fontScale="77500" lnSpcReduction="20000"/>
          </a:bodyPr>
          <a:lstStyle/>
          <a:p>
            <a:r>
              <a:rPr lang="en-US" dirty="0"/>
              <a:t>Customer Satisfaction by rapid delivery of useful software</a:t>
            </a:r>
          </a:p>
          <a:p>
            <a:r>
              <a:rPr lang="en-US" dirty="0"/>
              <a:t>Welcome changing requirements, even late in development.</a:t>
            </a:r>
          </a:p>
          <a:p>
            <a:r>
              <a:rPr lang="en-US" dirty="0"/>
              <a:t>Working software is delivered frequently</a:t>
            </a:r>
          </a:p>
          <a:p>
            <a:r>
              <a:rPr lang="en-US" dirty="0"/>
              <a:t>Working software is the principal measure of progress</a:t>
            </a:r>
          </a:p>
          <a:p>
            <a:r>
              <a:rPr lang="en-US" dirty="0"/>
              <a:t>Sustainable development, able to maintain a constant pace.</a:t>
            </a:r>
          </a:p>
          <a:p>
            <a:r>
              <a:rPr lang="en-US" dirty="0"/>
              <a:t>Close, co-operation between business people and developers.</a:t>
            </a:r>
          </a:p>
          <a:p>
            <a:r>
              <a:rPr lang="en-US" dirty="0"/>
              <a:t>Face-to-face conversation is the best form of communication. Projects are built around motivated individuals, who should be trusted.</a:t>
            </a:r>
          </a:p>
          <a:p>
            <a:r>
              <a:rPr lang="en-US" dirty="0"/>
              <a:t>Continuous attention to technical excellence and good design </a:t>
            </a:r>
          </a:p>
          <a:p>
            <a:r>
              <a:rPr lang="en-US" dirty="0"/>
              <a:t>Simplicity</a:t>
            </a:r>
          </a:p>
          <a:p>
            <a:r>
              <a:rPr lang="en-US" dirty="0"/>
              <a:t>Self-organizing teams.</a:t>
            </a:r>
          </a:p>
          <a:p>
            <a:r>
              <a:rPr lang="en-US" dirty="0"/>
              <a:t>Regular adaptation to changing circumstances.</a:t>
            </a:r>
          </a:p>
        </p:txBody>
      </p:sp>
    </p:spTree>
    <p:extLst>
      <p:ext uri="{BB962C8B-B14F-4D97-AF65-F5344CB8AC3E}">
        <p14:creationId xmlns:p14="http://schemas.microsoft.com/office/powerpoint/2010/main" val="26991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9F69D0-5AD3-3E1B-5E10-180E681C47E5}"/>
              </a:ext>
            </a:extLst>
          </p:cNvPr>
          <p:cNvSpPr>
            <a:spLocks noGrp="1"/>
          </p:cNvSpPr>
          <p:nvPr>
            <p:ph type="sldNum" sz="quarter" idx="10"/>
          </p:nvPr>
        </p:nvSpPr>
        <p:spPr>
          <a:ln>
            <a:noFill/>
          </a:ln>
        </p:spPr>
        <p:txBody>
          <a:bodyPr/>
          <a:lstStyle/>
          <a:p>
            <a:fld id="{98D97C25-CA48-4100-BBCB-BA654918F369}" type="slidenum">
              <a:rPr lang="en-US" altLang="en-PK">
                <a:solidFill>
                  <a:schemeClr val="tx1"/>
                </a:solidFill>
              </a:rPr>
              <a:pPr/>
              <a:t>50</a:t>
            </a:fld>
            <a:endParaRPr lang="en-US" altLang="en-PK">
              <a:solidFill>
                <a:schemeClr val="tx1"/>
              </a:solidFill>
            </a:endParaRPr>
          </a:p>
        </p:txBody>
      </p:sp>
      <p:sp>
        <p:nvSpPr>
          <p:cNvPr id="164866" name="Rectangle 2">
            <a:extLst>
              <a:ext uri="{FF2B5EF4-FFF2-40B4-BE49-F238E27FC236}">
                <a16:creationId xmlns:a16="http://schemas.microsoft.com/office/drawing/2014/main" id="{2DD1E2DC-7D1D-6D91-BBF4-B98B2808E537}"/>
              </a:ext>
            </a:extLst>
          </p:cNvPr>
          <p:cNvSpPr>
            <a:spLocks noGrp="1" noChangeArrowheads="1"/>
          </p:cNvSpPr>
          <p:nvPr>
            <p:ph type="title"/>
          </p:nvPr>
        </p:nvSpPr>
        <p:spPr>
          <a:xfrm>
            <a:off x="2209800" y="1181100"/>
            <a:ext cx="7772400" cy="1104900"/>
          </a:xfrm>
        </p:spPr>
        <p:txBody>
          <a:bodyPr>
            <a:normAutofit fontScale="90000"/>
          </a:bodyPr>
          <a:lstStyle/>
          <a:p>
            <a:r>
              <a:rPr lang="en-US" altLang="en-PK"/>
              <a:t>Coarse-grain Activity Model of the Requirements Engineering Process</a:t>
            </a:r>
          </a:p>
        </p:txBody>
      </p:sp>
      <p:sp>
        <p:nvSpPr>
          <p:cNvPr id="164867" name="AutoShape 3">
            <a:extLst>
              <a:ext uri="{FF2B5EF4-FFF2-40B4-BE49-F238E27FC236}">
                <a16:creationId xmlns:a16="http://schemas.microsoft.com/office/drawing/2014/main" id="{556E68F1-4175-FCEF-8847-3262BBEBC950}"/>
              </a:ext>
            </a:extLst>
          </p:cNvPr>
          <p:cNvSpPr>
            <a:spLocks noChangeArrowheads="1"/>
          </p:cNvSpPr>
          <p:nvPr/>
        </p:nvSpPr>
        <p:spPr bwMode="auto">
          <a:xfrm>
            <a:off x="2752725" y="3657600"/>
            <a:ext cx="12954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68" name="AutoShape 4">
            <a:extLst>
              <a:ext uri="{FF2B5EF4-FFF2-40B4-BE49-F238E27FC236}">
                <a16:creationId xmlns:a16="http://schemas.microsoft.com/office/drawing/2014/main" id="{694132B9-00DD-285E-5B21-AE13274E100B}"/>
              </a:ext>
            </a:extLst>
          </p:cNvPr>
          <p:cNvSpPr>
            <a:spLocks noChangeArrowheads="1"/>
          </p:cNvSpPr>
          <p:nvPr/>
        </p:nvSpPr>
        <p:spPr bwMode="auto">
          <a:xfrm>
            <a:off x="4505325" y="3657600"/>
            <a:ext cx="12954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69" name="AutoShape 5">
            <a:extLst>
              <a:ext uri="{FF2B5EF4-FFF2-40B4-BE49-F238E27FC236}">
                <a16:creationId xmlns:a16="http://schemas.microsoft.com/office/drawing/2014/main" id="{2A89F2FA-A2B6-B6BD-D10A-250FCA830301}"/>
              </a:ext>
            </a:extLst>
          </p:cNvPr>
          <p:cNvSpPr>
            <a:spLocks noChangeArrowheads="1"/>
          </p:cNvSpPr>
          <p:nvPr/>
        </p:nvSpPr>
        <p:spPr bwMode="auto">
          <a:xfrm>
            <a:off x="6257925" y="3657600"/>
            <a:ext cx="12954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70" name="AutoShape 6">
            <a:extLst>
              <a:ext uri="{FF2B5EF4-FFF2-40B4-BE49-F238E27FC236}">
                <a16:creationId xmlns:a16="http://schemas.microsoft.com/office/drawing/2014/main" id="{DCD3C2F1-A820-3A8F-4298-BAEF02EB2713}"/>
              </a:ext>
            </a:extLst>
          </p:cNvPr>
          <p:cNvSpPr>
            <a:spLocks noChangeArrowheads="1"/>
          </p:cNvSpPr>
          <p:nvPr/>
        </p:nvSpPr>
        <p:spPr bwMode="auto">
          <a:xfrm>
            <a:off x="8010525" y="3657600"/>
            <a:ext cx="1295400" cy="914400"/>
          </a:xfrm>
          <a:prstGeom prst="roundRect">
            <a:avLst>
              <a:gd name="adj" fmla="val 16667"/>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71" name="Line 7">
            <a:extLst>
              <a:ext uri="{FF2B5EF4-FFF2-40B4-BE49-F238E27FC236}">
                <a16:creationId xmlns:a16="http://schemas.microsoft.com/office/drawing/2014/main" id="{9D194921-C83C-E744-0CF1-C091BB1E211D}"/>
              </a:ext>
            </a:extLst>
          </p:cNvPr>
          <p:cNvSpPr>
            <a:spLocks noChangeShapeType="1"/>
          </p:cNvSpPr>
          <p:nvPr/>
        </p:nvSpPr>
        <p:spPr bwMode="auto">
          <a:xfrm>
            <a:off x="3362325" y="2819400"/>
            <a:ext cx="52578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72" name="Line 8">
            <a:extLst>
              <a:ext uri="{FF2B5EF4-FFF2-40B4-BE49-F238E27FC236}">
                <a16:creationId xmlns:a16="http://schemas.microsoft.com/office/drawing/2014/main" id="{72B633C6-22D7-CAE0-3806-049D96A15B9D}"/>
              </a:ext>
            </a:extLst>
          </p:cNvPr>
          <p:cNvSpPr>
            <a:spLocks noChangeShapeType="1"/>
          </p:cNvSpPr>
          <p:nvPr/>
        </p:nvSpPr>
        <p:spPr bwMode="auto">
          <a:xfrm>
            <a:off x="3362325" y="2819400"/>
            <a:ext cx="0" cy="838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73" name="Line 9">
            <a:extLst>
              <a:ext uri="{FF2B5EF4-FFF2-40B4-BE49-F238E27FC236}">
                <a16:creationId xmlns:a16="http://schemas.microsoft.com/office/drawing/2014/main" id="{F02C4D7E-B0C1-96B1-5627-A46EC366CE99}"/>
              </a:ext>
            </a:extLst>
          </p:cNvPr>
          <p:cNvSpPr>
            <a:spLocks noChangeShapeType="1"/>
          </p:cNvSpPr>
          <p:nvPr/>
        </p:nvSpPr>
        <p:spPr bwMode="auto">
          <a:xfrm>
            <a:off x="5114925" y="2819400"/>
            <a:ext cx="0" cy="838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74" name="Line 10">
            <a:extLst>
              <a:ext uri="{FF2B5EF4-FFF2-40B4-BE49-F238E27FC236}">
                <a16:creationId xmlns:a16="http://schemas.microsoft.com/office/drawing/2014/main" id="{59229F66-D01E-16AA-55C1-DE49AB04E9FC}"/>
              </a:ext>
            </a:extLst>
          </p:cNvPr>
          <p:cNvSpPr>
            <a:spLocks noChangeShapeType="1"/>
          </p:cNvSpPr>
          <p:nvPr/>
        </p:nvSpPr>
        <p:spPr bwMode="auto">
          <a:xfrm>
            <a:off x="6867525" y="2819400"/>
            <a:ext cx="0" cy="838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75" name="Line 11">
            <a:extLst>
              <a:ext uri="{FF2B5EF4-FFF2-40B4-BE49-F238E27FC236}">
                <a16:creationId xmlns:a16="http://schemas.microsoft.com/office/drawing/2014/main" id="{A2704195-81F8-C358-EA93-1B85CB894D74}"/>
              </a:ext>
            </a:extLst>
          </p:cNvPr>
          <p:cNvSpPr>
            <a:spLocks noChangeShapeType="1"/>
          </p:cNvSpPr>
          <p:nvPr/>
        </p:nvSpPr>
        <p:spPr bwMode="auto">
          <a:xfrm>
            <a:off x="8620125" y="2819400"/>
            <a:ext cx="0" cy="838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76" name="Text Box 12">
            <a:extLst>
              <a:ext uri="{FF2B5EF4-FFF2-40B4-BE49-F238E27FC236}">
                <a16:creationId xmlns:a16="http://schemas.microsoft.com/office/drawing/2014/main" id="{76E156C4-DADA-43C2-A245-AB0F25E7F196}"/>
              </a:ext>
            </a:extLst>
          </p:cNvPr>
          <p:cNvSpPr txBox="1">
            <a:spLocks noChangeArrowheads="1"/>
          </p:cNvSpPr>
          <p:nvPr/>
        </p:nvSpPr>
        <p:spPr bwMode="auto">
          <a:xfrm>
            <a:off x="2744789" y="3833814"/>
            <a:ext cx="1349857"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Requirements</a:t>
            </a:r>
          </a:p>
          <a:p>
            <a:pPr eaLnBrk="1" hangingPunct="1"/>
            <a:r>
              <a:rPr lang="en-US" altLang="en-PK" sz="1600"/>
              <a:t>Elicitation</a:t>
            </a:r>
          </a:p>
        </p:txBody>
      </p:sp>
      <p:sp>
        <p:nvSpPr>
          <p:cNvPr id="164877" name="Text Box 13">
            <a:extLst>
              <a:ext uri="{FF2B5EF4-FFF2-40B4-BE49-F238E27FC236}">
                <a16:creationId xmlns:a16="http://schemas.microsoft.com/office/drawing/2014/main" id="{1332E40B-C859-5672-12CE-4E1D01085537}"/>
              </a:ext>
            </a:extLst>
          </p:cNvPr>
          <p:cNvSpPr txBox="1">
            <a:spLocks noChangeArrowheads="1"/>
          </p:cNvSpPr>
          <p:nvPr/>
        </p:nvSpPr>
        <p:spPr bwMode="auto">
          <a:xfrm>
            <a:off x="4484689" y="3733801"/>
            <a:ext cx="1349857" cy="8309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Requirements</a:t>
            </a:r>
          </a:p>
          <a:p>
            <a:pPr eaLnBrk="1" hangingPunct="1"/>
            <a:r>
              <a:rPr lang="en-US" altLang="en-PK" sz="1600"/>
              <a:t>Analysis and</a:t>
            </a:r>
          </a:p>
          <a:p>
            <a:pPr eaLnBrk="1" hangingPunct="1"/>
            <a:r>
              <a:rPr lang="en-US" altLang="en-PK" sz="1600"/>
              <a:t>Negotiation</a:t>
            </a:r>
          </a:p>
        </p:txBody>
      </p:sp>
      <p:sp>
        <p:nvSpPr>
          <p:cNvPr id="164878" name="Text Box 14">
            <a:extLst>
              <a:ext uri="{FF2B5EF4-FFF2-40B4-BE49-F238E27FC236}">
                <a16:creationId xmlns:a16="http://schemas.microsoft.com/office/drawing/2014/main" id="{07EA1F5A-F37B-11E0-2D00-E0287C0C96E3}"/>
              </a:ext>
            </a:extLst>
          </p:cNvPr>
          <p:cNvSpPr txBox="1">
            <a:spLocks noChangeArrowheads="1"/>
          </p:cNvSpPr>
          <p:nvPr/>
        </p:nvSpPr>
        <p:spPr bwMode="auto">
          <a:xfrm>
            <a:off x="6237289" y="3838576"/>
            <a:ext cx="1349857"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Requirements</a:t>
            </a:r>
          </a:p>
          <a:p>
            <a:pPr eaLnBrk="1" hangingPunct="1"/>
            <a:r>
              <a:rPr lang="en-US" altLang="en-PK" sz="1600"/>
              <a:t>Specification</a:t>
            </a:r>
          </a:p>
        </p:txBody>
      </p:sp>
      <p:sp>
        <p:nvSpPr>
          <p:cNvPr id="164879" name="Text Box 15">
            <a:extLst>
              <a:ext uri="{FF2B5EF4-FFF2-40B4-BE49-F238E27FC236}">
                <a16:creationId xmlns:a16="http://schemas.microsoft.com/office/drawing/2014/main" id="{B6CAD8E1-E159-DCCB-1E28-B4F4F31E2A33}"/>
              </a:ext>
            </a:extLst>
          </p:cNvPr>
          <p:cNvSpPr txBox="1">
            <a:spLocks noChangeArrowheads="1"/>
          </p:cNvSpPr>
          <p:nvPr/>
        </p:nvSpPr>
        <p:spPr bwMode="auto">
          <a:xfrm>
            <a:off x="8010526" y="3838576"/>
            <a:ext cx="1349857"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Requirements</a:t>
            </a:r>
          </a:p>
          <a:p>
            <a:pPr eaLnBrk="1" hangingPunct="1"/>
            <a:r>
              <a:rPr lang="en-US" altLang="en-PK" sz="1600"/>
              <a:t>Validation</a:t>
            </a:r>
          </a:p>
        </p:txBody>
      </p:sp>
      <p:sp>
        <p:nvSpPr>
          <p:cNvPr id="164880" name="Line 16">
            <a:extLst>
              <a:ext uri="{FF2B5EF4-FFF2-40B4-BE49-F238E27FC236}">
                <a16:creationId xmlns:a16="http://schemas.microsoft.com/office/drawing/2014/main" id="{93CEA557-3AEC-BDAF-9BD8-8268809F4F3E}"/>
              </a:ext>
            </a:extLst>
          </p:cNvPr>
          <p:cNvSpPr>
            <a:spLocks noChangeShapeType="1"/>
          </p:cNvSpPr>
          <p:nvPr/>
        </p:nvSpPr>
        <p:spPr bwMode="auto">
          <a:xfrm flipV="1">
            <a:off x="3362325" y="4572000"/>
            <a:ext cx="0" cy="457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81" name="Rectangle 17">
            <a:extLst>
              <a:ext uri="{FF2B5EF4-FFF2-40B4-BE49-F238E27FC236}">
                <a16:creationId xmlns:a16="http://schemas.microsoft.com/office/drawing/2014/main" id="{12FB6446-DDA0-5814-1F38-AC15DD6F000A}"/>
              </a:ext>
            </a:extLst>
          </p:cNvPr>
          <p:cNvSpPr>
            <a:spLocks noChangeArrowheads="1"/>
          </p:cNvSpPr>
          <p:nvPr/>
        </p:nvSpPr>
        <p:spPr bwMode="auto">
          <a:xfrm>
            <a:off x="2143125" y="5029200"/>
            <a:ext cx="2286000" cy="1371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82" name="Text Box 18">
            <a:extLst>
              <a:ext uri="{FF2B5EF4-FFF2-40B4-BE49-F238E27FC236}">
                <a16:creationId xmlns:a16="http://schemas.microsoft.com/office/drawing/2014/main" id="{B06CFA89-F524-3A7C-DDEC-B9B97A0C3700}"/>
              </a:ext>
            </a:extLst>
          </p:cNvPr>
          <p:cNvSpPr txBox="1">
            <a:spLocks noChangeArrowheads="1"/>
          </p:cNvSpPr>
          <p:nvPr/>
        </p:nvSpPr>
        <p:spPr bwMode="auto">
          <a:xfrm>
            <a:off x="2133601" y="4994275"/>
            <a:ext cx="2284413" cy="13144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User Needs,</a:t>
            </a:r>
          </a:p>
          <a:p>
            <a:pPr eaLnBrk="1" hangingPunct="1"/>
            <a:r>
              <a:rPr lang="en-US" altLang="en-PK" sz="1600"/>
              <a:t>Domain Information,</a:t>
            </a:r>
          </a:p>
          <a:p>
            <a:pPr eaLnBrk="1" hangingPunct="1"/>
            <a:r>
              <a:rPr lang="en-US" altLang="en-PK" sz="1600"/>
              <a:t>Existing System</a:t>
            </a:r>
          </a:p>
          <a:p>
            <a:pPr eaLnBrk="1" hangingPunct="1"/>
            <a:r>
              <a:rPr lang="en-US" altLang="en-PK" sz="1600"/>
              <a:t>Information, Regulations,</a:t>
            </a:r>
          </a:p>
          <a:p>
            <a:pPr eaLnBrk="1" hangingPunct="1"/>
            <a:r>
              <a:rPr lang="en-US" altLang="en-PK" sz="1600"/>
              <a:t>Standards, Etc.</a:t>
            </a:r>
          </a:p>
        </p:txBody>
      </p:sp>
      <p:sp>
        <p:nvSpPr>
          <p:cNvPr id="164883" name="Rectangle 19">
            <a:extLst>
              <a:ext uri="{FF2B5EF4-FFF2-40B4-BE49-F238E27FC236}">
                <a16:creationId xmlns:a16="http://schemas.microsoft.com/office/drawing/2014/main" id="{39A4944F-1286-9EE6-0888-4E552154C0CD}"/>
              </a:ext>
            </a:extLst>
          </p:cNvPr>
          <p:cNvSpPr>
            <a:spLocks noChangeArrowheads="1"/>
          </p:cNvSpPr>
          <p:nvPr/>
        </p:nvSpPr>
        <p:spPr bwMode="auto">
          <a:xfrm>
            <a:off x="5724525" y="5029200"/>
            <a:ext cx="2286000" cy="1371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4884" name="Line 20">
            <a:extLst>
              <a:ext uri="{FF2B5EF4-FFF2-40B4-BE49-F238E27FC236}">
                <a16:creationId xmlns:a16="http://schemas.microsoft.com/office/drawing/2014/main" id="{34103F54-C23A-D7BB-9827-3E613120276C}"/>
              </a:ext>
            </a:extLst>
          </p:cNvPr>
          <p:cNvSpPr>
            <a:spLocks noChangeShapeType="1"/>
          </p:cNvSpPr>
          <p:nvPr/>
        </p:nvSpPr>
        <p:spPr bwMode="auto">
          <a:xfrm>
            <a:off x="6867525" y="4572000"/>
            <a:ext cx="0" cy="457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85" name="Text Box 21">
            <a:extLst>
              <a:ext uri="{FF2B5EF4-FFF2-40B4-BE49-F238E27FC236}">
                <a16:creationId xmlns:a16="http://schemas.microsoft.com/office/drawing/2014/main" id="{FF8387C1-20F1-2EDB-CE76-DBF92DE8171A}"/>
              </a:ext>
            </a:extLst>
          </p:cNvPr>
          <p:cNvSpPr txBox="1">
            <a:spLocks noChangeArrowheads="1"/>
          </p:cNvSpPr>
          <p:nvPr/>
        </p:nvSpPr>
        <p:spPr bwMode="auto">
          <a:xfrm>
            <a:off x="6227764" y="5410201"/>
            <a:ext cx="1349857"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Requirements</a:t>
            </a:r>
          </a:p>
          <a:p>
            <a:pPr eaLnBrk="1" hangingPunct="1"/>
            <a:r>
              <a:rPr lang="en-US" altLang="en-PK" sz="1600"/>
              <a:t>Document</a:t>
            </a:r>
          </a:p>
        </p:txBody>
      </p:sp>
      <p:sp>
        <p:nvSpPr>
          <p:cNvPr id="164886" name="Line 22">
            <a:extLst>
              <a:ext uri="{FF2B5EF4-FFF2-40B4-BE49-F238E27FC236}">
                <a16:creationId xmlns:a16="http://schemas.microsoft.com/office/drawing/2014/main" id="{82C7876E-569B-B425-72FB-DDFC62A1F6B4}"/>
              </a:ext>
            </a:extLst>
          </p:cNvPr>
          <p:cNvSpPr>
            <a:spLocks noChangeShapeType="1"/>
          </p:cNvSpPr>
          <p:nvPr/>
        </p:nvSpPr>
        <p:spPr bwMode="auto">
          <a:xfrm>
            <a:off x="8010525" y="5867400"/>
            <a:ext cx="16002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87" name="Line 23">
            <a:extLst>
              <a:ext uri="{FF2B5EF4-FFF2-40B4-BE49-F238E27FC236}">
                <a16:creationId xmlns:a16="http://schemas.microsoft.com/office/drawing/2014/main" id="{3547EECC-D67C-88C3-00E3-C71D7028A2EF}"/>
              </a:ext>
            </a:extLst>
          </p:cNvPr>
          <p:cNvSpPr>
            <a:spLocks noChangeShapeType="1"/>
          </p:cNvSpPr>
          <p:nvPr/>
        </p:nvSpPr>
        <p:spPr bwMode="auto">
          <a:xfrm>
            <a:off x="8010525" y="5486400"/>
            <a:ext cx="60960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88" name="Line 24">
            <a:extLst>
              <a:ext uri="{FF2B5EF4-FFF2-40B4-BE49-F238E27FC236}">
                <a16:creationId xmlns:a16="http://schemas.microsoft.com/office/drawing/2014/main" id="{7E392E6F-5E73-0323-EDBA-8A9F71B744C8}"/>
              </a:ext>
            </a:extLst>
          </p:cNvPr>
          <p:cNvSpPr>
            <a:spLocks noChangeShapeType="1"/>
          </p:cNvSpPr>
          <p:nvPr/>
        </p:nvSpPr>
        <p:spPr bwMode="auto">
          <a:xfrm>
            <a:off x="8620125" y="4572000"/>
            <a:ext cx="0" cy="914400"/>
          </a:xfrm>
          <a:prstGeom prst="line">
            <a:avLst/>
          </a:prstGeom>
          <a:noFill/>
          <a:ln w="952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89" name="Text Box 25">
            <a:extLst>
              <a:ext uri="{FF2B5EF4-FFF2-40B4-BE49-F238E27FC236}">
                <a16:creationId xmlns:a16="http://schemas.microsoft.com/office/drawing/2014/main" id="{24267DA6-5BCF-514A-DBDA-C524D7781B5D}"/>
              </a:ext>
            </a:extLst>
          </p:cNvPr>
          <p:cNvSpPr txBox="1">
            <a:spLocks noChangeArrowheads="1"/>
          </p:cNvSpPr>
          <p:nvPr/>
        </p:nvSpPr>
        <p:spPr bwMode="auto">
          <a:xfrm>
            <a:off x="8751889" y="5257801"/>
            <a:ext cx="1349857" cy="584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PK" sz="1600"/>
              <a:t>Agreed</a:t>
            </a:r>
          </a:p>
          <a:p>
            <a:pPr eaLnBrk="1" hangingPunct="1"/>
            <a:r>
              <a:rPr lang="en-US" altLang="en-PK" sz="1600"/>
              <a:t>Requirements</a:t>
            </a:r>
          </a:p>
        </p:txBody>
      </p:sp>
      <p:sp>
        <p:nvSpPr>
          <p:cNvPr id="164890" name="Line 26">
            <a:extLst>
              <a:ext uri="{FF2B5EF4-FFF2-40B4-BE49-F238E27FC236}">
                <a16:creationId xmlns:a16="http://schemas.microsoft.com/office/drawing/2014/main" id="{1C673D48-293B-6F46-F7A3-5829F14C04EC}"/>
              </a:ext>
            </a:extLst>
          </p:cNvPr>
          <p:cNvSpPr>
            <a:spLocks noChangeShapeType="1"/>
          </p:cNvSpPr>
          <p:nvPr/>
        </p:nvSpPr>
        <p:spPr bwMode="auto">
          <a:xfrm>
            <a:off x="4038600" y="41148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91" name="Line 27">
            <a:extLst>
              <a:ext uri="{FF2B5EF4-FFF2-40B4-BE49-F238E27FC236}">
                <a16:creationId xmlns:a16="http://schemas.microsoft.com/office/drawing/2014/main" id="{8A653A64-ABD1-F2A0-9E67-A7C722744245}"/>
              </a:ext>
            </a:extLst>
          </p:cNvPr>
          <p:cNvSpPr>
            <a:spLocks noChangeShapeType="1"/>
          </p:cNvSpPr>
          <p:nvPr/>
        </p:nvSpPr>
        <p:spPr bwMode="auto">
          <a:xfrm>
            <a:off x="5791200" y="41148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
        <p:nvSpPr>
          <p:cNvPr id="164892" name="Line 28">
            <a:extLst>
              <a:ext uri="{FF2B5EF4-FFF2-40B4-BE49-F238E27FC236}">
                <a16:creationId xmlns:a16="http://schemas.microsoft.com/office/drawing/2014/main" id="{E2A2F221-4194-7B3B-E870-86D22256CA2C}"/>
              </a:ext>
            </a:extLst>
          </p:cNvPr>
          <p:cNvSpPr>
            <a:spLocks noChangeShapeType="1"/>
          </p:cNvSpPr>
          <p:nvPr/>
        </p:nvSpPr>
        <p:spPr bwMode="auto">
          <a:xfrm>
            <a:off x="7543800" y="4114800"/>
            <a:ext cx="457200"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45D1-3DA7-7BD4-8E5F-4A0D20A81CFC}"/>
              </a:ext>
            </a:extLst>
          </p:cNvPr>
          <p:cNvSpPr>
            <a:spLocks noGrp="1"/>
          </p:cNvSpPr>
          <p:nvPr>
            <p:ph type="title"/>
          </p:nvPr>
        </p:nvSpPr>
        <p:spPr/>
        <p:txBody>
          <a:bodyPr/>
          <a:lstStyle/>
          <a:p>
            <a:r>
              <a:rPr lang="en-US" dirty="0"/>
              <a:t>Agile Methods</a:t>
            </a:r>
          </a:p>
        </p:txBody>
      </p:sp>
      <p:sp>
        <p:nvSpPr>
          <p:cNvPr id="3" name="Content Placeholder 2">
            <a:extLst>
              <a:ext uri="{FF2B5EF4-FFF2-40B4-BE49-F238E27FC236}">
                <a16:creationId xmlns:a16="http://schemas.microsoft.com/office/drawing/2014/main" id="{96F21444-1815-35A7-24A2-14742C5278D5}"/>
              </a:ext>
            </a:extLst>
          </p:cNvPr>
          <p:cNvSpPr>
            <a:spLocks noGrp="1"/>
          </p:cNvSpPr>
          <p:nvPr>
            <p:ph idx="1"/>
          </p:nvPr>
        </p:nvSpPr>
        <p:spPr/>
        <p:txBody>
          <a:bodyPr/>
          <a:lstStyle/>
          <a:p>
            <a:r>
              <a:rPr lang="en-US" dirty="0"/>
              <a:t>Dynamic Systems Development Method (DSDM)</a:t>
            </a:r>
          </a:p>
          <a:p>
            <a:r>
              <a:rPr lang="en-US" dirty="0"/>
              <a:t>Extreme Programming (XP)</a:t>
            </a:r>
          </a:p>
          <a:p>
            <a:r>
              <a:rPr lang="en-US" dirty="0"/>
              <a:t>Feature Driven Development (FDD)</a:t>
            </a:r>
          </a:p>
          <a:p>
            <a:r>
              <a:rPr lang="en-US" dirty="0"/>
              <a:t>Scrum</a:t>
            </a:r>
          </a:p>
          <a:p>
            <a:r>
              <a:rPr lang="en-US" dirty="0"/>
              <a:t>Kanban</a:t>
            </a:r>
          </a:p>
          <a:p>
            <a:r>
              <a:rPr lang="en-US" dirty="0"/>
              <a:t>Velocity Tracking</a:t>
            </a:r>
          </a:p>
        </p:txBody>
      </p:sp>
    </p:spTree>
    <p:extLst>
      <p:ext uri="{BB962C8B-B14F-4D97-AF65-F5344CB8AC3E}">
        <p14:creationId xmlns:p14="http://schemas.microsoft.com/office/powerpoint/2010/main" val="48899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2F71-D6AA-EF26-E543-6BE8E55AF9B6}"/>
              </a:ext>
            </a:extLst>
          </p:cNvPr>
          <p:cNvSpPr>
            <a:spLocks noGrp="1"/>
          </p:cNvSpPr>
          <p:nvPr>
            <p:ph type="title"/>
          </p:nvPr>
        </p:nvSpPr>
        <p:spPr/>
        <p:txBody>
          <a:bodyPr/>
          <a:lstStyle/>
          <a:p>
            <a:r>
              <a:rPr lang="en-US" dirty="0"/>
              <a:t>Agility and the Cost of Change</a:t>
            </a:r>
          </a:p>
        </p:txBody>
      </p:sp>
      <p:sp>
        <p:nvSpPr>
          <p:cNvPr id="3" name="Content Placeholder 2">
            <a:extLst>
              <a:ext uri="{FF2B5EF4-FFF2-40B4-BE49-F238E27FC236}">
                <a16:creationId xmlns:a16="http://schemas.microsoft.com/office/drawing/2014/main" id="{CBC407EB-9C45-F682-8BFB-A31915A3EAA9}"/>
              </a:ext>
            </a:extLst>
          </p:cNvPr>
          <p:cNvSpPr>
            <a:spLocks noGrp="1"/>
          </p:cNvSpPr>
          <p:nvPr>
            <p:ph idx="1"/>
          </p:nvPr>
        </p:nvSpPr>
        <p:spPr>
          <a:xfrm>
            <a:off x="399288" y="1813433"/>
            <a:ext cx="4416552" cy="4351338"/>
          </a:xfrm>
        </p:spPr>
        <p:txBody>
          <a:bodyPr>
            <a:normAutofit/>
          </a:bodyPr>
          <a:lstStyle/>
          <a:p>
            <a:pPr algn="l"/>
            <a:r>
              <a:rPr lang="en-US" b="0" i="0" u="none" strike="noStrike" baseline="0" dirty="0">
                <a:latin typeface="STIXMathJax_Main-Regular"/>
              </a:rPr>
              <a:t>Agile process encompasses incremental delivery. </a:t>
            </a:r>
          </a:p>
          <a:p>
            <a:pPr algn="l"/>
            <a:r>
              <a:rPr lang="en-US" b="0" i="0" u="none" strike="noStrike" baseline="0" dirty="0">
                <a:latin typeface="STIXMathJax_Main-Regular"/>
              </a:rPr>
              <a:t>When incremental delivery is coupled with other agile practices such as continuous unit testing and pair programming, the cost of making a change is attenuated.</a:t>
            </a:r>
            <a:endParaRPr lang="en-US" sz="4000" dirty="0"/>
          </a:p>
        </p:txBody>
      </p:sp>
      <p:pic>
        <p:nvPicPr>
          <p:cNvPr id="5" name="Picture 4">
            <a:extLst>
              <a:ext uri="{FF2B5EF4-FFF2-40B4-BE49-F238E27FC236}">
                <a16:creationId xmlns:a16="http://schemas.microsoft.com/office/drawing/2014/main" id="{01F33295-15B7-DD80-BE26-DCE2EE761B1B}"/>
              </a:ext>
            </a:extLst>
          </p:cNvPr>
          <p:cNvPicPr>
            <a:picLocks noChangeAspect="1"/>
          </p:cNvPicPr>
          <p:nvPr/>
        </p:nvPicPr>
        <p:blipFill>
          <a:blip r:embed="rId2"/>
          <a:stretch>
            <a:fillRect/>
          </a:stretch>
        </p:blipFill>
        <p:spPr>
          <a:xfrm>
            <a:off x="5102161" y="1690688"/>
            <a:ext cx="6845999" cy="4938481"/>
          </a:xfrm>
          <a:prstGeom prst="rect">
            <a:avLst/>
          </a:prstGeom>
        </p:spPr>
      </p:pic>
    </p:spTree>
    <p:extLst>
      <p:ext uri="{BB962C8B-B14F-4D97-AF65-F5344CB8AC3E}">
        <p14:creationId xmlns:p14="http://schemas.microsoft.com/office/powerpoint/2010/main" val="378932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1B2A-7FC8-F9D0-9201-77A0213B7E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5B4CF-D004-2FC7-5174-61711C284D0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83CD263-F87B-B981-9468-DC9DA4DAC3D1}"/>
              </a:ext>
            </a:extLst>
          </p:cNvPr>
          <p:cNvPicPr>
            <a:picLocks noChangeAspect="1"/>
          </p:cNvPicPr>
          <p:nvPr/>
        </p:nvPicPr>
        <p:blipFill>
          <a:blip r:embed="rId2"/>
          <a:stretch>
            <a:fillRect/>
          </a:stretch>
        </p:blipFill>
        <p:spPr>
          <a:xfrm>
            <a:off x="288226" y="146400"/>
            <a:ext cx="9591675" cy="5067300"/>
          </a:xfrm>
          <a:prstGeom prst="rect">
            <a:avLst/>
          </a:prstGeom>
        </p:spPr>
      </p:pic>
      <p:pic>
        <p:nvPicPr>
          <p:cNvPr id="4" name="Object 1" descr="preencoded.png">
            <a:extLst>
              <a:ext uri="{FF2B5EF4-FFF2-40B4-BE49-F238E27FC236}">
                <a16:creationId xmlns:a16="http://schemas.microsoft.com/office/drawing/2014/main" id="{B463E540-8518-74F7-4F9F-D83F56015EEA}"/>
              </a:ext>
            </a:extLst>
          </p:cNvPr>
          <p:cNvPicPr>
            <a:picLocks noChangeAspect="1"/>
          </p:cNvPicPr>
          <p:nvPr/>
        </p:nvPicPr>
        <p:blipFill rotWithShape="1">
          <a:blip r:embed="rId3"/>
          <a:srcRect l="5914" t="18749" r="5380" b="16944"/>
          <a:stretch/>
        </p:blipFill>
        <p:spPr>
          <a:xfrm>
            <a:off x="5691440" y="3243073"/>
            <a:ext cx="6390832" cy="3474719"/>
          </a:xfrm>
          <a:prstGeom prst="rect">
            <a:avLst/>
          </a:prstGeom>
          <a:ln>
            <a:solidFill>
              <a:schemeClr val="accent1"/>
            </a:solidFill>
          </a:ln>
        </p:spPr>
      </p:pic>
    </p:spTree>
    <p:extLst>
      <p:ext uri="{BB962C8B-B14F-4D97-AF65-F5344CB8AC3E}">
        <p14:creationId xmlns:p14="http://schemas.microsoft.com/office/powerpoint/2010/main" val="64423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1BFC-5CFC-9CFF-3D2D-91BE537DBE3B}"/>
              </a:ext>
            </a:extLst>
          </p:cNvPr>
          <p:cNvSpPr>
            <a:spLocks noGrp="1"/>
          </p:cNvSpPr>
          <p:nvPr>
            <p:ph type="title"/>
          </p:nvPr>
        </p:nvSpPr>
        <p:spPr/>
        <p:txBody>
          <a:bodyPr/>
          <a:lstStyle/>
          <a:p>
            <a:r>
              <a:rPr lang="en-US" dirty="0"/>
              <a:t>Scrum Process Flow</a:t>
            </a:r>
          </a:p>
        </p:txBody>
      </p:sp>
      <p:sp>
        <p:nvSpPr>
          <p:cNvPr id="3" name="Content Placeholder 2">
            <a:extLst>
              <a:ext uri="{FF2B5EF4-FFF2-40B4-BE49-F238E27FC236}">
                <a16:creationId xmlns:a16="http://schemas.microsoft.com/office/drawing/2014/main" id="{A5301BDA-8881-9D39-05DF-9C1D2D1CEA97}"/>
              </a:ext>
            </a:extLst>
          </p:cNvPr>
          <p:cNvSpPr>
            <a:spLocks noGrp="1"/>
          </p:cNvSpPr>
          <p:nvPr>
            <p:ph idx="1"/>
          </p:nvPr>
        </p:nvSpPr>
        <p:spPr/>
        <p:txBody>
          <a:bodyPr>
            <a:normAutofit/>
          </a:bodyPr>
          <a:lstStyle/>
          <a:p>
            <a:r>
              <a:rPr lang="en-US" dirty="0"/>
              <a:t>Scrum framework activities: requirements, analysis, design, evolution, and delivery. </a:t>
            </a:r>
          </a:p>
          <a:p>
            <a:r>
              <a:rPr lang="en-US" dirty="0"/>
              <a:t>Within each framework activity, work tasks take place in a relatively short time-boxed period called a sprint. </a:t>
            </a:r>
          </a:p>
          <a:p>
            <a:r>
              <a:rPr lang="en-US" dirty="0"/>
              <a:t>The work conducted within a sprint (the number of sprints required for each framework activity will vary depending on size of the product and its complexity) is adapted to the problem at hand and is defined and often modified in real time by the Scrum team.</a:t>
            </a:r>
          </a:p>
        </p:txBody>
      </p:sp>
    </p:spTree>
    <p:extLst>
      <p:ext uri="{BB962C8B-B14F-4D97-AF65-F5344CB8AC3E}">
        <p14:creationId xmlns:p14="http://schemas.microsoft.com/office/powerpoint/2010/main" val="278519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2253</Words>
  <Application>Microsoft Office PowerPoint</Application>
  <PresentationFormat>Widescreen</PresentationFormat>
  <Paragraphs>289</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Book Antiqua</vt:lpstr>
      <vt:lpstr>Calibri</vt:lpstr>
      <vt:lpstr>Calibri Light</vt:lpstr>
      <vt:lpstr>STIXMathJax_Main-Bold</vt:lpstr>
      <vt:lpstr>STIXMathJax_Main-Regular</vt:lpstr>
      <vt:lpstr>Times New Roman</vt:lpstr>
      <vt:lpstr>Office Theme</vt:lpstr>
      <vt:lpstr>Scrum, Kanban, DevOps</vt:lpstr>
      <vt:lpstr>Waterfall and Agile</vt:lpstr>
      <vt:lpstr>PowerPoint Presentation</vt:lpstr>
      <vt:lpstr>Agile Manifesto</vt:lpstr>
      <vt:lpstr>Principles</vt:lpstr>
      <vt:lpstr>Agile Methods</vt:lpstr>
      <vt:lpstr>Agility and the Cost of Change</vt:lpstr>
      <vt:lpstr>PowerPoint Presentation</vt:lpstr>
      <vt:lpstr>Scrum Process Flow</vt:lpstr>
      <vt:lpstr>Scrum Teams and Artifacts</vt:lpstr>
      <vt:lpstr>Scrum Teams and Artifacts</vt:lpstr>
      <vt:lpstr>Sprint Planning Meeting</vt:lpstr>
      <vt:lpstr>Daily Scrum Meeting</vt:lpstr>
      <vt:lpstr>Sprint Review Meeting</vt:lpstr>
      <vt:lpstr>Sprint Retrospective</vt:lpstr>
      <vt:lpstr>The XP Framework</vt:lpstr>
      <vt:lpstr>Kanban</vt:lpstr>
      <vt:lpstr>PowerPoint Presentation</vt:lpstr>
      <vt:lpstr>Kanban</vt:lpstr>
      <vt:lpstr>DevOps</vt:lpstr>
      <vt:lpstr>DevOps</vt:lpstr>
      <vt:lpstr>PowerPoint Presentation</vt:lpstr>
      <vt:lpstr>Software Requirement Engineering</vt:lpstr>
      <vt:lpstr>Software Requirements</vt:lpstr>
      <vt:lpstr>Sources of Requirements</vt:lpstr>
      <vt:lpstr>Examples of Requirements</vt:lpstr>
      <vt:lpstr>Kinds of Software Requirements</vt:lpstr>
      <vt:lpstr>Functional Requirements</vt:lpstr>
      <vt:lpstr>Non-Functional Requirements</vt:lpstr>
      <vt:lpstr>Examples</vt:lpstr>
      <vt:lpstr>PowerPoint Presentation</vt:lpstr>
      <vt:lpstr>Organizational Requirements</vt:lpstr>
      <vt:lpstr>PowerPoint Presentation</vt:lpstr>
      <vt:lpstr>PowerPoint Presentation</vt:lpstr>
      <vt:lpstr>Metrics for NFRs - 1</vt:lpstr>
      <vt:lpstr>Metrics for NFRs - 2</vt:lpstr>
      <vt:lpstr>Metrics for NFRs - 3</vt:lpstr>
      <vt:lpstr>Metrics for NFRs - 4</vt:lpstr>
      <vt:lpstr>Metrics for NFRs - 5</vt:lpstr>
      <vt:lpstr>Metrics for NFRs - 6</vt:lpstr>
      <vt:lpstr>Domain Requirements</vt:lpstr>
      <vt:lpstr>Inverse Requirements</vt:lpstr>
      <vt:lpstr>Requirements Problems</vt:lpstr>
      <vt:lpstr>Requirements Problems - 1</vt:lpstr>
      <vt:lpstr>Requirements Problems - 2</vt:lpstr>
      <vt:lpstr>Problems with Natural Languages - 1</vt:lpstr>
      <vt:lpstr>Problems with Natural Languages - 2</vt:lpstr>
      <vt:lpstr>Problems with Natural Languages - 3</vt:lpstr>
      <vt:lpstr>Impact of Wrong Requirements</vt:lpstr>
      <vt:lpstr>Coarse-grain Activity Model of the Requirements Engineering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Dr. Adeel Ansari</dc:creator>
  <cp:lastModifiedBy>Ansari, Dr Adeel</cp:lastModifiedBy>
  <cp:revision>78</cp:revision>
  <dcterms:created xsi:type="dcterms:W3CDTF">2022-10-09T06:00:45Z</dcterms:created>
  <dcterms:modified xsi:type="dcterms:W3CDTF">2022-10-10T12:17:39Z</dcterms:modified>
</cp:coreProperties>
</file>