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9" r:id="rId5"/>
    <p:sldId id="373" r:id="rId6"/>
    <p:sldId id="261" r:id="rId7"/>
    <p:sldId id="266" r:id="rId8"/>
    <p:sldId id="382" r:id="rId9"/>
    <p:sldId id="374" r:id="rId10"/>
    <p:sldId id="375" r:id="rId11"/>
    <p:sldId id="377" r:id="rId12"/>
    <p:sldId id="376" r:id="rId13"/>
    <p:sldId id="381" r:id="rId14"/>
    <p:sldId id="378" r:id="rId15"/>
    <p:sldId id="379" r:id="rId16"/>
    <p:sldId id="380" r:id="rId17"/>
    <p:sldId id="264" r:id="rId18"/>
    <p:sldId id="259" r:id="rId19"/>
    <p:sldId id="260" r:id="rId20"/>
    <p:sldId id="332" r:id="rId21"/>
    <p:sldId id="272" r:id="rId22"/>
    <p:sldId id="274" r:id="rId23"/>
    <p:sldId id="276" r:id="rId24"/>
    <p:sldId id="329" r:id="rId25"/>
    <p:sldId id="277" r:id="rId26"/>
    <p:sldId id="333" r:id="rId27"/>
    <p:sldId id="334" r:id="rId28"/>
    <p:sldId id="335" r:id="rId29"/>
    <p:sldId id="338"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51" r:id="rId43"/>
    <p:sldId id="354" r:id="rId44"/>
    <p:sldId id="355" r:id="rId45"/>
    <p:sldId id="356" r:id="rId46"/>
    <p:sldId id="357" r:id="rId47"/>
    <p:sldId id="358" r:id="rId48"/>
    <p:sldId id="359" r:id="rId49"/>
    <p:sldId id="360" r:id="rId50"/>
    <p:sldId id="361" r:id="rId51"/>
    <p:sldId id="275"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92CB7F1-6AD0-443C-A0CA-162C478409D0}">
          <p14:sldIdLst>
            <p14:sldId id="256"/>
            <p14:sldId id="257"/>
            <p14:sldId id="269"/>
            <p14:sldId id="373"/>
            <p14:sldId id="261"/>
            <p14:sldId id="266"/>
            <p14:sldId id="382"/>
            <p14:sldId id="374"/>
            <p14:sldId id="375"/>
            <p14:sldId id="377"/>
            <p14:sldId id="376"/>
            <p14:sldId id="381"/>
            <p14:sldId id="378"/>
            <p14:sldId id="379"/>
            <p14:sldId id="380"/>
            <p14:sldId id="264"/>
            <p14:sldId id="259"/>
            <p14:sldId id="260"/>
          </p14:sldIdLst>
        </p14:section>
        <p14:section name="Introduction to SE" id="{A18275B3-3404-4614-BD64-A6A5F539C83B}">
          <p14:sldIdLst>
            <p14:sldId id="332"/>
            <p14:sldId id="272"/>
            <p14:sldId id="274"/>
            <p14:sldId id="276"/>
            <p14:sldId id="329"/>
            <p14:sldId id="277"/>
            <p14:sldId id="333"/>
            <p14:sldId id="334"/>
            <p14:sldId id="335"/>
            <p14:sldId id="338"/>
            <p14:sldId id="339"/>
            <p14:sldId id="340"/>
            <p14:sldId id="341"/>
            <p14:sldId id="342"/>
            <p14:sldId id="343"/>
            <p14:sldId id="344"/>
            <p14:sldId id="345"/>
            <p14:sldId id="346"/>
            <p14:sldId id="347"/>
            <p14:sldId id="348"/>
            <p14:sldId id="349"/>
            <p14:sldId id="350"/>
            <p14:sldId id="351"/>
            <p14:sldId id="354"/>
            <p14:sldId id="355"/>
            <p14:sldId id="356"/>
            <p14:sldId id="357"/>
            <p14:sldId id="358"/>
            <p14:sldId id="359"/>
            <p14:sldId id="360"/>
            <p14:sldId id="361"/>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195FE3D-A366-44C5-96E7-2D8162D51926}"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C0503A44-F3E3-4172-8133-65FA1FE514C4}">
      <dgm:prSet phldrT="[Text]"/>
      <dgm:spPr/>
      <dgm:t>
        <a:bodyPr/>
        <a:lstStyle/>
        <a:p>
          <a:r>
            <a:rPr lang="en-US" dirty="0"/>
            <a:t>Software Engineering</a:t>
          </a:r>
        </a:p>
      </dgm:t>
    </dgm:pt>
    <dgm:pt modelId="{3B807F77-D68C-4730-8A4A-F1B5692187FA}" cxnId="{B1802F7B-4A4F-4D43-84D4-A60237DE7756}" type="parTrans">
      <dgm:prSet/>
      <dgm:spPr/>
      <dgm:t>
        <a:bodyPr/>
        <a:lstStyle/>
        <a:p>
          <a:endParaRPr lang="en-US"/>
        </a:p>
      </dgm:t>
    </dgm:pt>
    <dgm:pt modelId="{2C0D37CD-420F-44B9-9788-9DF38A618A0E}" cxnId="{B1802F7B-4A4F-4D43-84D4-A60237DE7756}" type="sibTrans">
      <dgm:prSet/>
      <dgm:spPr/>
      <dgm:t>
        <a:bodyPr/>
        <a:lstStyle/>
        <a:p>
          <a:endParaRPr lang="en-US"/>
        </a:p>
      </dgm:t>
    </dgm:pt>
    <dgm:pt modelId="{84763FD5-80A4-48F3-979C-4D3BD8652B7C}">
      <dgm:prSet phldrT="[Text]"/>
      <dgm:spPr/>
      <dgm:t>
        <a:bodyPr/>
        <a:lstStyle/>
        <a:p>
          <a:r>
            <a:rPr lang="en-US" dirty="0"/>
            <a:t>Process</a:t>
          </a:r>
        </a:p>
      </dgm:t>
    </dgm:pt>
    <dgm:pt modelId="{29773010-AB81-49B4-B948-DA4456642253}" cxnId="{44474A19-AF43-46A4-BD70-2A1AFF86BE40}" type="parTrans">
      <dgm:prSet/>
      <dgm:spPr/>
      <dgm:t>
        <a:bodyPr/>
        <a:lstStyle/>
        <a:p>
          <a:endParaRPr lang="en-US"/>
        </a:p>
      </dgm:t>
    </dgm:pt>
    <dgm:pt modelId="{DF832053-7F7F-4FCF-9B11-7443BBBE0921}" cxnId="{44474A19-AF43-46A4-BD70-2A1AFF86BE40}" type="sibTrans">
      <dgm:prSet/>
      <dgm:spPr/>
      <dgm:t>
        <a:bodyPr/>
        <a:lstStyle/>
        <a:p>
          <a:endParaRPr lang="en-US"/>
        </a:p>
      </dgm:t>
    </dgm:pt>
    <dgm:pt modelId="{9410CB7A-B50C-4EB5-AF8E-37EFF01C98FB}">
      <dgm:prSet phldrT="[Text]"/>
      <dgm:spPr/>
      <dgm:t>
        <a:bodyPr/>
        <a:lstStyle/>
        <a:p>
          <a:r>
            <a:rPr lang="en-US" dirty="0"/>
            <a:t>Set of Methods</a:t>
          </a:r>
        </a:p>
      </dgm:t>
    </dgm:pt>
    <dgm:pt modelId="{50BDE24E-0A19-4314-B3B0-704EA333197C}" cxnId="{2C58C888-84AF-4EA6-B8A6-68AABA00ABEA}" type="parTrans">
      <dgm:prSet/>
      <dgm:spPr/>
      <dgm:t>
        <a:bodyPr/>
        <a:lstStyle/>
        <a:p>
          <a:endParaRPr lang="en-US"/>
        </a:p>
      </dgm:t>
    </dgm:pt>
    <dgm:pt modelId="{47FFB5F3-BA8D-4156-9A0D-E90161686122}" cxnId="{2C58C888-84AF-4EA6-B8A6-68AABA00ABEA}" type="sibTrans">
      <dgm:prSet/>
      <dgm:spPr/>
      <dgm:t>
        <a:bodyPr/>
        <a:lstStyle/>
        <a:p>
          <a:endParaRPr lang="en-US"/>
        </a:p>
      </dgm:t>
    </dgm:pt>
    <dgm:pt modelId="{BDEF9B6B-B1D2-4A87-9F46-5DB18CCB1681}">
      <dgm:prSet phldrT="[Text]"/>
      <dgm:spPr/>
      <dgm:t>
        <a:bodyPr/>
        <a:lstStyle/>
        <a:p>
          <a:r>
            <a:rPr lang="en-US" dirty="0"/>
            <a:t>Array of tools</a:t>
          </a:r>
        </a:p>
      </dgm:t>
    </dgm:pt>
    <dgm:pt modelId="{FEAEADC7-A267-4E5C-8CAE-14DB5FFAEB99}" cxnId="{66B1D52C-6A66-48F5-B507-30A68F0D8829}" type="parTrans">
      <dgm:prSet/>
      <dgm:spPr/>
      <dgm:t>
        <a:bodyPr/>
        <a:lstStyle/>
        <a:p>
          <a:endParaRPr lang="en-US"/>
        </a:p>
      </dgm:t>
    </dgm:pt>
    <dgm:pt modelId="{0EC02899-CF19-4CCE-839A-3C09C288FB81}" cxnId="{66B1D52C-6A66-48F5-B507-30A68F0D8829}" type="sibTrans">
      <dgm:prSet/>
      <dgm:spPr/>
      <dgm:t>
        <a:bodyPr/>
        <a:lstStyle/>
        <a:p>
          <a:endParaRPr lang="en-US"/>
        </a:p>
      </dgm:t>
    </dgm:pt>
    <dgm:pt modelId="{A90FD8D3-30B7-48CA-ACAC-43FAA23B2161}" type="pres">
      <dgm:prSet presAssocID="{8195FE3D-A366-44C5-96E7-2D8162D51926}" presName="cycle" presStyleCnt="0">
        <dgm:presLayoutVars>
          <dgm:chMax val="1"/>
          <dgm:dir/>
          <dgm:animLvl val="ctr"/>
          <dgm:resizeHandles val="exact"/>
        </dgm:presLayoutVars>
      </dgm:prSet>
      <dgm:spPr/>
    </dgm:pt>
    <dgm:pt modelId="{188E34D6-1BB2-48AE-A192-013EB09C3A37}" type="pres">
      <dgm:prSet presAssocID="{C0503A44-F3E3-4172-8133-65FA1FE514C4}" presName="centerShape" presStyleLbl="node0" presStyleIdx="0" presStyleCnt="1"/>
      <dgm:spPr/>
    </dgm:pt>
    <dgm:pt modelId="{2BFA1AAE-6B97-4CE3-9AFB-689041787FE7}" type="pres">
      <dgm:prSet presAssocID="{29773010-AB81-49B4-B948-DA4456642253}" presName="parTrans" presStyleLbl="bgSibTrans2D1" presStyleIdx="0" presStyleCnt="3"/>
      <dgm:spPr/>
    </dgm:pt>
    <dgm:pt modelId="{1C4251E7-5AC3-41FF-A365-E5F1986B2461}" type="pres">
      <dgm:prSet presAssocID="{84763FD5-80A4-48F3-979C-4D3BD8652B7C}" presName="node" presStyleLbl="node1" presStyleIdx="0" presStyleCnt="3">
        <dgm:presLayoutVars>
          <dgm:bulletEnabled val="1"/>
        </dgm:presLayoutVars>
      </dgm:prSet>
      <dgm:spPr/>
    </dgm:pt>
    <dgm:pt modelId="{8AD93690-9FDE-43AA-8474-209A400059C8}" type="pres">
      <dgm:prSet presAssocID="{50BDE24E-0A19-4314-B3B0-704EA333197C}" presName="parTrans" presStyleLbl="bgSibTrans2D1" presStyleIdx="1" presStyleCnt="3"/>
      <dgm:spPr/>
    </dgm:pt>
    <dgm:pt modelId="{37601C92-4FD7-4F1D-96BD-147396D9F72B}" type="pres">
      <dgm:prSet presAssocID="{9410CB7A-B50C-4EB5-AF8E-37EFF01C98FB}" presName="node" presStyleLbl="node1" presStyleIdx="1" presStyleCnt="3">
        <dgm:presLayoutVars>
          <dgm:bulletEnabled val="1"/>
        </dgm:presLayoutVars>
      </dgm:prSet>
      <dgm:spPr/>
    </dgm:pt>
    <dgm:pt modelId="{C98D2C6D-304A-4612-94AA-06377C920733}" type="pres">
      <dgm:prSet presAssocID="{FEAEADC7-A267-4E5C-8CAE-14DB5FFAEB99}" presName="parTrans" presStyleLbl="bgSibTrans2D1" presStyleIdx="2" presStyleCnt="3"/>
      <dgm:spPr/>
    </dgm:pt>
    <dgm:pt modelId="{77B44F6C-080B-4042-B98D-5BE1DA46ADA1}" type="pres">
      <dgm:prSet presAssocID="{BDEF9B6B-B1D2-4A87-9F46-5DB18CCB1681}" presName="node" presStyleLbl="node1" presStyleIdx="2" presStyleCnt="3">
        <dgm:presLayoutVars>
          <dgm:bulletEnabled val="1"/>
        </dgm:presLayoutVars>
      </dgm:prSet>
      <dgm:spPr/>
    </dgm:pt>
  </dgm:ptLst>
  <dgm:cxnLst>
    <dgm:cxn modelId="{44474A19-AF43-46A4-BD70-2A1AFF86BE40}" srcId="{C0503A44-F3E3-4172-8133-65FA1FE514C4}" destId="{84763FD5-80A4-48F3-979C-4D3BD8652B7C}" srcOrd="0" destOrd="0" parTransId="{29773010-AB81-49B4-B948-DA4456642253}" sibTransId="{DF832053-7F7F-4FCF-9B11-7443BBBE0921}"/>
    <dgm:cxn modelId="{83A33E1C-B243-4E84-BD80-FA303D1E6666}" type="presOf" srcId="{FEAEADC7-A267-4E5C-8CAE-14DB5FFAEB99}" destId="{C98D2C6D-304A-4612-94AA-06377C920733}" srcOrd="0" destOrd="0" presId="urn:microsoft.com/office/officeart/2005/8/layout/radial4"/>
    <dgm:cxn modelId="{66B1D52C-6A66-48F5-B507-30A68F0D8829}" srcId="{C0503A44-F3E3-4172-8133-65FA1FE514C4}" destId="{BDEF9B6B-B1D2-4A87-9F46-5DB18CCB1681}" srcOrd="2" destOrd="0" parTransId="{FEAEADC7-A267-4E5C-8CAE-14DB5FFAEB99}" sibTransId="{0EC02899-CF19-4CCE-839A-3C09C288FB81}"/>
    <dgm:cxn modelId="{B1802F7B-4A4F-4D43-84D4-A60237DE7756}" srcId="{8195FE3D-A366-44C5-96E7-2D8162D51926}" destId="{C0503A44-F3E3-4172-8133-65FA1FE514C4}" srcOrd="0" destOrd="0" parTransId="{3B807F77-D68C-4730-8A4A-F1B5692187FA}" sibTransId="{2C0D37CD-420F-44B9-9788-9DF38A618A0E}"/>
    <dgm:cxn modelId="{66763C81-63C7-4C87-ACC3-7E19A2FECE66}" type="presOf" srcId="{8195FE3D-A366-44C5-96E7-2D8162D51926}" destId="{A90FD8D3-30B7-48CA-ACAC-43FAA23B2161}" srcOrd="0" destOrd="0" presId="urn:microsoft.com/office/officeart/2005/8/layout/radial4"/>
    <dgm:cxn modelId="{2C58C888-84AF-4EA6-B8A6-68AABA00ABEA}" srcId="{C0503A44-F3E3-4172-8133-65FA1FE514C4}" destId="{9410CB7A-B50C-4EB5-AF8E-37EFF01C98FB}" srcOrd="1" destOrd="0" parTransId="{50BDE24E-0A19-4314-B3B0-704EA333197C}" sibTransId="{47FFB5F3-BA8D-4156-9A0D-E90161686122}"/>
    <dgm:cxn modelId="{FBDD0EA3-63E2-4608-B10F-BC37D261749E}" type="presOf" srcId="{29773010-AB81-49B4-B948-DA4456642253}" destId="{2BFA1AAE-6B97-4CE3-9AFB-689041787FE7}" srcOrd="0" destOrd="0" presId="urn:microsoft.com/office/officeart/2005/8/layout/radial4"/>
    <dgm:cxn modelId="{A374D8B0-B628-4147-A630-10B9E43A6E49}" type="presOf" srcId="{BDEF9B6B-B1D2-4A87-9F46-5DB18CCB1681}" destId="{77B44F6C-080B-4042-B98D-5BE1DA46ADA1}" srcOrd="0" destOrd="0" presId="urn:microsoft.com/office/officeart/2005/8/layout/radial4"/>
    <dgm:cxn modelId="{CBD744C2-877D-4892-9D28-14A49533D278}" type="presOf" srcId="{84763FD5-80A4-48F3-979C-4D3BD8652B7C}" destId="{1C4251E7-5AC3-41FF-A365-E5F1986B2461}" srcOrd="0" destOrd="0" presId="urn:microsoft.com/office/officeart/2005/8/layout/radial4"/>
    <dgm:cxn modelId="{D7B611E2-2437-42AD-B916-2B4EC8F3E67E}" type="presOf" srcId="{C0503A44-F3E3-4172-8133-65FA1FE514C4}" destId="{188E34D6-1BB2-48AE-A192-013EB09C3A37}" srcOrd="0" destOrd="0" presId="urn:microsoft.com/office/officeart/2005/8/layout/radial4"/>
    <dgm:cxn modelId="{9852E3E9-243E-4858-962C-94ABDBDA8498}" type="presOf" srcId="{9410CB7A-B50C-4EB5-AF8E-37EFF01C98FB}" destId="{37601C92-4FD7-4F1D-96BD-147396D9F72B}" srcOrd="0" destOrd="0" presId="urn:microsoft.com/office/officeart/2005/8/layout/radial4"/>
    <dgm:cxn modelId="{263C2DF0-F767-459B-A04C-00DCBB4111B8}" type="presOf" srcId="{50BDE24E-0A19-4314-B3B0-704EA333197C}" destId="{8AD93690-9FDE-43AA-8474-209A400059C8}" srcOrd="0" destOrd="0" presId="urn:microsoft.com/office/officeart/2005/8/layout/radial4"/>
    <dgm:cxn modelId="{5AFD727D-8038-4996-97A0-C138D00F22B6}" type="presParOf" srcId="{A90FD8D3-30B7-48CA-ACAC-43FAA23B2161}" destId="{188E34D6-1BB2-48AE-A192-013EB09C3A37}" srcOrd="0" destOrd="0" presId="urn:microsoft.com/office/officeart/2005/8/layout/radial4"/>
    <dgm:cxn modelId="{AC54D1CC-6626-4A9D-A136-B2EB203107EA}" type="presParOf" srcId="{A90FD8D3-30B7-48CA-ACAC-43FAA23B2161}" destId="{2BFA1AAE-6B97-4CE3-9AFB-689041787FE7}" srcOrd="1" destOrd="0" presId="urn:microsoft.com/office/officeart/2005/8/layout/radial4"/>
    <dgm:cxn modelId="{C644DAF7-0704-4024-AB38-E8882A7A0456}" type="presParOf" srcId="{A90FD8D3-30B7-48CA-ACAC-43FAA23B2161}" destId="{1C4251E7-5AC3-41FF-A365-E5F1986B2461}" srcOrd="2" destOrd="0" presId="urn:microsoft.com/office/officeart/2005/8/layout/radial4"/>
    <dgm:cxn modelId="{56CDAF8D-2524-426A-AB8F-CD137F5893EF}" type="presParOf" srcId="{A90FD8D3-30B7-48CA-ACAC-43FAA23B2161}" destId="{8AD93690-9FDE-43AA-8474-209A400059C8}" srcOrd="3" destOrd="0" presId="urn:microsoft.com/office/officeart/2005/8/layout/radial4"/>
    <dgm:cxn modelId="{AB085C36-6939-45CF-81FE-079F40EE1B8F}" type="presParOf" srcId="{A90FD8D3-30B7-48CA-ACAC-43FAA23B2161}" destId="{37601C92-4FD7-4F1D-96BD-147396D9F72B}" srcOrd="4" destOrd="0" presId="urn:microsoft.com/office/officeart/2005/8/layout/radial4"/>
    <dgm:cxn modelId="{80CC0E71-1EDA-43BE-B0E9-E097663184E0}" type="presParOf" srcId="{A90FD8D3-30B7-48CA-ACAC-43FAA23B2161}" destId="{C98D2C6D-304A-4612-94AA-06377C920733}" srcOrd="5" destOrd="0" presId="urn:microsoft.com/office/officeart/2005/8/layout/radial4"/>
    <dgm:cxn modelId="{DAC8E1B2-2FA6-4EFE-941A-C49E2844ECAB}" type="presParOf" srcId="{A90FD8D3-30B7-48CA-ACAC-43FAA23B2161}" destId="{77B44F6C-080B-4042-B98D-5BE1DA46ADA1}" srcOrd="6" destOrd="0" presId="urn:microsoft.com/office/officeart/2005/8/layout/radial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836150" cy="3798888"/>
        <a:chOff x="0" y="0"/>
        <a:chExt cx="9836150" cy="3798888"/>
      </a:xfrm>
    </dsp:grpSpPr>
    <dsp:sp modelId="{188E34D6-1BB2-48AE-A192-013EB09C3A37}">
      <dsp:nvSpPr>
        <dsp:cNvPr id="3" name="Oval 2"/>
        <dsp:cNvSpPr/>
      </dsp:nvSpPr>
      <dsp:spPr bwMode="white">
        <a:xfrm>
          <a:off x="4050697" y="2064131"/>
          <a:ext cx="1734757" cy="1734757"/>
        </a:xfrm>
        <a:prstGeom prst="ellipse">
          <a:avLst/>
        </a:prstGeom>
      </dsp:spPr>
      <dsp:style>
        <a:lnRef idx="2">
          <a:schemeClr val="lt1"/>
        </a:lnRef>
        <a:fillRef idx="1">
          <a:schemeClr val="accent1"/>
        </a:fillRef>
        <a:effectRef idx="0">
          <a:scrgbClr r="0" g="0" b="0"/>
        </a:effectRef>
        <a:fontRef idx="minor">
          <a:schemeClr val="lt1"/>
        </a:fontRef>
      </dsp:style>
      <dsp:txBody>
        <a:bodyPr lIns="10795" tIns="10795" rIns="10795" bIns="10795"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dirty="0"/>
            <a:t>Software Engineering</a:t>
          </a:r>
        </a:p>
      </dsp:txBody>
      <dsp:txXfrm>
        <a:off x="4050697" y="2064131"/>
        <a:ext cx="1734757" cy="1734757"/>
      </dsp:txXfrm>
    </dsp:sp>
    <dsp:sp modelId="{2BFA1AAE-6B97-4CE3-9AFB-689041787FE7}">
      <dsp:nvSpPr>
        <dsp:cNvPr id="4" name="Left Arrow 3"/>
        <dsp:cNvSpPr/>
      </dsp:nvSpPr>
      <dsp:spPr bwMode="white">
        <a:xfrm rot="12899999">
          <a:off x="2968311" y="1783883"/>
          <a:ext cx="1327653" cy="494406"/>
        </a:xfrm>
        <a:prstGeom prst="lef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rot="12899999">
        <a:off x="2968311" y="1783883"/>
        <a:ext cx="1327653" cy="494406"/>
      </dsp:txXfrm>
    </dsp:sp>
    <dsp:sp modelId="{1C4251E7-5AC3-41FF-A365-E5F1986B2461}">
      <dsp:nvSpPr>
        <dsp:cNvPr id="5" name="Rounded Rectangle 4"/>
        <dsp:cNvSpPr/>
      </dsp:nvSpPr>
      <dsp:spPr bwMode="white">
        <a:xfrm>
          <a:off x="2232705" y="968963"/>
          <a:ext cx="1648019" cy="131841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55244" tIns="55244" rIns="55244" bIns="55244"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dirty="0"/>
            <a:t>Process</a:t>
          </a:r>
        </a:p>
      </dsp:txBody>
      <dsp:txXfrm>
        <a:off x="2232705" y="968963"/>
        <a:ext cx="1648019" cy="1318415"/>
      </dsp:txXfrm>
    </dsp:sp>
    <dsp:sp modelId="{8AD93690-9FDE-43AA-8474-209A400059C8}">
      <dsp:nvSpPr>
        <dsp:cNvPr id="6" name="Left Arrow 5"/>
        <dsp:cNvSpPr/>
      </dsp:nvSpPr>
      <dsp:spPr bwMode="white">
        <a:xfrm rot="16199999">
          <a:off x="4254249" y="1114467"/>
          <a:ext cx="1327653" cy="494406"/>
        </a:xfrm>
        <a:prstGeom prst="lef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rot="16199999">
        <a:off x="4254249" y="1114467"/>
        <a:ext cx="1327653" cy="494406"/>
      </dsp:txXfrm>
    </dsp:sp>
    <dsp:sp modelId="{37601C92-4FD7-4F1D-96BD-147396D9F72B}">
      <dsp:nvSpPr>
        <dsp:cNvPr id="7" name="Rounded Rectangle 6"/>
        <dsp:cNvSpPr/>
      </dsp:nvSpPr>
      <dsp:spPr bwMode="white">
        <a:xfrm>
          <a:off x="4094066" y="0"/>
          <a:ext cx="1648019" cy="131841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55244" tIns="55244" rIns="55244" bIns="55244"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dirty="0"/>
            <a:t>Set of Methods</a:t>
          </a:r>
        </a:p>
      </dsp:txBody>
      <dsp:txXfrm>
        <a:off x="4094066" y="0"/>
        <a:ext cx="1648019" cy="1318415"/>
      </dsp:txXfrm>
    </dsp:sp>
    <dsp:sp modelId="{C98D2C6D-304A-4612-94AA-06377C920733}">
      <dsp:nvSpPr>
        <dsp:cNvPr id="8" name="Left Arrow 7"/>
        <dsp:cNvSpPr/>
      </dsp:nvSpPr>
      <dsp:spPr bwMode="white">
        <a:xfrm rot="-2099999">
          <a:off x="5540186" y="1783883"/>
          <a:ext cx="1327653" cy="494406"/>
        </a:xfrm>
        <a:prstGeom prst="lef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rot="-2099999">
        <a:off x="5540186" y="1783883"/>
        <a:ext cx="1327653" cy="494406"/>
      </dsp:txXfrm>
    </dsp:sp>
    <dsp:sp modelId="{77B44F6C-080B-4042-B98D-5BE1DA46ADA1}">
      <dsp:nvSpPr>
        <dsp:cNvPr id="9" name="Rounded Rectangle 8"/>
        <dsp:cNvSpPr/>
      </dsp:nvSpPr>
      <dsp:spPr bwMode="white">
        <a:xfrm>
          <a:off x="5955427" y="968963"/>
          <a:ext cx="1648019" cy="131841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55244" tIns="55244" rIns="55244" bIns="55244"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dirty="0"/>
            <a:t>Array of tools</a:t>
          </a:r>
        </a:p>
      </dsp:txBody>
      <dsp:txXfrm>
        <a:off x="5955427" y="968963"/>
        <a:ext cx="1648019" cy="1318415"/>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Sty" val="arr"/>
              <dgm:param type="endSty" val="noArr"/>
              <dgm:param type="begPts" val="auto"/>
              <dgm:param type="endPts" val="ct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25E3D39-25AB-42BB-B0E1-D9391678740B}"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890DDEEC-4219-4671-A1CA-D570700298CB}"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25E3D39-25AB-42BB-B0E1-D9391678740B}"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890DDEEC-4219-4671-A1CA-D570700298CB}"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25E3D39-25AB-42BB-B0E1-D9391678740B}"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890DDEEC-4219-4671-A1CA-D570700298CB}"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25E3D39-25AB-42BB-B0E1-D9391678740B}"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890DDEEC-4219-4671-A1CA-D570700298CB}"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C25E3D39-25AB-42BB-B0E1-D9391678740B}"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890DDEEC-4219-4671-A1CA-D570700298CB}"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C25E3D39-25AB-42BB-B0E1-D9391678740B}"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890DDEEC-4219-4671-A1CA-D570700298CB}"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C25E3D39-25AB-42BB-B0E1-D9391678740B}"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890DDEEC-4219-4671-A1CA-D570700298CB}"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C25E3D39-25AB-42BB-B0E1-D9391678740B}"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890DDEEC-4219-4671-A1CA-D570700298CB}"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C25E3D39-25AB-42BB-B0E1-D9391678740B}"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890DDEEC-4219-4671-A1CA-D570700298CB}"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C25E3D39-25AB-42BB-B0E1-D9391678740B}"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890DDEEC-4219-4671-A1CA-D570700298CB}"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C25E3D39-25AB-42BB-B0E1-D9391678740B}"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890DDEEC-4219-4671-A1CA-D570700298CB}"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C25E3D39-25AB-42BB-B0E1-D9391678740B}"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890DDEEC-4219-4671-A1CA-D570700298C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adeel.Ansari@szabist.p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b="1" dirty="0">
                <a:solidFill>
                  <a:schemeClr val="tx1"/>
                </a:solidFill>
              </a:rPr>
              <a:t>Software Engineering</a:t>
            </a:r>
            <a:endParaRPr lang="en-US" sz="5400" b="1" dirty="0">
              <a:solidFill>
                <a:schemeClr val="tx1"/>
              </a:solidFill>
            </a:endParaRPr>
          </a:p>
        </p:txBody>
      </p:sp>
      <p:sp>
        <p:nvSpPr>
          <p:cNvPr id="3" name="Subtitle 2"/>
          <p:cNvSpPr>
            <a:spLocks noGrp="1"/>
          </p:cNvSpPr>
          <p:nvPr>
            <p:ph type="subTitle" idx="1"/>
          </p:nvPr>
        </p:nvSpPr>
        <p:spPr>
          <a:xfrm>
            <a:off x="781685" y="5109210"/>
            <a:ext cx="10949305" cy="654050"/>
          </a:xfrm>
        </p:spPr>
        <p:txBody>
          <a:bodyPr/>
          <a:lstStyle/>
          <a:p>
            <a:pPr algn="ctr"/>
            <a:r>
              <a:rPr lang="en-US" dirty="0">
                <a:solidFill>
                  <a:schemeClr val="tx1"/>
                </a:solidFill>
              </a:rPr>
              <a:t>Dr. Adeel Ansari</a:t>
            </a:r>
            <a:endParaRPr lang="en-US" dirty="0">
              <a:solidFill>
                <a:schemeClr val="tx1"/>
              </a:solidFill>
            </a:endParaRPr>
          </a:p>
        </p:txBody>
      </p:sp>
      <p:sp>
        <p:nvSpPr>
          <p:cNvPr id="5" name="Subtitle 2"/>
          <p:cNvSpPr>
            <a:spLocks noGrp="1"/>
          </p:cNvSpPr>
          <p:nvPr/>
        </p:nvSpPr>
        <p:spPr>
          <a:xfrm>
            <a:off x="626745" y="2422525"/>
            <a:ext cx="10949305" cy="654050"/>
          </a:xfrm>
          <a:prstGeom prst="rect">
            <a:avLst/>
          </a:prstGeom>
          <a:noFill/>
          <a:ln w="9525">
            <a:noFill/>
          </a:ln>
        </p:spPr>
        <p:txBody>
          <a:bodyPr/>
          <a:lstStyle>
            <a:lvl1pPr marL="0" indent="0" algn="ctr" rtl="0" fontAlgn="base">
              <a:spcBef>
                <a:spcPct val="20000"/>
              </a:spcBef>
              <a:spcAft>
                <a:spcPct val="0"/>
              </a:spcAft>
              <a:buFontTx/>
              <a:buNone/>
              <a:defRPr sz="3200" kern="1200">
                <a:solidFill>
                  <a:schemeClr val="bg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tx1"/>
                </a:solidFill>
              </a:rPr>
              <a:t>Introduction</a:t>
            </a:r>
            <a:endParaRPr lang="en-US"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course will cover?</a:t>
            </a:r>
            <a:endParaRPr lang="en-US" dirty="0"/>
          </a:p>
        </p:txBody>
      </p:sp>
      <p:sp>
        <p:nvSpPr>
          <p:cNvPr id="3" name="Content Placeholder 2"/>
          <p:cNvSpPr>
            <a:spLocks noGrp="1"/>
          </p:cNvSpPr>
          <p:nvPr>
            <p:ph idx="1"/>
          </p:nvPr>
        </p:nvSpPr>
        <p:spPr>
          <a:xfrm>
            <a:off x="609600" y="1174750"/>
            <a:ext cx="10186035" cy="4953000"/>
          </a:xfrm>
        </p:spPr>
        <p:txBody>
          <a:bodyPr>
            <a:normAutofit/>
          </a:bodyPr>
          <a:lstStyle/>
          <a:p>
            <a:r>
              <a:rPr lang="en-US" dirty="0"/>
              <a:t>The course will introduce the basics of software engineering. </a:t>
            </a:r>
            <a:endParaRPr lang="en-US" dirty="0"/>
          </a:p>
          <a:p>
            <a:r>
              <a:rPr lang="en-US" dirty="0"/>
              <a:t>It will discuss the issues, processes, and techniques in requirements engineering. </a:t>
            </a:r>
            <a:endParaRPr lang="en-US" dirty="0"/>
          </a:p>
          <a:p>
            <a:r>
              <a:rPr lang="en-US" dirty="0"/>
              <a:t>The course will teach different modeling approaches in problem solving. </a:t>
            </a:r>
            <a:endParaRPr lang="en-US" dirty="0"/>
          </a:p>
          <a:p>
            <a:r>
              <a:rPr lang="en-US" dirty="0"/>
              <a:t>It will introduce advance and potential research topics in software engineering.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Terminologies you will hear!</a:t>
            </a:r>
            <a:endParaRPr lang="en-US" dirty="0"/>
          </a:p>
        </p:txBody>
      </p:sp>
      <p:sp>
        <p:nvSpPr>
          <p:cNvPr id="3" name="Content Placeholder 2"/>
          <p:cNvSpPr>
            <a:spLocks noGrp="1"/>
          </p:cNvSpPr>
          <p:nvPr>
            <p:ph idx="1"/>
          </p:nvPr>
        </p:nvSpPr>
        <p:spPr>
          <a:xfrm>
            <a:off x="754349" y="1422007"/>
            <a:ext cx="9603275" cy="4194568"/>
          </a:xfrm>
        </p:spPr>
        <p:txBody>
          <a:bodyPr>
            <a:normAutofit/>
          </a:bodyPr>
          <a:lstStyle/>
          <a:p>
            <a:r>
              <a:rPr lang="en-US" dirty="0"/>
              <a:t>Feasibility Study of the system</a:t>
            </a:r>
            <a:endParaRPr lang="en-US" dirty="0"/>
          </a:p>
          <a:p>
            <a:r>
              <a:rPr lang="en-US" dirty="0"/>
              <a:t>Stakeholder analysis</a:t>
            </a:r>
            <a:endParaRPr lang="en-US" dirty="0"/>
          </a:p>
          <a:p>
            <a:r>
              <a:rPr lang="en-US" dirty="0"/>
              <a:t>Risk Analysis</a:t>
            </a:r>
            <a:endParaRPr lang="en-US" dirty="0"/>
          </a:p>
          <a:p>
            <a:r>
              <a:rPr lang="en-US" dirty="0"/>
              <a:t>Elicitation Techniques</a:t>
            </a:r>
            <a:endParaRPr lang="en-US" dirty="0"/>
          </a:p>
          <a:p>
            <a:r>
              <a:rPr lang="en-US" dirty="0"/>
              <a:t>System Requirement Specification (SRS) </a:t>
            </a:r>
            <a:endParaRPr lang="en-US" dirty="0"/>
          </a:p>
          <a:p>
            <a:r>
              <a:rPr lang="en-US" dirty="0"/>
              <a:t>NFR -&gt; Non-functional requirements</a:t>
            </a:r>
            <a:endParaRPr lang="en-US" dirty="0"/>
          </a:p>
          <a:p>
            <a:r>
              <a:rPr lang="en-US" dirty="0"/>
              <a:t>GQM – Goal Question Matrix</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Main Topics of this Course</a:t>
            </a:r>
            <a:endParaRPr lang="en-US"/>
          </a:p>
        </p:txBody>
      </p:sp>
      <p:sp>
        <p:nvSpPr>
          <p:cNvPr id="3" name="Content Placeholder 2"/>
          <p:cNvSpPr>
            <a:spLocks noGrp="1"/>
          </p:cNvSpPr>
          <p:nvPr>
            <p:ph idx="1"/>
          </p:nvPr>
        </p:nvSpPr>
        <p:spPr/>
        <p:txBody>
          <a:bodyPr/>
          <a:p>
            <a:r>
              <a:rPr lang="en-US" sz="2400"/>
              <a:t>Software Process Models</a:t>
            </a:r>
            <a:endParaRPr lang="en-US" sz="2400"/>
          </a:p>
          <a:p>
            <a:r>
              <a:rPr lang="en-US" sz="2400"/>
              <a:t>Software Agile Process</a:t>
            </a:r>
            <a:endParaRPr lang="en-US" sz="2400"/>
          </a:p>
          <a:p>
            <a:r>
              <a:rPr lang="en-US" sz="2400"/>
              <a:t>Human Aspects of Software Engineering</a:t>
            </a:r>
            <a:endParaRPr lang="en-US" sz="2400"/>
          </a:p>
          <a:p>
            <a:r>
              <a:rPr lang="en-US" sz="2400"/>
              <a:t>Software Requirement Engineering</a:t>
            </a:r>
            <a:endParaRPr lang="en-US" sz="2400"/>
          </a:p>
          <a:p>
            <a:r>
              <a:rPr lang="en-US" sz="2400"/>
              <a:t>Requirement Modelling and Validation</a:t>
            </a:r>
            <a:endParaRPr lang="en-US" sz="2400"/>
          </a:p>
          <a:p>
            <a:r>
              <a:rPr lang="en-US" sz="2400"/>
              <a:t>Design Patterns</a:t>
            </a:r>
            <a:endParaRPr lang="en-US" sz="2400"/>
          </a:p>
          <a:p>
            <a:r>
              <a:rPr lang="en-US" sz="2400"/>
              <a:t>UI/ UX Designs</a:t>
            </a:r>
            <a:endParaRPr lang="en-US" sz="2400"/>
          </a:p>
          <a:p>
            <a:r>
              <a:rPr lang="en-US" sz="2400"/>
              <a:t>Software Quality Assurance</a:t>
            </a:r>
            <a:endParaRPr lang="en-US" sz="2400"/>
          </a:p>
          <a:p>
            <a:r>
              <a:rPr lang="en-US" sz="2400"/>
              <a:t>Software Testing</a:t>
            </a:r>
            <a:endParaRPr lang="en-US" sz="2400"/>
          </a:p>
          <a:p>
            <a:r>
              <a:rPr lang="en-US" sz="2400"/>
              <a:t>Software Project Management</a:t>
            </a:r>
            <a:endParaRPr lang="en-US" sz="2400"/>
          </a:p>
          <a:p>
            <a:r>
              <a:rPr lang="en-US" sz="2400"/>
              <a:t>Software Risk Management</a:t>
            </a:r>
            <a:endParaRPr lang="en-US" sz="2400"/>
          </a:p>
          <a:p>
            <a:r>
              <a:rPr lang="en-US" sz="2400"/>
              <a:t>AI and Software Engineering</a:t>
            </a:r>
            <a:endParaRPr lang="en-US" sz="2400"/>
          </a:p>
          <a:p>
            <a:endParaRPr lang="en-US" sz="2400"/>
          </a:p>
          <a:p>
            <a:endParaRPr lang="en-US" sz="2400"/>
          </a:p>
          <a:p>
            <a:endParaRPr lang="en-US" sz="2400"/>
          </a:p>
          <a:p>
            <a:endParaRPr lang="en-US" sz="2400"/>
          </a:p>
          <a:p>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1" y="0"/>
          <a:ext cx="12020550" cy="6857999"/>
        </p:xfrm>
        <a:graphic>
          <a:graphicData uri="http://schemas.openxmlformats.org/drawingml/2006/table">
            <a:tbl>
              <a:tblPr>
                <a:tableStyleId>{5C22544A-7EE6-4342-B048-85BDC9FD1C3A}</a:tableStyleId>
              </a:tblPr>
              <a:tblGrid>
                <a:gridCol w="843547"/>
                <a:gridCol w="3426911"/>
                <a:gridCol w="6237447"/>
              </a:tblGrid>
              <a:tr h="179210">
                <a:tc>
                  <a:txBody>
                    <a:bodyPr/>
                    <a:lstStyle/>
                    <a:p>
                      <a:pPr algn="ctr" fontAlgn="b"/>
                      <a:r>
                        <a:rPr lang="en-US" sz="1100" u="none" strike="noStrike">
                          <a:effectLst/>
                        </a:rPr>
                        <a:t>Week</a:t>
                      </a:r>
                      <a:endParaRPr lang="en-US" sz="1100" b="1" i="0" u="none" strike="noStrike">
                        <a:solidFill>
                          <a:srgbClr val="000000"/>
                        </a:solidFill>
                        <a:effectLst/>
                        <a:latin typeface="Calibri" panose="020F0502020204030204" pitchFamily="34" charset="0"/>
                      </a:endParaRPr>
                    </a:p>
                  </a:txBody>
                  <a:tcPr marL="4423" marR="4423" marT="4423" marB="0" anchor="b"/>
                </a:tc>
                <a:tc>
                  <a:txBody>
                    <a:bodyPr/>
                    <a:lstStyle/>
                    <a:p>
                      <a:pPr algn="ctr" fontAlgn="b"/>
                      <a:r>
                        <a:rPr lang="en-US" sz="1100" u="none" strike="noStrike">
                          <a:effectLst/>
                        </a:rPr>
                        <a:t>Topic</a:t>
                      </a:r>
                      <a:endParaRPr lang="en-US" sz="1100" b="1" i="0" u="none" strike="noStrike">
                        <a:solidFill>
                          <a:srgbClr val="000000"/>
                        </a:solidFill>
                        <a:effectLst/>
                        <a:latin typeface="Calibri" panose="020F0502020204030204" pitchFamily="34" charset="0"/>
                      </a:endParaRPr>
                    </a:p>
                  </a:txBody>
                  <a:tcPr marL="4423" marR="4423" marT="4423" marB="0" anchor="b"/>
                </a:tc>
                <a:tc>
                  <a:txBody>
                    <a:bodyPr/>
                    <a:lstStyle/>
                    <a:p>
                      <a:pPr algn="ctr" fontAlgn="b"/>
                      <a:r>
                        <a:rPr lang="en-US" sz="1100" u="none" strike="noStrike">
                          <a:effectLst/>
                        </a:rPr>
                        <a:t>Description</a:t>
                      </a:r>
                      <a:endParaRPr lang="en-US" sz="1100" b="1" i="0" u="none" strike="noStrike">
                        <a:solidFill>
                          <a:srgbClr val="000000"/>
                        </a:solidFill>
                        <a:effectLst/>
                        <a:latin typeface="Calibri" panose="020F0502020204030204" pitchFamily="34" charset="0"/>
                      </a:endParaRPr>
                    </a:p>
                  </a:txBody>
                  <a:tcPr marL="4423" marR="4423" marT="4423" marB="0" anchor="b"/>
                </a:tc>
              </a:tr>
              <a:tr h="879122">
                <a:tc>
                  <a:txBody>
                    <a:bodyPr/>
                    <a:lstStyle/>
                    <a:p>
                      <a:pPr algn="ctr" fontAlgn="t"/>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423" marR="4423" marT="4423" marB="0"/>
                </a:tc>
                <a:tc>
                  <a:txBody>
                    <a:bodyPr/>
                    <a:lstStyle/>
                    <a:p>
                      <a:pPr algn="l" fontAlgn="t"/>
                      <a:r>
                        <a:rPr lang="en-US" sz="1100" u="none" strike="noStrike">
                          <a:effectLst/>
                        </a:rPr>
                        <a:t>Overview of Software Engineering [Chapter 1]</a:t>
                      </a:r>
                      <a:endParaRPr lang="en-US" sz="1100" b="0" i="0" u="none" strike="noStrike">
                        <a:solidFill>
                          <a:srgbClr val="000000"/>
                        </a:solidFill>
                        <a:effectLst/>
                        <a:latin typeface="Calibri" panose="020F0502020204030204" pitchFamily="34" charset="0"/>
                      </a:endParaRPr>
                    </a:p>
                  </a:txBody>
                  <a:tcPr marL="4423" marR="4423" marT="4423" marB="0"/>
                </a:tc>
                <a:tc>
                  <a:txBody>
                    <a:bodyPr/>
                    <a:lstStyle/>
                    <a:p>
                      <a:pPr algn="l" fontAlgn="b"/>
                      <a:r>
                        <a:rPr lang="en-US" sz="1100" u="none" strike="noStrike">
                          <a:effectLst/>
                        </a:rPr>
                        <a:t>Application Domains</a:t>
                      </a:r>
                      <a:br>
                        <a:rPr lang="en-US" sz="1100" u="none" strike="noStrike">
                          <a:effectLst/>
                        </a:rPr>
                      </a:br>
                      <a:r>
                        <a:rPr lang="en-US" sz="1100" u="none" strike="noStrike">
                          <a:effectLst/>
                        </a:rPr>
                        <a:t>Failure Curve</a:t>
                      </a:r>
                      <a:br>
                        <a:rPr lang="en-US" sz="1100" u="none" strike="noStrike">
                          <a:effectLst/>
                        </a:rPr>
                      </a:br>
                      <a:r>
                        <a:rPr lang="en-US" sz="1100" u="none" strike="noStrike">
                          <a:effectLst/>
                        </a:rPr>
                        <a:t>Framework Activities</a:t>
                      </a:r>
                      <a:br>
                        <a:rPr lang="en-US" sz="1100" u="none" strike="noStrike">
                          <a:effectLst/>
                        </a:rPr>
                      </a:br>
                      <a:r>
                        <a:rPr lang="en-US" sz="1100" u="none" strike="noStrike">
                          <a:effectLst/>
                        </a:rPr>
                        <a:t>Umbrella Activities</a:t>
                      </a:r>
                      <a:br>
                        <a:rPr lang="en-US" sz="1100" u="none" strike="noStrike">
                          <a:effectLst/>
                        </a:rPr>
                      </a:br>
                      <a:r>
                        <a:rPr lang="en-US" sz="1100" u="none" strike="noStrike">
                          <a:effectLst/>
                        </a:rPr>
                        <a:t>Software Wear and Evolution</a:t>
                      </a:r>
                      <a:endParaRPr lang="en-US" sz="1100" b="0" i="0" u="none" strike="noStrike">
                        <a:solidFill>
                          <a:srgbClr val="000000"/>
                        </a:solidFill>
                        <a:effectLst/>
                        <a:latin typeface="Calibri" panose="020F0502020204030204" pitchFamily="34" charset="0"/>
                      </a:endParaRPr>
                    </a:p>
                  </a:txBody>
                  <a:tcPr marL="4423" marR="4423" marT="4423" marB="0" anchor="b"/>
                </a:tc>
              </a:tr>
              <a:tr h="354188">
                <a:tc>
                  <a:txBody>
                    <a:bodyPr/>
                    <a:lstStyle/>
                    <a:p>
                      <a:pPr algn="ctr" fontAlgn="t"/>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423" marR="4423" marT="4423" marB="0"/>
                </a:tc>
                <a:tc>
                  <a:txBody>
                    <a:bodyPr/>
                    <a:lstStyle/>
                    <a:p>
                      <a:pPr algn="l" fontAlgn="t"/>
                      <a:r>
                        <a:rPr lang="en-US" sz="1100" u="none" strike="noStrike">
                          <a:effectLst/>
                        </a:rPr>
                        <a:t>The Software Process Model [Chapter 2]</a:t>
                      </a:r>
                      <a:endParaRPr lang="en-US" sz="1100" b="0" i="0" u="none" strike="noStrike">
                        <a:solidFill>
                          <a:srgbClr val="000000"/>
                        </a:solidFill>
                        <a:effectLst/>
                        <a:latin typeface="Calibri" panose="020F0502020204030204" pitchFamily="34" charset="0"/>
                      </a:endParaRPr>
                    </a:p>
                  </a:txBody>
                  <a:tcPr marL="4423" marR="4423" marT="4423" marB="0"/>
                </a:tc>
                <a:tc>
                  <a:txBody>
                    <a:bodyPr/>
                    <a:lstStyle/>
                    <a:p>
                      <a:pPr algn="l" fontAlgn="b"/>
                      <a:r>
                        <a:rPr lang="en-US" sz="1100" u="none" strike="noStrike">
                          <a:effectLst/>
                        </a:rPr>
                        <a:t>Prescriptive Process Models</a:t>
                      </a:r>
                      <a:br>
                        <a:rPr lang="en-US" sz="1100" u="none" strike="noStrike">
                          <a:effectLst/>
                        </a:rPr>
                      </a:br>
                      <a:r>
                        <a:rPr lang="en-US" sz="1100" u="none" strike="noStrike">
                          <a:effectLst/>
                        </a:rPr>
                        <a:t>-Waterfall, Prototyping, Evolutionary and Unified Models</a:t>
                      </a:r>
                      <a:endParaRPr lang="en-US" sz="1100" b="0" i="0" u="none" strike="noStrike">
                        <a:solidFill>
                          <a:srgbClr val="000000"/>
                        </a:solidFill>
                        <a:effectLst/>
                        <a:latin typeface="Calibri" panose="020F0502020204030204" pitchFamily="34" charset="0"/>
                      </a:endParaRPr>
                    </a:p>
                  </a:txBody>
                  <a:tcPr marL="4423" marR="4423" marT="4423" marB="0" anchor="b"/>
                </a:tc>
              </a:tr>
              <a:tr h="1928991">
                <a:tc>
                  <a:txBody>
                    <a:bodyPr/>
                    <a:lstStyle/>
                    <a:p>
                      <a:pPr algn="ctr" fontAlgn="t"/>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4423" marR="4423" marT="4423" marB="0"/>
                </a:tc>
                <a:tc>
                  <a:txBody>
                    <a:bodyPr/>
                    <a:lstStyle/>
                    <a:p>
                      <a:pPr algn="l" fontAlgn="t"/>
                      <a:r>
                        <a:rPr lang="en-US" sz="1100" u="none" strike="noStrike">
                          <a:effectLst/>
                        </a:rPr>
                        <a:t>Software Agile Process [Chapter 3]</a:t>
                      </a:r>
                      <a:endParaRPr lang="en-US" sz="1100" b="0" i="0" u="none" strike="noStrike">
                        <a:solidFill>
                          <a:srgbClr val="000000"/>
                        </a:solidFill>
                        <a:effectLst/>
                        <a:latin typeface="Calibri" panose="020F0502020204030204" pitchFamily="34" charset="0"/>
                      </a:endParaRPr>
                    </a:p>
                  </a:txBody>
                  <a:tcPr marL="4423" marR="4423" marT="4423" marB="0"/>
                </a:tc>
                <a:tc>
                  <a:txBody>
                    <a:bodyPr/>
                    <a:lstStyle/>
                    <a:p>
                      <a:pPr algn="l" fontAlgn="b"/>
                      <a:r>
                        <a:rPr lang="en-US" sz="1100" u="none" strike="noStrike">
                          <a:effectLst/>
                        </a:rPr>
                        <a:t>The Agile Process</a:t>
                      </a:r>
                      <a:br>
                        <a:rPr lang="en-US" sz="1100" u="none" strike="noStrike">
                          <a:effectLst/>
                        </a:rPr>
                      </a:br>
                      <a:r>
                        <a:rPr lang="en-US" sz="1100" u="none" strike="noStrike">
                          <a:effectLst/>
                        </a:rPr>
                        <a:t>Scrum</a:t>
                      </a:r>
                      <a:br>
                        <a:rPr lang="en-US" sz="1100" u="none" strike="noStrike">
                          <a:effectLst/>
                        </a:rPr>
                      </a:br>
                      <a:r>
                        <a:rPr lang="en-US" sz="1100" u="none" strike="noStrike">
                          <a:effectLst/>
                        </a:rPr>
                        <a:t>-Scrum Teams and Artifacts</a:t>
                      </a:r>
                      <a:br>
                        <a:rPr lang="en-US" sz="1100" u="none" strike="noStrike">
                          <a:effectLst/>
                        </a:rPr>
                      </a:br>
                      <a:r>
                        <a:rPr lang="en-US" sz="1100" u="none" strike="noStrike">
                          <a:effectLst/>
                        </a:rPr>
                        <a:t>-Scrum Planning and Meeting</a:t>
                      </a:r>
                      <a:br>
                        <a:rPr lang="en-US" sz="1100" u="none" strike="noStrike">
                          <a:effectLst/>
                        </a:rPr>
                      </a:br>
                      <a:r>
                        <a:rPr lang="en-US" sz="1100" u="none" strike="noStrike">
                          <a:effectLst/>
                        </a:rPr>
                        <a:t>-Daily Scrum Meeting</a:t>
                      </a:r>
                      <a:br>
                        <a:rPr lang="en-US" sz="1100" u="none" strike="noStrike">
                          <a:effectLst/>
                        </a:rPr>
                      </a:br>
                      <a:r>
                        <a:rPr lang="en-US" sz="1100" u="none" strike="noStrike">
                          <a:effectLst/>
                        </a:rPr>
                        <a:t>-Sprint Review Meeting</a:t>
                      </a:r>
                      <a:br>
                        <a:rPr lang="en-US" sz="1100" u="none" strike="noStrike">
                          <a:effectLst/>
                        </a:rPr>
                      </a:br>
                      <a:r>
                        <a:rPr lang="en-US" sz="1100" u="none" strike="noStrike">
                          <a:effectLst/>
                        </a:rPr>
                        <a:t>-Sprint Retrospective</a:t>
                      </a:r>
                      <a:br>
                        <a:rPr lang="en-US" sz="1100" u="none" strike="noStrike">
                          <a:effectLst/>
                        </a:rPr>
                      </a:br>
                      <a:r>
                        <a:rPr lang="en-US" sz="1100" u="none" strike="noStrike">
                          <a:effectLst/>
                        </a:rPr>
                        <a:t>Other Agile Frameworks</a:t>
                      </a:r>
                      <a:br>
                        <a:rPr lang="en-US" sz="1100" u="none" strike="noStrike">
                          <a:effectLst/>
                        </a:rPr>
                      </a:br>
                      <a:r>
                        <a:rPr lang="en-US" sz="1100" u="none" strike="noStrike">
                          <a:effectLst/>
                        </a:rPr>
                        <a:t>-XP Framework</a:t>
                      </a:r>
                      <a:br>
                        <a:rPr lang="en-US" sz="1100" u="none" strike="noStrike">
                          <a:effectLst/>
                        </a:rPr>
                      </a:br>
                      <a:r>
                        <a:rPr lang="en-US" sz="1100" u="none" strike="noStrike">
                          <a:effectLst/>
                        </a:rPr>
                        <a:t>-Kanban</a:t>
                      </a:r>
                      <a:br>
                        <a:rPr lang="en-US" sz="1100" u="none" strike="noStrike">
                          <a:effectLst/>
                        </a:rPr>
                      </a:br>
                      <a:r>
                        <a:rPr lang="en-US" sz="1100" u="none" strike="noStrike">
                          <a:effectLst/>
                        </a:rPr>
                        <a:t>-DevOps</a:t>
                      </a:r>
                      <a:endParaRPr lang="en-US" sz="1100" b="0" i="0" u="none" strike="noStrike">
                        <a:solidFill>
                          <a:srgbClr val="000000"/>
                        </a:solidFill>
                        <a:effectLst/>
                        <a:latin typeface="Calibri" panose="020F0502020204030204" pitchFamily="34" charset="0"/>
                      </a:endParaRPr>
                    </a:p>
                  </a:txBody>
                  <a:tcPr marL="4423" marR="4423" marT="4423" marB="0" anchor="b"/>
                </a:tc>
              </a:tr>
              <a:tr h="879122">
                <a:tc>
                  <a:txBody>
                    <a:bodyPr/>
                    <a:lstStyle/>
                    <a:p>
                      <a:pPr algn="ctr" fontAlgn="t"/>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4423" marR="4423" marT="4423" marB="0"/>
                </a:tc>
                <a:tc>
                  <a:txBody>
                    <a:bodyPr/>
                    <a:lstStyle/>
                    <a:p>
                      <a:pPr algn="l" fontAlgn="t"/>
                      <a:r>
                        <a:rPr lang="en-US" sz="1100" u="none" strike="noStrike">
                          <a:effectLst/>
                        </a:rPr>
                        <a:t>Human Aspects of Software Engineering [Chapter 5]</a:t>
                      </a:r>
                      <a:endParaRPr lang="en-US" sz="1100" b="0" i="0" u="none" strike="noStrike">
                        <a:solidFill>
                          <a:srgbClr val="000000"/>
                        </a:solidFill>
                        <a:effectLst/>
                        <a:latin typeface="Calibri" panose="020F0502020204030204" pitchFamily="34" charset="0"/>
                      </a:endParaRPr>
                    </a:p>
                  </a:txBody>
                  <a:tcPr marL="4423" marR="4423" marT="4423" marB="0"/>
                </a:tc>
                <a:tc>
                  <a:txBody>
                    <a:bodyPr/>
                    <a:lstStyle/>
                    <a:p>
                      <a:pPr algn="l" fontAlgn="b"/>
                      <a:r>
                        <a:rPr lang="en-US" sz="1100" u="none" strike="noStrike">
                          <a:effectLst/>
                        </a:rPr>
                        <a:t>Characteristics of a Software Engineer</a:t>
                      </a:r>
                      <a:br>
                        <a:rPr lang="en-US" sz="1100" u="none" strike="noStrike">
                          <a:effectLst/>
                        </a:rPr>
                      </a:br>
                      <a:r>
                        <a:rPr lang="en-US" sz="1100" u="none" strike="noStrike">
                          <a:effectLst/>
                        </a:rPr>
                        <a:t>The Software Team</a:t>
                      </a:r>
                      <a:br>
                        <a:rPr lang="en-US" sz="1100" u="none" strike="noStrike">
                          <a:effectLst/>
                        </a:rPr>
                      </a:br>
                      <a:r>
                        <a:rPr lang="en-US" sz="1100" u="none" strike="noStrike">
                          <a:effectLst/>
                        </a:rPr>
                        <a:t>Team Structures</a:t>
                      </a:r>
                      <a:br>
                        <a:rPr lang="en-US" sz="1100" u="none" strike="noStrike">
                          <a:effectLst/>
                        </a:rPr>
                      </a:br>
                      <a:r>
                        <a:rPr lang="en-US" sz="1100" u="none" strike="noStrike">
                          <a:effectLst/>
                        </a:rPr>
                        <a:t>Impact of Social Media</a:t>
                      </a:r>
                      <a:br>
                        <a:rPr lang="en-US" sz="1100" u="none" strike="noStrike">
                          <a:effectLst/>
                        </a:rPr>
                      </a:br>
                      <a:r>
                        <a:rPr lang="en-US" sz="1100" u="none" strike="noStrike">
                          <a:effectLst/>
                        </a:rPr>
                        <a:t>Global Teams</a:t>
                      </a:r>
                      <a:endParaRPr lang="en-US" sz="1100" b="0" i="0" u="none" strike="noStrike">
                        <a:solidFill>
                          <a:srgbClr val="000000"/>
                        </a:solidFill>
                        <a:effectLst/>
                        <a:latin typeface="Calibri" panose="020F0502020204030204" pitchFamily="34" charset="0"/>
                      </a:endParaRPr>
                    </a:p>
                  </a:txBody>
                  <a:tcPr marL="4423" marR="4423" marT="4423" marB="0" anchor="b"/>
                </a:tc>
              </a:tr>
              <a:tr h="704144">
                <a:tc>
                  <a:txBody>
                    <a:bodyPr/>
                    <a:lstStyle/>
                    <a:p>
                      <a:pPr algn="ctr" fontAlgn="t"/>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4423" marR="4423" marT="4423" marB="0"/>
                </a:tc>
                <a:tc>
                  <a:txBody>
                    <a:bodyPr/>
                    <a:lstStyle/>
                    <a:p>
                      <a:pPr algn="l" fontAlgn="t"/>
                      <a:r>
                        <a:rPr lang="en-US" sz="1100" u="none" strike="noStrike">
                          <a:effectLst/>
                        </a:rPr>
                        <a:t>Software Requirement Engineering [Chapter 7]</a:t>
                      </a:r>
                      <a:endParaRPr lang="en-US" sz="1100" b="0" i="0" u="none" strike="noStrike">
                        <a:solidFill>
                          <a:srgbClr val="000000"/>
                        </a:solidFill>
                        <a:effectLst/>
                        <a:latin typeface="Calibri" panose="020F0502020204030204" pitchFamily="34" charset="0"/>
                      </a:endParaRPr>
                    </a:p>
                  </a:txBody>
                  <a:tcPr marL="4423" marR="4423" marT="4423" marB="0"/>
                </a:tc>
                <a:tc>
                  <a:txBody>
                    <a:bodyPr/>
                    <a:lstStyle/>
                    <a:p>
                      <a:pPr algn="l" fontAlgn="b"/>
                      <a:r>
                        <a:rPr lang="en-US" sz="1100" u="none" strike="noStrike">
                          <a:effectLst/>
                        </a:rPr>
                        <a:t>Types of Requirements.</a:t>
                      </a:r>
                      <a:br>
                        <a:rPr lang="en-US" sz="1100" u="none" strike="noStrike">
                          <a:effectLst/>
                        </a:rPr>
                      </a:br>
                      <a:r>
                        <a:rPr lang="en-US" sz="1100" u="none" strike="noStrike">
                          <a:effectLst/>
                        </a:rPr>
                        <a:t>Software Requirement Life Cycle</a:t>
                      </a:r>
                      <a:br>
                        <a:rPr lang="en-US" sz="1100" u="none" strike="noStrike">
                          <a:effectLst/>
                        </a:rPr>
                      </a:br>
                      <a:r>
                        <a:rPr lang="en-US" sz="1100" u="none" strike="noStrike">
                          <a:effectLst/>
                        </a:rPr>
                        <a:t>Requirement Modelling</a:t>
                      </a:r>
                      <a:br>
                        <a:rPr lang="en-US" sz="1100" u="none" strike="noStrike">
                          <a:effectLst/>
                        </a:rPr>
                      </a:br>
                      <a:r>
                        <a:rPr lang="en-US" sz="1100" u="none" strike="noStrike">
                          <a:effectLst/>
                        </a:rPr>
                        <a:t>Software Requirement Specification</a:t>
                      </a:r>
                      <a:endParaRPr lang="en-US" sz="1100" b="0" i="0" u="none" strike="noStrike">
                        <a:solidFill>
                          <a:srgbClr val="000000"/>
                        </a:solidFill>
                        <a:effectLst/>
                        <a:latin typeface="Calibri" panose="020F0502020204030204" pitchFamily="34" charset="0"/>
                      </a:endParaRPr>
                    </a:p>
                  </a:txBody>
                  <a:tcPr marL="4423" marR="4423" marT="4423" marB="0" anchor="b"/>
                </a:tc>
              </a:tr>
              <a:tr h="1054100">
                <a:tc>
                  <a:txBody>
                    <a:bodyPr/>
                    <a:lstStyle/>
                    <a:p>
                      <a:pPr algn="ctr" fontAlgn="t"/>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4423" marR="4423" marT="4423" marB="0"/>
                </a:tc>
                <a:tc>
                  <a:txBody>
                    <a:bodyPr/>
                    <a:lstStyle/>
                    <a:p>
                      <a:pPr algn="l" fontAlgn="t"/>
                      <a:r>
                        <a:rPr lang="en-US" sz="1100" u="none" strike="noStrike">
                          <a:effectLst/>
                        </a:rPr>
                        <a:t>Software Requirement Engineering [Chapter 7]</a:t>
                      </a:r>
                      <a:endParaRPr lang="en-US" sz="1100" b="0" i="0" u="none" strike="noStrike">
                        <a:solidFill>
                          <a:srgbClr val="000000"/>
                        </a:solidFill>
                        <a:effectLst/>
                        <a:latin typeface="Calibri" panose="020F0502020204030204" pitchFamily="34" charset="0"/>
                      </a:endParaRPr>
                    </a:p>
                  </a:txBody>
                  <a:tcPr marL="4423" marR="4423" marT="4423" marB="0"/>
                </a:tc>
                <a:tc>
                  <a:txBody>
                    <a:bodyPr/>
                    <a:lstStyle/>
                    <a:p>
                      <a:pPr algn="l" fontAlgn="b"/>
                      <a:r>
                        <a:rPr lang="en-US" sz="1100" u="none" strike="noStrike">
                          <a:effectLst/>
                        </a:rPr>
                        <a:t>Identifying Stakeholders</a:t>
                      </a:r>
                      <a:br>
                        <a:rPr lang="en-US" sz="1100" u="none" strike="noStrike">
                          <a:effectLst/>
                        </a:rPr>
                      </a:br>
                      <a:r>
                        <a:rPr lang="en-US" sz="1100" u="none" strike="noStrike">
                          <a:effectLst/>
                        </a:rPr>
                        <a:t>Elicitation Techniques</a:t>
                      </a:r>
                      <a:br>
                        <a:rPr lang="en-US" sz="1100" u="none" strike="noStrike">
                          <a:effectLst/>
                        </a:rPr>
                      </a:br>
                      <a:r>
                        <a:rPr lang="en-US" sz="1100" u="none" strike="noStrike">
                          <a:effectLst/>
                        </a:rPr>
                        <a:t>Developing Use Cases</a:t>
                      </a:r>
                      <a:br>
                        <a:rPr lang="en-US" sz="1100" u="none" strike="noStrike">
                          <a:effectLst/>
                        </a:rPr>
                      </a:br>
                      <a:r>
                        <a:rPr lang="en-US" sz="1100" u="none" strike="noStrike">
                          <a:effectLst/>
                        </a:rPr>
                        <a:t>Data Flow Diagrams</a:t>
                      </a:r>
                      <a:br>
                        <a:rPr lang="en-US" sz="1100" u="none" strike="noStrike">
                          <a:effectLst/>
                        </a:rPr>
                      </a:br>
                      <a:r>
                        <a:rPr lang="en-US" sz="1100" u="none" strike="noStrike">
                          <a:effectLst/>
                        </a:rPr>
                        <a:t>-Context Diagram</a:t>
                      </a:r>
                      <a:br>
                        <a:rPr lang="en-US" sz="1100" u="none" strike="noStrike">
                          <a:effectLst/>
                        </a:rPr>
                      </a:br>
                      <a:r>
                        <a:rPr lang="en-US" sz="1100" u="none" strike="noStrike">
                          <a:effectLst/>
                        </a:rPr>
                        <a:t>-Level 0 Diagram</a:t>
                      </a:r>
                      <a:endParaRPr lang="en-US" sz="1100" b="0" i="0" u="none" strike="noStrike">
                        <a:solidFill>
                          <a:srgbClr val="000000"/>
                        </a:solidFill>
                        <a:effectLst/>
                        <a:latin typeface="Calibri" panose="020F0502020204030204" pitchFamily="34" charset="0"/>
                      </a:endParaRPr>
                    </a:p>
                  </a:txBody>
                  <a:tcPr marL="4423" marR="4423" marT="4423" marB="0" anchor="b"/>
                </a:tc>
              </a:tr>
              <a:tr h="879122">
                <a:tc>
                  <a:txBody>
                    <a:bodyPr/>
                    <a:lstStyle/>
                    <a:p>
                      <a:pPr algn="ctr" fontAlgn="t"/>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4423" marR="4423" marT="4423" marB="0"/>
                </a:tc>
                <a:tc>
                  <a:txBody>
                    <a:bodyPr/>
                    <a:lstStyle/>
                    <a:p>
                      <a:pPr algn="l" fontAlgn="t"/>
                      <a:r>
                        <a:rPr lang="en-US" sz="1100" u="none" strike="noStrike">
                          <a:effectLst/>
                        </a:rPr>
                        <a:t>Requirement Modeling and Validation [Chp 7 &amp; 8]</a:t>
                      </a:r>
                      <a:endParaRPr lang="en-US" sz="1100" b="0" i="0" u="none" strike="noStrike">
                        <a:solidFill>
                          <a:srgbClr val="000000"/>
                        </a:solidFill>
                        <a:effectLst/>
                        <a:latin typeface="Calibri" panose="020F0502020204030204" pitchFamily="34" charset="0"/>
                      </a:endParaRPr>
                    </a:p>
                  </a:txBody>
                  <a:tcPr marL="4423" marR="4423" marT="4423" marB="0"/>
                </a:tc>
                <a:tc>
                  <a:txBody>
                    <a:bodyPr/>
                    <a:lstStyle/>
                    <a:p>
                      <a:pPr algn="l" fontAlgn="b"/>
                      <a:r>
                        <a:rPr lang="en-US" sz="1100" u="none" strike="noStrike">
                          <a:effectLst/>
                        </a:rPr>
                        <a:t>Negotiating Requirements</a:t>
                      </a:r>
                      <a:br>
                        <a:rPr lang="en-US" sz="1100" u="none" strike="noStrike">
                          <a:effectLst/>
                        </a:rPr>
                      </a:br>
                      <a:r>
                        <a:rPr lang="en-US" sz="1100" u="none" strike="noStrike">
                          <a:effectLst/>
                        </a:rPr>
                        <a:t>Requirement Monitoring</a:t>
                      </a:r>
                      <a:br>
                        <a:rPr lang="en-US" sz="1100" u="none" strike="noStrike">
                          <a:effectLst/>
                        </a:rPr>
                      </a:br>
                      <a:r>
                        <a:rPr lang="en-US" sz="1100" u="none" strike="noStrike">
                          <a:effectLst/>
                        </a:rPr>
                        <a:t>Validating Requirements</a:t>
                      </a:r>
                      <a:br>
                        <a:rPr lang="en-US" sz="1100" u="none" strike="noStrike">
                          <a:effectLst/>
                        </a:rPr>
                      </a:br>
                      <a:r>
                        <a:rPr lang="en-US" sz="1100" u="none" strike="noStrike">
                          <a:effectLst/>
                        </a:rPr>
                        <a:t>Scenario-Based Modelling</a:t>
                      </a:r>
                      <a:br>
                        <a:rPr lang="en-US" sz="1100" u="none" strike="noStrike">
                          <a:effectLst/>
                        </a:rPr>
                      </a:br>
                      <a:r>
                        <a:rPr lang="en-US" sz="1100" u="none" strike="noStrike">
                          <a:effectLst/>
                        </a:rPr>
                        <a:t>Class-Based Modelling</a:t>
                      </a:r>
                      <a:endParaRPr lang="en-US" sz="1100" b="0" i="0" u="none" strike="noStrike">
                        <a:solidFill>
                          <a:srgbClr val="000000"/>
                        </a:solidFill>
                        <a:effectLst/>
                        <a:latin typeface="Calibri" panose="020F0502020204030204" pitchFamily="34" charset="0"/>
                      </a:endParaRPr>
                    </a:p>
                  </a:txBody>
                  <a:tcPr marL="4423" marR="4423" marT="4423" marB="0" anchor="b"/>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7" name="Content Placeholder 6"/>
          <p:cNvGraphicFramePr>
            <a:graphicFrameLocks noGrp="1"/>
          </p:cNvGraphicFramePr>
          <p:nvPr>
            <p:ph idx="1"/>
          </p:nvPr>
        </p:nvGraphicFramePr>
        <p:xfrm>
          <a:off x="0" y="-20955"/>
          <a:ext cx="10380980" cy="6878955"/>
        </p:xfrm>
        <a:graphic>
          <a:graphicData uri="http://schemas.openxmlformats.org/drawingml/2006/table">
            <a:tbl>
              <a:tblPr>
                <a:tableStyleId>{5C22544A-7EE6-4342-B048-85BDC9FD1C3A}</a:tableStyleId>
              </a:tblPr>
              <a:tblGrid>
                <a:gridCol w="948690"/>
                <a:gridCol w="3856355"/>
                <a:gridCol w="5575935"/>
              </a:tblGrid>
              <a:tr h="153169">
                <a:tc>
                  <a:txBody>
                    <a:bodyPr/>
                    <a:lstStyle/>
                    <a:p>
                      <a:pPr algn="ctr" fontAlgn="b"/>
                      <a:r>
                        <a:rPr lang="en-US" sz="900" u="none" strike="noStrike">
                          <a:effectLst/>
                        </a:rPr>
                        <a:t>8</a:t>
                      </a:r>
                      <a:endParaRPr lang="en-US" sz="900" b="1" i="0" u="none" strike="noStrike">
                        <a:solidFill>
                          <a:srgbClr val="000000"/>
                        </a:solidFill>
                        <a:effectLst/>
                        <a:latin typeface="Calibri" panose="020F0502020204030204" pitchFamily="34" charset="0"/>
                      </a:endParaRPr>
                    </a:p>
                  </a:txBody>
                  <a:tcPr marL="3750" marR="3750" marT="3750" marB="0" anchor="b"/>
                </a:tc>
                <a:tc>
                  <a:txBody>
                    <a:bodyPr/>
                    <a:lstStyle/>
                    <a:p>
                      <a:pPr algn="ctr" fontAlgn="b"/>
                      <a:r>
                        <a:rPr lang="en-US" sz="900" u="none" strike="noStrike">
                          <a:effectLst/>
                        </a:rPr>
                        <a:t>Midterm Week</a:t>
                      </a:r>
                      <a:endParaRPr lang="en-US" sz="900" b="1" i="0" u="none" strike="noStrike">
                        <a:solidFill>
                          <a:srgbClr val="000000"/>
                        </a:solidFill>
                        <a:effectLst/>
                        <a:latin typeface="Calibri" panose="020F0502020204030204" pitchFamily="34" charset="0"/>
                      </a:endParaRPr>
                    </a:p>
                  </a:txBody>
                  <a:tcPr marL="3750" marR="3750" marT="3750" marB="0" anchor="b"/>
                </a:tc>
                <a:tc>
                  <a:txBody>
                    <a:bodyPr/>
                    <a:lstStyle/>
                    <a:p>
                      <a:pPr algn="ctr" fontAlgn="b"/>
                      <a:r>
                        <a:rPr lang="en-US" sz="900" u="none" strike="noStrike">
                          <a:effectLst/>
                        </a:rPr>
                        <a:t>Midterm Week</a:t>
                      </a:r>
                      <a:endParaRPr lang="en-US" sz="900" b="1" i="0" u="none" strike="noStrike">
                        <a:solidFill>
                          <a:srgbClr val="000000"/>
                        </a:solidFill>
                        <a:effectLst/>
                        <a:latin typeface="Calibri" panose="020F0502020204030204" pitchFamily="34" charset="0"/>
                      </a:endParaRPr>
                    </a:p>
                  </a:txBody>
                  <a:tcPr marL="3750" marR="3750" marT="3750" marB="0" anchor="b"/>
                </a:tc>
              </a:tr>
              <a:tr h="451354">
                <a:tc>
                  <a:txBody>
                    <a:bodyPr/>
                    <a:lstStyle/>
                    <a:p>
                      <a:pPr algn="ctr" fontAlgn="b"/>
                      <a:r>
                        <a:rPr lang="en-US" sz="900" u="none" strike="noStrike">
                          <a:effectLst/>
                        </a:rPr>
                        <a:t>9</a:t>
                      </a:r>
                      <a:endParaRPr lang="en-US" sz="900" b="0" i="0" u="none" strike="noStrike">
                        <a:solidFill>
                          <a:srgbClr val="000000"/>
                        </a:solidFill>
                        <a:effectLst/>
                        <a:latin typeface="Calibri" panose="020F0502020204030204" pitchFamily="34" charset="0"/>
                      </a:endParaRPr>
                    </a:p>
                  </a:txBody>
                  <a:tcPr marL="3750" marR="3750" marT="3750" marB="0" anchor="b"/>
                </a:tc>
                <a:tc>
                  <a:txBody>
                    <a:bodyPr/>
                    <a:lstStyle/>
                    <a:p>
                      <a:pPr algn="l" fontAlgn="b">
                        <a:lnSpc>
                          <a:spcPct val="110000"/>
                        </a:lnSpc>
                      </a:pPr>
                      <a:r>
                        <a:rPr lang="en-US" sz="1200" u="none" strike="noStrike">
                          <a:effectLst/>
                        </a:rPr>
                        <a:t>Functional Modelling, Behavioral Modelling [Chapter 8]</a:t>
                      </a:r>
                      <a:endParaRPr lang="en-US" sz="1200" b="0" i="0" u="none" strike="noStrike">
                        <a:solidFill>
                          <a:srgbClr val="000000"/>
                        </a:solidFill>
                        <a:effectLst/>
                        <a:latin typeface="Calibri" panose="020F0502020204030204" pitchFamily="34" charset="0"/>
                      </a:endParaRPr>
                    </a:p>
                  </a:txBody>
                  <a:tcPr marL="3750" marR="3750" marT="3750" marB="0" anchor="b"/>
                </a:tc>
                <a:tc>
                  <a:txBody>
                    <a:bodyPr/>
                    <a:lstStyle/>
                    <a:p>
                      <a:pPr algn="l" fontAlgn="b"/>
                      <a:r>
                        <a:rPr lang="en-US" sz="900" u="none" strike="noStrike">
                          <a:effectLst/>
                        </a:rPr>
                        <a:t>UML Sequence Diagrams</a:t>
                      </a:r>
                      <a:br>
                        <a:rPr lang="en-US" sz="900" u="none" strike="noStrike">
                          <a:effectLst/>
                        </a:rPr>
                      </a:br>
                      <a:r>
                        <a:rPr lang="en-US" sz="900" u="none" strike="noStrike">
                          <a:effectLst/>
                        </a:rPr>
                        <a:t>UML State Diagrams</a:t>
                      </a:r>
                      <a:br>
                        <a:rPr lang="en-US" sz="900" u="none" strike="noStrike">
                          <a:effectLst/>
                        </a:rPr>
                      </a:br>
                      <a:r>
                        <a:rPr lang="en-US" sz="900" u="none" strike="noStrike">
                          <a:effectLst/>
                        </a:rPr>
                        <a:t>UML Activity Diagrams</a:t>
                      </a:r>
                      <a:endParaRPr lang="en-US" sz="900" b="0" i="0" u="none" strike="noStrike">
                        <a:solidFill>
                          <a:srgbClr val="000000"/>
                        </a:solidFill>
                        <a:effectLst/>
                        <a:latin typeface="Calibri" panose="020F0502020204030204" pitchFamily="34" charset="0"/>
                      </a:endParaRPr>
                    </a:p>
                  </a:txBody>
                  <a:tcPr marL="3750" marR="3750" marT="3750" marB="0" anchor="b"/>
                </a:tc>
              </a:tr>
              <a:tr h="1793187">
                <a:tc>
                  <a:txBody>
                    <a:bodyPr/>
                    <a:lstStyle/>
                    <a:p>
                      <a:pPr algn="ct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3750" marR="3750" marT="3750" marB="0" anchor="b"/>
                </a:tc>
                <a:tc>
                  <a:txBody>
                    <a:bodyPr/>
                    <a:lstStyle/>
                    <a:p>
                      <a:pPr algn="l" fontAlgn="b">
                        <a:lnSpc>
                          <a:spcPct val="110000"/>
                        </a:lnSpc>
                      </a:pPr>
                      <a:r>
                        <a:rPr lang="en-US" sz="1200" u="none" strike="noStrike">
                          <a:effectLst/>
                        </a:rPr>
                        <a:t>Design Concepts [Chapter 9]</a:t>
                      </a:r>
                      <a:endParaRPr lang="en-US" sz="1200" b="0" i="0" u="none" strike="noStrike">
                        <a:solidFill>
                          <a:srgbClr val="000000"/>
                        </a:solidFill>
                        <a:effectLst/>
                        <a:latin typeface="Calibri" panose="020F0502020204030204" pitchFamily="34" charset="0"/>
                      </a:endParaRPr>
                    </a:p>
                  </a:txBody>
                  <a:tcPr marL="3750" marR="3750" marT="3750" marB="0" anchor="b"/>
                </a:tc>
                <a:tc>
                  <a:txBody>
                    <a:bodyPr/>
                    <a:lstStyle/>
                    <a:p>
                      <a:pPr algn="l" fontAlgn="b"/>
                      <a:r>
                        <a:rPr lang="en-US" sz="900" u="none" strike="noStrike">
                          <a:effectLst/>
                        </a:rPr>
                        <a:t>Design Concepts</a:t>
                      </a:r>
                      <a:br>
                        <a:rPr lang="en-US" sz="900" u="none" strike="noStrike">
                          <a:effectLst/>
                        </a:rPr>
                      </a:br>
                      <a:r>
                        <a:rPr lang="en-US" sz="900" u="none" strike="noStrike">
                          <a:effectLst/>
                        </a:rPr>
                        <a:t>-Abstraction</a:t>
                      </a:r>
                      <a:br>
                        <a:rPr lang="en-US" sz="900" u="none" strike="noStrike">
                          <a:effectLst/>
                        </a:rPr>
                      </a:br>
                      <a:r>
                        <a:rPr lang="en-US" sz="900" u="none" strike="noStrike">
                          <a:effectLst/>
                        </a:rPr>
                        <a:t>-Patterns</a:t>
                      </a:r>
                      <a:br>
                        <a:rPr lang="en-US" sz="900" u="none" strike="noStrike">
                          <a:effectLst/>
                        </a:rPr>
                      </a:br>
                      <a:r>
                        <a:rPr lang="en-US" sz="900" u="none" strike="noStrike">
                          <a:effectLst/>
                        </a:rPr>
                        <a:t>-Separation of Concerns</a:t>
                      </a:r>
                      <a:br>
                        <a:rPr lang="en-US" sz="900" u="none" strike="noStrike">
                          <a:effectLst/>
                        </a:rPr>
                      </a:br>
                      <a:r>
                        <a:rPr lang="en-US" sz="900" u="none" strike="noStrike">
                          <a:effectLst/>
                        </a:rPr>
                        <a:t>-Modularity</a:t>
                      </a:r>
                      <a:br>
                        <a:rPr lang="en-US" sz="900" u="none" strike="noStrike">
                          <a:effectLst/>
                        </a:rPr>
                      </a:br>
                      <a:r>
                        <a:rPr lang="en-US" sz="900" u="none" strike="noStrike">
                          <a:effectLst/>
                        </a:rPr>
                        <a:t>-Information Hiding</a:t>
                      </a:r>
                      <a:br>
                        <a:rPr lang="en-US" sz="900" u="none" strike="noStrike">
                          <a:effectLst/>
                        </a:rPr>
                      </a:br>
                      <a:r>
                        <a:rPr lang="en-US" sz="900" u="none" strike="noStrike">
                          <a:effectLst/>
                        </a:rPr>
                        <a:t>-Refactoring</a:t>
                      </a:r>
                      <a:br>
                        <a:rPr lang="en-US" sz="900" u="none" strike="noStrike">
                          <a:effectLst/>
                        </a:rPr>
                      </a:br>
                      <a:r>
                        <a:rPr lang="en-US" sz="900" u="none" strike="noStrike">
                          <a:effectLst/>
                        </a:rPr>
                        <a:t>-Design Classes</a:t>
                      </a:r>
                      <a:br>
                        <a:rPr lang="en-US" sz="900" u="none" strike="noStrike">
                          <a:effectLst/>
                        </a:rPr>
                      </a:br>
                      <a:r>
                        <a:rPr lang="en-US" sz="900" u="none" strike="noStrike">
                          <a:effectLst/>
                        </a:rPr>
                        <a:t>The Design Model</a:t>
                      </a:r>
                      <a:br>
                        <a:rPr lang="en-US" sz="900" u="none" strike="noStrike">
                          <a:effectLst/>
                        </a:rPr>
                      </a:br>
                      <a:r>
                        <a:rPr lang="en-US" sz="900" u="none" strike="noStrike">
                          <a:effectLst/>
                        </a:rPr>
                        <a:t>-Interface Design Elements</a:t>
                      </a:r>
                      <a:br>
                        <a:rPr lang="en-US" sz="900" u="none" strike="noStrike">
                          <a:effectLst/>
                        </a:rPr>
                      </a:br>
                      <a:r>
                        <a:rPr lang="en-US" sz="900" u="none" strike="noStrike">
                          <a:effectLst/>
                        </a:rPr>
                        <a:t>-Component-Level Design Elements</a:t>
                      </a:r>
                      <a:br>
                        <a:rPr lang="en-US" sz="900" u="none" strike="noStrike">
                          <a:effectLst/>
                        </a:rPr>
                      </a:br>
                      <a:r>
                        <a:rPr lang="en-US" sz="900" u="none" strike="noStrike">
                          <a:effectLst/>
                        </a:rPr>
                        <a:t>-Deployment-Level Design Elements</a:t>
                      </a:r>
                      <a:endParaRPr lang="en-US" sz="900" b="0" i="0" u="none" strike="noStrike">
                        <a:solidFill>
                          <a:srgbClr val="000000"/>
                        </a:solidFill>
                        <a:effectLst/>
                        <a:latin typeface="Calibri" panose="020F0502020204030204" pitchFamily="34" charset="0"/>
                      </a:endParaRPr>
                    </a:p>
                  </a:txBody>
                  <a:tcPr marL="3750" marR="3750" marT="3750" marB="0" anchor="b"/>
                </a:tc>
              </a:tr>
              <a:tr h="2389557">
                <a:tc>
                  <a:txBody>
                    <a:bodyPr/>
                    <a:lstStyle/>
                    <a:p>
                      <a:pPr algn="ct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3750" marR="3750" marT="3750" marB="0" anchor="b"/>
                </a:tc>
                <a:tc>
                  <a:txBody>
                    <a:bodyPr/>
                    <a:lstStyle/>
                    <a:p>
                      <a:pPr algn="l" fontAlgn="b">
                        <a:lnSpc>
                          <a:spcPct val="110000"/>
                        </a:lnSpc>
                      </a:pPr>
                      <a:r>
                        <a:rPr lang="en-US" sz="1200" u="none" strike="noStrike">
                          <a:effectLst/>
                        </a:rPr>
                        <a:t>User Experience Design [Chapter 12]</a:t>
                      </a:r>
                      <a:br>
                        <a:rPr lang="en-US" sz="1200" u="none" strike="noStrike">
                          <a:effectLst/>
                        </a:rPr>
                      </a:br>
                      <a:r>
                        <a:rPr lang="en-US" sz="1200" u="none" strike="noStrike">
                          <a:effectLst/>
                        </a:rPr>
                        <a:t>Pattern-Based Design [Chapter 14]</a:t>
                      </a:r>
                      <a:endParaRPr lang="en-US" sz="1200" b="0" i="0" u="none" strike="noStrike">
                        <a:solidFill>
                          <a:srgbClr val="000000"/>
                        </a:solidFill>
                        <a:effectLst/>
                        <a:latin typeface="Calibri" panose="020F0502020204030204" pitchFamily="34" charset="0"/>
                      </a:endParaRPr>
                    </a:p>
                  </a:txBody>
                  <a:tcPr marL="3750" marR="3750" marT="3750" marB="0" anchor="b"/>
                </a:tc>
                <a:tc>
                  <a:txBody>
                    <a:bodyPr/>
                    <a:lstStyle/>
                    <a:p>
                      <a:pPr algn="l" fontAlgn="b"/>
                      <a:r>
                        <a:rPr lang="en-US" sz="900" u="none" strike="noStrike">
                          <a:effectLst/>
                        </a:rPr>
                        <a:t>[From Chapter 12]</a:t>
                      </a:r>
                      <a:br>
                        <a:rPr lang="en-US" sz="900" u="none" strike="noStrike">
                          <a:effectLst/>
                        </a:rPr>
                      </a:br>
                      <a:r>
                        <a:rPr lang="en-US" sz="900" u="none" strike="noStrike">
                          <a:effectLst/>
                        </a:rPr>
                        <a:t>User Experience Analysis</a:t>
                      </a:r>
                      <a:br>
                        <a:rPr lang="en-US" sz="900" u="none" strike="noStrike">
                          <a:effectLst/>
                        </a:rPr>
                      </a:br>
                      <a:r>
                        <a:rPr lang="en-US" sz="900" u="none" strike="noStrike">
                          <a:effectLst/>
                        </a:rPr>
                        <a:t>-User Research</a:t>
                      </a:r>
                      <a:br>
                        <a:rPr lang="en-US" sz="900" u="none" strike="noStrike">
                          <a:effectLst/>
                        </a:rPr>
                      </a:br>
                      <a:r>
                        <a:rPr lang="en-US" sz="900" u="none" strike="noStrike">
                          <a:effectLst/>
                        </a:rPr>
                        <a:t>-User Modelling</a:t>
                      </a:r>
                      <a:br>
                        <a:rPr lang="en-US" sz="900" u="none" strike="noStrike">
                          <a:effectLst/>
                        </a:rPr>
                      </a:br>
                      <a:r>
                        <a:rPr lang="en-US" sz="900" u="none" strike="noStrike">
                          <a:effectLst/>
                        </a:rPr>
                        <a:t>-Task Analysis</a:t>
                      </a:r>
                      <a:br>
                        <a:rPr lang="en-US" sz="900" u="none" strike="noStrike">
                          <a:effectLst/>
                        </a:rPr>
                      </a:br>
                      <a:r>
                        <a:rPr lang="en-US" sz="900" u="none" strike="noStrike">
                          <a:effectLst/>
                        </a:rPr>
                        <a:t>-Work Environment Analysis</a:t>
                      </a:r>
                      <a:br>
                        <a:rPr lang="en-US" sz="900" u="none" strike="noStrike">
                          <a:effectLst/>
                        </a:rPr>
                      </a:br>
                      <a:r>
                        <a:rPr lang="en-US" sz="900" u="none" strike="noStrike">
                          <a:effectLst/>
                        </a:rPr>
                        <a:t>User Experience Design</a:t>
                      </a:r>
                      <a:br>
                        <a:rPr lang="en-US" sz="900" u="none" strike="noStrike">
                          <a:effectLst/>
                        </a:rPr>
                      </a:br>
                      <a:r>
                        <a:rPr lang="en-US" sz="900" u="none" strike="noStrike">
                          <a:effectLst/>
                        </a:rPr>
                        <a:t>UI Design</a:t>
                      </a:r>
                      <a:br>
                        <a:rPr lang="en-US" sz="900" u="none" strike="noStrike">
                          <a:effectLst/>
                        </a:rPr>
                      </a:br>
                      <a:r>
                        <a:rPr lang="en-US" sz="900" u="none" strike="noStrike">
                          <a:effectLst/>
                        </a:rPr>
                        <a:t>Design Evaluation</a:t>
                      </a:r>
                      <a:br>
                        <a:rPr lang="en-US" sz="900" u="none" strike="noStrike">
                          <a:effectLst/>
                        </a:rPr>
                      </a:br>
                      <a:r>
                        <a:rPr lang="en-US" sz="900" u="none" strike="noStrike">
                          <a:effectLst/>
                        </a:rPr>
                        <a:t>-Prototype Review</a:t>
                      </a:r>
                      <a:br>
                        <a:rPr lang="en-US" sz="900" u="none" strike="noStrike">
                          <a:effectLst/>
                        </a:rPr>
                      </a:br>
                      <a:r>
                        <a:rPr lang="en-US" sz="900" u="none" strike="noStrike">
                          <a:effectLst/>
                        </a:rPr>
                        <a:t>User Testing</a:t>
                      </a:r>
                      <a:br>
                        <a:rPr lang="en-US" sz="900" u="none" strike="noStrike">
                          <a:effectLst/>
                        </a:rPr>
                      </a:br>
                      <a:r>
                        <a:rPr lang="en-US" sz="900" u="none" strike="noStrike">
                          <a:effectLst/>
                        </a:rPr>
                        <a:t>[From Chapter 14]</a:t>
                      </a:r>
                      <a:br>
                        <a:rPr lang="en-US" sz="900" u="none" strike="noStrike">
                          <a:effectLst/>
                        </a:rPr>
                      </a:br>
                      <a:r>
                        <a:rPr lang="en-US" sz="900" u="none" strike="noStrike">
                          <a:effectLst/>
                        </a:rPr>
                        <a:t>Design Patterns</a:t>
                      </a:r>
                      <a:br>
                        <a:rPr lang="en-US" sz="900" u="none" strike="noStrike">
                          <a:effectLst/>
                        </a:rPr>
                      </a:br>
                      <a:r>
                        <a:rPr lang="en-US" sz="900" u="none" strike="noStrike">
                          <a:effectLst/>
                        </a:rPr>
                        <a:t>-Kinds of Patterns</a:t>
                      </a:r>
                      <a:br>
                        <a:rPr lang="en-US" sz="900" u="none" strike="noStrike">
                          <a:effectLst/>
                        </a:rPr>
                      </a:br>
                      <a:r>
                        <a:rPr lang="en-US" sz="900" u="none" strike="noStrike">
                          <a:effectLst/>
                        </a:rPr>
                        <a:t>-Machine Learning and Pattern Discovery</a:t>
                      </a:r>
                      <a:br>
                        <a:rPr lang="en-US" sz="900" u="none" strike="noStrike">
                          <a:effectLst/>
                        </a:rPr>
                      </a:br>
                      <a:r>
                        <a:rPr lang="en-US" sz="900" u="none" strike="noStrike">
                          <a:effectLst/>
                        </a:rPr>
                        <a:t>Anti-Patterns</a:t>
                      </a:r>
                      <a:endParaRPr lang="en-US" sz="900" b="0" i="0" u="none" strike="noStrike">
                        <a:solidFill>
                          <a:srgbClr val="000000"/>
                        </a:solidFill>
                        <a:effectLst/>
                        <a:latin typeface="Calibri" panose="020F0502020204030204" pitchFamily="34" charset="0"/>
                      </a:endParaRPr>
                    </a:p>
                  </a:txBody>
                  <a:tcPr marL="3750" marR="3750" marT="3750" marB="0" anchor="b"/>
                </a:tc>
              </a:tr>
              <a:tr h="2091372">
                <a:tc>
                  <a:txBody>
                    <a:bodyPr/>
                    <a:lstStyle/>
                    <a:p>
                      <a:pPr algn="ctr" fontAlgn="b"/>
                      <a:r>
                        <a:rPr lang="en-US" sz="900" u="none" strike="noStrike">
                          <a:effectLst/>
                        </a:rPr>
                        <a:t>12</a:t>
                      </a:r>
                      <a:endParaRPr lang="en-US" sz="900" b="0" i="0" u="none" strike="noStrike">
                        <a:solidFill>
                          <a:srgbClr val="000000"/>
                        </a:solidFill>
                        <a:effectLst/>
                        <a:latin typeface="Calibri" panose="020F0502020204030204" pitchFamily="34" charset="0"/>
                      </a:endParaRPr>
                    </a:p>
                  </a:txBody>
                  <a:tcPr marL="3750" marR="3750" marT="3750" marB="0" anchor="b"/>
                </a:tc>
                <a:tc>
                  <a:txBody>
                    <a:bodyPr/>
                    <a:lstStyle/>
                    <a:p>
                      <a:pPr algn="l" fontAlgn="b">
                        <a:lnSpc>
                          <a:spcPct val="110000"/>
                        </a:lnSpc>
                      </a:pPr>
                      <a:r>
                        <a:rPr lang="en-US" sz="1200" u="none" strike="noStrike">
                          <a:effectLst/>
                        </a:rPr>
                        <a:t>Software Quality Assurance [Chapter 17]</a:t>
                      </a:r>
                      <a:endParaRPr lang="en-US" sz="1200" b="0" i="0" u="none" strike="noStrike">
                        <a:solidFill>
                          <a:srgbClr val="000000"/>
                        </a:solidFill>
                        <a:effectLst/>
                        <a:latin typeface="Calibri" panose="020F0502020204030204" pitchFamily="34" charset="0"/>
                      </a:endParaRPr>
                    </a:p>
                  </a:txBody>
                  <a:tcPr marL="3750" marR="3750" marT="3750" marB="0" anchor="b"/>
                </a:tc>
                <a:tc>
                  <a:txBody>
                    <a:bodyPr/>
                    <a:lstStyle/>
                    <a:p>
                      <a:pPr algn="l" fontAlgn="b"/>
                      <a:r>
                        <a:rPr lang="en-US" sz="900" u="none" strike="noStrike">
                          <a:effectLst/>
                        </a:rPr>
                        <a:t>[From Chapter 15]</a:t>
                      </a:r>
                      <a:br>
                        <a:rPr lang="en-US" sz="900" u="none" strike="noStrike">
                          <a:effectLst/>
                        </a:rPr>
                      </a:br>
                      <a:r>
                        <a:rPr lang="en-US" sz="900" u="none" strike="noStrike">
                          <a:effectLst/>
                        </a:rPr>
                        <a:t>Quality Factors</a:t>
                      </a:r>
                      <a:br>
                        <a:rPr lang="en-US" sz="900" u="none" strike="noStrike">
                          <a:effectLst/>
                        </a:rPr>
                      </a:br>
                      <a:r>
                        <a:rPr lang="en-US" sz="900" u="none" strike="noStrike">
                          <a:effectLst/>
                        </a:rPr>
                        <a:t>Quality Assessment</a:t>
                      </a:r>
                      <a:br>
                        <a:rPr lang="en-US" sz="900" u="none" strike="noStrike">
                          <a:effectLst/>
                        </a:rPr>
                      </a:br>
                      <a:r>
                        <a:rPr lang="en-US" sz="900" u="none" strike="noStrike">
                          <a:effectLst/>
                        </a:rPr>
                        <a:t>Quality and Security</a:t>
                      </a:r>
                      <a:br>
                        <a:rPr lang="en-US" sz="900" u="none" strike="noStrike">
                          <a:effectLst/>
                        </a:rPr>
                      </a:br>
                      <a:r>
                        <a:rPr lang="en-US" sz="900" u="none" strike="noStrike">
                          <a:effectLst/>
                        </a:rPr>
                        <a:t>Quality Control</a:t>
                      </a:r>
                      <a:br>
                        <a:rPr lang="en-US" sz="900" u="none" strike="noStrike">
                          <a:effectLst/>
                        </a:rPr>
                      </a:br>
                      <a:r>
                        <a:rPr lang="en-US" sz="900" u="none" strike="noStrike">
                          <a:effectLst/>
                        </a:rPr>
                        <a:t>Quality Assurance</a:t>
                      </a:r>
                      <a:br>
                        <a:rPr lang="en-US" sz="900" u="none" strike="noStrike">
                          <a:effectLst/>
                        </a:rPr>
                      </a:br>
                      <a:r>
                        <a:rPr lang="en-US" sz="900" u="none" strike="noStrike">
                          <a:effectLst/>
                        </a:rPr>
                        <a:t>[From Chapter 16]</a:t>
                      </a:r>
                      <a:br>
                        <a:rPr lang="en-US" sz="900" u="none" strike="noStrike">
                          <a:effectLst/>
                        </a:rPr>
                      </a:br>
                      <a:r>
                        <a:rPr lang="en-US" sz="900" u="none" strike="noStrike">
                          <a:effectLst/>
                        </a:rPr>
                        <a:t>Defect Amplification and Removal</a:t>
                      </a:r>
                      <a:br>
                        <a:rPr lang="en-US" sz="900" u="none" strike="noStrike">
                          <a:effectLst/>
                        </a:rPr>
                      </a:br>
                      <a:r>
                        <a:rPr lang="en-US" sz="900" u="none" strike="noStrike">
                          <a:effectLst/>
                        </a:rPr>
                        <a:t>Reviews - Formal and Informal</a:t>
                      </a:r>
                      <a:br>
                        <a:rPr lang="en-US" sz="900" u="none" strike="noStrike">
                          <a:effectLst/>
                        </a:rPr>
                      </a:br>
                      <a:r>
                        <a:rPr lang="en-US" sz="900" u="none" strike="noStrike">
                          <a:effectLst/>
                        </a:rPr>
                        <a:t>Postmortem Evaluations</a:t>
                      </a:r>
                      <a:br>
                        <a:rPr lang="en-US" sz="900" u="none" strike="noStrike">
                          <a:effectLst/>
                        </a:rPr>
                      </a:br>
                      <a:r>
                        <a:rPr lang="en-US" sz="900" u="none" strike="noStrike">
                          <a:effectLst/>
                        </a:rPr>
                        <a:t>Agile Reviews</a:t>
                      </a:r>
                      <a:br>
                        <a:rPr lang="en-US" sz="900" u="none" strike="noStrike">
                          <a:effectLst/>
                        </a:rPr>
                      </a:br>
                      <a:r>
                        <a:rPr lang="en-US" sz="900" u="none" strike="noStrike">
                          <a:effectLst/>
                        </a:rPr>
                        <a:t>[From Chapter 17]</a:t>
                      </a:r>
                      <a:br>
                        <a:rPr lang="en-US" sz="900" u="none" strike="noStrike">
                          <a:effectLst/>
                        </a:rPr>
                      </a:br>
                      <a:r>
                        <a:rPr lang="en-US" sz="900" u="none" strike="noStrike">
                          <a:effectLst/>
                        </a:rPr>
                        <a:t>Goals, Questions and Metrics (GQM)</a:t>
                      </a:r>
                      <a:br>
                        <a:rPr lang="en-US" sz="900" u="none" strike="noStrike">
                          <a:effectLst/>
                        </a:rPr>
                      </a:br>
                      <a:r>
                        <a:rPr lang="en-US" sz="900" u="none" strike="noStrike">
                          <a:effectLst/>
                        </a:rPr>
                        <a:t>Six Sigma For Software Engineering</a:t>
                      </a:r>
                      <a:endParaRPr lang="en-US" sz="900" b="0" i="0" u="none" strike="noStrike">
                        <a:solidFill>
                          <a:srgbClr val="000000"/>
                        </a:solidFill>
                        <a:effectLst/>
                        <a:latin typeface="Calibri" panose="020F0502020204030204" pitchFamily="34" charset="0"/>
                      </a:endParaRPr>
                    </a:p>
                  </a:txBody>
                  <a:tcPr marL="3750" marR="3750" marT="3750" marB="0" anchor="b"/>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0" y="0"/>
          <a:ext cx="10218420" cy="6863715"/>
        </p:xfrm>
        <a:graphic>
          <a:graphicData uri="http://schemas.openxmlformats.org/drawingml/2006/table">
            <a:tbl>
              <a:tblPr>
                <a:tableStyleId>{5C22544A-7EE6-4342-B048-85BDC9FD1C3A}</a:tableStyleId>
              </a:tblPr>
              <a:tblGrid>
                <a:gridCol w="934085"/>
                <a:gridCol w="3795395"/>
                <a:gridCol w="5488940"/>
              </a:tblGrid>
              <a:tr h="3000376">
                <a:tc>
                  <a:txBody>
                    <a:bodyPr/>
                    <a:lstStyle/>
                    <a:p>
                      <a:pPr algn="ctr" fontAlgn="b"/>
                      <a:r>
                        <a:rPr lang="en-US" sz="1400" u="none" strike="noStrike">
                          <a:effectLst/>
                        </a:rPr>
                        <a:t>13</a:t>
                      </a:r>
                      <a:endParaRPr lang="en-US" sz="1400" b="0" i="0" u="none" strike="noStrike">
                        <a:solidFill>
                          <a:srgbClr val="000000"/>
                        </a:solidFill>
                        <a:effectLst/>
                        <a:latin typeface="Calibri" panose="020F0502020204030204" pitchFamily="34" charset="0"/>
                      </a:endParaRPr>
                    </a:p>
                  </a:txBody>
                  <a:tcPr marL="5390" marR="5390" marT="5390" marB="0" anchor="b"/>
                </a:tc>
                <a:tc>
                  <a:txBody>
                    <a:bodyPr/>
                    <a:lstStyle/>
                    <a:p>
                      <a:pPr algn="l" fontAlgn="b"/>
                      <a:r>
                        <a:rPr lang="en-US" sz="1400" u="none" strike="noStrike">
                          <a:effectLst/>
                        </a:rPr>
                        <a:t>Software Testing [Chapter 19-21]</a:t>
                      </a:r>
                      <a:endParaRPr lang="en-US" sz="1400" b="0" i="0" u="none" strike="noStrike">
                        <a:solidFill>
                          <a:srgbClr val="000000"/>
                        </a:solidFill>
                        <a:effectLst/>
                        <a:latin typeface="Calibri" panose="020F0502020204030204" pitchFamily="34" charset="0"/>
                      </a:endParaRPr>
                    </a:p>
                  </a:txBody>
                  <a:tcPr marL="5390" marR="5390" marT="5390" marB="0" anchor="b"/>
                </a:tc>
                <a:tc>
                  <a:txBody>
                    <a:bodyPr/>
                    <a:lstStyle/>
                    <a:p>
                      <a:pPr algn="l" fontAlgn="b"/>
                      <a:r>
                        <a:rPr lang="en-US" sz="1400" u="none" strike="noStrike">
                          <a:effectLst/>
                        </a:rPr>
                        <a:t>[From Chapter 19]</a:t>
                      </a:r>
                      <a:br>
                        <a:rPr lang="en-US" sz="1400" u="none" strike="noStrike">
                          <a:effectLst/>
                        </a:rPr>
                      </a:br>
                      <a:r>
                        <a:rPr lang="en-US" sz="1400" u="none" strike="noStrike">
                          <a:effectLst/>
                        </a:rPr>
                        <a:t>Test-Case Design</a:t>
                      </a:r>
                      <a:br>
                        <a:rPr lang="en-US" sz="1400" u="none" strike="noStrike">
                          <a:effectLst/>
                        </a:rPr>
                      </a:br>
                      <a:r>
                        <a:rPr lang="en-US" sz="1400" u="none" strike="noStrike">
                          <a:effectLst/>
                        </a:rPr>
                        <a:t>White-Box Testing</a:t>
                      </a:r>
                      <a:br>
                        <a:rPr lang="en-US" sz="1400" u="none" strike="noStrike">
                          <a:effectLst/>
                        </a:rPr>
                      </a:br>
                      <a:r>
                        <a:rPr lang="en-US" sz="1400" u="none" strike="noStrike">
                          <a:effectLst/>
                        </a:rPr>
                        <a:t>Black-Box Testing</a:t>
                      </a:r>
                      <a:br>
                        <a:rPr lang="en-US" sz="1400" u="none" strike="noStrike">
                          <a:effectLst/>
                        </a:rPr>
                      </a:br>
                      <a:r>
                        <a:rPr lang="en-US" sz="1400" u="none" strike="noStrike">
                          <a:effectLst/>
                        </a:rPr>
                        <a:t>Object-Oriented Testing</a:t>
                      </a:r>
                      <a:br>
                        <a:rPr lang="en-US" sz="1400" u="none" strike="noStrike">
                          <a:effectLst/>
                        </a:rPr>
                      </a:br>
                      <a:r>
                        <a:rPr lang="en-US" sz="1400" u="none" strike="noStrike">
                          <a:effectLst/>
                        </a:rPr>
                        <a:t>[From Chapter 20]</a:t>
                      </a:r>
                      <a:br>
                        <a:rPr lang="en-US" sz="1400" u="none" strike="noStrike">
                          <a:effectLst/>
                        </a:rPr>
                      </a:br>
                      <a:r>
                        <a:rPr lang="en-US" sz="1400" u="none" strike="noStrike">
                          <a:effectLst/>
                        </a:rPr>
                        <a:t>Integration Testing</a:t>
                      </a:r>
                      <a:br>
                        <a:rPr lang="en-US" sz="1400" u="none" strike="noStrike">
                          <a:effectLst/>
                        </a:rPr>
                      </a:br>
                      <a:r>
                        <a:rPr lang="en-US" sz="1400" u="none" strike="noStrike">
                          <a:effectLst/>
                        </a:rPr>
                        <a:t>AI and Regression Testing</a:t>
                      </a:r>
                      <a:br>
                        <a:rPr lang="en-US" sz="1400" u="none" strike="noStrike">
                          <a:effectLst/>
                        </a:rPr>
                      </a:br>
                      <a:r>
                        <a:rPr lang="en-US" sz="1400" u="none" strike="noStrike">
                          <a:effectLst/>
                        </a:rPr>
                        <a:t>Testing Patterns</a:t>
                      </a:r>
                      <a:br>
                        <a:rPr lang="en-US" sz="1400" u="none" strike="noStrike">
                          <a:effectLst/>
                        </a:rPr>
                      </a:br>
                      <a:r>
                        <a:rPr lang="en-US" sz="1400" u="none" strike="noStrike">
                          <a:effectLst/>
                        </a:rPr>
                        <a:t>[From Chapter 21]</a:t>
                      </a:r>
                      <a:br>
                        <a:rPr lang="en-US" sz="1400" u="none" strike="noStrike">
                          <a:effectLst/>
                        </a:rPr>
                      </a:br>
                      <a:r>
                        <a:rPr lang="en-US" sz="1400" u="none" strike="noStrike">
                          <a:effectLst/>
                        </a:rPr>
                        <a:t>Testing Strategies</a:t>
                      </a:r>
                      <a:br>
                        <a:rPr lang="en-US" sz="1400" u="none" strike="noStrike">
                          <a:effectLst/>
                        </a:rPr>
                      </a:br>
                      <a:r>
                        <a:rPr lang="en-US" sz="1400" u="none" strike="noStrike">
                          <a:effectLst/>
                        </a:rPr>
                        <a:t>Web App Testing</a:t>
                      </a:r>
                      <a:br>
                        <a:rPr lang="en-US" sz="1400" u="none" strike="noStrike">
                          <a:effectLst/>
                        </a:rPr>
                      </a:br>
                      <a:r>
                        <a:rPr lang="en-US" sz="1400" u="none" strike="noStrike">
                          <a:effectLst/>
                        </a:rPr>
                        <a:t>Testing Virtual Environments</a:t>
                      </a:r>
                      <a:br>
                        <a:rPr lang="en-US" sz="1400" u="none" strike="noStrike">
                          <a:effectLst/>
                        </a:rPr>
                      </a:br>
                      <a:r>
                        <a:rPr lang="en-US" sz="1400" u="none" strike="noStrike">
                          <a:effectLst/>
                        </a:rPr>
                        <a:t>Testing Documentation</a:t>
                      </a:r>
                      <a:endParaRPr lang="en-US" sz="1400" b="0" i="0" u="none" strike="noStrike">
                        <a:solidFill>
                          <a:srgbClr val="000000"/>
                        </a:solidFill>
                        <a:effectLst/>
                        <a:latin typeface="Calibri" panose="020F0502020204030204" pitchFamily="34" charset="0"/>
                      </a:endParaRPr>
                    </a:p>
                  </a:txBody>
                  <a:tcPr marL="5390" marR="5390" marT="5390" marB="0" anchor="b"/>
                </a:tc>
              </a:tr>
              <a:tr h="2786062">
                <a:tc>
                  <a:txBody>
                    <a:bodyPr/>
                    <a:lstStyle/>
                    <a:p>
                      <a:pPr algn="ctr" fontAlgn="b"/>
                      <a:r>
                        <a:rPr lang="en-US" sz="1400" u="none" strike="noStrike">
                          <a:effectLst/>
                        </a:rPr>
                        <a:t>14</a:t>
                      </a:r>
                      <a:endParaRPr lang="en-US" sz="1400" b="0" i="0" u="none" strike="noStrike">
                        <a:solidFill>
                          <a:srgbClr val="000000"/>
                        </a:solidFill>
                        <a:effectLst/>
                        <a:latin typeface="Calibri" panose="020F0502020204030204" pitchFamily="34" charset="0"/>
                      </a:endParaRPr>
                    </a:p>
                  </a:txBody>
                  <a:tcPr marL="5390" marR="5390" marT="5390" marB="0" anchor="b"/>
                </a:tc>
                <a:tc>
                  <a:txBody>
                    <a:bodyPr/>
                    <a:lstStyle/>
                    <a:p>
                      <a:pPr algn="l" fontAlgn="b"/>
                      <a:r>
                        <a:rPr lang="en-US" sz="1400" u="none" strike="noStrike">
                          <a:effectLst/>
                        </a:rPr>
                        <a:t>Software Project Management Concepts [Chapter 24]</a:t>
                      </a:r>
                      <a:br>
                        <a:rPr lang="en-US" sz="1400" u="none" strike="noStrike">
                          <a:effectLst/>
                        </a:rPr>
                      </a:br>
                      <a:r>
                        <a:rPr lang="en-US" sz="1400" u="none" strike="noStrike">
                          <a:effectLst/>
                        </a:rPr>
                        <a:t>Risk Management [Chapter 26]</a:t>
                      </a:r>
                      <a:endParaRPr lang="en-US" sz="1400" b="0" i="0" u="none" strike="noStrike">
                        <a:solidFill>
                          <a:srgbClr val="000000"/>
                        </a:solidFill>
                        <a:effectLst/>
                        <a:latin typeface="Calibri" panose="020F0502020204030204" pitchFamily="34" charset="0"/>
                      </a:endParaRPr>
                    </a:p>
                  </a:txBody>
                  <a:tcPr marL="5390" marR="5390" marT="5390" marB="0" anchor="b"/>
                </a:tc>
                <a:tc>
                  <a:txBody>
                    <a:bodyPr/>
                    <a:lstStyle/>
                    <a:p>
                      <a:pPr algn="l" fontAlgn="b"/>
                      <a:r>
                        <a:rPr lang="en-US" sz="1400" u="none" strike="noStrike">
                          <a:effectLst/>
                        </a:rPr>
                        <a:t>[From Chapter 24]</a:t>
                      </a:r>
                      <a:br>
                        <a:rPr lang="en-US" sz="1400" u="none" strike="noStrike">
                          <a:effectLst/>
                        </a:rPr>
                      </a:br>
                      <a:r>
                        <a:rPr lang="en-US" sz="1400" u="none" strike="noStrike">
                          <a:effectLst/>
                        </a:rPr>
                        <a:t>Management Spectrum</a:t>
                      </a:r>
                      <a:br>
                        <a:rPr lang="en-US" sz="1400" u="none" strike="noStrike">
                          <a:effectLst/>
                        </a:rPr>
                      </a:br>
                      <a:r>
                        <a:rPr lang="en-US" sz="1400" u="none" strike="noStrike">
                          <a:effectLst/>
                        </a:rPr>
                        <a:t>-People, Product, Process, Project</a:t>
                      </a:r>
                      <a:br>
                        <a:rPr lang="en-US" sz="1400" u="none" strike="noStrike">
                          <a:effectLst/>
                        </a:rPr>
                      </a:br>
                      <a:r>
                        <a:rPr lang="en-US" sz="1400" u="none" strike="noStrike">
                          <a:effectLst/>
                        </a:rPr>
                        <a:t>Software Team</a:t>
                      </a:r>
                      <a:br>
                        <a:rPr lang="en-US" sz="1400" u="none" strike="noStrike">
                          <a:effectLst/>
                        </a:rPr>
                      </a:br>
                      <a:r>
                        <a:rPr lang="en-US" sz="1400" u="none" strike="noStrike">
                          <a:effectLst/>
                        </a:rPr>
                        <a:t>Scope</a:t>
                      </a:r>
                      <a:br>
                        <a:rPr lang="en-US" sz="1400" u="none" strike="noStrike">
                          <a:effectLst/>
                        </a:rPr>
                      </a:br>
                      <a:r>
                        <a:rPr lang="en-US" sz="1400" u="none" strike="noStrike">
                          <a:effectLst/>
                        </a:rPr>
                        <a:t>[From Chapter 25]</a:t>
                      </a:r>
                      <a:br>
                        <a:rPr lang="en-US" sz="1400" u="none" strike="noStrike">
                          <a:effectLst/>
                        </a:rPr>
                      </a:br>
                      <a:r>
                        <a:rPr lang="en-US" sz="1400" u="none" strike="noStrike">
                          <a:effectLst/>
                        </a:rPr>
                        <a:t>Project Scheduling</a:t>
                      </a:r>
                      <a:br>
                        <a:rPr lang="en-US" sz="1400" u="none" strike="noStrike">
                          <a:effectLst/>
                        </a:rPr>
                      </a:br>
                      <a:r>
                        <a:rPr lang="en-US" sz="1400" u="none" strike="noStrike">
                          <a:effectLst/>
                        </a:rPr>
                        <a:t>Project Decomposition and Estimation Techniques</a:t>
                      </a:r>
                      <a:br>
                        <a:rPr lang="en-US" sz="1400" u="none" strike="noStrike">
                          <a:effectLst/>
                        </a:rPr>
                      </a:br>
                      <a:r>
                        <a:rPr lang="en-US" sz="1400" u="none" strike="noStrike">
                          <a:effectLst/>
                        </a:rPr>
                        <a:t>[From Chapter 26]</a:t>
                      </a:r>
                      <a:br>
                        <a:rPr lang="en-US" sz="1400" u="none" strike="noStrike">
                          <a:effectLst/>
                        </a:rPr>
                      </a:br>
                      <a:r>
                        <a:rPr lang="en-US" sz="1400" u="none" strike="noStrike">
                          <a:effectLst/>
                        </a:rPr>
                        <a:t>Risk Identification</a:t>
                      </a:r>
                      <a:br>
                        <a:rPr lang="en-US" sz="1400" u="none" strike="noStrike">
                          <a:effectLst/>
                        </a:rPr>
                      </a:br>
                      <a:r>
                        <a:rPr lang="en-US" sz="1400" u="none" strike="noStrike">
                          <a:effectLst/>
                        </a:rPr>
                        <a:t>Risk Projection</a:t>
                      </a:r>
                      <a:br>
                        <a:rPr lang="en-US" sz="1400" u="none" strike="noStrike">
                          <a:effectLst/>
                        </a:rPr>
                      </a:br>
                      <a:r>
                        <a:rPr lang="en-US" sz="1400" u="none" strike="noStrike">
                          <a:effectLst/>
                        </a:rPr>
                        <a:t>Developing a Risk Table</a:t>
                      </a:r>
                      <a:br>
                        <a:rPr lang="en-US" sz="1400" u="none" strike="noStrike">
                          <a:effectLst/>
                        </a:rPr>
                      </a:br>
                      <a:r>
                        <a:rPr lang="en-US" sz="1400" u="none" strike="noStrike">
                          <a:effectLst/>
                        </a:rPr>
                        <a:t>RMMM Plan</a:t>
                      </a:r>
                      <a:endParaRPr lang="en-US" sz="1400" b="0" i="0" u="none" strike="noStrike">
                        <a:solidFill>
                          <a:srgbClr val="000000"/>
                        </a:solidFill>
                        <a:effectLst/>
                        <a:latin typeface="Calibri" panose="020F0502020204030204" pitchFamily="34" charset="0"/>
                      </a:endParaRPr>
                    </a:p>
                  </a:txBody>
                  <a:tcPr marL="5390" marR="5390" marT="5390" marB="0" anchor="b"/>
                </a:tc>
              </a:tr>
              <a:tr h="857250">
                <a:tc>
                  <a:txBody>
                    <a:bodyPr/>
                    <a:lstStyle/>
                    <a:p>
                      <a:pPr algn="ctr"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5390" marR="5390" marT="5390" marB="0" anchor="b"/>
                </a:tc>
                <a:tc>
                  <a:txBody>
                    <a:bodyPr/>
                    <a:lstStyle/>
                    <a:p>
                      <a:pPr algn="l" fontAlgn="b"/>
                      <a:r>
                        <a:rPr lang="en-US" sz="1400" u="none" strike="noStrike">
                          <a:effectLst/>
                        </a:rPr>
                        <a:t>Data Science for Software Engineers</a:t>
                      </a:r>
                      <a:endParaRPr lang="en-US" sz="1400" b="0" i="0" u="none" strike="noStrike">
                        <a:solidFill>
                          <a:srgbClr val="000000"/>
                        </a:solidFill>
                        <a:effectLst/>
                        <a:latin typeface="Calibri" panose="020F0502020204030204" pitchFamily="34" charset="0"/>
                      </a:endParaRPr>
                    </a:p>
                  </a:txBody>
                  <a:tcPr marL="5390" marR="5390" marT="5390" marB="0" anchor="b"/>
                </a:tc>
                <a:tc>
                  <a:txBody>
                    <a:bodyPr/>
                    <a:lstStyle/>
                    <a:p>
                      <a:pPr algn="l" fontAlgn="b"/>
                      <a:r>
                        <a:rPr lang="en-US" sz="1400" u="none" strike="noStrike">
                          <a:effectLst/>
                        </a:rPr>
                        <a:t>Classification Problems</a:t>
                      </a:r>
                      <a:br>
                        <a:rPr lang="en-US" sz="1400" u="none" strike="noStrike">
                          <a:effectLst/>
                        </a:rPr>
                      </a:br>
                      <a:r>
                        <a:rPr lang="en-US" sz="1400" u="none" strike="noStrike">
                          <a:effectLst/>
                        </a:rPr>
                        <a:t>Dimensional Reduction</a:t>
                      </a:r>
                      <a:br>
                        <a:rPr lang="en-US" sz="1400" u="none" strike="noStrike">
                          <a:effectLst/>
                        </a:rPr>
                      </a:br>
                      <a:r>
                        <a:rPr lang="en-US" sz="1400" u="none" strike="noStrike">
                          <a:effectLst/>
                        </a:rPr>
                        <a:t>Search-based Software Engineering</a:t>
                      </a:r>
                      <a:br>
                        <a:rPr lang="en-US" sz="1400" u="none" strike="noStrike">
                          <a:effectLst/>
                        </a:rPr>
                      </a:br>
                      <a:r>
                        <a:rPr lang="en-US" sz="1400" u="none" strike="noStrike">
                          <a:effectLst/>
                        </a:rPr>
                        <a:t>Statistical models</a:t>
                      </a:r>
                      <a:endParaRPr lang="en-US" sz="1400" b="0" i="0" u="none" strike="noStrike">
                        <a:solidFill>
                          <a:srgbClr val="000000"/>
                        </a:solidFill>
                        <a:effectLst/>
                        <a:latin typeface="Calibri" panose="020F0502020204030204" pitchFamily="34" charset="0"/>
                      </a:endParaRPr>
                    </a:p>
                  </a:txBody>
                  <a:tcPr marL="5390" marR="5390" marT="5390" marB="0" anchor="b"/>
                </a:tc>
              </a:tr>
              <a:tr h="214312">
                <a:tc>
                  <a:txBody>
                    <a:bodyPr/>
                    <a:lstStyle/>
                    <a:p>
                      <a:pPr algn="ctr" fontAlgn="b"/>
                      <a:r>
                        <a:rPr lang="en-US" sz="1400" u="none" strike="noStrike">
                          <a:effectLst/>
                        </a:rPr>
                        <a:t>16</a:t>
                      </a:r>
                      <a:endParaRPr lang="en-US" sz="1400" b="0" i="0" u="none" strike="noStrike">
                        <a:solidFill>
                          <a:srgbClr val="000000"/>
                        </a:solidFill>
                        <a:effectLst/>
                        <a:latin typeface="Calibri" panose="020F0502020204030204" pitchFamily="34" charset="0"/>
                      </a:endParaRPr>
                    </a:p>
                  </a:txBody>
                  <a:tcPr marL="5390" marR="5390" marT="5390" marB="0" anchor="b"/>
                </a:tc>
                <a:tc gridSpan="2">
                  <a:txBody>
                    <a:bodyPr/>
                    <a:lstStyle/>
                    <a:p>
                      <a:pPr algn="ctr" fontAlgn="b"/>
                      <a:r>
                        <a:rPr lang="en-US" sz="1400" u="none" strike="noStrike">
                          <a:effectLst/>
                        </a:rPr>
                        <a:t>Final Exam Week</a:t>
                      </a:r>
                      <a:endParaRPr lang="en-US" sz="1400" b="1" i="0" u="none" strike="noStrike">
                        <a:solidFill>
                          <a:srgbClr val="000000"/>
                        </a:solidFill>
                        <a:effectLst/>
                        <a:latin typeface="Calibri" panose="020F0502020204030204" pitchFamily="34" charset="0"/>
                      </a:endParaRPr>
                    </a:p>
                  </a:txBody>
                  <a:tcPr marL="5390" marR="5390" marT="5390" marB="0" anchor="b"/>
                </a:tc>
                <a:tc hMerge="1">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6600" b="1" dirty="0">
                <a:solidFill>
                  <a:schemeClr val="tx1"/>
                </a:solidFill>
              </a:rPr>
              <a:t>So what is Engineering?</a:t>
            </a:r>
            <a:endParaRPr lang="en-US" sz="6600" b="1"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24205" y="1196975"/>
            <a:ext cx="10942955" cy="1958340"/>
          </a:xfrm>
        </p:spPr>
        <p:txBody>
          <a:bodyPr/>
          <a:lstStyle/>
          <a:p>
            <a:pPr algn="ctr"/>
            <a:r>
              <a:rPr lang="en-US" sz="5400" b="1" dirty="0">
                <a:solidFill>
                  <a:schemeClr val="tx1"/>
                </a:solidFill>
              </a:rPr>
              <a:t>Tell me what you mean by the term “System”</a:t>
            </a:r>
            <a:endParaRPr lang="en-US" sz="5400" b="1"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24205" y="1196975"/>
            <a:ext cx="10942955" cy="1602105"/>
          </a:xfrm>
          <a:noFill/>
          <a:ln w="9525">
            <a:noFill/>
          </a:ln>
        </p:spPr>
        <p:txBody>
          <a:bodyPr vert="horz" rtlCol="0" anchor="ctr" anchorCtr="0">
            <a:normAutofit fontScale="90000"/>
          </a:bodyPr>
          <a:lstStyle/>
          <a:p>
            <a:pPr lvl="0" algn="ctr">
              <a:buClrTx/>
              <a:buSzTx/>
              <a:buFontTx/>
            </a:pPr>
            <a:r>
              <a:rPr lang="en-US" sz="5400" b="1" dirty="0">
                <a:solidFill>
                  <a:schemeClr val="tx1"/>
                </a:solidFill>
                <a:sym typeface="+mn-ea"/>
              </a:rPr>
              <a:t>What do you understand by the term “Requirement”</a:t>
            </a:r>
            <a:endParaRPr lang="en-US" sz="5400" b="1" dirty="0">
              <a:solidFill>
                <a:schemeClr val="tx1"/>
              </a:solidFill>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Chapter 1</a:t>
            </a:r>
            <a:endParaRPr lang="en-US" dirty="0"/>
          </a:p>
        </p:txBody>
      </p:sp>
      <p:sp>
        <p:nvSpPr>
          <p:cNvPr id="5" name="Subtitle 4"/>
          <p:cNvSpPr>
            <a:spLocks noGrp="1"/>
          </p:cNvSpPr>
          <p:nvPr>
            <p:ph type="subTitle" idx="1"/>
          </p:nvPr>
        </p:nvSpPr>
        <p:spPr/>
        <p:txBody>
          <a:bodyPr>
            <a:normAutofit/>
          </a:bodyPr>
          <a:lstStyle/>
          <a:p>
            <a:r>
              <a:rPr lang="en-US" sz="3200" dirty="0"/>
              <a:t>SOFTWARE AND SOFTWARE ENGINEERING</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Instructor - Dr. Adeel Ansari</a:t>
            </a:r>
            <a:endParaRPr lang="en-US" dirty="0"/>
          </a:p>
        </p:txBody>
      </p:sp>
      <p:sp>
        <p:nvSpPr>
          <p:cNvPr id="3" name="Content Placeholder 2"/>
          <p:cNvSpPr>
            <a:spLocks noGrp="1"/>
          </p:cNvSpPr>
          <p:nvPr>
            <p:ph idx="1"/>
          </p:nvPr>
        </p:nvSpPr>
        <p:spPr/>
        <p:txBody>
          <a:bodyPr>
            <a:noAutofit/>
          </a:bodyPr>
          <a:lstStyle/>
          <a:p>
            <a:r>
              <a:rPr lang="en-US" sz="2400" dirty="0"/>
              <a:t>Assistant Professor, Computer Science Department</a:t>
            </a:r>
            <a:endParaRPr lang="en-US" sz="2400" dirty="0"/>
          </a:p>
          <a:p>
            <a:r>
              <a:rPr lang="en-US" sz="2400" b="1" dirty="0"/>
              <a:t>Email:</a:t>
            </a:r>
            <a:r>
              <a:rPr lang="en-US" sz="2400" dirty="0"/>
              <a:t> </a:t>
            </a:r>
            <a:r>
              <a:rPr lang="en-US" sz="2400" dirty="0">
                <a:hlinkClick r:id="rId1"/>
              </a:rPr>
              <a:t>adeel.ansari@szabist.pk</a:t>
            </a:r>
            <a:endParaRPr lang="en-US" sz="2400" dirty="0">
              <a:hlinkClick r:id="rId1"/>
            </a:endParaRPr>
          </a:p>
          <a:p>
            <a:r>
              <a:rPr lang="en-US" sz="2400" b="1" dirty="0">
                <a:sym typeface="+mn-ea"/>
              </a:rPr>
              <a:t>Office location:</a:t>
            </a:r>
            <a:r>
              <a:rPr lang="en-US" sz="2400" dirty="0">
                <a:sym typeface="+mn-ea"/>
              </a:rPr>
              <a:t> Room 301, SZABIST 100 Campus</a:t>
            </a:r>
            <a:endParaRPr lang="en-US" sz="2400" dirty="0"/>
          </a:p>
          <a:p>
            <a:r>
              <a:rPr lang="en-US" sz="2400" b="1" dirty="0"/>
              <a:t>Research areas of interest:</a:t>
            </a:r>
            <a:r>
              <a:rPr lang="en-US" sz="2400" dirty="0"/>
              <a:t> Software Engineering,  Artificial Intelligence, Generative AI, Explainability AI (XAI), Machine Learning and Data Modelling.</a:t>
            </a:r>
            <a:endParaRPr lang="en-US" sz="2400" dirty="0"/>
          </a:p>
          <a:p>
            <a:r>
              <a:rPr lang="en-US" sz="2400" dirty="0"/>
              <a:t>LinkedIn: </a:t>
            </a:r>
            <a:r>
              <a:rPr lang="en-US" sz="2400" u="sng" dirty="0">
                <a:solidFill>
                  <a:schemeClr val="accent1"/>
                </a:solidFill>
              </a:rPr>
              <a:t>https://www.linkedin.com/in/dr-adeel-ansari/</a:t>
            </a:r>
            <a:endParaRPr lang="en-US" sz="2400" u="sng" dirty="0">
              <a:solidFill>
                <a:schemeClr val="accent1"/>
              </a:solidFill>
            </a:endParaRPr>
          </a:p>
        </p:txBody>
      </p:sp>
      <p:sp>
        <p:nvSpPr>
          <p:cNvPr id="4" name="Text Box 3"/>
          <p:cNvSpPr txBox="1"/>
          <p:nvPr/>
        </p:nvSpPr>
        <p:spPr>
          <a:xfrm>
            <a:off x="609600" y="4604385"/>
            <a:ext cx="11007725" cy="1938020"/>
          </a:xfrm>
          <a:prstGeom prst="rect">
            <a:avLst/>
          </a:prstGeom>
          <a:gradFill>
            <a:gsLst>
              <a:gs pos="0">
                <a:schemeClr val="accent1">
                  <a:lumMod val="8000"/>
                  <a:lumOff val="92000"/>
                  <a:alpha val="5000"/>
                </a:schemeClr>
              </a:gs>
              <a:gs pos="74000">
                <a:schemeClr val="accent1">
                  <a:lumMod val="45000"/>
                  <a:lumOff val="55000"/>
                </a:schemeClr>
              </a:gs>
              <a:gs pos="100000">
                <a:schemeClr val="accent1">
                  <a:lumMod val="45000"/>
                  <a:lumOff val="55000"/>
                </a:schemeClr>
              </a:gs>
            </a:gsLst>
            <a:lin ang="3000000" scaled="0"/>
          </a:gradFill>
        </p:spPr>
        <p:txBody>
          <a:bodyPr wrap="square" rtlCol="0" anchor="t">
            <a:spAutoFit/>
          </a:bodyPr>
          <a:p>
            <a:pPr indent="0">
              <a:lnSpc>
                <a:spcPct val="100000"/>
              </a:lnSpc>
              <a:buFont typeface="Arial" panose="020B0604020202020204" pitchFamily="34" charset="0"/>
              <a:buNone/>
            </a:pPr>
            <a:r>
              <a:rPr lang="en-US" sz="2400" b="1" u="sng">
                <a:sym typeface="+mn-ea"/>
              </a:rPr>
              <a:t>Educational Background:</a:t>
            </a:r>
            <a:endParaRPr lang="en-US" sz="2400">
              <a:sym typeface="+mn-ea"/>
            </a:endParaRPr>
          </a:p>
          <a:p>
            <a:pPr marL="342900" indent="-342900">
              <a:lnSpc>
                <a:spcPct val="100000"/>
              </a:lnSpc>
              <a:buFont typeface="Arial" panose="020B0604020202020204" pitchFamily="34" charset="0"/>
              <a:buChar char="•"/>
            </a:pPr>
            <a:r>
              <a:rPr lang="en-US" sz="2400">
                <a:sym typeface="+mn-ea"/>
              </a:rPr>
              <a:t>PhD in IT, University Technology PETRONAS, Malaysia, 2016</a:t>
            </a:r>
            <a:endParaRPr lang="en-US" sz="2400"/>
          </a:p>
          <a:p>
            <a:pPr marL="342900" indent="-342900">
              <a:lnSpc>
                <a:spcPct val="100000"/>
              </a:lnSpc>
              <a:buFont typeface="Arial" panose="020B0604020202020204" pitchFamily="34" charset="0"/>
              <a:buChar char="•"/>
            </a:pPr>
            <a:r>
              <a:rPr lang="en-US" sz="2400">
                <a:sym typeface="+mn-ea"/>
              </a:rPr>
              <a:t>MS Software Engineering, PAF-KIET, Pakistan, 2011</a:t>
            </a:r>
            <a:endParaRPr lang="en-US" sz="2400"/>
          </a:p>
          <a:p>
            <a:pPr marL="342900" indent="-342900">
              <a:lnSpc>
                <a:spcPct val="100000"/>
              </a:lnSpc>
              <a:buFont typeface="Arial" panose="020B0604020202020204" pitchFamily="34" charset="0"/>
              <a:buChar char="•"/>
            </a:pPr>
            <a:r>
              <a:rPr lang="en-US" sz="2400">
                <a:sym typeface="+mn-ea"/>
              </a:rPr>
              <a:t>MBA (MIS), PAF-KIET, Pakistan, 2008</a:t>
            </a:r>
            <a:endParaRPr lang="en-US" sz="2400"/>
          </a:p>
          <a:p>
            <a:pPr marL="342900" indent="-342900">
              <a:lnSpc>
                <a:spcPct val="100000"/>
              </a:lnSpc>
              <a:buFont typeface="Arial" panose="020B0604020202020204" pitchFamily="34" charset="0"/>
              <a:buChar char="•"/>
            </a:pPr>
            <a:r>
              <a:rPr lang="en-US" sz="2400">
                <a:sym typeface="+mn-ea"/>
              </a:rPr>
              <a:t>BSc(Hons) in Computing, Staffordshire University, UK</a:t>
            </a:r>
            <a:endParaRPr lang="en-US" sz="240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lets start off</a:t>
            </a:r>
            <a:endParaRPr lang="en-US" dirty="0"/>
          </a:p>
        </p:txBody>
      </p:sp>
      <p:sp>
        <p:nvSpPr>
          <p:cNvPr id="3" name="Content Placeholder 2"/>
          <p:cNvSpPr>
            <a:spLocks noGrp="1"/>
          </p:cNvSpPr>
          <p:nvPr>
            <p:ph idx="1"/>
          </p:nvPr>
        </p:nvSpPr>
        <p:spPr>
          <a:xfrm>
            <a:off x="236855" y="1347470"/>
            <a:ext cx="11229340" cy="4237355"/>
          </a:xfrm>
        </p:spPr>
        <p:txBody>
          <a:bodyPr>
            <a:noAutofit/>
          </a:bodyPr>
          <a:lstStyle/>
          <a:p>
            <a:r>
              <a:rPr lang="en-US" sz="2800" dirty="0"/>
              <a:t>What is Software Engineering?</a:t>
            </a:r>
            <a:endParaRPr lang="en-US" sz="2800" dirty="0"/>
          </a:p>
          <a:p>
            <a:pPr lvl="1"/>
            <a:r>
              <a:rPr lang="en-US" sz="2800" b="1" u="sng" dirty="0"/>
              <a:t>Systematic approach</a:t>
            </a:r>
            <a:r>
              <a:rPr lang="en-US" sz="2800" dirty="0"/>
              <a:t> for developing software</a:t>
            </a:r>
            <a:endParaRPr lang="en-US" sz="2800" dirty="0"/>
          </a:p>
          <a:p>
            <a:pPr lvl="1"/>
            <a:r>
              <a:rPr lang="en-US" sz="2800" dirty="0"/>
              <a:t> </a:t>
            </a:r>
            <a:r>
              <a:rPr lang="en-US" sz="2800" b="1" u="sng" dirty="0"/>
              <a:t>“Methods and techniques </a:t>
            </a:r>
            <a:r>
              <a:rPr lang="en-US" sz="2800" dirty="0"/>
              <a:t>to develop and maintain quality software to solve problems.”	 [</a:t>
            </a:r>
            <a:r>
              <a:rPr lang="en-US" sz="2800" dirty="0" err="1"/>
              <a:t>Pfleeger</a:t>
            </a:r>
            <a:r>
              <a:rPr lang="en-US" sz="2800" dirty="0"/>
              <a:t>, 1990]</a:t>
            </a:r>
            <a:endParaRPr lang="en-US" sz="2800" dirty="0"/>
          </a:p>
          <a:p>
            <a:pPr lvl="1"/>
            <a:r>
              <a:rPr lang="en-US" sz="2800" dirty="0"/>
              <a:t>“</a:t>
            </a:r>
            <a:r>
              <a:rPr lang="en-US" sz="2800" b="1" u="sng" dirty="0"/>
              <a:t>Study of the principles and methodologies</a:t>
            </a:r>
            <a:r>
              <a:rPr lang="en-US" sz="2800" dirty="0"/>
              <a:t> for developing and maintaining software systems.” [</a:t>
            </a:r>
            <a:r>
              <a:rPr lang="en-US" sz="2800" dirty="0" err="1"/>
              <a:t>Zelkowitz</a:t>
            </a:r>
            <a:r>
              <a:rPr lang="en-US" sz="2800" dirty="0"/>
              <a:t>, 1978]</a:t>
            </a:r>
            <a:endParaRPr lang="en-US" sz="2800" dirty="0"/>
          </a:p>
          <a:p>
            <a:pPr lvl="1"/>
            <a:r>
              <a:rPr lang="en-US" sz="2800" dirty="0"/>
              <a:t>“Software engineering is an </a:t>
            </a:r>
            <a:r>
              <a:rPr lang="en-US" sz="2800" b="1" u="sng" dirty="0"/>
              <a:t>engineering discipline</a:t>
            </a:r>
            <a:r>
              <a:rPr lang="en-US" sz="2800" dirty="0"/>
              <a:t> which is concerned with all aspects of software production.” [Sommerville]</a:t>
            </a:r>
            <a:endParaRPr lang="en-US" sz="2800" dirty="0"/>
          </a:p>
          <a:p>
            <a:pPr lvl="1"/>
            <a:endParaRPr 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400" dirty="0"/>
              <a:t>Questions Addressed by SE</a:t>
            </a:r>
            <a:endParaRPr lang="en-US" dirty="0"/>
          </a:p>
        </p:txBody>
      </p:sp>
      <p:sp>
        <p:nvSpPr>
          <p:cNvPr id="3" name="Content Placeholder 2"/>
          <p:cNvSpPr>
            <a:spLocks noGrp="1"/>
          </p:cNvSpPr>
          <p:nvPr>
            <p:ph idx="1"/>
          </p:nvPr>
        </p:nvSpPr>
        <p:spPr/>
        <p:txBody>
          <a:bodyPr>
            <a:normAutofit/>
          </a:bodyPr>
          <a:lstStyle/>
          <a:p>
            <a:pPr eaLnBrk="1" hangingPunct="1"/>
            <a:r>
              <a:rPr lang="en-US" altLang="en-US" sz="2800" dirty="0"/>
              <a:t>How do we ensure the quality of the software that we produce?</a:t>
            </a:r>
            <a:endParaRPr lang="en-US" altLang="en-US" sz="2800" dirty="0"/>
          </a:p>
          <a:p>
            <a:pPr eaLnBrk="1" hangingPunct="1"/>
            <a:r>
              <a:rPr lang="en-US" altLang="en-US" sz="2800" dirty="0"/>
              <a:t>How do we meet growing demand and still  maintain budget control?</a:t>
            </a:r>
            <a:endParaRPr lang="en-US" altLang="en-US" sz="2800" dirty="0"/>
          </a:p>
          <a:p>
            <a:pPr eaLnBrk="1" hangingPunct="1"/>
            <a:r>
              <a:rPr lang="en-US" altLang="en-US" sz="2800" dirty="0"/>
              <a:t>How do we avoid disastrous time delays?</a:t>
            </a:r>
            <a:endParaRPr lang="en-US" alt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apply SE to Systems?</a:t>
            </a:r>
            <a:endParaRPr lang="en-US" dirty="0"/>
          </a:p>
        </p:txBody>
      </p:sp>
      <p:sp>
        <p:nvSpPr>
          <p:cNvPr id="3" name="Content Placeholder 2"/>
          <p:cNvSpPr>
            <a:spLocks noGrp="1"/>
          </p:cNvSpPr>
          <p:nvPr>
            <p:ph idx="1"/>
          </p:nvPr>
        </p:nvSpPr>
        <p:spPr/>
        <p:txBody>
          <a:bodyPr>
            <a:normAutofit/>
          </a:bodyPr>
          <a:lstStyle/>
          <a:p>
            <a:r>
              <a:rPr lang="en-US" dirty="0"/>
              <a:t>Provide an understandable process for system development. </a:t>
            </a:r>
            <a:endParaRPr lang="en-US" dirty="0"/>
          </a:p>
          <a:p>
            <a:r>
              <a:rPr lang="en-US" dirty="0"/>
              <a:t>Develop systems and software that are maintainable and easily changed.</a:t>
            </a:r>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8" name="Rectangle 4"/>
          <p:cNvSpPr>
            <a:spLocks noGrp="1" noChangeArrowheads="1"/>
          </p:cNvSpPr>
          <p:nvPr>
            <p:ph type="title"/>
          </p:nvPr>
        </p:nvSpPr>
        <p:spPr/>
        <p:txBody>
          <a:bodyPr/>
          <a:lstStyle/>
          <a:p>
            <a:pPr eaLnBrk="1" hangingPunct="1">
              <a:defRPr/>
            </a:pPr>
            <a:r>
              <a:rPr lang="en-US" altLang="en-US" dirty="0"/>
              <a:t>How can we apply SE? </a:t>
            </a:r>
            <a:endParaRPr lang="en-US" altLang="en-US" dirty="0"/>
          </a:p>
        </p:txBody>
      </p:sp>
      <p:sp>
        <p:nvSpPr>
          <p:cNvPr id="17412" name="Rectangle 5"/>
          <p:cNvSpPr>
            <a:spLocks noGrp="1" noChangeArrowheads="1"/>
          </p:cNvSpPr>
          <p:nvPr>
            <p:ph idx="1"/>
          </p:nvPr>
        </p:nvSpPr>
        <p:spPr/>
        <p:txBody>
          <a:bodyPr>
            <a:normAutofit/>
          </a:bodyPr>
          <a:lstStyle/>
          <a:p>
            <a:pPr eaLnBrk="1" hangingPunct="1"/>
            <a:r>
              <a:rPr lang="en-US" altLang="en-US" sz="3600" dirty="0"/>
              <a:t>Modeling</a:t>
            </a:r>
            <a:endParaRPr lang="en-US" altLang="en-US" sz="3600" dirty="0"/>
          </a:p>
          <a:p>
            <a:pPr eaLnBrk="1" hangingPunct="1"/>
            <a:r>
              <a:rPr lang="en-US" altLang="en-US" sz="3600" dirty="0"/>
              <a:t>Problem-solving</a:t>
            </a:r>
            <a:endParaRPr lang="en-US" altLang="en-US" sz="3600" dirty="0"/>
          </a:p>
          <a:p>
            <a:pPr eaLnBrk="1" hangingPunct="1"/>
            <a:r>
              <a:rPr lang="en-US" altLang="en-US" sz="3600" dirty="0"/>
              <a:t>Knowledge acquisition</a:t>
            </a:r>
            <a:endParaRPr lang="en-US" altLang="en-US" sz="3600" dirty="0"/>
          </a:p>
          <a:p>
            <a:pPr eaLnBrk="1" hangingPunct="1"/>
            <a:r>
              <a:rPr lang="en-US" altLang="en-US" sz="3600" dirty="0"/>
              <a:t>Rationale-driven</a:t>
            </a:r>
            <a:endParaRPr lang="en-US" altLang="en-US" sz="3600" dirty="0"/>
          </a:p>
          <a:p>
            <a:pPr eaLnBrk="1" hangingPunct="1"/>
            <a:endParaRPr lang="en-US" altLang="en-US" sz="3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Framework that Encompasses:</a:t>
            </a:r>
            <a:endParaRPr lang="en-US" dirty="0"/>
          </a:p>
        </p:txBody>
      </p:sp>
      <p:graphicFrame>
        <p:nvGraphicFramePr>
          <p:cNvPr id="4" name="Content Placeholder 3"/>
          <p:cNvGraphicFramePr>
            <a:graphicFrameLocks noGrp="1"/>
          </p:cNvGraphicFramePr>
          <p:nvPr>
            <p:ph idx="1"/>
          </p:nvPr>
        </p:nvGraphicFramePr>
        <p:xfrm>
          <a:off x="1450975" y="2016125"/>
          <a:ext cx="9836150" cy="379888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in all its forms</a:t>
            </a:r>
            <a:endParaRPr lang="en-US" dirty="0"/>
          </a:p>
        </p:txBody>
      </p:sp>
      <p:sp>
        <p:nvSpPr>
          <p:cNvPr id="3" name="Content Placeholder 2"/>
          <p:cNvSpPr>
            <a:spLocks noGrp="1"/>
          </p:cNvSpPr>
          <p:nvPr>
            <p:ph idx="1"/>
          </p:nvPr>
        </p:nvSpPr>
        <p:spPr/>
        <p:txBody>
          <a:bodyPr>
            <a:normAutofit/>
          </a:bodyPr>
          <a:lstStyle/>
          <a:p>
            <a:r>
              <a:rPr lang="en-US" sz="2800" dirty="0"/>
              <a:t>A software in all its forms and across all its application domains should be </a:t>
            </a:r>
            <a:r>
              <a:rPr lang="en-US" sz="2800" b="1" u="sng" dirty="0"/>
              <a:t>engineered.</a:t>
            </a:r>
            <a:endParaRPr lang="en-US" sz="2800" dirty="0"/>
          </a:p>
          <a:p>
            <a:r>
              <a:rPr lang="en-US" sz="2800" dirty="0"/>
              <a:t>The number of people who have an interest in the features and functions by a specific application has grown dramatically. </a:t>
            </a:r>
            <a:endParaRPr lang="en-US" sz="2800" dirty="0"/>
          </a:p>
        </p:txBody>
      </p:sp>
      <p:sp>
        <p:nvSpPr>
          <p:cNvPr id="5" name="TextBox 4"/>
          <p:cNvSpPr txBox="1"/>
          <p:nvPr/>
        </p:nvSpPr>
        <p:spPr>
          <a:xfrm>
            <a:off x="1431290" y="3921125"/>
            <a:ext cx="8736965" cy="1052830"/>
          </a:xfrm>
          <a:prstGeom prst="rect">
            <a:avLst/>
          </a:prstGeom>
          <a:solidFill>
            <a:srgbClr val="00B0F0"/>
          </a:solidFill>
          <a:ln>
            <a:solidFill>
              <a:schemeClr val="accent1"/>
            </a:solidFill>
          </a:ln>
        </p:spPr>
        <p:txBody>
          <a:bodyPr wrap="square">
            <a:noAutofit/>
          </a:bodyPr>
          <a:lstStyle/>
          <a:p>
            <a:pPr algn="just"/>
            <a:r>
              <a:rPr lang="en-US" sz="2400" i="1" dirty="0"/>
              <a:t>A concerted effort should be make to understand the problem before a software solution is developed</a:t>
            </a:r>
            <a:endParaRPr lang="en-US" sz="2400" i="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in all its forms</a:t>
            </a:r>
            <a:endParaRPr lang="en-US" dirty="0"/>
          </a:p>
        </p:txBody>
      </p:sp>
      <p:sp>
        <p:nvSpPr>
          <p:cNvPr id="3" name="Content Placeholder 2"/>
          <p:cNvSpPr>
            <a:spLocks noGrp="1"/>
          </p:cNvSpPr>
          <p:nvPr>
            <p:ph idx="1"/>
          </p:nvPr>
        </p:nvSpPr>
        <p:spPr>
          <a:xfrm>
            <a:off x="1451579" y="2015732"/>
            <a:ext cx="9603275" cy="3584968"/>
          </a:xfrm>
        </p:spPr>
        <p:txBody>
          <a:bodyPr>
            <a:normAutofit fontScale="92500"/>
          </a:bodyPr>
          <a:lstStyle/>
          <a:p>
            <a:pPr algn="just"/>
            <a:r>
              <a:rPr lang="en-US" sz="2800" dirty="0"/>
              <a:t>The information technology requirements demanded by individuals, businesses, and governments grow increasingly complex with each passing year. Large teams of people now create computer programs. </a:t>
            </a:r>
            <a:endParaRPr lang="en-US" sz="2800" dirty="0"/>
          </a:p>
          <a:p>
            <a:pPr algn="just"/>
            <a:r>
              <a:rPr lang="en-US" sz="2800" dirty="0"/>
              <a:t>Sophisticated software that was once implemented in a predictable, self-contained computing environment is now embedded inside everything from consumer electronics to medical devices to autonomous vehicles.</a:t>
            </a:r>
            <a:endParaRPr lang="en-US" sz="2800" dirty="0"/>
          </a:p>
        </p:txBody>
      </p:sp>
      <p:sp>
        <p:nvSpPr>
          <p:cNvPr id="7" name="TextBox 6"/>
          <p:cNvSpPr txBox="1"/>
          <p:nvPr/>
        </p:nvSpPr>
        <p:spPr>
          <a:xfrm>
            <a:off x="3042047" y="5791871"/>
            <a:ext cx="6107906" cy="523220"/>
          </a:xfrm>
          <a:prstGeom prst="rect">
            <a:avLst/>
          </a:prstGeom>
          <a:solidFill>
            <a:srgbClr val="00B0F0"/>
          </a:solidFill>
          <a:ln>
            <a:solidFill>
              <a:schemeClr val="accent1"/>
            </a:solidFill>
          </a:ln>
        </p:spPr>
        <p:txBody>
          <a:bodyPr wrap="square">
            <a:spAutoFit/>
          </a:bodyPr>
          <a:lstStyle>
            <a:defPPr>
              <a:defRPr lang="en-US"/>
            </a:defPPr>
            <a:lvl1pPr algn="just">
              <a:defRPr sz="2800" i="1"/>
            </a:lvl1pPr>
          </a:lstStyle>
          <a:p>
            <a:pPr algn="ctr"/>
            <a:r>
              <a:rPr lang="en-US" dirty="0"/>
              <a:t>Design has become a pivotal activity</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in all its forms</a:t>
            </a:r>
            <a:endParaRPr lang="en-US" dirty="0"/>
          </a:p>
        </p:txBody>
      </p:sp>
      <p:sp>
        <p:nvSpPr>
          <p:cNvPr id="3" name="Content Placeholder 2"/>
          <p:cNvSpPr>
            <a:spLocks noGrp="1"/>
          </p:cNvSpPr>
          <p:nvPr>
            <p:ph idx="1"/>
          </p:nvPr>
        </p:nvSpPr>
        <p:spPr/>
        <p:txBody>
          <a:bodyPr>
            <a:normAutofit/>
          </a:bodyPr>
          <a:lstStyle/>
          <a:p>
            <a:r>
              <a:rPr lang="en-US" sz="2800" dirty="0"/>
              <a:t>Individuals, businesses, and governments increasingly rely on software for strategic and tactical decision making as well as day-to-day operations and control. </a:t>
            </a:r>
            <a:endParaRPr lang="en-US" sz="2800" dirty="0"/>
          </a:p>
          <a:p>
            <a:r>
              <a:rPr lang="en-US" sz="2800" dirty="0"/>
              <a:t>If the software fails, people and major enterprises can experience anything from minor inconvenience to catastrophic consequences.</a:t>
            </a:r>
            <a:endParaRPr lang="en-US" sz="2800" dirty="0"/>
          </a:p>
        </p:txBody>
      </p:sp>
      <p:sp>
        <p:nvSpPr>
          <p:cNvPr id="7" name="TextBox 6"/>
          <p:cNvSpPr txBox="1"/>
          <p:nvPr/>
        </p:nvSpPr>
        <p:spPr>
          <a:xfrm>
            <a:off x="2655967" y="4372656"/>
            <a:ext cx="6107906" cy="523220"/>
          </a:xfrm>
          <a:prstGeom prst="rect">
            <a:avLst/>
          </a:prstGeom>
          <a:solidFill>
            <a:srgbClr val="00B0F0"/>
          </a:solidFill>
          <a:ln>
            <a:solidFill>
              <a:schemeClr val="accent1"/>
            </a:solidFill>
          </a:ln>
        </p:spPr>
        <p:txBody>
          <a:bodyPr wrap="square">
            <a:spAutoFit/>
          </a:bodyPr>
          <a:lstStyle>
            <a:defPPr>
              <a:defRPr lang="en-US"/>
            </a:defPPr>
            <a:lvl1pPr algn="just">
              <a:defRPr sz="2800" i="1"/>
            </a:lvl1pPr>
          </a:lstStyle>
          <a:p>
            <a:pPr algn="ctr"/>
            <a:r>
              <a:rPr lang="en-US" dirty="0"/>
              <a:t>Software should exhibit high quality</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endParaRPr lang="en-US" dirty="0"/>
          </a:p>
        </p:txBody>
      </p:sp>
      <p:sp>
        <p:nvSpPr>
          <p:cNvPr id="5" name="TextBox 4"/>
          <p:cNvSpPr txBox="1"/>
          <p:nvPr/>
        </p:nvSpPr>
        <p:spPr>
          <a:xfrm>
            <a:off x="902304" y="2193290"/>
            <a:ext cx="9603274" cy="2246769"/>
          </a:xfrm>
          <a:prstGeom prst="rect">
            <a:avLst/>
          </a:prstGeom>
          <a:solidFill>
            <a:schemeClr val="accent2">
              <a:lumMod val="40000"/>
              <a:lumOff val="60000"/>
            </a:schemeClr>
          </a:solidFill>
          <a:ln>
            <a:solidFill>
              <a:schemeClr val="accent1"/>
            </a:solidFill>
          </a:ln>
        </p:spPr>
        <p:txBody>
          <a:bodyPr wrap="square">
            <a:spAutoFit/>
          </a:bodyPr>
          <a:lstStyle>
            <a:defPPr>
              <a:defRPr lang="en-US"/>
            </a:defPPr>
            <a:lvl1pPr algn="just">
              <a:defRPr sz="2800" i="1"/>
            </a:lvl1pPr>
          </a:lstStyle>
          <a:p>
            <a:r>
              <a:rPr lang="en-US" dirty="0"/>
              <a:t>Today, a huge software industry has become a dominant factor in the economies of the industrialized world. Teams of software specialists, each focusing on one part of the technology required to deliver a complex application, have replaced the lone programmer of an earlier era.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Yet…</a:t>
            </a:r>
            <a:endParaRPr lang="en-US" dirty="0"/>
          </a:p>
        </p:txBody>
      </p:sp>
      <p:sp>
        <p:nvSpPr>
          <p:cNvPr id="3" name="Content Placeholder 2"/>
          <p:cNvSpPr>
            <a:spLocks noGrp="1"/>
          </p:cNvSpPr>
          <p:nvPr>
            <p:ph idx="1"/>
          </p:nvPr>
        </p:nvSpPr>
        <p:spPr>
          <a:xfrm>
            <a:off x="1451579" y="2015732"/>
            <a:ext cx="9959371" cy="4037749"/>
          </a:xfrm>
        </p:spPr>
        <p:txBody>
          <a:bodyPr>
            <a:normAutofit/>
          </a:bodyPr>
          <a:lstStyle/>
          <a:p>
            <a:r>
              <a:rPr lang="en-US" sz="2400" dirty="0"/>
              <a:t>Why does it take so long to get software finished?</a:t>
            </a:r>
            <a:endParaRPr lang="en-US" sz="2400" dirty="0"/>
          </a:p>
          <a:p>
            <a:r>
              <a:rPr lang="en-US" sz="2400" dirty="0"/>
              <a:t>Why are development costs so high?</a:t>
            </a:r>
            <a:endParaRPr lang="en-US" sz="2400" dirty="0"/>
          </a:p>
          <a:p>
            <a:r>
              <a:rPr lang="en-US" sz="2400" dirty="0"/>
              <a:t>Why can’t we find all errors before we give the software to our customers?</a:t>
            </a:r>
            <a:endParaRPr lang="en-US" sz="2400" dirty="0"/>
          </a:p>
          <a:p>
            <a:r>
              <a:rPr lang="en-US" sz="2400" dirty="0"/>
              <a:t>Why do we spend so much time and effort maintaining existing programs?</a:t>
            </a:r>
            <a:endParaRPr lang="en-US" sz="2400" dirty="0"/>
          </a:p>
          <a:p>
            <a:r>
              <a:rPr lang="en-US" sz="2400" dirty="0"/>
              <a:t>Why do we continue to have difficulty in measuring progress as software is being developed and maintained?</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Schedule for the Fall Semester 2023</a:t>
            </a:r>
            <a:endParaRPr lang="en-US" dirty="0"/>
          </a:p>
        </p:txBody>
      </p:sp>
      <p:sp>
        <p:nvSpPr>
          <p:cNvPr id="3" name="Content Placeholder 2"/>
          <p:cNvSpPr>
            <a:spLocks noGrp="1"/>
          </p:cNvSpPr>
          <p:nvPr>
            <p:ph idx="1"/>
          </p:nvPr>
        </p:nvSpPr>
        <p:spPr/>
        <p:txBody>
          <a:bodyPr>
            <a:normAutofit lnSpcReduction="20000"/>
          </a:bodyPr>
          <a:lstStyle/>
          <a:p>
            <a:r>
              <a:rPr lang="en-US" dirty="0"/>
              <a:t>Monday: Class of Sec C from 11:30 till 2:45 pm.</a:t>
            </a:r>
            <a:endParaRPr lang="en-US" dirty="0"/>
          </a:p>
          <a:p>
            <a:r>
              <a:rPr lang="en-US" dirty="0"/>
              <a:t>Tuesday: </a:t>
            </a:r>
            <a:r>
              <a:rPr lang="en-US" dirty="0">
                <a:sym typeface="+mn-ea"/>
              </a:rPr>
              <a:t>Class of Sec B from 11:30 till 2:45 pm.</a:t>
            </a:r>
            <a:endParaRPr lang="en-US" dirty="0"/>
          </a:p>
          <a:p>
            <a:r>
              <a:rPr lang="en-US" dirty="0"/>
              <a:t>Wednesday: </a:t>
            </a:r>
            <a:r>
              <a:rPr lang="en-US" dirty="0">
                <a:sym typeface="+mn-ea"/>
              </a:rPr>
              <a:t>Class of Sec E from 11:30 till 2:45 pm.</a:t>
            </a:r>
            <a:endParaRPr lang="en-US" dirty="0"/>
          </a:p>
          <a:p>
            <a:r>
              <a:rPr lang="en-US" dirty="0"/>
              <a:t>Friday: </a:t>
            </a:r>
            <a:r>
              <a:rPr lang="en-US" dirty="0">
                <a:sym typeface="+mn-ea"/>
              </a:rPr>
              <a:t>Class of Sec D from 9:45 till 1:00 pm.</a:t>
            </a:r>
            <a:endParaRPr lang="en-US" dirty="0"/>
          </a:p>
          <a:p>
            <a:endParaRPr lang="en-US" dirty="0"/>
          </a:p>
          <a:p>
            <a:r>
              <a:rPr lang="en-US" dirty="0"/>
              <a:t>I will be coming to campus all five days ( Monday to Friday), but it is better to schedule an appointment before meeting.</a:t>
            </a:r>
            <a:endParaRPr lang="en-US" dirty="0"/>
          </a:p>
          <a:p>
            <a:endParaRPr lang="en-US" dirty="0"/>
          </a:p>
          <a:p>
            <a:r>
              <a:rPr lang="en-US" b="1" i="1" dirty="0">
                <a:solidFill>
                  <a:srgbClr val="C00000"/>
                </a:solidFill>
              </a:rPr>
              <a:t>Thursday is a good day for a discussion!</a:t>
            </a:r>
            <a:endParaRPr lang="en-US" b="1" i="1" dirty="0">
              <a:solidFill>
                <a:srgbClr val="C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software</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a:t>Software is a logical rather than a physical system element. Therefore, software has one fundamental characteristic that makes it considerably different from hardware: </a:t>
            </a:r>
            <a:endParaRPr lang="en-US" dirty="0"/>
          </a:p>
          <a:p>
            <a:pPr marL="0" indent="0" algn="ctr">
              <a:buNone/>
            </a:pPr>
            <a:endParaRPr lang="en-US" b="1" dirty="0"/>
          </a:p>
          <a:p>
            <a:pPr marL="0" indent="0" algn="ctr">
              <a:buNone/>
            </a:pPr>
            <a:r>
              <a:rPr lang="en-US" b="1" dirty="0"/>
              <a:t>Software doesn’t “wear out.”</a:t>
            </a:r>
            <a:endParaRPr lang="en-US"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curve for hardware</a:t>
            </a:r>
            <a:endParaRPr lang="en-US" dirty="0"/>
          </a:p>
        </p:txBody>
      </p:sp>
      <p:pic>
        <p:nvPicPr>
          <p:cNvPr id="5" name="Picture 4"/>
          <p:cNvPicPr>
            <a:picLocks noChangeAspect="1"/>
          </p:cNvPicPr>
          <p:nvPr/>
        </p:nvPicPr>
        <p:blipFill>
          <a:blip r:embed="rId1"/>
          <a:stretch>
            <a:fillRect/>
          </a:stretch>
        </p:blipFill>
        <p:spPr>
          <a:xfrm>
            <a:off x="233416" y="2015732"/>
            <a:ext cx="6019800" cy="43053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Content Placeholder 2"/>
          <p:cNvSpPr>
            <a:spLocks noGrp="1"/>
          </p:cNvSpPr>
          <p:nvPr>
            <p:ph idx="1"/>
          </p:nvPr>
        </p:nvSpPr>
        <p:spPr>
          <a:xfrm>
            <a:off x="6419850" y="530860"/>
            <a:ext cx="5014595" cy="6069965"/>
          </a:xfrm>
        </p:spPr>
        <p:txBody>
          <a:bodyPr/>
          <a:lstStyle/>
          <a:p>
            <a:pPr algn="just"/>
            <a:r>
              <a:rPr lang="en-US" sz="2000" dirty="0"/>
              <a:t>Figure depicts failure rate as a function of time for hardware. </a:t>
            </a:r>
            <a:endParaRPr lang="en-US" sz="2000" dirty="0"/>
          </a:p>
          <a:p>
            <a:pPr algn="just"/>
            <a:r>
              <a:rPr lang="en-US" sz="2000" dirty="0"/>
              <a:t>The relationship, often called the “bathtub curve,” indicates that hardware exhibits relatively high failure rates early in its life (these failures are often attributable to design or manufacturing defects); defects are corrected, and the failure rate drops to a steady-state level (hopefully, quite low) for some period of time. </a:t>
            </a:r>
            <a:endParaRPr lang="en-US" sz="2000" dirty="0"/>
          </a:p>
          <a:p>
            <a:pPr algn="just"/>
            <a:r>
              <a:rPr lang="en-US" sz="2000" dirty="0"/>
              <a:t>As time passes, however, the failure rate rises again as hardware components suffer from the cumulative effects of dust, vibration, abuse, temperature extremes, and many other environmental maladies. </a:t>
            </a:r>
            <a:endParaRPr 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curve for software</a:t>
            </a:r>
            <a:endParaRPr lang="en-US" dirty="0"/>
          </a:p>
        </p:txBody>
      </p:sp>
      <p:sp>
        <p:nvSpPr>
          <p:cNvPr id="3" name="Content Placeholder 2"/>
          <p:cNvSpPr>
            <a:spLocks noGrp="1"/>
          </p:cNvSpPr>
          <p:nvPr>
            <p:ph idx="1"/>
          </p:nvPr>
        </p:nvSpPr>
        <p:spPr>
          <a:xfrm>
            <a:off x="6181725" y="2015732"/>
            <a:ext cx="5905500" cy="4585093"/>
          </a:xfrm>
        </p:spPr>
        <p:txBody>
          <a:bodyPr>
            <a:normAutofit fontScale="92500" lnSpcReduction="10000"/>
          </a:bodyPr>
          <a:lstStyle/>
          <a:p>
            <a:r>
              <a:rPr lang="en-US" sz="2400" dirty="0"/>
              <a:t>The failure rate curve for software should take the form of the “idealized curve” shown in Figure. </a:t>
            </a:r>
            <a:endParaRPr lang="en-US" sz="2400" dirty="0"/>
          </a:p>
          <a:p>
            <a:r>
              <a:rPr lang="en-US" sz="2400" dirty="0"/>
              <a:t>Undiscovered defects will cause high failure rates early in the life of a program. However, these are corrected and the curve flattens as shown. </a:t>
            </a:r>
            <a:endParaRPr lang="en-US" sz="2400" dirty="0"/>
          </a:p>
          <a:p>
            <a:r>
              <a:rPr lang="en-US" sz="2400" dirty="0"/>
              <a:t>The idealized curve is a gross oversimplification of actual failure models for software. However, the implication is clear—software doesn’t wear out. But it does deteriorate!</a:t>
            </a:r>
            <a:endParaRPr lang="en-US" sz="2400" dirty="0"/>
          </a:p>
        </p:txBody>
      </p:sp>
      <p:pic>
        <p:nvPicPr>
          <p:cNvPr id="5" name="Picture 4"/>
          <p:cNvPicPr>
            <a:picLocks noChangeAspect="1"/>
          </p:cNvPicPr>
          <p:nvPr/>
        </p:nvPicPr>
        <p:blipFill>
          <a:blip r:embed="rId1"/>
          <a:stretch>
            <a:fillRect/>
          </a:stretch>
        </p:blipFill>
        <p:spPr>
          <a:xfrm>
            <a:off x="190500" y="2015732"/>
            <a:ext cx="5905500" cy="4191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Application Domains</a:t>
            </a:r>
            <a:endParaRPr lang="en-US" dirty="0"/>
          </a:p>
        </p:txBody>
      </p:sp>
      <p:sp>
        <p:nvSpPr>
          <p:cNvPr id="3" name="Content Placeholder 2"/>
          <p:cNvSpPr>
            <a:spLocks noGrp="1"/>
          </p:cNvSpPr>
          <p:nvPr>
            <p:ph idx="1"/>
          </p:nvPr>
        </p:nvSpPr>
        <p:spPr>
          <a:xfrm>
            <a:off x="376555" y="1614805"/>
            <a:ext cx="10300970" cy="3450590"/>
          </a:xfrm>
        </p:spPr>
        <p:txBody>
          <a:bodyPr>
            <a:noAutofit/>
          </a:bodyPr>
          <a:lstStyle/>
          <a:p>
            <a:pPr algn="just"/>
            <a:r>
              <a:rPr lang="en-US" sz="2400" b="1" dirty="0"/>
              <a:t>System software. </a:t>
            </a:r>
            <a:r>
              <a:rPr lang="en-US" sz="2400" dirty="0"/>
              <a:t>A collection of programs written to service other programs. </a:t>
            </a:r>
            <a:endParaRPr lang="en-US" sz="2400" dirty="0"/>
          </a:p>
          <a:p>
            <a:pPr algn="just"/>
            <a:r>
              <a:rPr lang="en-US" sz="2400" b="1" dirty="0"/>
              <a:t>Application software.</a:t>
            </a:r>
            <a:r>
              <a:rPr lang="en-US" sz="2400" dirty="0"/>
              <a:t> Stand-alone programs that solve a specific business need.</a:t>
            </a:r>
            <a:endParaRPr lang="en-US" sz="2400" dirty="0"/>
          </a:p>
          <a:p>
            <a:pPr algn="just"/>
            <a:r>
              <a:rPr lang="en-US" sz="2400" b="1" dirty="0"/>
              <a:t>Engineering/scientific software. </a:t>
            </a:r>
            <a:r>
              <a:rPr lang="en-US" sz="2400" dirty="0"/>
              <a:t>A broad array of “number-crunching” or data science programs that range from astronomy to volcanology, from automotive stress analysis to orbital dynamics, from computer-aided design to consumer spending habits, and from genetic analysis to meteorology. </a:t>
            </a:r>
            <a:endParaRPr lang="en-US" sz="2400" dirty="0"/>
          </a:p>
          <a:p>
            <a:pPr algn="just"/>
            <a:r>
              <a:rPr lang="en-US" sz="2400" b="1" dirty="0"/>
              <a:t>Embedded software.</a:t>
            </a:r>
            <a:r>
              <a:rPr lang="en-US" sz="2400" dirty="0"/>
              <a:t> Resides within a product or system and is used to implement and control features and functions for the end user and for the system itself.</a:t>
            </a:r>
            <a:endParaRPr 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Application Domains</a:t>
            </a:r>
            <a:endParaRPr lang="en-US" dirty="0"/>
          </a:p>
        </p:txBody>
      </p:sp>
      <p:sp>
        <p:nvSpPr>
          <p:cNvPr id="3" name="Content Placeholder 2"/>
          <p:cNvSpPr>
            <a:spLocks noGrp="1"/>
          </p:cNvSpPr>
          <p:nvPr>
            <p:ph idx="1"/>
          </p:nvPr>
        </p:nvSpPr>
        <p:spPr>
          <a:xfrm>
            <a:off x="304800" y="1437005"/>
            <a:ext cx="10393045" cy="3450590"/>
          </a:xfrm>
        </p:spPr>
        <p:txBody>
          <a:bodyPr>
            <a:noAutofit/>
          </a:bodyPr>
          <a:lstStyle/>
          <a:p>
            <a:pPr algn="just"/>
            <a:r>
              <a:rPr lang="en-US" sz="2400" b="1" dirty="0"/>
              <a:t>Product-line software. </a:t>
            </a:r>
            <a:r>
              <a:rPr lang="en-US" sz="2400" dirty="0"/>
              <a:t>Composed of reusable components and designed to provide specific capabilities for use by many different customers.</a:t>
            </a:r>
            <a:endParaRPr lang="en-US" sz="2400" dirty="0"/>
          </a:p>
          <a:p>
            <a:pPr algn="just"/>
            <a:r>
              <a:rPr lang="en-US" sz="2400" b="1" dirty="0"/>
              <a:t>Web/mobile applications. </a:t>
            </a:r>
            <a:r>
              <a:rPr lang="en-US" sz="2400" dirty="0"/>
              <a:t>This network-centric software category spans a wide array of applications and encompasses browser-based apps, cloud computing, service-based computing, and software that resides on mobile devices. </a:t>
            </a:r>
            <a:endParaRPr lang="en-US" sz="2400" dirty="0"/>
          </a:p>
          <a:p>
            <a:pPr algn="just"/>
            <a:r>
              <a:rPr lang="en-US" sz="2400" b="1" dirty="0"/>
              <a:t>Artificial intelligence software. </a:t>
            </a:r>
            <a:r>
              <a:rPr lang="en-US" sz="2400" dirty="0"/>
              <a:t>Makes use of heuristics to solve complex problems that are not amenable to regular computation or straightforward analysis. Applications within this area include robotics, decision-making systems, pattern recognition (image and voice), machine learning, theorem proving, and game playing.</a:t>
            </a:r>
            <a:endParaRPr 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software</a:t>
            </a:r>
            <a:endParaRPr lang="en-US" dirty="0"/>
          </a:p>
        </p:txBody>
      </p:sp>
      <p:sp>
        <p:nvSpPr>
          <p:cNvPr id="5" name="TextBox 4"/>
          <p:cNvSpPr txBox="1"/>
          <p:nvPr/>
        </p:nvSpPr>
        <p:spPr>
          <a:xfrm>
            <a:off x="2074545" y="1052195"/>
            <a:ext cx="8892540" cy="2473325"/>
          </a:xfrm>
          <a:prstGeom prst="rect">
            <a:avLst/>
          </a:prstGeom>
          <a:solidFill>
            <a:srgbClr val="00B0F0"/>
          </a:solidFill>
        </p:spPr>
        <p:txBody>
          <a:bodyPr wrap="square">
            <a:noAutofit/>
          </a:bodyPr>
          <a:lstStyle/>
          <a:p>
            <a:pPr algn="just"/>
            <a:r>
              <a:rPr lang="en-US" sz="2400" i="1" dirty="0"/>
              <a:t>Legacy software systems  .  .  . were developed decades ago and have been continually modified to meet changes in business requirements and computing platforms. The proliferation of such systems is causing headaches for large organizations who find them costly to maintain and risky to evolve.</a:t>
            </a:r>
            <a:endParaRPr lang="en-US" sz="2400" i="1" dirty="0"/>
          </a:p>
        </p:txBody>
      </p:sp>
      <p:sp>
        <p:nvSpPr>
          <p:cNvPr id="7" name="TextBox 6"/>
          <p:cNvSpPr txBox="1"/>
          <p:nvPr/>
        </p:nvSpPr>
        <p:spPr>
          <a:xfrm>
            <a:off x="2857500" y="3803650"/>
            <a:ext cx="8892540" cy="1957705"/>
          </a:xfrm>
          <a:prstGeom prst="rect">
            <a:avLst/>
          </a:prstGeom>
          <a:solidFill>
            <a:srgbClr val="00B0F0"/>
          </a:solidFill>
        </p:spPr>
        <p:txBody>
          <a:bodyPr wrap="square">
            <a:noAutofit/>
          </a:bodyPr>
          <a:lstStyle>
            <a:defPPr>
              <a:defRPr lang="en-US"/>
            </a:defPPr>
            <a:lvl1pPr>
              <a:defRPr sz="2400" i="1"/>
            </a:lvl1pPr>
          </a:lstStyle>
          <a:p>
            <a:pPr algn="just"/>
            <a:r>
              <a:rPr lang="en-US" dirty="0"/>
              <a:t>Legacy systems sometimes have inextensible designs, convoluted code, poor or nonexistent documentation, test cases and results that were never archived, and a poorly managed change history</a:t>
            </a:r>
            <a:endParaRPr lang="en-US" dirty="0"/>
          </a:p>
        </p:txBody>
      </p:sp>
      <p:sp>
        <p:nvSpPr>
          <p:cNvPr id="9" name="TextBox 8"/>
          <p:cNvSpPr txBox="1"/>
          <p:nvPr/>
        </p:nvSpPr>
        <p:spPr>
          <a:xfrm>
            <a:off x="162831" y="3872914"/>
            <a:ext cx="2577496" cy="1477328"/>
          </a:xfrm>
          <a:prstGeom prst="rect">
            <a:avLst/>
          </a:prstGeom>
          <a:solidFill>
            <a:schemeClr val="accent1"/>
          </a:solidFill>
        </p:spPr>
        <p:txBody>
          <a:bodyPr wrap="square">
            <a:spAutoFit/>
          </a:bodyPr>
          <a:lstStyle/>
          <a:p>
            <a:r>
              <a:rPr lang="en-US" dirty="0"/>
              <a:t>If the legacy software meets the needs of its users and runs reliably, it isn’t broken and does not need to be fixed.</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software</a:t>
            </a:r>
            <a:endParaRPr lang="en-US" dirty="0"/>
          </a:p>
        </p:txBody>
      </p:sp>
      <p:sp>
        <p:nvSpPr>
          <p:cNvPr id="3" name="Content Placeholder 2"/>
          <p:cNvSpPr>
            <a:spLocks noGrp="1"/>
          </p:cNvSpPr>
          <p:nvPr>
            <p:ph idx="1"/>
          </p:nvPr>
        </p:nvSpPr>
        <p:spPr>
          <a:xfrm>
            <a:off x="427324" y="1570597"/>
            <a:ext cx="10168921" cy="4251718"/>
          </a:xfrm>
        </p:spPr>
        <p:txBody>
          <a:bodyPr>
            <a:normAutofit fontScale="92500" lnSpcReduction="10000"/>
          </a:bodyPr>
          <a:lstStyle/>
          <a:p>
            <a:pPr marL="0" indent="0">
              <a:buNone/>
            </a:pPr>
            <a:r>
              <a:rPr lang="en-US" sz="2800" dirty="0"/>
              <a:t>Legacy systems often evolve for one or more of the following reasons: </a:t>
            </a:r>
            <a:endParaRPr lang="en-US" sz="2800" dirty="0"/>
          </a:p>
          <a:p>
            <a:r>
              <a:rPr lang="en-US" sz="2800" dirty="0"/>
              <a:t>The </a:t>
            </a:r>
            <a:r>
              <a:rPr lang="en-US" sz="2800" b="1" u="sng" dirty="0"/>
              <a:t>software must be adapted</a:t>
            </a:r>
            <a:r>
              <a:rPr lang="en-US" sz="2800" dirty="0"/>
              <a:t> to meet the needs of new computing environments or technology. </a:t>
            </a:r>
            <a:endParaRPr lang="en-US" sz="2800" dirty="0"/>
          </a:p>
          <a:p>
            <a:r>
              <a:rPr lang="en-US" sz="2800" dirty="0"/>
              <a:t>The </a:t>
            </a:r>
            <a:r>
              <a:rPr lang="en-US" sz="2800" b="1" u="sng" dirty="0"/>
              <a:t>software must be enhanced</a:t>
            </a:r>
            <a:r>
              <a:rPr lang="en-US" sz="2800" dirty="0"/>
              <a:t> to implement new business requirements. </a:t>
            </a:r>
            <a:endParaRPr lang="en-US" sz="2800" dirty="0"/>
          </a:p>
          <a:p>
            <a:r>
              <a:rPr lang="en-US" sz="2800" dirty="0"/>
              <a:t>The </a:t>
            </a:r>
            <a:r>
              <a:rPr lang="en-US" sz="2800" b="1" u="sng" dirty="0"/>
              <a:t>software must be extended</a:t>
            </a:r>
            <a:r>
              <a:rPr lang="en-US" sz="2800" dirty="0"/>
              <a:t> to make it work with other more modern systems or databases. </a:t>
            </a:r>
            <a:endParaRPr lang="en-US" sz="2800" dirty="0"/>
          </a:p>
          <a:p>
            <a:r>
              <a:rPr lang="en-US" sz="2800" dirty="0"/>
              <a:t>The </a:t>
            </a:r>
            <a:r>
              <a:rPr lang="en-US" sz="2800" b="1" u="sng" dirty="0"/>
              <a:t>software must be re-architected</a:t>
            </a:r>
            <a:r>
              <a:rPr lang="en-US" sz="2800" dirty="0"/>
              <a:t> to make it viable within an evolving computing environment.</a:t>
            </a:r>
            <a:endParaRPr lang="en-US"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layers</a:t>
            </a:r>
            <a:endParaRPr lang="en-US" dirty="0"/>
          </a:p>
        </p:txBody>
      </p:sp>
      <p:pic>
        <p:nvPicPr>
          <p:cNvPr id="5" name="Picture 4"/>
          <p:cNvPicPr>
            <a:picLocks noChangeAspect="1"/>
          </p:cNvPicPr>
          <p:nvPr/>
        </p:nvPicPr>
        <p:blipFill>
          <a:blip r:embed="rId1"/>
          <a:stretch>
            <a:fillRect/>
          </a:stretch>
        </p:blipFill>
        <p:spPr>
          <a:xfrm>
            <a:off x="4457700" y="1335975"/>
            <a:ext cx="7414351" cy="282245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TextBox 6"/>
          <p:cNvSpPr txBox="1"/>
          <p:nvPr/>
        </p:nvSpPr>
        <p:spPr>
          <a:xfrm>
            <a:off x="157480" y="1189225"/>
            <a:ext cx="4086172" cy="646331"/>
          </a:xfrm>
          <a:prstGeom prst="rect">
            <a:avLst/>
          </a:prstGeom>
          <a:solidFill>
            <a:srgbClr val="00B0F0"/>
          </a:solidFill>
        </p:spPr>
        <p:txBody>
          <a:bodyPr wrap="square">
            <a:spAutoFit/>
          </a:bodyPr>
          <a:lstStyle/>
          <a:p>
            <a:r>
              <a:rPr lang="en-US" dirty="0"/>
              <a:t>The bedrock that supports software engineering is a quality focus</a:t>
            </a:r>
            <a:endParaRPr lang="en-US" dirty="0"/>
          </a:p>
        </p:txBody>
      </p:sp>
      <p:sp>
        <p:nvSpPr>
          <p:cNvPr id="9" name="TextBox 8"/>
          <p:cNvSpPr txBox="1"/>
          <p:nvPr/>
        </p:nvSpPr>
        <p:spPr>
          <a:xfrm>
            <a:off x="157480" y="1939153"/>
            <a:ext cx="4086172" cy="2308324"/>
          </a:xfrm>
          <a:prstGeom prst="rect">
            <a:avLst/>
          </a:prstGeom>
          <a:solidFill>
            <a:srgbClr val="00B0F0"/>
          </a:solidFill>
        </p:spPr>
        <p:txBody>
          <a:bodyPr wrap="square">
            <a:spAutoFit/>
          </a:bodyPr>
          <a:lstStyle/>
          <a:p>
            <a:r>
              <a:rPr lang="en-US" dirty="0"/>
              <a:t>The foundation for software engineering is the process layer. The software engineering process is the glue that holds the technology layers together and forms the basis for management control of the software projects and establishes the context in which technical methods are applied.</a:t>
            </a:r>
            <a:endParaRPr lang="en-US" dirty="0"/>
          </a:p>
        </p:txBody>
      </p:sp>
      <p:sp>
        <p:nvSpPr>
          <p:cNvPr id="11" name="TextBox 10"/>
          <p:cNvSpPr txBox="1"/>
          <p:nvPr/>
        </p:nvSpPr>
        <p:spPr>
          <a:xfrm>
            <a:off x="157480" y="4633595"/>
            <a:ext cx="6096000" cy="1882140"/>
          </a:xfrm>
          <a:prstGeom prst="rect">
            <a:avLst/>
          </a:prstGeom>
          <a:solidFill>
            <a:srgbClr val="00B0F0"/>
          </a:solidFill>
        </p:spPr>
        <p:txBody>
          <a:bodyPr wrap="square">
            <a:noAutofit/>
          </a:bodyPr>
          <a:lstStyle>
            <a:defPPr>
              <a:defRPr lang="en-US"/>
            </a:defPPr>
          </a:lstStyle>
          <a:p>
            <a:r>
              <a:rPr lang="en-US" dirty="0"/>
              <a:t>Software engineering methods provide the technical how-</a:t>
            </a:r>
            <a:r>
              <a:rPr lang="en-US" dirty="0" err="1"/>
              <a:t>to’s</a:t>
            </a:r>
            <a:r>
              <a:rPr lang="en-US" dirty="0"/>
              <a:t> for building software. Methods encompass a broad array of tasks that include communication, requirements analysis, design modeling, program construction, testing, and support</a:t>
            </a:r>
            <a:endParaRPr lang="en-US" dirty="0"/>
          </a:p>
        </p:txBody>
      </p:sp>
      <p:sp>
        <p:nvSpPr>
          <p:cNvPr id="13" name="TextBox 12"/>
          <p:cNvSpPr txBox="1"/>
          <p:nvPr/>
        </p:nvSpPr>
        <p:spPr>
          <a:xfrm>
            <a:off x="6419850" y="4632960"/>
            <a:ext cx="5452110" cy="1321435"/>
          </a:xfrm>
          <a:prstGeom prst="rect">
            <a:avLst/>
          </a:prstGeom>
          <a:solidFill>
            <a:srgbClr val="00B0F0"/>
          </a:solidFill>
        </p:spPr>
        <p:txBody>
          <a:bodyPr wrap="square">
            <a:noAutofit/>
          </a:bodyPr>
          <a:lstStyle>
            <a:defPPr>
              <a:defRPr lang="en-US"/>
            </a:defPPr>
          </a:lstStyle>
          <a:p>
            <a:r>
              <a:rPr lang="en-US" dirty="0"/>
              <a:t>Software engineering tools provide automated or semi-automated support for the process and the methods.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Process</a:t>
            </a:r>
            <a:endParaRPr lang="en-US" dirty="0"/>
          </a:p>
        </p:txBody>
      </p:sp>
      <p:sp>
        <p:nvSpPr>
          <p:cNvPr id="3" name="Content Placeholder 2"/>
          <p:cNvSpPr>
            <a:spLocks noGrp="1"/>
          </p:cNvSpPr>
          <p:nvPr>
            <p:ph idx="1"/>
          </p:nvPr>
        </p:nvSpPr>
        <p:spPr>
          <a:xfrm>
            <a:off x="437515" y="1496695"/>
            <a:ext cx="10045065" cy="4429760"/>
          </a:xfrm>
        </p:spPr>
        <p:txBody>
          <a:bodyPr>
            <a:noAutofit/>
          </a:bodyPr>
          <a:lstStyle/>
          <a:p>
            <a:pPr algn="just"/>
            <a:r>
              <a:rPr lang="en-US" sz="2400" b="1" dirty="0"/>
              <a:t>A process </a:t>
            </a:r>
            <a:r>
              <a:rPr lang="en-US" sz="2400" dirty="0"/>
              <a:t>is a collection of activities, actions, and tasks that are performed when some work product is to be created. </a:t>
            </a:r>
            <a:endParaRPr lang="en-US" sz="2400" dirty="0"/>
          </a:p>
          <a:p>
            <a:pPr algn="just"/>
            <a:r>
              <a:rPr lang="en-US" sz="2400" dirty="0"/>
              <a:t>An </a:t>
            </a:r>
            <a:r>
              <a:rPr lang="en-US" sz="2400" b="1" dirty="0"/>
              <a:t>activity</a:t>
            </a:r>
            <a:r>
              <a:rPr lang="en-US" sz="2400" dirty="0"/>
              <a:t> strives to achieve a broad objective (e.g., communication with stakeholders) and is applied regardless of the application domain, size of the project, complexity of the effort, or degree of rigor with which software engineering is to be applied. </a:t>
            </a:r>
            <a:endParaRPr lang="en-US" sz="2400" dirty="0"/>
          </a:p>
          <a:p>
            <a:pPr algn="just"/>
            <a:r>
              <a:rPr lang="en-US" sz="2400" dirty="0"/>
              <a:t>An </a:t>
            </a:r>
            <a:r>
              <a:rPr lang="en-US" sz="2400" b="1" dirty="0"/>
              <a:t>action</a:t>
            </a:r>
            <a:r>
              <a:rPr lang="en-US" sz="2400" dirty="0"/>
              <a:t> (e.g., architectural design) encompasses a set of tasks that produce a major work product (e.g., an architectural model). </a:t>
            </a:r>
            <a:endParaRPr lang="en-US" sz="2400" dirty="0"/>
          </a:p>
          <a:p>
            <a:pPr algn="just"/>
            <a:r>
              <a:rPr lang="en-US" sz="2400" dirty="0"/>
              <a:t>A </a:t>
            </a:r>
            <a:r>
              <a:rPr lang="en-US" sz="2400" b="1" dirty="0"/>
              <a:t>task</a:t>
            </a:r>
            <a:r>
              <a:rPr lang="en-US" sz="2400" dirty="0"/>
              <a:t> focuses on a small, but well-defined objective (e.g., conducting a unit test) that produces a tangible outcome.</a:t>
            </a:r>
            <a:endParaRPr 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Framework</a:t>
            </a:r>
            <a:endParaRPr lang="en-US" dirty="0"/>
          </a:p>
        </p:txBody>
      </p:sp>
      <p:sp>
        <p:nvSpPr>
          <p:cNvPr id="3" name="Content Placeholder 2"/>
          <p:cNvSpPr>
            <a:spLocks noGrp="1"/>
          </p:cNvSpPr>
          <p:nvPr>
            <p:ph idx="1"/>
          </p:nvPr>
        </p:nvSpPr>
        <p:spPr>
          <a:xfrm>
            <a:off x="323850" y="1587500"/>
            <a:ext cx="11582400" cy="1016635"/>
          </a:xfrm>
        </p:spPr>
        <p:txBody>
          <a:bodyPr/>
          <a:lstStyle/>
          <a:p>
            <a:r>
              <a:rPr lang="en-US" sz="2400" dirty="0"/>
              <a:t>The process framework encompasses a set of umbrella activities that are applicable across the entire software process.  A generic process framework for software engineering encompasses five activities:</a:t>
            </a:r>
            <a:endParaRPr lang="en-US" sz="2400" dirty="0"/>
          </a:p>
        </p:txBody>
      </p:sp>
      <p:sp>
        <p:nvSpPr>
          <p:cNvPr id="5" name="TextBox 4"/>
          <p:cNvSpPr txBox="1"/>
          <p:nvPr/>
        </p:nvSpPr>
        <p:spPr>
          <a:xfrm>
            <a:off x="323850" y="2857500"/>
            <a:ext cx="11582399" cy="646331"/>
          </a:xfrm>
          <a:prstGeom prst="rect">
            <a:avLst/>
          </a:prstGeom>
          <a:solidFill>
            <a:srgbClr val="00B0F0"/>
          </a:solidFill>
        </p:spPr>
        <p:txBody>
          <a:bodyPr wrap="square">
            <a:spAutoFit/>
          </a:bodyPr>
          <a:lstStyle/>
          <a:p>
            <a:r>
              <a:rPr lang="en-US" dirty="0"/>
              <a:t>Communication. Before any technical work can commence, it is critically important to communicate and collaborate with the customer (and other stakeholders).</a:t>
            </a:r>
            <a:endParaRPr lang="en-US" dirty="0"/>
          </a:p>
        </p:txBody>
      </p:sp>
      <p:sp>
        <p:nvSpPr>
          <p:cNvPr id="7" name="TextBox 6"/>
          <p:cNvSpPr txBox="1"/>
          <p:nvPr/>
        </p:nvSpPr>
        <p:spPr>
          <a:xfrm>
            <a:off x="323851" y="3560439"/>
            <a:ext cx="11582398" cy="923330"/>
          </a:xfrm>
          <a:prstGeom prst="rect">
            <a:avLst/>
          </a:prstGeom>
          <a:solidFill>
            <a:srgbClr val="00B0F0"/>
          </a:solidFill>
        </p:spPr>
        <p:txBody>
          <a:bodyPr wrap="square">
            <a:spAutoFit/>
          </a:bodyPr>
          <a:lstStyle/>
          <a:p>
            <a:r>
              <a:rPr lang="en-US" dirty="0"/>
              <a:t>Planning. A software project plan— defines the software engineering work by describing the technical tasks to be conducted, the risks that are likely, the resources that will be required, the work products to be produced, and a work schedule</a:t>
            </a:r>
            <a:endParaRPr lang="en-US" dirty="0"/>
          </a:p>
        </p:txBody>
      </p:sp>
      <p:sp>
        <p:nvSpPr>
          <p:cNvPr id="9" name="TextBox 8"/>
          <p:cNvSpPr txBox="1"/>
          <p:nvPr/>
        </p:nvSpPr>
        <p:spPr>
          <a:xfrm>
            <a:off x="323850" y="4552359"/>
            <a:ext cx="11582397" cy="646331"/>
          </a:xfrm>
          <a:prstGeom prst="rect">
            <a:avLst/>
          </a:prstGeom>
          <a:solidFill>
            <a:srgbClr val="00B0F0"/>
          </a:solidFill>
        </p:spPr>
        <p:txBody>
          <a:bodyPr wrap="square">
            <a:spAutoFit/>
          </a:bodyPr>
          <a:lstStyle/>
          <a:p>
            <a:r>
              <a:rPr lang="en-US" dirty="0"/>
              <a:t>Modelling. A software engineer does the same thing by creating models to better understand software requirements and the design that will achieve those requirements.</a:t>
            </a:r>
            <a:endParaRPr lang="en-US" dirty="0"/>
          </a:p>
        </p:txBody>
      </p:sp>
      <p:sp>
        <p:nvSpPr>
          <p:cNvPr id="11" name="TextBox 10"/>
          <p:cNvSpPr txBox="1"/>
          <p:nvPr/>
        </p:nvSpPr>
        <p:spPr>
          <a:xfrm>
            <a:off x="323849" y="5277503"/>
            <a:ext cx="11582398" cy="646331"/>
          </a:xfrm>
          <a:prstGeom prst="rect">
            <a:avLst/>
          </a:prstGeom>
          <a:solidFill>
            <a:srgbClr val="00B0F0"/>
          </a:solidFill>
        </p:spPr>
        <p:txBody>
          <a:bodyPr wrap="square">
            <a:spAutoFit/>
          </a:bodyPr>
          <a:lstStyle/>
          <a:p>
            <a:r>
              <a:rPr lang="en-US" dirty="0"/>
              <a:t>Construction. What you design must be built. This activity combines code generation (either manual or automated) and the testing that is required to uncover errors in the code.</a:t>
            </a:r>
            <a:endParaRPr lang="en-US" dirty="0"/>
          </a:p>
        </p:txBody>
      </p:sp>
      <p:sp>
        <p:nvSpPr>
          <p:cNvPr id="13" name="TextBox 12"/>
          <p:cNvSpPr txBox="1"/>
          <p:nvPr/>
        </p:nvSpPr>
        <p:spPr>
          <a:xfrm>
            <a:off x="323849" y="6004170"/>
            <a:ext cx="11620494" cy="646331"/>
          </a:xfrm>
          <a:prstGeom prst="rect">
            <a:avLst/>
          </a:prstGeom>
          <a:solidFill>
            <a:srgbClr val="00B0F0"/>
          </a:solidFill>
        </p:spPr>
        <p:txBody>
          <a:bodyPr wrap="square">
            <a:spAutoFit/>
          </a:bodyPr>
          <a:lstStyle>
            <a:defPPr>
              <a:defRPr lang="en-US"/>
            </a:defPPr>
          </a:lstStyle>
          <a:p>
            <a:r>
              <a:rPr lang="en-US" dirty="0"/>
              <a:t>Deployment. The software (as a complete entity or as a partially completed increment) is delivered to the customer who evaluates the delivered product and provides feedback based on the evaluation.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Google Classroom Section-wise Codes</a:t>
            </a:r>
            <a:endParaRPr lang="en-US"/>
          </a:p>
        </p:txBody>
      </p:sp>
      <p:sp>
        <p:nvSpPr>
          <p:cNvPr id="3" name="Content Placeholder 2"/>
          <p:cNvSpPr>
            <a:spLocks noGrp="1"/>
          </p:cNvSpPr>
          <p:nvPr>
            <p:ph idx="1"/>
          </p:nvPr>
        </p:nvSpPr>
        <p:spPr/>
        <p:txBody>
          <a:bodyPr/>
          <a:p>
            <a:pPr marL="0" indent="0">
              <a:buNone/>
            </a:pPr>
            <a:r>
              <a:rPr lang="en-US"/>
              <a:t>Join your respective Section immediately and confirm!</a:t>
            </a:r>
            <a:endParaRPr lang="en-US"/>
          </a:p>
          <a:p>
            <a:endParaRPr lang="en-US"/>
          </a:p>
          <a:p>
            <a:r>
              <a:rPr lang="en-US"/>
              <a:t>Sec B: </a:t>
            </a:r>
            <a:r>
              <a:rPr lang="en-US">
                <a:solidFill>
                  <a:schemeClr val="accent1"/>
                </a:solidFill>
              </a:rPr>
              <a:t>xckathm</a:t>
            </a:r>
            <a:endParaRPr lang="en-US"/>
          </a:p>
          <a:p>
            <a:r>
              <a:rPr lang="en-US"/>
              <a:t>Sec C: </a:t>
            </a:r>
            <a:r>
              <a:rPr lang="en-US">
                <a:solidFill>
                  <a:schemeClr val="accent1"/>
                </a:solidFill>
              </a:rPr>
              <a:t>niqjd2j</a:t>
            </a:r>
            <a:endParaRPr lang="en-US"/>
          </a:p>
          <a:p>
            <a:r>
              <a:rPr lang="en-US"/>
              <a:t>Sec D: </a:t>
            </a:r>
            <a:r>
              <a:rPr lang="en-US">
                <a:solidFill>
                  <a:schemeClr val="accent1"/>
                </a:solidFill>
              </a:rPr>
              <a:t>6wlwqdn</a:t>
            </a:r>
            <a:endParaRPr lang="en-US"/>
          </a:p>
          <a:p>
            <a:r>
              <a:rPr lang="en-US"/>
              <a:t>Sec E: </a:t>
            </a:r>
            <a:r>
              <a:rPr lang="en-US">
                <a:solidFill>
                  <a:schemeClr val="accent1"/>
                </a:solidFill>
              </a:rPr>
              <a:t>pgianat</a:t>
            </a:r>
            <a:endParaRPr lang="en-US">
              <a:solidFill>
                <a:schemeClr val="accen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Umbrella Activities</a:t>
            </a:r>
            <a:endParaRPr lang="en-US" dirty="0"/>
          </a:p>
        </p:txBody>
      </p:sp>
      <p:sp>
        <p:nvSpPr>
          <p:cNvPr id="3" name="Content Placeholder 2"/>
          <p:cNvSpPr>
            <a:spLocks noGrp="1"/>
          </p:cNvSpPr>
          <p:nvPr>
            <p:ph idx="1"/>
          </p:nvPr>
        </p:nvSpPr>
        <p:spPr>
          <a:xfrm>
            <a:off x="361950" y="1599807"/>
            <a:ext cx="11220449" cy="4346968"/>
          </a:xfrm>
        </p:spPr>
        <p:txBody>
          <a:bodyPr>
            <a:normAutofit/>
          </a:bodyPr>
          <a:lstStyle/>
          <a:p>
            <a:r>
              <a:rPr lang="en-US" sz="2400" dirty="0"/>
              <a:t>Software project tracking and control. Allows the software team to assess progress against the project plan and take any necessary action to maintain the schedule. </a:t>
            </a:r>
            <a:endParaRPr lang="en-US" sz="2400" dirty="0"/>
          </a:p>
          <a:p>
            <a:r>
              <a:rPr lang="en-US" sz="2400" dirty="0"/>
              <a:t>Risk management. Assesses risks that may affect the outcome of the project or the quality of the product. </a:t>
            </a:r>
            <a:endParaRPr lang="en-US" sz="2400" dirty="0"/>
          </a:p>
          <a:p>
            <a:r>
              <a:rPr lang="en-US" sz="2400" dirty="0"/>
              <a:t>Software quality assurance. Defines and conducts the activities required to ensure software quality. </a:t>
            </a:r>
            <a:endParaRPr lang="en-US" sz="2400" dirty="0"/>
          </a:p>
          <a:p>
            <a:r>
              <a:rPr lang="en-US" sz="2400" dirty="0"/>
              <a:t>Technical reviews. Assess software engineering work products in an effort to uncover and remove errors before they are propagated to the next activity. </a:t>
            </a:r>
            <a:endParaRPr 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Umbrella Activities</a:t>
            </a:r>
            <a:endParaRPr lang="en-US" dirty="0"/>
          </a:p>
        </p:txBody>
      </p:sp>
      <p:sp>
        <p:nvSpPr>
          <p:cNvPr id="3" name="Content Placeholder 2"/>
          <p:cNvSpPr>
            <a:spLocks noGrp="1"/>
          </p:cNvSpPr>
          <p:nvPr>
            <p:ph idx="1"/>
          </p:nvPr>
        </p:nvSpPr>
        <p:spPr>
          <a:xfrm>
            <a:off x="400050" y="1451610"/>
            <a:ext cx="10796270" cy="3450590"/>
          </a:xfrm>
        </p:spPr>
        <p:txBody>
          <a:bodyPr>
            <a:noAutofit/>
          </a:bodyPr>
          <a:lstStyle/>
          <a:p>
            <a:r>
              <a:rPr lang="en-US" sz="2400" dirty="0"/>
              <a:t>Measurement. Defines and collects process, project, and product measures that assist the team in delivering software that meets stakeholders’ needs; can be used in conjunction with all other framework and umbrella activities. </a:t>
            </a:r>
            <a:endParaRPr lang="en-US" sz="2400" dirty="0"/>
          </a:p>
          <a:p>
            <a:r>
              <a:rPr lang="en-US" sz="2400" dirty="0"/>
              <a:t>Software configuration management. Manages the effects of change throughout the software process.</a:t>
            </a:r>
            <a:endParaRPr lang="en-US" sz="2400" dirty="0"/>
          </a:p>
          <a:p>
            <a:r>
              <a:rPr lang="en-US" sz="2400" dirty="0"/>
              <a:t> Reusability management. Defines criteria for work product reuse (including software components) and establishes mechanisms to achieve reusable components. </a:t>
            </a:r>
            <a:endParaRPr lang="en-US" sz="2400" dirty="0"/>
          </a:p>
          <a:p>
            <a:r>
              <a:rPr lang="en-US" sz="2400" dirty="0"/>
              <a:t>Work product preparation and production. Encompasses the activities required to create work products such as models, documents, logs, forms, and lists.</a:t>
            </a:r>
            <a:endParaRPr lang="en-US" sz="2400" dirty="0"/>
          </a:p>
          <a:p>
            <a:endParaRPr 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Practice</a:t>
            </a:r>
            <a:endParaRPr lang="en-US" dirty="0"/>
          </a:p>
        </p:txBody>
      </p:sp>
      <p:sp>
        <p:nvSpPr>
          <p:cNvPr id="3" name="Content Placeholder 2"/>
          <p:cNvSpPr>
            <a:spLocks noGrp="1"/>
          </p:cNvSpPr>
          <p:nvPr>
            <p:ph idx="1"/>
          </p:nvPr>
        </p:nvSpPr>
        <p:spPr/>
        <p:txBody>
          <a:bodyPr>
            <a:normAutofit/>
          </a:bodyPr>
          <a:lstStyle/>
          <a:p>
            <a:pPr marL="0" indent="0">
              <a:buNone/>
            </a:pPr>
            <a:r>
              <a:rPr lang="en-US" dirty="0"/>
              <a:t>The essence of software engineering practice: </a:t>
            </a:r>
            <a:endParaRPr lang="en-US" dirty="0"/>
          </a:p>
          <a:p>
            <a:r>
              <a:rPr lang="en-US" dirty="0"/>
              <a:t>Understand the problem (communication and analysis). </a:t>
            </a:r>
            <a:endParaRPr lang="en-US" dirty="0"/>
          </a:p>
          <a:p>
            <a:r>
              <a:rPr lang="en-US" dirty="0"/>
              <a:t>Plan a solution (modeling and software design). </a:t>
            </a:r>
            <a:endParaRPr lang="en-US" dirty="0"/>
          </a:p>
          <a:p>
            <a:r>
              <a:rPr lang="en-US" dirty="0"/>
              <a:t>Carry out the plan (code generation). </a:t>
            </a:r>
            <a:endParaRPr lang="en-US" dirty="0"/>
          </a:p>
          <a:p>
            <a:r>
              <a:rPr lang="en-US" dirty="0"/>
              <a:t>Examine the result for accuracy (testing and quality assurance)</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The First Principle: The Reason It All Exists</a:t>
            </a:r>
            <a:endParaRPr lang="en-US" dirty="0"/>
          </a:p>
        </p:txBody>
      </p:sp>
      <p:sp>
        <p:nvSpPr>
          <p:cNvPr id="7" name="TextBox 6"/>
          <p:cNvSpPr txBox="1"/>
          <p:nvPr/>
        </p:nvSpPr>
        <p:spPr>
          <a:xfrm>
            <a:off x="1219199" y="2039595"/>
            <a:ext cx="9956801" cy="3416320"/>
          </a:xfrm>
          <a:prstGeom prst="rect">
            <a:avLst/>
          </a:prstGeom>
          <a:solidFill>
            <a:srgbClr val="00B0F0"/>
          </a:solidFill>
        </p:spPr>
        <p:txBody>
          <a:bodyPr wrap="square">
            <a:spAutoFit/>
          </a:bodyPr>
          <a:lstStyle/>
          <a:p>
            <a:r>
              <a:rPr lang="en-US" sz="2400" dirty="0"/>
              <a:t>A software system exists for one reason: to provide value to its users. </a:t>
            </a:r>
            <a:endParaRPr lang="en-US" sz="2400" dirty="0"/>
          </a:p>
          <a:p>
            <a:r>
              <a:rPr lang="en-US" sz="2400" dirty="0"/>
              <a:t>All decisions should be made with this in mind. </a:t>
            </a:r>
            <a:endParaRPr lang="en-US" sz="2400" dirty="0"/>
          </a:p>
          <a:p>
            <a:r>
              <a:rPr lang="en-US" sz="2400" dirty="0"/>
              <a:t>Before specifying a system requirement, before noting a piece of system functionality, before determining the hardware platforms or development processes, ask yourself questions such as: </a:t>
            </a:r>
            <a:endParaRPr lang="en-US" sz="2400" dirty="0"/>
          </a:p>
          <a:p>
            <a:endParaRPr lang="en-US" sz="2400" dirty="0"/>
          </a:p>
          <a:p>
            <a:r>
              <a:rPr lang="en-US" sz="2400" i="1" dirty="0"/>
              <a:t>“Does this add real value to the system?” </a:t>
            </a:r>
            <a:endParaRPr lang="en-US" sz="2400" i="1" dirty="0"/>
          </a:p>
          <a:p>
            <a:endParaRPr lang="en-US" sz="2400" dirty="0"/>
          </a:p>
          <a:p>
            <a:r>
              <a:rPr lang="en-US" sz="2400" dirty="0"/>
              <a:t>If the answer is no, don’t do it. All other principles support this one</a:t>
            </a:r>
            <a:endParaRPr 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The Second Principle: KISS (Keep It Simple, Stupid!)</a:t>
            </a:r>
            <a:endParaRPr lang="en-US" dirty="0"/>
          </a:p>
        </p:txBody>
      </p:sp>
      <p:sp>
        <p:nvSpPr>
          <p:cNvPr id="7" name="TextBox 6"/>
          <p:cNvSpPr txBox="1"/>
          <p:nvPr/>
        </p:nvSpPr>
        <p:spPr>
          <a:xfrm>
            <a:off x="1661960" y="2828835"/>
            <a:ext cx="9182511" cy="1198880"/>
          </a:xfrm>
          <a:prstGeom prst="rect">
            <a:avLst/>
          </a:prstGeom>
          <a:solidFill>
            <a:srgbClr val="00B0F0"/>
          </a:solidFill>
        </p:spPr>
        <p:txBody>
          <a:bodyPr wrap="square">
            <a:spAutoFit/>
          </a:bodyPr>
          <a:lstStyle/>
          <a:p>
            <a:r>
              <a:rPr lang="en-US" sz="2400" dirty="0"/>
              <a:t>There are many factors to consider in any design effort. All design should be as simple as possible, but no simpler. This facilitates having a more easily understood and easily maintained system. </a:t>
            </a:r>
            <a:endParaRPr 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The Third Principle: Maintain the Vision</a:t>
            </a:r>
            <a:endParaRPr lang="en-US" dirty="0"/>
          </a:p>
        </p:txBody>
      </p:sp>
      <p:sp>
        <p:nvSpPr>
          <p:cNvPr id="7" name="TextBox 6"/>
          <p:cNvSpPr txBox="1"/>
          <p:nvPr/>
        </p:nvSpPr>
        <p:spPr>
          <a:xfrm>
            <a:off x="1451610" y="2569845"/>
            <a:ext cx="9603105" cy="2872105"/>
          </a:xfrm>
          <a:prstGeom prst="rect">
            <a:avLst/>
          </a:prstGeom>
          <a:solidFill>
            <a:srgbClr val="00B0F0"/>
          </a:solidFill>
        </p:spPr>
        <p:txBody>
          <a:bodyPr wrap="square">
            <a:noAutofit/>
          </a:bodyPr>
          <a:lstStyle/>
          <a:p>
            <a:r>
              <a:rPr lang="en-US" sz="2400" dirty="0"/>
              <a:t>A clear vision is essential to the success of a software project. Without conceptual integrity, a system threatens to become a patchwork of incompatible designs, held together by the wrong kind of screws . . . </a:t>
            </a:r>
            <a:endParaRPr lang="en-US" sz="2400" dirty="0"/>
          </a:p>
          <a:p>
            <a:endParaRPr lang="en-US" sz="2400" dirty="0"/>
          </a:p>
          <a:p>
            <a:r>
              <a:rPr lang="en-US" sz="2400" dirty="0"/>
              <a:t>Compromising the architectural vision of a software system weakens and will eventually break even the well-designed systems.</a:t>
            </a:r>
            <a:endParaRPr 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035" y="461010"/>
            <a:ext cx="11374755" cy="582930"/>
          </a:xfrm>
        </p:spPr>
        <p:txBody>
          <a:bodyPr/>
          <a:lstStyle/>
          <a:p>
            <a:r>
              <a:rPr lang="en-US" dirty="0">
                <a:sym typeface="+mn-ea"/>
              </a:rPr>
              <a:t>The Fourth Principle: What You Produce, Others Will Consume </a:t>
            </a:r>
            <a:endParaRPr lang="en-US" dirty="0"/>
          </a:p>
        </p:txBody>
      </p:sp>
      <p:sp>
        <p:nvSpPr>
          <p:cNvPr id="7" name="TextBox 6"/>
          <p:cNvSpPr txBox="1"/>
          <p:nvPr/>
        </p:nvSpPr>
        <p:spPr>
          <a:xfrm>
            <a:off x="740410" y="2294255"/>
            <a:ext cx="10915015" cy="3580765"/>
          </a:xfrm>
          <a:prstGeom prst="rect">
            <a:avLst/>
          </a:prstGeom>
          <a:solidFill>
            <a:srgbClr val="00B0F0"/>
          </a:solidFill>
        </p:spPr>
        <p:txBody>
          <a:bodyPr wrap="square">
            <a:noAutofit/>
          </a:bodyPr>
          <a:lstStyle/>
          <a:p>
            <a:r>
              <a:rPr lang="en-US" sz="2400" dirty="0"/>
              <a:t>Always specify, design, document, and implement knowing someone else will have to understand what you are doing. </a:t>
            </a:r>
            <a:endParaRPr lang="en-US" sz="2400" dirty="0"/>
          </a:p>
          <a:p>
            <a:r>
              <a:rPr lang="en-US" sz="2400" dirty="0"/>
              <a:t>The audience for any product of software development is potentially large. Specify with an eye to the users. </a:t>
            </a:r>
            <a:endParaRPr lang="en-US" sz="2400" dirty="0"/>
          </a:p>
          <a:p>
            <a:r>
              <a:rPr lang="en-US" sz="2400" dirty="0"/>
              <a:t>Design, keeping the implementers in mind. </a:t>
            </a:r>
            <a:endParaRPr lang="en-US" sz="2400" dirty="0"/>
          </a:p>
          <a:p>
            <a:r>
              <a:rPr lang="en-US" sz="2400" dirty="0"/>
              <a:t>Code with concern for those that must maintain and extend the system. Someone may have to debug the code you write, and that makes them a user of your code. </a:t>
            </a:r>
            <a:endParaRPr lang="en-US" sz="2400" dirty="0"/>
          </a:p>
          <a:p>
            <a:r>
              <a:rPr lang="en-US" sz="2400" dirty="0"/>
              <a:t>Making their job easier adds value to the system.</a:t>
            </a:r>
            <a:endParaRPr lang="en-US"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The Fifth Principle: Be Open to the Future</a:t>
            </a:r>
            <a:endParaRPr lang="en-US" dirty="0"/>
          </a:p>
        </p:txBody>
      </p:sp>
      <p:sp>
        <p:nvSpPr>
          <p:cNvPr id="7" name="TextBox 6"/>
          <p:cNvSpPr txBox="1"/>
          <p:nvPr/>
        </p:nvSpPr>
        <p:spPr>
          <a:xfrm>
            <a:off x="740229" y="2294209"/>
            <a:ext cx="10914741" cy="2677656"/>
          </a:xfrm>
          <a:prstGeom prst="rect">
            <a:avLst/>
          </a:prstGeom>
          <a:solidFill>
            <a:srgbClr val="00B0F0"/>
          </a:solidFill>
        </p:spPr>
        <p:txBody>
          <a:bodyPr wrap="square">
            <a:spAutoFit/>
          </a:bodyPr>
          <a:lstStyle/>
          <a:p>
            <a:r>
              <a:rPr lang="en-US" sz="2400" dirty="0"/>
              <a:t>In today’s computing environments, where specifications change on a moment’s notice and hardware platforms are obsolete just a few months old, software lifetimes are typically measured in months instead of years. </a:t>
            </a:r>
            <a:endParaRPr lang="en-US" sz="2400" dirty="0"/>
          </a:p>
          <a:p>
            <a:r>
              <a:rPr lang="en-US" sz="2400" dirty="0"/>
              <a:t>However, true “industrial strength” software systems must endure far longer. </a:t>
            </a:r>
            <a:endParaRPr lang="en-US" sz="2400" dirty="0"/>
          </a:p>
          <a:p>
            <a:r>
              <a:rPr lang="en-US" sz="2400" dirty="0"/>
              <a:t>To do this, systems must be ready to adapt to these and other changes. </a:t>
            </a:r>
            <a:endParaRPr lang="en-US" sz="2400" dirty="0"/>
          </a:p>
          <a:p>
            <a:r>
              <a:rPr lang="en-US" sz="2400" dirty="0"/>
              <a:t>Systems that do this successfully have been designed this way from the start. Never design yourself into a corner</a:t>
            </a:r>
            <a:endParaRPr 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The Sixth Principle: Plan Ahead for Reuse</a:t>
            </a:r>
            <a:endParaRPr lang="en-US" dirty="0"/>
          </a:p>
        </p:txBody>
      </p:sp>
      <p:sp>
        <p:nvSpPr>
          <p:cNvPr id="7" name="TextBox 6"/>
          <p:cNvSpPr txBox="1"/>
          <p:nvPr/>
        </p:nvSpPr>
        <p:spPr>
          <a:xfrm>
            <a:off x="740229" y="2294209"/>
            <a:ext cx="10914741" cy="3046988"/>
          </a:xfrm>
          <a:prstGeom prst="rect">
            <a:avLst/>
          </a:prstGeom>
          <a:solidFill>
            <a:srgbClr val="00B0F0"/>
          </a:solidFill>
        </p:spPr>
        <p:txBody>
          <a:bodyPr wrap="square">
            <a:spAutoFit/>
          </a:bodyPr>
          <a:lstStyle/>
          <a:p>
            <a:r>
              <a:rPr lang="en-US" sz="2400" dirty="0"/>
              <a:t>Reuse saves time and effort.</a:t>
            </a:r>
            <a:endParaRPr lang="en-US" sz="2400" dirty="0"/>
          </a:p>
          <a:p>
            <a:r>
              <a:rPr lang="en-US" sz="2400" dirty="0"/>
              <a:t>Achieving a high level of reuse is arguably the hardest goal to accomplish in developing a software system. </a:t>
            </a:r>
            <a:endParaRPr lang="en-US" sz="2400" dirty="0"/>
          </a:p>
          <a:p>
            <a:r>
              <a:rPr lang="en-US" sz="2400" dirty="0"/>
              <a:t>The reuse of code and designs has been proclaimed as a major benefit of using object-oriented technologies. </a:t>
            </a:r>
            <a:endParaRPr lang="en-US" sz="2400" dirty="0"/>
          </a:p>
          <a:p>
            <a:r>
              <a:rPr lang="en-US" sz="2400" dirty="0"/>
              <a:t>However, the return on this investment is not automatic. </a:t>
            </a:r>
            <a:endParaRPr lang="en-US" sz="2400" dirty="0"/>
          </a:p>
          <a:p>
            <a:r>
              <a:rPr lang="en-US" sz="2400" dirty="0"/>
              <a:t>Planning ahead for reuse reduces the cost and increases the value of both the reusable components and the systems into which they are incorporated.</a:t>
            </a:r>
            <a:endParaRPr lang="en-US"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The Seventh Principle: Think!</a:t>
            </a:r>
            <a:endParaRPr lang="en-US" dirty="0"/>
          </a:p>
        </p:txBody>
      </p:sp>
      <p:sp>
        <p:nvSpPr>
          <p:cNvPr id="7" name="TextBox 6"/>
          <p:cNvSpPr txBox="1"/>
          <p:nvPr/>
        </p:nvSpPr>
        <p:spPr>
          <a:xfrm>
            <a:off x="740229" y="2294209"/>
            <a:ext cx="10914741" cy="3046988"/>
          </a:xfrm>
          <a:prstGeom prst="rect">
            <a:avLst/>
          </a:prstGeom>
          <a:solidFill>
            <a:srgbClr val="00B0F0"/>
          </a:solidFill>
        </p:spPr>
        <p:txBody>
          <a:bodyPr wrap="square">
            <a:spAutoFit/>
          </a:bodyPr>
          <a:lstStyle/>
          <a:p>
            <a:r>
              <a:rPr lang="en-US" sz="2400" dirty="0"/>
              <a:t>This last principle is probably the most overlooked. Placing clear, complete thought before action almost always produces better results. </a:t>
            </a:r>
            <a:endParaRPr lang="en-US" sz="2400" dirty="0"/>
          </a:p>
          <a:p>
            <a:r>
              <a:rPr lang="en-US" sz="2400" dirty="0"/>
              <a:t>When you think about something, you are more likely to do it right. You also gain knowledge about how to do it right again. </a:t>
            </a:r>
            <a:endParaRPr lang="en-US" sz="2400" dirty="0"/>
          </a:p>
          <a:p>
            <a:r>
              <a:rPr lang="en-US" sz="2400" dirty="0"/>
              <a:t>If you do think about something and still do it wrong, it becomes a valuable experience. A side effect of thinking is learning to recognize when you don’t know something, at which point you can research the answer. </a:t>
            </a:r>
            <a:endParaRPr lang="en-US" sz="2400" dirty="0"/>
          </a:p>
          <a:p>
            <a:r>
              <a:rPr lang="en-US" sz="2400" dirty="0"/>
              <a:t>When clear thought has gone into a system, value comes out.</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Relevant Text Books and Material</a:t>
            </a:r>
            <a:endParaRPr lang="en-US" dirty="0"/>
          </a:p>
        </p:txBody>
      </p:sp>
      <p:graphicFrame>
        <p:nvGraphicFramePr>
          <p:cNvPr id="11" name="Content Placeholder 10"/>
          <p:cNvGraphicFramePr>
            <a:graphicFrameLocks noGrp="1"/>
          </p:cNvGraphicFramePr>
          <p:nvPr>
            <p:ph idx="1"/>
          </p:nvPr>
        </p:nvGraphicFramePr>
        <p:xfrm>
          <a:off x="942657" y="2052387"/>
          <a:ext cx="9755285" cy="869808"/>
        </p:xfrm>
        <a:graphic>
          <a:graphicData uri="http://schemas.openxmlformats.org/drawingml/2006/table">
            <a:tbl>
              <a:tblPr/>
              <a:tblGrid>
                <a:gridCol w="9755285"/>
              </a:tblGrid>
              <a:tr h="434975">
                <a:tc>
                  <a:txBody>
                    <a:bodyPr/>
                    <a:lstStyle/>
                    <a:p>
                      <a:pPr algn="ctr"/>
                      <a:r>
                        <a:rPr lang="en-US" sz="1600" b="0" dirty="0">
                          <a:solidFill>
                            <a:srgbClr val="FFFFFF"/>
                          </a:solidFill>
                          <a:effectLst/>
                          <a:latin typeface="Segoe UI" panose="020B0502040204020203" pitchFamily="34" charset="0"/>
                        </a:rPr>
                        <a:t>Text Book</a:t>
                      </a:r>
                      <a:endParaRPr lang="en-US" sz="1600" b="0" dirty="0">
                        <a:solidFill>
                          <a:srgbClr val="FFFFFF"/>
                        </a:solidFill>
                        <a:effectLst/>
                        <a:latin typeface="Segoe UI" panose="020B0502040204020203" pitchFamily="34" charset="0"/>
                      </a:endParaRPr>
                    </a:p>
                  </a:txBody>
                  <a:tcPr marL="51798" marR="51798" marT="51798" marB="51798" anchor="ctr">
                    <a:lnL>
                      <a:noFill/>
                    </a:lnL>
                    <a:lnR>
                      <a:noFill/>
                    </a:lnR>
                    <a:lnT>
                      <a:noFill/>
                    </a:lnT>
                    <a:lnB w="9525" cap="flat" cmpd="sng" algn="ctr">
                      <a:solidFill>
                        <a:srgbClr val="FFFFFF"/>
                      </a:solidFill>
                      <a:prstDash val="solid"/>
                      <a:round/>
                      <a:headEnd type="none" w="med" len="med"/>
                      <a:tailEnd type="none" w="med" len="med"/>
                    </a:lnB>
                    <a:solidFill>
                      <a:srgbClr val="0C54A3"/>
                    </a:solidFill>
                  </a:tcPr>
                </a:tc>
              </a:tr>
              <a:tr h="434904">
                <a:tc>
                  <a:txBody>
                    <a:bodyPr/>
                    <a:lstStyle/>
                    <a:p>
                      <a:r>
                        <a:rPr lang="en-US" sz="1600" b="0" dirty="0">
                          <a:effectLst/>
                          <a:latin typeface="Segoe UI" panose="020B0502040204020203" pitchFamily="34" charset="0"/>
                        </a:rPr>
                        <a:t>Software Engineering A Practitioners Approach , Roger Pressman., 9th Edition, McGraw-Hill Education,2020.</a:t>
                      </a:r>
                      <a:endParaRPr lang="en-US" sz="1600" b="0" dirty="0">
                        <a:effectLst/>
                        <a:latin typeface="Segoe UI" panose="020B0502040204020203" pitchFamily="34" charset="0"/>
                      </a:endParaRPr>
                    </a:p>
                  </a:txBody>
                  <a:tcPr marL="51798" marR="51798" marT="51798" marB="51798" anchor="ctr">
                    <a:lnL>
                      <a:noFill/>
                    </a:lnL>
                    <a:lnR>
                      <a:noFill/>
                    </a:lnR>
                    <a:lnT w="9525" cap="flat" cmpd="sng" algn="ctr">
                      <a:solidFill>
                        <a:srgbClr val="FFFFFF"/>
                      </a:solidFill>
                      <a:prstDash val="solid"/>
                      <a:round/>
                      <a:headEnd type="none" w="med" len="med"/>
                      <a:tailEnd type="none" w="med" len="med"/>
                    </a:lnT>
                    <a:lnB>
                      <a:noFill/>
                    </a:lnB>
                  </a:tcPr>
                </a:tc>
              </a:tr>
            </a:tbl>
          </a:graphicData>
        </a:graphic>
      </p:graphicFrame>
      <p:graphicFrame>
        <p:nvGraphicFramePr>
          <p:cNvPr id="12" name="Table 11"/>
          <p:cNvGraphicFramePr>
            <a:graphicFrameLocks noGrp="1"/>
          </p:cNvGraphicFramePr>
          <p:nvPr/>
        </p:nvGraphicFramePr>
        <p:xfrm>
          <a:off x="936942" y="3339903"/>
          <a:ext cx="9761042" cy="2032369"/>
        </p:xfrm>
        <a:graphic>
          <a:graphicData uri="http://schemas.openxmlformats.org/drawingml/2006/table">
            <a:tbl>
              <a:tblPr/>
              <a:tblGrid>
                <a:gridCol w="131023"/>
                <a:gridCol w="9630019"/>
              </a:tblGrid>
              <a:tr h="434975">
                <a:tc gridSpan="2">
                  <a:txBody>
                    <a:bodyPr/>
                    <a:lstStyle/>
                    <a:p>
                      <a:pPr algn="ctr"/>
                      <a:r>
                        <a:rPr lang="en-US" sz="1600" b="0" dirty="0">
                          <a:solidFill>
                            <a:srgbClr val="FFFFFF"/>
                          </a:solidFill>
                          <a:effectLst/>
                          <a:latin typeface="Segoe UI" panose="020B0502040204020203" pitchFamily="34" charset="0"/>
                        </a:rPr>
                        <a:t>Reference Books</a:t>
                      </a:r>
                      <a:endParaRPr lang="en-US" sz="1600" b="0" dirty="0">
                        <a:solidFill>
                          <a:srgbClr val="FFFFFF"/>
                        </a:solidFill>
                        <a:effectLst/>
                        <a:latin typeface="Segoe UI" panose="020B0502040204020203" pitchFamily="34" charset="0"/>
                      </a:endParaRPr>
                    </a:p>
                  </a:txBody>
                  <a:tcPr marL="51798" marR="51798" marT="51798" marB="51798" anchor="ctr">
                    <a:lnL>
                      <a:noFill/>
                    </a:lnL>
                    <a:lnR>
                      <a:noFill/>
                    </a:lnR>
                    <a:lnT>
                      <a:noFill/>
                    </a:lnT>
                    <a:lnB w="9525" cap="flat" cmpd="sng" algn="ctr">
                      <a:solidFill>
                        <a:srgbClr val="FFFFFF"/>
                      </a:solidFill>
                      <a:prstDash val="solid"/>
                      <a:round/>
                      <a:headEnd type="none" w="med" len="med"/>
                      <a:tailEnd type="none" w="med" len="med"/>
                    </a:lnB>
                    <a:solidFill>
                      <a:srgbClr val="0C54A3"/>
                    </a:solidFill>
                  </a:tcPr>
                </a:tc>
                <a:tc hMerge="1">
                  <a:tcPr/>
                </a:tc>
              </a:tr>
              <a:tr h="727660">
                <a:tc>
                  <a:txBody>
                    <a:bodyPr/>
                    <a:lstStyle/>
                    <a:p>
                      <a:pPr algn="ctr"/>
                      <a:r>
                        <a:rPr lang="en-US" sz="1600" b="0">
                          <a:solidFill>
                            <a:srgbClr val="FFFFFF"/>
                          </a:solidFill>
                          <a:effectLst/>
                          <a:latin typeface="Segoe UI" panose="020B0502040204020203" pitchFamily="34" charset="0"/>
                        </a:rPr>
                        <a:t>1</a:t>
                      </a:r>
                      <a:endParaRPr lang="en-US" sz="1600" b="0">
                        <a:solidFill>
                          <a:srgbClr val="FFFFFF"/>
                        </a:solidFill>
                        <a:effectLst/>
                        <a:latin typeface="Segoe UI" panose="020B0502040204020203" pitchFamily="34" charset="0"/>
                      </a:endParaRPr>
                    </a:p>
                  </a:txBody>
                  <a:tcPr marL="51798" marR="51798" marT="51798" marB="51798"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C54A3"/>
                    </a:solidFill>
                  </a:tcPr>
                </a:tc>
                <a:tc>
                  <a:txBody>
                    <a:bodyPr/>
                    <a:lstStyle/>
                    <a:p>
                      <a:r>
                        <a:rPr lang="en-US" sz="1600" b="0">
                          <a:effectLst/>
                          <a:latin typeface="Segoe UI" panose="020B0502040204020203" pitchFamily="34" charset="0"/>
                        </a:rPr>
                        <a:t>Applying UML and Patterns: An Introduction to Object Oriented Analysis and Design and Iterative Development, Craig Larman, 2nd Edition, ,2012.</a:t>
                      </a:r>
                      <a:endParaRPr lang="en-US" sz="1600" b="0">
                        <a:effectLst/>
                        <a:latin typeface="Segoe UI" panose="020B0502040204020203" pitchFamily="34" charset="0"/>
                      </a:endParaRPr>
                    </a:p>
                  </a:txBody>
                  <a:tcPr marL="51798" marR="51798" marT="51798" marB="51798" anchor="ctr">
                    <a:lnL>
                      <a:noFill/>
                    </a:lnL>
                    <a:lnR>
                      <a:noFill/>
                    </a:lnR>
                    <a:lnT w="9525" cap="flat" cmpd="sng" algn="ctr">
                      <a:solidFill>
                        <a:srgbClr val="FFFFFF"/>
                      </a:solidFill>
                      <a:prstDash val="solid"/>
                      <a:round/>
                      <a:headEnd type="none" w="med" len="med"/>
                      <a:tailEnd type="none" w="med" len="med"/>
                    </a:lnT>
                    <a:lnB>
                      <a:noFill/>
                    </a:lnB>
                  </a:tcPr>
                </a:tc>
              </a:tr>
              <a:tr h="434903">
                <a:tc>
                  <a:txBody>
                    <a:bodyPr/>
                    <a:lstStyle/>
                    <a:p>
                      <a:pPr algn="ctr"/>
                      <a:r>
                        <a:rPr lang="en-US" sz="1600" b="0">
                          <a:solidFill>
                            <a:srgbClr val="FFFFFF"/>
                          </a:solidFill>
                          <a:effectLst/>
                          <a:latin typeface="Segoe UI" panose="020B0502040204020203" pitchFamily="34" charset="0"/>
                        </a:rPr>
                        <a:t>2</a:t>
                      </a:r>
                      <a:endParaRPr lang="en-US" sz="1600" b="0">
                        <a:solidFill>
                          <a:srgbClr val="FFFFFF"/>
                        </a:solidFill>
                        <a:effectLst/>
                        <a:latin typeface="Segoe UI" panose="020B0502040204020203" pitchFamily="34" charset="0"/>
                      </a:endParaRPr>
                    </a:p>
                  </a:txBody>
                  <a:tcPr marL="51798" marR="51798" marT="51798" marB="51798"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C54A3"/>
                    </a:solidFill>
                  </a:tcPr>
                </a:tc>
                <a:tc>
                  <a:txBody>
                    <a:bodyPr/>
                    <a:lstStyle/>
                    <a:p>
                      <a:r>
                        <a:rPr lang="en-US" sz="1600" b="0">
                          <a:effectLst/>
                          <a:latin typeface="Segoe UI" panose="020B0502040204020203" pitchFamily="34" charset="0"/>
                        </a:rPr>
                        <a:t>Fundamentals of Software Engineering, Rajat Gupta, 1st Edition, ,2019.</a:t>
                      </a:r>
                      <a:endParaRPr lang="en-US" sz="1600" b="0">
                        <a:effectLst/>
                        <a:latin typeface="Segoe UI" panose="020B0502040204020203" pitchFamily="34" charset="0"/>
                      </a:endParaRPr>
                    </a:p>
                  </a:txBody>
                  <a:tcPr marL="51798" marR="51798" marT="51798" marB="51798" anchor="ctr">
                    <a:lnL>
                      <a:noFill/>
                    </a:lnL>
                    <a:lnR>
                      <a:noFill/>
                    </a:lnR>
                    <a:lnT>
                      <a:noFill/>
                    </a:lnT>
                    <a:lnB>
                      <a:noFill/>
                    </a:lnB>
                  </a:tcPr>
                </a:tc>
              </a:tr>
              <a:tr h="434903">
                <a:tc>
                  <a:txBody>
                    <a:bodyPr/>
                    <a:lstStyle/>
                    <a:p>
                      <a:pPr algn="ctr"/>
                      <a:r>
                        <a:rPr lang="en-US" sz="1600" b="0">
                          <a:solidFill>
                            <a:srgbClr val="FFFFFF"/>
                          </a:solidFill>
                          <a:effectLst/>
                          <a:latin typeface="Segoe UI" panose="020B0502040204020203" pitchFamily="34" charset="0"/>
                        </a:rPr>
                        <a:t>3</a:t>
                      </a:r>
                      <a:endParaRPr lang="en-US" sz="1600" b="0">
                        <a:solidFill>
                          <a:srgbClr val="FFFFFF"/>
                        </a:solidFill>
                        <a:effectLst/>
                        <a:latin typeface="Segoe UI" panose="020B0502040204020203" pitchFamily="34" charset="0"/>
                      </a:endParaRPr>
                    </a:p>
                  </a:txBody>
                  <a:tcPr marL="51798" marR="51798" marT="51798" marB="51798"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C54A3"/>
                    </a:solidFill>
                  </a:tcPr>
                </a:tc>
                <a:tc>
                  <a:txBody>
                    <a:bodyPr/>
                    <a:lstStyle/>
                    <a:p>
                      <a:r>
                        <a:rPr lang="en-US" sz="1600" b="0" dirty="0">
                          <a:effectLst/>
                          <a:latin typeface="Segoe UI" panose="020B0502040204020203" pitchFamily="34" charset="0"/>
                        </a:rPr>
                        <a:t>Modern Software Engineering, David Farley, 1st Edition, Addison-Wesley Professional,2021.</a:t>
                      </a:r>
                      <a:endParaRPr lang="en-US" sz="1600" b="0" dirty="0">
                        <a:effectLst/>
                        <a:latin typeface="Segoe UI" panose="020B0502040204020203" pitchFamily="34" charset="0"/>
                      </a:endParaRPr>
                    </a:p>
                  </a:txBody>
                  <a:tcPr marL="51798" marR="51798" marT="51798" marB="51798" anchor="ctr">
                    <a:lnL>
                      <a:noFill/>
                    </a:lnL>
                    <a:lnR>
                      <a:noFill/>
                    </a:lnR>
                    <a:lnT>
                      <a:noFill/>
                    </a:lnT>
                    <a:lnB>
                      <a:noFill/>
                    </a:lnB>
                  </a:tcPr>
                </a:tc>
              </a:tr>
            </a:tbl>
          </a:graphicData>
        </a:graphic>
      </p:graphicFrame>
      <p:sp>
        <p:nvSpPr>
          <p:cNvPr id="3" name="Title 1"/>
          <p:cNvSpPr>
            <a:spLocks noGrp="1"/>
          </p:cNvSpPr>
          <p:nvPr/>
        </p:nvSpPr>
        <p:spPr>
          <a:xfrm>
            <a:off x="922020" y="1198880"/>
            <a:ext cx="9761220" cy="582930"/>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sz="2400" b="1" i="1" dirty="0">
                <a:solidFill>
                  <a:srgbClr val="C00000"/>
                </a:solidFill>
              </a:rPr>
              <a:t>Course Outline already posted on ZABDESK and GCR!</a:t>
            </a:r>
            <a:endParaRPr lang="en-US" sz="2400" b="1" i="1" dirty="0">
              <a:solidFill>
                <a:srgbClr val="C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Class Activity I</a:t>
            </a:r>
            <a:endParaRPr lang="en-US" dirty="0"/>
          </a:p>
        </p:txBody>
      </p:sp>
      <p:sp>
        <p:nvSpPr>
          <p:cNvPr id="3" name="Content Placeholder 2"/>
          <p:cNvSpPr>
            <a:spLocks noGrp="1"/>
          </p:cNvSpPr>
          <p:nvPr>
            <p:ph idx="1"/>
          </p:nvPr>
        </p:nvSpPr>
        <p:spPr/>
        <p:txBody>
          <a:bodyPr>
            <a:normAutofit fontScale="92500" lnSpcReduction="20000"/>
          </a:bodyPr>
          <a:lstStyle/>
          <a:p>
            <a:pPr marL="342900" marR="0" lvl="0" indent="-342900" algn="just">
              <a:lnSpc>
                <a:spcPct val="107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List possible stakeholders for a library cataloguing system.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Why is it important to understand the roles of people involved in requirements engineering process?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What are the key questions which must be answered when planning improvements to business process?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Using examples to support your answer, explain why domain knowledge is important in the requirements elicitation process?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Suppose you are a requirement engineer for a train protection system which will automatically bring a train to a halt if it exceeds the speed limit for a track segment or if it goes through a red light. List at least five questions that you would ask when you interview stakeholders for requirements elicitation.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Assessment - RECAP SHEET</a:t>
            </a:r>
            <a:endParaRPr lang="en-US" dirty="0"/>
          </a:p>
        </p:txBody>
      </p:sp>
      <p:pic>
        <p:nvPicPr>
          <p:cNvPr id="7" name="Content Placeholder 6"/>
          <p:cNvPicPr>
            <a:picLocks noChangeAspect="1"/>
          </p:cNvPicPr>
          <p:nvPr>
            <p:ph idx="1"/>
          </p:nvPr>
        </p:nvPicPr>
        <p:blipFill>
          <a:blip r:embed="rId1"/>
          <a:stretch>
            <a:fillRect/>
          </a:stretch>
        </p:blipFill>
        <p:spPr>
          <a:xfrm>
            <a:off x="1680845" y="1231265"/>
            <a:ext cx="8535035" cy="3295015"/>
          </a:xfrm>
          <a:prstGeom prst="rect">
            <a:avLst/>
          </a:prstGeom>
        </p:spPr>
      </p:pic>
      <p:sp>
        <p:nvSpPr>
          <p:cNvPr id="8" name="Title 1"/>
          <p:cNvSpPr>
            <a:spLocks noGrp="1"/>
          </p:cNvSpPr>
          <p:nvPr/>
        </p:nvSpPr>
        <p:spPr>
          <a:xfrm>
            <a:off x="736600" y="4643120"/>
            <a:ext cx="9479915" cy="1873250"/>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marL="571500" indent="-571500">
              <a:buFont typeface="Arial" panose="020B0604020202020204" pitchFamily="34" charset="0"/>
              <a:buChar char="•"/>
            </a:pPr>
            <a:r>
              <a:rPr lang="en-US" sz="2000" dirty="0"/>
              <a:t>Report will be a group effort of </a:t>
            </a:r>
            <a:r>
              <a:rPr lang="en-US" sz="2000" b="1" u="sng" dirty="0"/>
              <a:t>maximum 4 students.</a:t>
            </a:r>
            <a:endParaRPr lang="en-US" sz="2000" b="1" u="sng" dirty="0"/>
          </a:p>
          <a:p>
            <a:pPr marL="571500" indent="-571500">
              <a:buFont typeface="Arial" panose="020B0604020202020204" pitchFamily="34" charset="0"/>
              <a:buChar char="•"/>
            </a:pPr>
            <a:r>
              <a:rPr lang="en-US" sz="2000" dirty="0"/>
              <a:t>You can work over an </a:t>
            </a:r>
            <a:r>
              <a:rPr lang="en-US" sz="2000" b="1" u="sng" dirty="0"/>
              <a:t>actual project</a:t>
            </a:r>
            <a:r>
              <a:rPr lang="en-US" sz="2000" dirty="0"/>
              <a:t> for a company or can do a</a:t>
            </a:r>
            <a:r>
              <a:rPr lang="en-US" sz="2000" b="1" u="sng" dirty="0"/>
              <a:t> research study</a:t>
            </a:r>
            <a:r>
              <a:rPr lang="en-US" sz="2000" dirty="0"/>
              <a:t> over a certain topic. </a:t>
            </a:r>
            <a:endParaRPr lang="en-US" sz="2000" dirty="0"/>
          </a:p>
          <a:p>
            <a:pPr marL="571500" indent="-571500">
              <a:buFont typeface="Arial" panose="020B0604020202020204" pitchFamily="34" charset="0"/>
              <a:buChar char="•"/>
            </a:pPr>
            <a:r>
              <a:rPr lang="en-US" sz="2000" b="1" dirty="0"/>
              <a:t>Presentations</a:t>
            </a:r>
            <a:r>
              <a:rPr lang="en-US" sz="2000" dirty="0"/>
              <a:t> are based over the report work. </a:t>
            </a:r>
            <a:r>
              <a:rPr lang="en-US" sz="2000" b="1" u="sng" dirty="0"/>
              <a:t>PPT 1 is on the 6th Week and PPT 2 is on the last week with report submission.</a:t>
            </a:r>
            <a:endParaRPr lang="en-US" sz="2000" b="1" u="sng"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6600" b="1" dirty="0">
                <a:solidFill>
                  <a:schemeClr val="tx1"/>
                </a:solidFill>
              </a:rPr>
              <a:t>Lastly, who will be the CR!</a:t>
            </a:r>
            <a:endParaRPr lang="en-US" sz="6600" b="1"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b="1" dirty="0">
                <a:solidFill>
                  <a:srgbClr val="C00000"/>
                </a:solidFill>
              </a:rPr>
              <a:t>“SOFTWARE ENGINEERING”</a:t>
            </a:r>
            <a:r>
              <a:rPr lang="en-US" dirty="0"/>
              <a:t> all about?</a:t>
            </a:r>
            <a:endParaRPr lang="en-US" dirty="0"/>
          </a:p>
        </p:txBody>
      </p:sp>
      <p:sp>
        <p:nvSpPr>
          <p:cNvPr id="3" name="Content Placeholder 2"/>
          <p:cNvSpPr>
            <a:spLocks noGrp="1"/>
          </p:cNvSpPr>
          <p:nvPr>
            <p:ph idx="1"/>
          </p:nvPr>
        </p:nvSpPr>
        <p:spPr>
          <a:xfrm>
            <a:off x="516859" y="1579487"/>
            <a:ext cx="10283221" cy="4232668"/>
          </a:xfrm>
        </p:spPr>
        <p:txBody>
          <a:bodyPr>
            <a:noAutofit/>
          </a:bodyPr>
          <a:lstStyle/>
          <a:p>
            <a:r>
              <a:rPr lang="en-US" sz="2800" dirty="0"/>
              <a:t>Finding out the </a:t>
            </a:r>
            <a:r>
              <a:rPr lang="en-US" sz="2800" b="1" u="sng" dirty="0"/>
              <a:t>problem</a:t>
            </a:r>
            <a:r>
              <a:rPr lang="en-US" sz="2800" dirty="0"/>
              <a:t>? Is it the </a:t>
            </a:r>
            <a:r>
              <a:rPr lang="en-US" sz="2800" b="1" u="sng" dirty="0"/>
              <a:t>Product</a:t>
            </a:r>
            <a:r>
              <a:rPr lang="en-US" sz="2800" dirty="0"/>
              <a:t>? or the </a:t>
            </a:r>
            <a:r>
              <a:rPr lang="en-US" sz="2800" b="1" u="sng" dirty="0"/>
              <a:t>Process</a:t>
            </a:r>
            <a:r>
              <a:rPr lang="en-US" sz="2800" dirty="0"/>
              <a:t>?</a:t>
            </a:r>
            <a:endParaRPr lang="en-US" sz="2800" dirty="0"/>
          </a:p>
          <a:p>
            <a:r>
              <a:rPr lang="en-US" sz="2800" dirty="0"/>
              <a:t>What is or capturing the </a:t>
            </a:r>
            <a:r>
              <a:rPr lang="en-US" sz="2800" b="1" u="sng" dirty="0"/>
              <a:t>purpose</a:t>
            </a:r>
            <a:r>
              <a:rPr lang="en-US" sz="2800" dirty="0"/>
              <a:t> of the system.</a:t>
            </a:r>
            <a:endParaRPr lang="en-US" sz="2800" dirty="0"/>
          </a:p>
          <a:p>
            <a:r>
              <a:rPr lang="en-US" sz="2800" dirty="0"/>
              <a:t>Who are the </a:t>
            </a:r>
            <a:r>
              <a:rPr lang="en-US" sz="2800" b="1" u="sng" dirty="0"/>
              <a:t>stakeholders</a:t>
            </a:r>
            <a:r>
              <a:rPr lang="en-US" sz="2800" dirty="0"/>
              <a:t>, who will get impacted? Or who will benefit from it?</a:t>
            </a:r>
            <a:endParaRPr lang="en-US" sz="2800" dirty="0"/>
          </a:p>
          <a:p>
            <a:r>
              <a:rPr lang="en-US" sz="2800" dirty="0"/>
              <a:t>Set of </a:t>
            </a:r>
            <a:r>
              <a:rPr lang="en-US" sz="2800" b="1" u="sng" dirty="0"/>
              <a:t>techniques</a:t>
            </a:r>
            <a:r>
              <a:rPr lang="en-US" sz="2800" dirty="0"/>
              <a:t> to gather requirements.</a:t>
            </a:r>
            <a:endParaRPr lang="en-US" sz="2800" dirty="0"/>
          </a:p>
          <a:p>
            <a:r>
              <a:rPr lang="en-US" sz="2800" b="1" u="sng" dirty="0"/>
              <a:t>Documentation</a:t>
            </a:r>
            <a:r>
              <a:rPr lang="en-US" sz="2800" dirty="0"/>
              <a:t> and </a:t>
            </a:r>
            <a:r>
              <a:rPr lang="en-US" sz="2800" b="1" u="sng" dirty="0"/>
              <a:t>Conflict resolutions</a:t>
            </a:r>
            <a:r>
              <a:rPr lang="en-US" sz="2800" dirty="0"/>
              <a:t> within teams and clients over requirements.</a:t>
            </a:r>
            <a:endParaRPr lang="en-US" sz="2800" dirty="0"/>
          </a:p>
          <a:p>
            <a:r>
              <a:rPr lang="en-US" sz="2800" b="1" u="sng" dirty="0"/>
              <a:t>Consequences</a:t>
            </a:r>
            <a:r>
              <a:rPr lang="en-US" sz="2800" dirty="0"/>
              <a:t> of failure? R-C-T triad.</a:t>
            </a:r>
            <a:endParaRPr lang="en-US" sz="2800" dirty="0"/>
          </a:p>
          <a:p>
            <a:r>
              <a:rPr lang="en-US" sz="2800" dirty="0"/>
              <a:t>Increasing </a:t>
            </a:r>
            <a:r>
              <a:rPr lang="en-US" sz="2800" b="1" u="sng" dirty="0"/>
              <a:t>trust</a:t>
            </a:r>
            <a:r>
              <a:rPr lang="en-US" sz="2800" dirty="0"/>
              <a:t> over the system.</a:t>
            </a:r>
            <a:endParaRPr lang="en-US" sz="2800" dirty="0"/>
          </a:p>
          <a:p>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the course</a:t>
            </a:r>
            <a:endParaRPr lang="en-US" dirty="0"/>
          </a:p>
        </p:txBody>
      </p:sp>
      <p:sp>
        <p:nvSpPr>
          <p:cNvPr id="3" name="Content Placeholder 2"/>
          <p:cNvSpPr>
            <a:spLocks noGrp="1"/>
          </p:cNvSpPr>
          <p:nvPr>
            <p:ph idx="1"/>
          </p:nvPr>
        </p:nvSpPr>
        <p:spPr>
          <a:xfrm>
            <a:off x="353060" y="1255395"/>
            <a:ext cx="10255885" cy="4347210"/>
          </a:xfrm>
        </p:spPr>
        <p:txBody>
          <a:bodyPr>
            <a:noAutofit/>
          </a:bodyPr>
          <a:lstStyle/>
          <a:p>
            <a:pPr algn="just"/>
            <a:r>
              <a:rPr lang="en-US" sz="2800" dirty="0">
                <a:effectLst/>
                <a:ea typeface="Calibri" panose="020F0502020204030204" pitchFamily="34" charset="0"/>
                <a:cs typeface="Times New Roman" panose="02020603050405020304" pitchFamily="18" charset="0"/>
              </a:rPr>
              <a:t>Analysis and specification of </a:t>
            </a:r>
            <a:r>
              <a:rPr lang="en-US" sz="2800" b="1" dirty="0">
                <a:effectLst/>
                <a:ea typeface="Calibri" panose="020F0502020204030204" pitchFamily="34" charset="0"/>
                <a:cs typeface="Times New Roman" panose="02020603050405020304" pitchFamily="18" charset="0"/>
              </a:rPr>
              <a:t>functional</a:t>
            </a:r>
            <a:r>
              <a:rPr lang="en-US" sz="2800" dirty="0">
                <a:effectLst/>
                <a:ea typeface="Calibri" panose="020F0502020204030204" pitchFamily="34" charset="0"/>
                <a:cs typeface="Times New Roman" panose="02020603050405020304" pitchFamily="18" charset="0"/>
              </a:rPr>
              <a:t> and </a:t>
            </a:r>
            <a:r>
              <a:rPr lang="en-US" sz="2800" b="1" dirty="0">
                <a:effectLst/>
                <a:ea typeface="Calibri" panose="020F0502020204030204" pitchFamily="34" charset="0"/>
                <a:cs typeface="Times New Roman" panose="02020603050405020304" pitchFamily="18" charset="0"/>
              </a:rPr>
              <a:t>non-functional</a:t>
            </a:r>
            <a:r>
              <a:rPr lang="en-US" sz="2800" dirty="0">
                <a:effectLst/>
                <a:ea typeface="Calibri" panose="020F0502020204030204" pitchFamily="34" charset="0"/>
                <a:cs typeface="Times New Roman" panose="02020603050405020304" pitchFamily="18" charset="0"/>
              </a:rPr>
              <a:t> requirements for </a:t>
            </a:r>
            <a:r>
              <a:rPr lang="en-US" sz="2800" b="1" dirty="0">
                <a:effectLst/>
                <a:ea typeface="Calibri" panose="020F0502020204030204" pitchFamily="34" charset="0"/>
                <a:cs typeface="Times New Roman" panose="02020603050405020304" pitchFamily="18" charset="0"/>
              </a:rPr>
              <a:t>real-time</a:t>
            </a:r>
            <a:r>
              <a:rPr lang="en-US" sz="2800" dirty="0">
                <a:effectLst/>
                <a:ea typeface="Calibri" panose="020F0502020204030204" pitchFamily="34" charset="0"/>
                <a:cs typeface="Times New Roman" panose="02020603050405020304" pitchFamily="18" charset="0"/>
              </a:rPr>
              <a:t> and </a:t>
            </a:r>
            <a:r>
              <a:rPr lang="en-US" sz="2800" b="1" dirty="0">
                <a:effectLst/>
                <a:ea typeface="Calibri" panose="020F0502020204030204" pitchFamily="34" charset="0"/>
                <a:cs typeface="Times New Roman" panose="02020603050405020304" pitchFamily="18" charset="0"/>
              </a:rPr>
              <a:t>non-real-time</a:t>
            </a:r>
            <a:r>
              <a:rPr lang="en-US" sz="2800" dirty="0">
                <a:effectLst/>
                <a:ea typeface="Calibri" panose="020F0502020204030204" pitchFamily="34" charset="0"/>
                <a:cs typeface="Times New Roman" panose="02020603050405020304" pitchFamily="18" charset="0"/>
              </a:rPr>
              <a:t> software systems </a:t>
            </a:r>
            <a:endParaRPr lang="en-US" sz="2800" dirty="0">
              <a:effectLst/>
              <a:ea typeface="Calibri" panose="020F0502020204030204" pitchFamily="34" charset="0"/>
              <a:cs typeface="Times New Roman" panose="02020603050405020304" pitchFamily="18" charset="0"/>
            </a:endParaRPr>
          </a:p>
          <a:p>
            <a:pPr algn="just"/>
            <a:r>
              <a:rPr lang="en-US" sz="2800" dirty="0">
                <a:effectLst/>
                <a:ea typeface="Calibri" panose="020F0502020204030204" pitchFamily="34" charset="0"/>
                <a:cs typeface="Times New Roman" panose="02020603050405020304" pitchFamily="18" charset="0"/>
              </a:rPr>
              <a:t>Learn the use of </a:t>
            </a:r>
            <a:r>
              <a:rPr lang="en-US" sz="2800" b="1" dirty="0">
                <a:effectLst/>
                <a:ea typeface="Calibri" panose="020F0502020204030204" pitchFamily="34" charset="0"/>
                <a:cs typeface="Times New Roman" panose="02020603050405020304" pitchFamily="18" charset="0"/>
              </a:rPr>
              <a:t>Computer-Aided Software Engineering (CASE) </a:t>
            </a:r>
            <a:r>
              <a:rPr lang="en-US" sz="2800" dirty="0">
                <a:effectLst/>
                <a:ea typeface="Calibri" panose="020F0502020204030204" pitchFamily="34" charset="0"/>
                <a:cs typeface="Times New Roman" panose="02020603050405020304" pitchFamily="18" charset="0"/>
              </a:rPr>
              <a:t>tools to illustrate analysis concepts</a:t>
            </a:r>
            <a:endParaRPr lang="en-US" sz="2800" dirty="0">
              <a:effectLst/>
              <a:ea typeface="Calibri" panose="020F0502020204030204" pitchFamily="34" charset="0"/>
              <a:cs typeface="Times New Roman" panose="02020603050405020304" pitchFamily="18" charset="0"/>
            </a:endParaRPr>
          </a:p>
          <a:p>
            <a:pPr algn="just"/>
            <a:r>
              <a:rPr lang="en-US" sz="2800" dirty="0"/>
              <a:t>Represent the real-world </a:t>
            </a:r>
            <a:r>
              <a:rPr lang="en-US" sz="2800" b="1" dirty="0"/>
              <a:t>needs of users, customers</a:t>
            </a:r>
            <a:r>
              <a:rPr lang="en-US" sz="2800" dirty="0"/>
              <a:t>, and other stakeholders that will be affected by the software system,</a:t>
            </a:r>
            <a:endParaRPr lang="en-US" sz="2800" dirty="0"/>
          </a:p>
          <a:p>
            <a:pPr algn="just"/>
            <a:r>
              <a:rPr lang="en-US" sz="2800" dirty="0"/>
              <a:t>Require the creation of a precise description of what </a:t>
            </a:r>
            <a:r>
              <a:rPr lang="en-US" sz="2800" b="1" dirty="0"/>
              <a:t>the system should and should not do</a:t>
            </a:r>
            <a:r>
              <a:rPr lang="en-US" sz="2800" dirty="0"/>
              <a:t> along with any constraints on its operation and implementation,</a:t>
            </a:r>
            <a:endParaRPr lang="en-US" sz="2800" dirty="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21293</Words>
  <Application>WPS Presentation</Application>
  <PresentationFormat>Widescreen</PresentationFormat>
  <Paragraphs>463</Paragraphs>
  <Slides>50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50</vt:i4>
      </vt:variant>
    </vt:vector>
  </HeadingPairs>
  <TitlesOfParts>
    <vt:vector size="61" baseType="lpstr">
      <vt:lpstr>Arial</vt:lpstr>
      <vt:lpstr>SimSun</vt:lpstr>
      <vt:lpstr>Wingdings</vt:lpstr>
      <vt:lpstr>Segoe UI</vt:lpstr>
      <vt:lpstr>Calibri</vt:lpstr>
      <vt:lpstr>Times New Roman</vt:lpstr>
      <vt:lpstr>Gill Sans MT</vt:lpstr>
      <vt:lpstr>Microsoft YaHei</vt:lpstr>
      <vt:lpstr>Arial Unicode MS</vt:lpstr>
      <vt:lpstr>Roboto</vt:lpstr>
      <vt:lpstr>Blue Waves</vt:lpstr>
      <vt:lpstr>Advanced Software Engineering</vt:lpstr>
      <vt:lpstr>Welcome to this course</vt:lpstr>
      <vt:lpstr>My Schedule for the Fall Semester 2022</vt:lpstr>
      <vt:lpstr>PowerPoint 演示文稿</vt:lpstr>
      <vt:lpstr>Relevant Text Books and Material</vt:lpstr>
      <vt:lpstr>Course Assessment</vt:lpstr>
      <vt:lpstr>Lastly, who will be the CR!</vt:lpstr>
      <vt:lpstr>What is SE all about?</vt:lpstr>
      <vt:lpstr>Description of the course</vt:lpstr>
      <vt:lpstr>This course will cover?</vt:lpstr>
      <vt:lpstr>Terminologies you will hear!</vt:lpstr>
      <vt:lpstr>PowerPoint 演示文稿</vt:lpstr>
      <vt:lpstr>PowerPoint 演示文稿</vt:lpstr>
      <vt:lpstr>PowerPoint 演示文稿</vt:lpstr>
      <vt:lpstr>PowerPoint 演示文稿</vt:lpstr>
      <vt:lpstr>So what is Engineering?</vt:lpstr>
      <vt:lpstr>Tell me what you mean by the term “System”</vt:lpstr>
      <vt:lpstr>What do you understand by the term “Requirement”</vt:lpstr>
      <vt:lpstr>Chapter 1</vt:lpstr>
      <vt:lpstr>So lets start off</vt:lpstr>
      <vt:lpstr>Questions Addressed by SE</vt:lpstr>
      <vt:lpstr>Why apply SE to Systems?</vt:lpstr>
      <vt:lpstr>How can we apply SE? </vt:lpstr>
      <vt:lpstr>A Framework that Encompasses:</vt:lpstr>
      <vt:lpstr>Software in all its forms</vt:lpstr>
      <vt:lpstr>Software in all its forms</vt:lpstr>
      <vt:lpstr>Software in all its forms</vt:lpstr>
      <vt:lpstr>Today…</vt:lpstr>
      <vt:lpstr>But Yet…</vt:lpstr>
      <vt:lpstr>Defining software</vt:lpstr>
      <vt:lpstr>Failure curve for hardware</vt:lpstr>
      <vt:lpstr>Failure curve for software</vt:lpstr>
      <vt:lpstr>Software application domains</vt:lpstr>
      <vt:lpstr>Software application domains</vt:lpstr>
      <vt:lpstr>Legacy software</vt:lpstr>
      <vt:lpstr>Legacy software</vt:lpstr>
      <vt:lpstr>Software engineering layers</vt:lpstr>
      <vt:lpstr>The software process</vt:lpstr>
      <vt:lpstr>The Process Framework</vt:lpstr>
      <vt:lpstr>Umbrella Activities</vt:lpstr>
      <vt:lpstr>Umbrella Activities</vt:lpstr>
      <vt:lpstr>Software engineering practice</vt:lpstr>
      <vt:lpstr>General Principles</vt:lpstr>
      <vt:lpstr>General Principles</vt:lpstr>
      <vt:lpstr>General Principles</vt:lpstr>
      <vt:lpstr>General Principles</vt:lpstr>
      <vt:lpstr>General Principles</vt:lpstr>
      <vt:lpstr>General Principles</vt:lpstr>
      <vt:lpstr>General Principles</vt:lpstr>
      <vt:lpstr>Class Activity 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 Engineering</dc:title>
  <dc:creator>Dr. Adeel</dc:creator>
  <cp:lastModifiedBy>Dr. Adeel Ansari</cp:lastModifiedBy>
  <cp:revision>132</cp:revision>
  <dcterms:created xsi:type="dcterms:W3CDTF">2020-09-28T07:10:00Z</dcterms:created>
  <dcterms:modified xsi:type="dcterms:W3CDTF">2023-09-11T06:27:20Z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872A725A88C743C9A91099B8F0AD90FC_13</vt:lpwstr>
  </property>
  <property fmtid="{D5CDD505-2E9C-101B-9397-08002B2CF9AE}" pid="3" name="KSOProductBuildVer">
    <vt:lpwstr>1033-12.2.0.13201</vt:lpwstr>
  </property>
</Properties>
</file>