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71" r:id="rId13"/>
    <p:sldId id="272" r:id="rId14"/>
    <p:sldId id="266" r:id="rId15"/>
    <p:sldId id="267" r:id="rId16"/>
    <p:sldId id="273" r:id="rId17"/>
    <p:sldId id="268" r:id="rId18"/>
    <p:sldId id="274" r:id="rId19"/>
    <p:sldId id="269" r:id="rId20"/>
    <p:sldId id="275" r:id="rId21"/>
    <p:sldId id="270" r:id="rId22"/>
    <p:sldId id="276" r:id="rId23"/>
    <p:sldId id="277" r:id="rId24"/>
    <p:sldId id="278" r:id="rId25"/>
    <p:sldId id="279" r:id="rId26"/>
    <p:sldId id="281" r:id="rId27"/>
    <p:sldId id="282" r:id="rId28"/>
    <p:sldId id="280"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2CB7F1-6AD0-443C-A0CA-162C478409D0}">
          <p14:sldIdLst>
            <p14:sldId id="256"/>
            <p14:sldId id="257"/>
            <p14:sldId id="258"/>
            <p14:sldId id="259"/>
            <p14:sldId id="260"/>
            <p14:sldId id="261"/>
            <p14:sldId id="262"/>
            <p14:sldId id="263"/>
            <p14:sldId id="264"/>
            <p14:sldId id="265"/>
            <p14:sldId id="271"/>
            <p14:sldId id="272"/>
            <p14:sldId id="266"/>
            <p14:sldId id="267"/>
            <p14:sldId id="273"/>
            <p14:sldId id="268"/>
            <p14:sldId id="274"/>
            <p14:sldId id="269"/>
            <p14:sldId id="275"/>
            <p14:sldId id="270"/>
            <p14:sldId id="276"/>
            <p14:sldId id="277"/>
            <p14:sldId id="278"/>
            <p14:sldId id="279"/>
            <p14:sldId id="281"/>
            <p14:sldId id="282"/>
            <p14:sldId id="280"/>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5E3D39-25AB-42BB-B0E1-D9391678740B}" type="datetimeFigureOut">
              <a:rPr lang="en-US" smtClean="0"/>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90DDEEC-4219-4671-A1CA-D570700298CB}" type="slidenum">
              <a:rPr lang="en-US" smtClean="0"/>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25E3D39-25AB-42BB-B0E1-D9391678740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DDEEC-4219-4671-A1CA-D570700298CB}" type="slidenum">
              <a:rPr lang="en-US" smtClean="0"/>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25E3D39-25AB-42BB-B0E1-D9391678740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DDEEC-4219-4671-A1CA-D570700298CB}" type="slidenum">
              <a:rPr lang="en-US" smtClean="0"/>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25E3D39-25AB-42BB-B0E1-D9391678740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DDEEC-4219-4671-A1CA-D570700298CB}" type="slidenum">
              <a:rPr lang="en-US" smtClean="0"/>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25E3D39-25AB-42BB-B0E1-D9391678740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DDEEC-4219-4671-A1CA-D570700298CB}" type="slidenum">
              <a:rPr lang="en-US" smtClean="0"/>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25E3D39-25AB-42BB-B0E1-D9391678740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DDEEC-4219-4671-A1CA-D570700298CB}" type="slidenum">
              <a:rPr lang="en-US" smtClean="0"/>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25E3D39-25AB-42BB-B0E1-D9391678740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DDEEC-4219-4671-A1CA-D570700298CB}" type="slidenum">
              <a:rPr lang="en-US" smtClean="0"/>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5E3D39-25AB-42BB-B0E1-D9391678740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DDEEC-4219-4671-A1CA-D570700298CB}" type="slidenum">
              <a:rPr lang="en-US" smtClean="0"/>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E3D39-25AB-42BB-B0E1-D9391678740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DDEEC-4219-4671-A1CA-D570700298C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25E3D39-25AB-42BB-B0E1-D9391678740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DDEEC-4219-4671-A1CA-D570700298CB}" type="slidenum">
              <a:rPr lang="en-US" smtClean="0"/>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25E3D39-25AB-42BB-B0E1-D9391678740B}" type="datetimeFigureOut">
              <a:rPr lang="en-US" smtClean="0"/>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90DDEEC-4219-4671-A1CA-D570700298CB}" type="slidenum">
              <a:rPr lang="en-US" smtClean="0"/>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50815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527629"/>
            <a:ext cx="12192000" cy="371475"/>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25E3D39-25AB-42BB-B0E1-D9391678740B}" type="datetimeFigureOut">
              <a:rPr lang="en-US" smtClean="0"/>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90DDEEC-4219-4671-A1CA-D570700298C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Process Models</a:t>
            </a:r>
            <a:endParaRPr lang="en-US" dirty="0"/>
          </a:p>
        </p:txBody>
      </p:sp>
      <p:sp>
        <p:nvSpPr>
          <p:cNvPr id="3" name="Subtitle 2"/>
          <p:cNvSpPr>
            <a:spLocks noGrp="1"/>
          </p:cNvSpPr>
          <p:nvPr>
            <p:ph type="subTitle" idx="1"/>
          </p:nvPr>
        </p:nvSpPr>
        <p:spPr/>
        <p:txBody>
          <a:bodyPr/>
          <a:lstStyle/>
          <a:p>
            <a:r>
              <a:rPr lang="en-US" dirty="0"/>
              <a:t>Dr. Adeel Ansari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8" y="984822"/>
            <a:ext cx="1151108" cy="1059305"/>
          </a:xfrm>
        </p:spPr>
        <p:txBody>
          <a:bodyPr/>
          <a:lstStyle/>
          <a:p>
            <a:r>
              <a:rPr lang="en-US" dirty="0"/>
              <a:t>TSP</a:t>
            </a:r>
            <a:endParaRPr lang="en-US" dirty="0"/>
          </a:p>
        </p:txBody>
      </p:sp>
      <p:sp>
        <p:nvSpPr>
          <p:cNvPr id="4" name="Content Placeholder 3"/>
          <p:cNvSpPr>
            <a:spLocks noGrp="1"/>
          </p:cNvSpPr>
          <p:nvPr>
            <p:ph sz="half" idx="1"/>
          </p:nvPr>
        </p:nvSpPr>
        <p:spPr>
          <a:xfrm>
            <a:off x="242889" y="1514475"/>
            <a:ext cx="5853112" cy="4829175"/>
          </a:xfrm>
        </p:spPr>
        <p:style>
          <a:lnRef idx="2">
            <a:schemeClr val="accent1"/>
          </a:lnRef>
          <a:fillRef idx="1">
            <a:schemeClr val="lt1"/>
          </a:fillRef>
          <a:effectRef idx="0">
            <a:schemeClr val="accent1"/>
          </a:effectRef>
          <a:fontRef idx="minor">
            <a:schemeClr val="dk1"/>
          </a:fontRef>
        </p:style>
        <p:txBody>
          <a:bodyPr>
            <a:noAutofit/>
          </a:bodyPr>
          <a:lstStyle/>
          <a:p>
            <a:pPr>
              <a:lnSpc>
                <a:spcPct val="100000"/>
              </a:lnSpc>
              <a:spcBef>
                <a:spcPts val="0"/>
              </a:spcBef>
            </a:pPr>
            <a:r>
              <a:rPr lang="en-US" sz="2400" dirty="0"/>
              <a:t>The initial TSP objective is to convince management to let your team be self directed.</a:t>
            </a:r>
            <a:endParaRPr lang="en-US" sz="2400" dirty="0"/>
          </a:p>
          <a:p>
            <a:pPr>
              <a:lnSpc>
                <a:spcPct val="100000"/>
              </a:lnSpc>
              <a:spcBef>
                <a:spcPts val="0"/>
              </a:spcBef>
            </a:pPr>
            <a:r>
              <a:rPr lang="en-US" sz="2400" dirty="0"/>
              <a:t>A self-directed team</a:t>
            </a:r>
            <a:endParaRPr lang="en-US" sz="2400" dirty="0"/>
          </a:p>
          <a:p>
            <a:pPr lvl="1">
              <a:lnSpc>
                <a:spcPct val="100000"/>
              </a:lnSpc>
              <a:spcBef>
                <a:spcPts val="0"/>
              </a:spcBef>
            </a:pPr>
            <a:r>
              <a:rPr lang="en-US" sz="2400" dirty="0"/>
              <a:t>sets its own goals</a:t>
            </a:r>
            <a:endParaRPr lang="en-US" sz="2400" dirty="0"/>
          </a:p>
          <a:p>
            <a:pPr lvl="1">
              <a:lnSpc>
                <a:spcPct val="100000"/>
              </a:lnSpc>
              <a:spcBef>
                <a:spcPts val="0"/>
              </a:spcBef>
            </a:pPr>
            <a:r>
              <a:rPr lang="en-US" sz="2400" dirty="0"/>
              <a:t>establishes its own roles</a:t>
            </a:r>
            <a:endParaRPr lang="en-US" sz="2400" dirty="0"/>
          </a:p>
          <a:p>
            <a:pPr lvl="1">
              <a:lnSpc>
                <a:spcPct val="100000"/>
              </a:lnSpc>
              <a:spcBef>
                <a:spcPts val="0"/>
              </a:spcBef>
            </a:pPr>
            <a:r>
              <a:rPr lang="en-US" sz="2400" dirty="0"/>
              <a:t>decides on its own development strategy</a:t>
            </a:r>
            <a:endParaRPr lang="en-US" sz="2400" dirty="0"/>
          </a:p>
          <a:p>
            <a:pPr lvl="1">
              <a:lnSpc>
                <a:spcPct val="100000"/>
              </a:lnSpc>
              <a:spcBef>
                <a:spcPts val="0"/>
              </a:spcBef>
            </a:pPr>
            <a:r>
              <a:rPr lang="en-US" sz="2400" dirty="0"/>
              <a:t>defines its own processes</a:t>
            </a:r>
            <a:endParaRPr lang="en-US" sz="2400" dirty="0"/>
          </a:p>
          <a:p>
            <a:pPr lvl="1">
              <a:lnSpc>
                <a:spcPct val="100000"/>
              </a:lnSpc>
              <a:spcBef>
                <a:spcPts val="0"/>
              </a:spcBef>
            </a:pPr>
            <a:r>
              <a:rPr lang="en-US" sz="2400" dirty="0"/>
              <a:t>develops its own plans</a:t>
            </a:r>
            <a:endParaRPr lang="en-US" sz="2400" dirty="0"/>
          </a:p>
          <a:p>
            <a:pPr lvl="1">
              <a:lnSpc>
                <a:spcPct val="100000"/>
              </a:lnSpc>
              <a:spcBef>
                <a:spcPts val="0"/>
              </a:spcBef>
            </a:pPr>
            <a:r>
              <a:rPr lang="en-US" sz="2400" dirty="0"/>
              <a:t>measures, manages, and controls its own work</a:t>
            </a:r>
            <a:endParaRPr lang="en-US" sz="2400" dirty="0"/>
          </a:p>
          <a:p>
            <a:pPr>
              <a:lnSpc>
                <a:spcPct val="100000"/>
              </a:lnSpc>
              <a:spcBef>
                <a:spcPts val="0"/>
              </a:spcBef>
            </a:pPr>
            <a:r>
              <a:rPr lang="en-US" sz="2400" dirty="0"/>
              <a:t>Self-directed teams do the best work.</a:t>
            </a:r>
            <a:endParaRPr lang="en-US" sz="2400" dirty="0"/>
          </a:p>
        </p:txBody>
      </p:sp>
      <p:sp>
        <p:nvSpPr>
          <p:cNvPr id="5" name="Content Placeholder 4"/>
          <p:cNvSpPr>
            <a:spLocks noGrp="1"/>
          </p:cNvSpPr>
          <p:nvPr>
            <p:ph sz="half" idx="2"/>
          </p:nvPr>
        </p:nvSpPr>
        <p:spPr>
          <a:xfrm>
            <a:off x="6252034" y="520814"/>
            <a:ext cx="5697078" cy="5822835"/>
          </a:xfrm>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b="0" i="0" dirty="0">
                <a:effectLst/>
                <a:latin typeface="Arial" panose="020B0604020202020204" pitchFamily="34" charset="0"/>
              </a:rPr>
              <a:t>The quality of a software system is determined by the quality of its worst components.</a:t>
            </a:r>
            <a:endParaRPr lang="en-US" sz="2400" b="0" i="0" dirty="0">
              <a:effectLst/>
              <a:latin typeface="Arial" panose="020B0604020202020204" pitchFamily="34" charset="0"/>
            </a:endParaRPr>
          </a:p>
          <a:p>
            <a:pPr algn="l"/>
            <a:r>
              <a:rPr lang="en-US" sz="2400" b="0" i="0" dirty="0">
                <a:effectLst/>
                <a:latin typeface="Arial" panose="020B0604020202020204" pitchFamily="34" charset="0"/>
              </a:rPr>
              <a:t>As a software professional, you are responsible for your personal process. You should measure, track, and analyze your work.</a:t>
            </a:r>
            <a:endParaRPr lang="en-US" sz="2400" b="0" i="0" dirty="0">
              <a:effectLst/>
              <a:latin typeface="Arial" panose="020B0604020202020204" pitchFamily="34" charset="0"/>
            </a:endParaRPr>
          </a:p>
          <a:p>
            <a:pPr algn="l"/>
            <a:r>
              <a:rPr lang="en-US" sz="2400" b="0" i="0" dirty="0">
                <a:effectLst/>
                <a:latin typeface="Arial" panose="020B0604020202020204" pitchFamily="34" charset="0"/>
              </a:rPr>
              <a:t>A stable, mature PSP allows you to</a:t>
            </a:r>
            <a:endParaRPr lang="en-US" sz="2400" b="0" i="0" dirty="0">
              <a:effectLst/>
              <a:latin typeface="Arial" panose="020B0604020202020204" pitchFamily="34" charset="0"/>
            </a:endParaRPr>
          </a:p>
          <a:p>
            <a:pPr lvl="1"/>
            <a:r>
              <a:rPr lang="en-US" sz="2400" b="0" i="0" dirty="0">
                <a:effectLst/>
                <a:latin typeface="Arial" panose="020B0604020202020204" pitchFamily="34" charset="0"/>
              </a:rPr>
              <a:t>estimate and plan your work</a:t>
            </a:r>
            <a:endParaRPr lang="en-US" sz="2400" b="0" i="0" dirty="0">
              <a:effectLst/>
              <a:latin typeface="Arial" panose="020B0604020202020204" pitchFamily="34" charset="0"/>
            </a:endParaRPr>
          </a:p>
          <a:p>
            <a:pPr lvl="1"/>
            <a:r>
              <a:rPr lang="en-US" sz="2400" b="0" i="0" dirty="0">
                <a:effectLst/>
                <a:latin typeface="Arial" panose="020B0604020202020204" pitchFamily="34" charset="0"/>
              </a:rPr>
              <a:t>meet your commitments</a:t>
            </a:r>
            <a:endParaRPr lang="en-US" sz="2400" b="0" i="0" dirty="0">
              <a:effectLst/>
              <a:latin typeface="Arial" panose="020B0604020202020204" pitchFamily="34" charset="0"/>
            </a:endParaRPr>
          </a:p>
          <a:p>
            <a:pPr lvl="1"/>
            <a:r>
              <a:rPr lang="en-US" sz="2400" b="0" i="0" dirty="0">
                <a:effectLst/>
                <a:latin typeface="Arial" panose="020B0604020202020204" pitchFamily="34" charset="0"/>
              </a:rPr>
              <a:t>resist unreasonable commitment pressures</a:t>
            </a:r>
            <a:endParaRPr lang="en-US" sz="2400" b="0" i="0" dirty="0">
              <a:effectLst/>
              <a:latin typeface="Arial" panose="020B0604020202020204" pitchFamily="34" charset="0"/>
            </a:endParaRPr>
          </a:p>
          <a:p>
            <a:endParaRPr lang="en-US" sz="2400" dirty="0"/>
          </a:p>
        </p:txBody>
      </p:sp>
      <p:sp>
        <p:nvSpPr>
          <p:cNvPr id="7" name="TextBox 6"/>
          <p:cNvSpPr txBox="1"/>
          <p:nvPr/>
        </p:nvSpPr>
        <p:spPr>
          <a:xfrm>
            <a:off x="6252034" y="0"/>
            <a:ext cx="6093618" cy="535531"/>
          </a:xfrm>
          <a:prstGeom prst="rect">
            <a:avLst/>
          </a:prstGeom>
        </p:spPr>
        <p:txBody>
          <a:bodyPr vert="horz" lIns="91440" tIns="45720" rIns="91440" bIns="45720" rtlCol="0" anchor="t">
            <a:normAutofit/>
          </a:bodyPr>
          <a:lstStyle>
            <a:lvl1pPr defTabSz="914400">
              <a:lnSpc>
                <a:spcPct val="90000"/>
              </a:lnSpc>
              <a:spcBef>
                <a:spcPct val="0"/>
              </a:spcBef>
              <a:buNone/>
              <a:defRPr sz="3200" b="0" i="0" cap="all">
                <a:effectLst/>
                <a:latin typeface="+mj-lt"/>
                <a:ea typeface="+mj-ea"/>
                <a:cs typeface="+mj-cs"/>
              </a:defRPr>
            </a:lvl1pPr>
          </a:lstStyle>
          <a:p>
            <a:r>
              <a:rPr lang="en-US" dirty="0"/>
              <a:t>PSP</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6" name="Picture 5"/>
          <p:cNvPicPr>
            <a:picLocks noChangeAspect="1"/>
          </p:cNvPicPr>
          <p:nvPr/>
        </p:nvPicPr>
        <p:blipFill>
          <a:blip r:embed="rId1"/>
          <a:stretch>
            <a:fillRect/>
          </a:stretch>
        </p:blipFill>
        <p:spPr>
          <a:xfrm>
            <a:off x="1447331" y="309562"/>
            <a:ext cx="8808446" cy="6238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6" name="Picture 5"/>
          <p:cNvPicPr>
            <a:picLocks noChangeAspect="1"/>
          </p:cNvPicPr>
          <p:nvPr/>
        </p:nvPicPr>
        <p:blipFill>
          <a:blip r:embed="rId1"/>
          <a:stretch>
            <a:fillRect/>
          </a:stretch>
        </p:blipFill>
        <p:spPr>
          <a:xfrm>
            <a:off x="1681162" y="363093"/>
            <a:ext cx="7762876" cy="613181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17" y="188962"/>
            <a:ext cx="9603275" cy="1049235"/>
          </a:xfrm>
        </p:spPr>
        <p:txBody>
          <a:bodyPr/>
          <a:lstStyle/>
          <a:p>
            <a:r>
              <a:rPr lang="en-US" dirty="0"/>
              <a:t>Six Sigma</a:t>
            </a:r>
            <a:endParaRPr lang="en-US" dirty="0"/>
          </a:p>
        </p:txBody>
      </p:sp>
      <p:sp>
        <p:nvSpPr>
          <p:cNvPr id="3" name="Content Placeholder 2"/>
          <p:cNvSpPr>
            <a:spLocks noGrp="1"/>
          </p:cNvSpPr>
          <p:nvPr>
            <p:ph idx="1"/>
          </p:nvPr>
        </p:nvSpPr>
        <p:spPr>
          <a:xfrm>
            <a:off x="245575" y="762208"/>
            <a:ext cx="8612675" cy="2666792"/>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b="0" i="0" dirty="0">
                <a:solidFill>
                  <a:srgbClr val="444444"/>
                </a:solidFill>
                <a:effectLst/>
                <a:latin typeface="Open Sans" panose="020B0606030504020204" pitchFamily="34" charset="0"/>
              </a:rPr>
              <a:t>Six sigma is a philosophy of doing business with a focus on eliminating defects through fundamental process knowledge.  Six sigma methods integrate principles of business, statistics and engineering to achieve tangible results.</a:t>
            </a:r>
            <a:endParaRPr lang="en-US" b="0" i="0" dirty="0">
              <a:solidFill>
                <a:srgbClr val="444444"/>
              </a:solidFill>
              <a:effectLst/>
              <a:latin typeface="Open Sans" panose="020B0606030504020204" pitchFamily="34" charset="0"/>
            </a:endParaRPr>
          </a:p>
          <a:p>
            <a:pPr marL="0" indent="0">
              <a:buNone/>
            </a:pPr>
            <a:r>
              <a:rPr lang="en-US" b="0" i="0" dirty="0">
                <a:solidFill>
                  <a:srgbClr val="444444"/>
                </a:solidFill>
                <a:effectLst/>
                <a:latin typeface="Open Sans" panose="020B0606030504020204" pitchFamily="34" charset="0"/>
              </a:rPr>
              <a:t>6 Sigma = 3.4 defects/million = % accurate</a:t>
            </a:r>
            <a:endParaRPr lang="en-US" dirty="0"/>
          </a:p>
        </p:txBody>
      </p:sp>
      <p:pic>
        <p:nvPicPr>
          <p:cNvPr id="4" name="Picture 3"/>
          <p:cNvPicPr>
            <a:picLocks noChangeAspect="1"/>
          </p:cNvPicPr>
          <p:nvPr/>
        </p:nvPicPr>
        <p:blipFill rotWithShape="1">
          <a:blip r:embed="rId1"/>
          <a:srcRect l="18154" r="19132"/>
          <a:stretch>
            <a:fillRect/>
          </a:stretch>
        </p:blipFill>
        <p:spPr>
          <a:xfrm>
            <a:off x="9072563" y="11319"/>
            <a:ext cx="3119437" cy="2760671"/>
          </a:xfrm>
          <a:prstGeom prst="rect">
            <a:avLst/>
          </a:prstGeom>
        </p:spPr>
      </p:pic>
      <p:pic>
        <p:nvPicPr>
          <p:cNvPr id="5" name="Picture 4"/>
          <p:cNvPicPr>
            <a:picLocks noChangeAspect="1"/>
          </p:cNvPicPr>
          <p:nvPr/>
        </p:nvPicPr>
        <p:blipFill>
          <a:blip r:embed="rId2"/>
          <a:stretch>
            <a:fillRect/>
          </a:stretch>
        </p:blipFill>
        <p:spPr>
          <a:xfrm>
            <a:off x="2221357" y="3723552"/>
            <a:ext cx="3630663" cy="2968278"/>
          </a:xfrm>
          <a:prstGeom prst="roundRect">
            <a:avLst>
              <a:gd name="adj" fmla="val 8594"/>
            </a:avLst>
          </a:prstGeom>
          <a:solidFill>
            <a:srgbClr val="FFFFFF">
              <a:shade val="85000"/>
            </a:srgbClr>
          </a:solidFill>
          <a:ln>
            <a:noFill/>
          </a:ln>
          <a:effectLst/>
        </p:spPr>
      </p:pic>
      <p:pic>
        <p:nvPicPr>
          <p:cNvPr id="2050" name="Picture 2" descr="Understanding Six Sigma DMAIC And DMADV Models - Women Quo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876160"/>
            <a:ext cx="3271838" cy="31023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611820" y="3876160"/>
            <a:ext cx="2600325" cy="20612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600" b="0" i="0" dirty="0">
                <a:solidFill>
                  <a:srgbClr val="444444"/>
                </a:solidFill>
                <a:effectLst/>
                <a:latin typeface="Open Sans" panose="020B0606030504020204" pitchFamily="34" charset="0"/>
              </a:rPr>
              <a:t>DMADV is used to create new product designs or process designs in such a way that it results in a more predictable, mature and defect free performance.</a:t>
            </a:r>
            <a:endParaRPr lang="en-US" sz="1600" b="0" i="0" dirty="0">
              <a:solidFill>
                <a:srgbClr val="444444"/>
              </a:solidFill>
              <a:effectLst/>
              <a:latin typeface="Open Sans" panose="020B0606030504020204" pitchFamily="34" charset="0"/>
            </a:endParaRPr>
          </a:p>
        </p:txBody>
      </p:sp>
      <p:sp>
        <p:nvSpPr>
          <p:cNvPr id="9" name="TextBox 8"/>
          <p:cNvSpPr txBox="1"/>
          <p:nvPr/>
        </p:nvSpPr>
        <p:spPr>
          <a:xfrm>
            <a:off x="43911" y="4121458"/>
            <a:ext cx="204206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0" i="0" dirty="0">
                <a:solidFill>
                  <a:srgbClr val="444444"/>
                </a:solidFill>
                <a:effectLst/>
                <a:latin typeface="Open Sans" panose="020B0606030504020204" pitchFamily="34" charset="0"/>
              </a:rPr>
              <a:t>DMAIC is used to improve an existing business process.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Kano’s Analysis</a:t>
            </a:r>
            <a:endParaRPr lang="en-US" dirty="0"/>
          </a:p>
        </p:txBody>
      </p:sp>
      <p:sp>
        <p:nvSpPr>
          <p:cNvPr id="3" name="Content Placeholder 2"/>
          <p:cNvSpPr>
            <a:spLocks noGrp="1"/>
          </p:cNvSpPr>
          <p:nvPr>
            <p:ph idx="1"/>
          </p:nvPr>
        </p:nvSpPr>
        <p:spPr/>
        <p:txBody>
          <a:bodyPr>
            <a:normAutofit lnSpcReduction="10000"/>
          </a:bodyPr>
          <a:lstStyle/>
          <a:p>
            <a:pPr algn="l"/>
            <a:r>
              <a:rPr lang="en-US" b="0" i="0" dirty="0">
                <a:solidFill>
                  <a:srgbClr val="000000"/>
                </a:solidFill>
                <a:effectLst/>
                <a:latin typeface="benton-sans"/>
              </a:rPr>
              <a:t>The Kano Analysis model (pronounced “</a:t>
            </a:r>
            <a:r>
              <a:rPr lang="en-US" b="0" i="0" dirty="0" err="1">
                <a:solidFill>
                  <a:srgbClr val="000000"/>
                </a:solidFill>
                <a:effectLst/>
                <a:latin typeface="benton-sans"/>
              </a:rPr>
              <a:t>Kah</a:t>
            </a:r>
            <a:r>
              <a:rPr lang="en-US" b="0" i="0" dirty="0">
                <a:solidFill>
                  <a:srgbClr val="000000"/>
                </a:solidFill>
                <a:effectLst/>
                <a:latin typeface="benton-sans"/>
              </a:rPr>
              <a:t>-no”), also known as the “</a:t>
            </a:r>
            <a:r>
              <a:rPr lang="en-US" b="1" i="0" dirty="0">
                <a:solidFill>
                  <a:srgbClr val="000000"/>
                </a:solidFill>
                <a:effectLst/>
                <a:latin typeface="benton-sans"/>
              </a:rPr>
              <a:t>Customer Delight vs. Implementation Investment</a:t>
            </a:r>
            <a:r>
              <a:rPr lang="en-US" b="0" i="0" dirty="0">
                <a:solidFill>
                  <a:srgbClr val="000000"/>
                </a:solidFill>
                <a:effectLst/>
                <a:latin typeface="benton-sans"/>
              </a:rPr>
              <a:t>” approach, is an analysis tool that enables you to understand how customer emotional responses to products or features can be measured and explored.</a:t>
            </a:r>
            <a:endParaRPr lang="en-US" b="0" i="0" dirty="0">
              <a:solidFill>
                <a:srgbClr val="000000"/>
              </a:solidFill>
              <a:effectLst/>
              <a:latin typeface="benton-sans"/>
            </a:endParaRPr>
          </a:p>
          <a:p>
            <a:pPr algn="l"/>
            <a:r>
              <a:rPr lang="en-US" b="0" i="0" dirty="0">
                <a:solidFill>
                  <a:srgbClr val="000000"/>
                </a:solidFill>
                <a:effectLst/>
                <a:latin typeface="benton-sans"/>
              </a:rPr>
              <a:t>Using a Kano model questionnaire (used to conduct customer-</a:t>
            </a:r>
            <a:r>
              <a:rPr lang="en-US" b="0" i="0" dirty="0" err="1">
                <a:solidFill>
                  <a:srgbClr val="000000"/>
                </a:solidFill>
                <a:effectLst/>
                <a:latin typeface="benton-sans"/>
              </a:rPr>
              <a:t>focussed</a:t>
            </a:r>
            <a:r>
              <a:rPr lang="en-US" b="0" i="0" dirty="0">
                <a:solidFill>
                  <a:srgbClr val="000000"/>
                </a:solidFill>
                <a:effectLst/>
                <a:latin typeface="benton-sans"/>
              </a:rPr>
              <a:t> research), product features are categorized across two-axis scales: </a:t>
            </a:r>
            <a:r>
              <a:rPr lang="en-US" b="1" i="0" dirty="0">
                <a:solidFill>
                  <a:srgbClr val="000000"/>
                </a:solidFill>
                <a:effectLst/>
                <a:latin typeface="benton-sans"/>
              </a:rPr>
              <a:t>satisfaction and functionality.</a:t>
            </a:r>
            <a:r>
              <a:rPr lang="en-US" b="0" i="0" dirty="0">
                <a:solidFill>
                  <a:srgbClr val="000000"/>
                </a:solidFill>
                <a:effectLst/>
                <a:latin typeface="benton-sans"/>
              </a:rPr>
              <a:t> With this, businesses can prioritize features on a product roadmap based on how likely they are to satisfy customers and the implementation investment.</a:t>
            </a:r>
            <a:endParaRPr lang="en-US" b="0" i="0" dirty="0">
              <a:solidFill>
                <a:srgbClr val="000000"/>
              </a:solidFill>
              <a:effectLst/>
              <a:latin typeface="benton-sans"/>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Kano’s Analysis</a:t>
            </a:r>
            <a:endParaRPr lang="en-US" dirty="0"/>
          </a:p>
        </p:txBody>
      </p:sp>
      <p:sp>
        <p:nvSpPr>
          <p:cNvPr id="3" name="Content Placeholder 2"/>
          <p:cNvSpPr>
            <a:spLocks noGrp="1"/>
          </p:cNvSpPr>
          <p:nvPr>
            <p:ph idx="1"/>
          </p:nvPr>
        </p:nvSpPr>
        <p:spPr/>
        <p:txBody>
          <a:bodyPr/>
          <a:lstStyle/>
          <a:p>
            <a:pPr algn="l"/>
            <a:r>
              <a:rPr lang="en-US" b="1" i="0" dirty="0">
                <a:solidFill>
                  <a:srgbClr val="000000"/>
                </a:solidFill>
                <a:effectLst/>
                <a:latin typeface="benton-sans"/>
              </a:rPr>
              <a:t>Kano’s Five Emotional Response Types</a:t>
            </a:r>
            <a:endParaRPr lang="en-US" b="0" i="0" dirty="0">
              <a:solidFill>
                <a:srgbClr val="000000"/>
              </a:solidFill>
              <a:effectLst/>
              <a:latin typeface="benton-sans"/>
            </a:endParaRPr>
          </a:p>
          <a:p>
            <a:pPr algn="l">
              <a:buFont typeface="+mj-lt"/>
              <a:buAutoNum type="arabicPeriod"/>
            </a:pPr>
            <a:r>
              <a:rPr lang="en-US" b="0" i="0" dirty="0">
                <a:solidFill>
                  <a:srgbClr val="000000"/>
                </a:solidFill>
                <a:effectLst/>
                <a:latin typeface="benton-sans"/>
              </a:rPr>
              <a:t>Must-be (or must have) features</a:t>
            </a:r>
            <a:endParaRPr lang="en-US" b="0" i="0" dirty="0">
              <a:solidFill>
                <a:srgbClr val="000000"/>
              </a:solidFill>
              <a:effectLst/>
              <a:latin typeface="benton-sans"/>
            </a:endParaRPr>
          </a:p>
          <a:p>
            <a:pPr algn="l">
              <a:buFont typeface="+mj-lt"/>
              <a:buAutoNum type="arabicPeriod"/>
            </a:pPr>
            <a:r>
              <a:rPr lang="en-US" b="0" i="0" dirty="0">
                <a:solidFill>
                  <a:srgbClr val="000000"/>
                </a:solidFill>
                <a:effectLst/>
                <a:latin typeface="benton-sans"/>
              </a:rPr>
              <a:t>Performance features</a:t>
            </a:r>
            <a:endParaRPr lang="en-US" b="0" i="0" dirty="0">
              <a:solidFill>
                <a:srgbClr val="000000"/>
              </a:solidFill>
              <a:effectLst/>
              <a:latin typeface="benton-sans"/>
            </a:endParaRPr>
          </a:p>
          <a:p>
            <a:pPr algn="l">
              <a:buFont typeface="+mj-lt"/>
              <a:buAutoNum type="arabicPeriod"/>
            </a:pPr>
            <a:r>
              <a:rPr lang="en-US" b="0" i="0" dirty="0">
                <a:solidFill>
                  <a:srgbClr val="000000"/>
                </a:solidFill>
                <a:effectLst/>
                <a:latin typeface="benton-sans"/>
              </a:rPr>
              <a:t>Attractive features</a:t>
            </a:r>
            <a:endParaRPr lang="en-US" b="0" i="0" dirty="0">
              <a:solidFill>
                <a:srgbClr val="000000"/>
              </a:solidFill>
              <a:effectLst/>
              <a:latin typeface="benton-sans"/>
            </a:endParaRPr>
          </a:p>
          <a:p>
            <a:pPr algn="l">
              <a:buFont typeface="+mj-lt"/>
              <a:buAutoNum type="arabicPeriod"/>
            </a:pPr>
            <a:r>
              <a:rPr lang="en-US" b="0" i="0" dirty="0">
                <a:solidFill>
                  <a:srgbClr val="000000"/>
                </a:solidFill>
                <a:effectLst/>
                <a:latin typeface="benton-sans"/>
              </a:rPr>
              <a:t>Indifferent features</a:t>
            </a:r>
            <a:endParaRPr lang="en-US" b="0" i="0" dirty="0">
              <a:solidFill>
                <a:srgbClr val="000000"/>
              </a:solidFill>
              <a:effectLst/>
              <a:latin typeface="benton-sans"/>
            </a:endParaRPr>
          </a:p>
          <a:p>
            <a:pPr algn="l">
              <a:buFont typeface="+mj-lt"/>
              <a:buAutoNum type="arabicPeriod"/>
            </a:pPr>
            <a:r>
              <a:rPr lang="en-US" b="0" i="0" dirty="0">
                <a:solidFill>
                  <a:srgbClr val="000000"/>
                </a:solidFill>
                <a:effectLst/>
                <a:latin typeface="benton-sans"/>
              </a:rPr>
              <a:t>Reverse features</a:t>
            </a:r>
            <a:endParaRPr lang="en-US" b="0" i="0" dirty="0">
              <a:solidFill>
                <a:srgbClr val="000000"/>
              </a:solidFill>
              <a:effectLst/>
              <a:latin typeface="benton-sans"/>
            </a:endParaRPr>
          </a:p>
          <a:p>
            <a:endParaRPr lang="en-US" dirty="0"/>
          </a:p>
        </p:txBody>
      </p:sp>
      <p:pic>
        <p:nvPicPr>
          <p:cNvPr id="3074"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16875" r="20179"/>
          <a:stretch>
            <a:fillRect/>
          </a:stretch>
        </p:blipFill>
        <p:spPr bwMode="auto">
          <a:xfrm>
            <a:off x="9115424" y="105016"/>
            <a:ext cx="2928939" cy="261735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1586" r="21092"/>
          <a:stretch>
            <a:fillRect/>
          </a:stretch>
        </p:blipFill>
        <p:spPr bwMode="auto">
          <a:xfrm>
            <a:off x="9115424" y="2884344"/>
            <a:ext cx="2928939" cy="300037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307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7133" r="9296"/>
          <a:stretch>
            <a:fillRect/>
          </a:stretch>
        </p:blipFill>
        <p:spPr bwMode="auto">
          <a:xfrm>
            <a:off x="4486275" y="3741038"/>
            <a:ext cx="4457700" cy="300037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 and effect diagram</a:t>
            </a:r>
            <a:endParaRPr lang="en-US" dirty="0"/>
          </a:p>
        </p:txBody>
      </p:sp>
      <p:sp>
        <p:nvSpPr>
          <p:cNvPr id="3" name="Content Placeholder 2"/>
          <p:cNvSpPr>
            <a:spLocks noGrp="1"/>
          </p:cNvSpPr>
          <p:nvPr>
            <p:ph idx="1"/>
          </p:nvPr>
        </p:nvSpPr>
        <p:spPr>
          <a:xfrm>
            <a:off x="414339" y="2015732"/>
            <a:ext cx="4786311" cy="3450613"/>
          </a:xfrm>
        </p:spPr>
        <p:txBody>
          <a:bodyPr/>
          <a:lstStyle/>
          <a:p>
            <a:r>
              <a:rPr lang="en-US" dirty="0"/>
              <a:t>It helps to Identify all potential or probable causes and select the best cause which contributes to the problem/effect.</a:t>
            </a:r>
            <a:endParaRPr lang="en-US" dirty="0"/>
          </a:p>
          <a:p>
            <a:r>
              <a:rPr lang="en-US" dirty="0"/>
              <a:t>The brainstorming technique is used here for potential cause identification.</a:t>
            </a:r>
            <a:endParaRPr lang="en-US" dirty="0"/>
          </a:p>
        </p:txBody>
      </p:sp>
      <p:pic>
        <p:nvPicPr>
          <p:cNvPr id="4" name="Picture 3"/>
          <p:cNvPicPr>
            <a:picLocks noChangeAspect="1"/>
          </p:cNvPicPr>
          <p:nvPr/>
        </p:nvPicPr>
        <p:blipFill>
          <a:blip r:embed="rId1"/>
          <a:stretch>
            <a:fillRect/>
          </a:stretch>
        </p:blipFill>
        <p:spPr>
          <a:xfrm>
            <a:off x="5329237" y="2286000"/>
            <a:ext cx="6676183" cy="4060447"/>
          </a:xfrm>
          <a:prstGeom prst="rect">
            <a:avLst/>
          </a:prstGeom>
        </p:spPr>
      </p:pic>
      <p:sp>
        <p:nvSpPr>
          <p:cNvPr id="6" name="TextBox 5"/>
          <p:cNvSpPr txBox="1"/>
          <p:nvPr/>
        </p:nvSpPr>
        <p:spPr>
          <a:xfrm>
            <a:off x="1451579" y="1329136"/>
            <a:ext cx="6093618" cy="461665"/>
          </a:xfrm>
          <a:prstGeom prst="rect">
            <a:avLst/>
          </a:prstGeom>
          <a:noFill/>
        </p:spPr>
        <p:txBody>
          <a:bodyPr wrap="square">
            <a:spAutoFit/>
          </a:bodyPr>
          <a:lstStyle/>
          <a:p>
            <a:pPr algn="l" fontAlgn="base"/>
            <a:r>
              <a:rPr lang="en-US" sz="2400" b="0" i="0" dirty="0">
                <a:effectLst/>
                <a:latin typeface="-apple-system"/>
              </a:rPr>
              <a:t>Fishbone Diagram | Ishikawa Diagram</a:t>
            </a:r>
            <a:endParaRPr lang="en-US" sz="2400" b="0" i="0" dirty="0">
              <a:effectLst/>
              <a:latin typeface="-apple-syste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 and effect diagram</a:t>
            </a:r>
            <a:endParaRPr lang="en-US" dirty="0"/>
          </a:p>
        </p:txBody>
      </p:sp>
      <p:sp>
        <p:nvSpPr>
          <p:cNvPr id="6" name="TextBox 5"/>
          <p:cNvSpPr txBox="1"/>
          <p:nvPr/>
        </p:nvSpPr>
        <p:spPr>
          <a:xfrm>
            <a:off x="1451579" y="1329136"/>
            <a:ext cx="6093618" cy="461665"/>
          </a:xfrm>
          <a:prstGeom prst="rect">
            <a:avLst/>
          </a:prstGeom>
          <a:noFill/>
        </p:spPr>
        <p:txBody>
          <a:bodyPr wrap="square">
            <a:spAutoFit/>
          </a:bodyPr>
          <a:lstStyle/>
          <a:p>
            <a:pPr algn="l" fontAlgn="base"/>
            <a:r>
              <a:rPr lang="en-US" sz="2400" b="0" i="0" dirty="0">
                <a:effectLst/>
                <a:latin typeface="-apple-system"/>
              </a:rPr>
              <a:t>Fishbone Diagram | Ishikawa Diagram</a:t>
            </a:r>
            <a:endParaRPr lang="en-US" sz="2400" b="0" i="0" dirty="0">
              <a:effectLst/>
              <a:latin typeface="-apple-system"/>
            </a:endParaRPr>
          </a:p>
        </p:txBody>
      </p:sp>
      <p:sp>
        <p:nvSpPr>
          <p:cNvPr id="7" name="Content Placeholder 6"/>
          <p:cNvSpPr>
            <a:spLocks noGrp="1"/>
          </p:cNvSpPr>
          <p:nvPr>
            <p:ph idx="1"/>
          </p:nvPr>
        </p:nvSpPr>
        <p:spPr/>
        <p:txBody>
          <a:bodyPr/>
          <a:lstStyle/>
          <a:p>
            <a:endParaRPr lang="en-US"/>
          </a:p>
        </p:txBody>
      </p:sp>
      <p:pic>
        <p:nvPicPr>
          <p:cNvPr id="4098" name="Picture 2" descr="Ishikawa Diagram; Fish-Bone Diagram; Cause-and-Effect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32094" y="1889970"/>
            <a:ext cx="5609636" cy="41997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2"/>
          <a:stretch>
            <a:fillRect/>
          </a:stretch>
        </p:blipFill>
        <p:spPr>
          <a:xfrm>
            <a:off x="216025" y="2270789"/>
            <a:ext cx="6133619" cy="365852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Affinity diagram</a:t>
            </a:r>
            <a:endParaRPr lang="en-US" dirty="0"/>
          </a:p>
        </p:txBody>
      </p:sp>
      <p:sp>
        <p:nvSpPr>
          <p:cNvPr id="3" name="Content Placeholder 2"/>
          <p:cNvSpPr>
            <a:spLocks noGrp="1"/>
          </p:cNvSpPr>
          <p:nvPr>
            <p:ph idx="1"/>
          </p:nvPr>
        </p:nvSpPr>
        <p:spPr>
          <a:xfrm>
            <a:off x="828675" y="1958582"/>
            <a:ext cx="10587038" cy="3450613"/>
          </a:xfrm>
        </p:spPr>
        <p:txBody>
          <a:bodyPr>
            <a:normAutofit/>
          </a:bodyPr>
          <a:lstStyle/>
          <a:p>
            <a:r>
              <a:rPr lang="en-US" b="0" i="0" dirty="0">
                <a:effectLst/>
                <a:latin typeface="Arial" panose="020B0604020202020204" pitchFamily="34" charset="0"/>
              </a:rPr>
              <a:t>The affinity diagram </a:t>
            </a:r>
            <a:r>
              <a:rPr lang="en-US" b="1" i="0" dirty="0">
                <a:effectLst/>
                <a:latin typeface="Arial" panose="020B0604020202020204" pitchFamily="34" charset="0"/>
              </a:rPr>
              <a:t>organizes a large number of ideas into their natural relationships</a:t>
            </a:r>
            <a:r>
              <a:rPr lang="en-US" b="0" i="0" dirty="0">
                <a:effectLst/>
                <a:latin typeface="Arial" panose="020B0604020202020204" pitchFamily="34" charset="0"/>
              </a:rPr>
              <a:t>. </a:t>
            </a:r>
            <a:endParaRPr lang="en-US" b="0" i="0" dirty="0">
              <a:effectLst/>
              <a:latin typeface="Arial" panose="020B0604020202020204" pitchFamily="34" charset="0"/>
            </a:endParaRPr>
          </a:p>
          <a:p>
            <a:r>
              <a:rPr lang="en-US" b="0" i="0" dirty="0">
                <a:effectLst/>
                <a:latin typeface="Arial" panose="020B0604020202020204" pitchFamily="34" charset="0"/>
              </a:rPr>
              <a:t>It is the organized output from a brainstorming session. </a:t>
            </a:r>
            <a:endParaRPr lang="en-US" b="0" i="0" dirty="0">
              <a:effectLst/>
              <a:latin typeface="Arial" panose="020B0604020202020204" pitchFamily="34" charset="0"/>
            </a:endParaRPr>
          </a:p>
          <a:p>
            <a:r>
              <a:rPr lang="en-US" b="0" i="0" dirty="0">
                <a:effectLst/>
                <a:latin typeface="Arial" panose="020B0604020202020204" pitchFamily="34" charset="0"/>
              </a:rPr>
              <a:t>Use it to generate, organize, and consolidate information related to a product, process, complex issue, or problem.</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Affinity Diagram Softwa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761" y="170259"/>
            <a:ext cx="10564547" cy="65174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endParaRPr lang="en-US" dirty="0"/>
          </a:p>
        </p:txBody>
      </p:sp>
      <p:pic>
        <p:nvPicPr>
          <p:cNvPr id="5" name="Picture 4"/>
          <p:cNvPicPr>
            <a:picLocks noChangeAspect="1"/>
          </p:cNvPicPr>
          <p:nvPr/>
        </p:nvPicPr>
        <p:blipFill>
          <a:blip r:embed="rId1"/>
          <a:stretch>
            <a:fillRect/>
          </a:stretch>
        </p:blipFill>
        <p:spPr>
          <a:xfrm>
            <a:off x="1451579" y="2015732"/>
            <a:ext cx="4972050" cy="185737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2"/>
          <a:stretch>
            <a:fillRect/>
          </a:stretch>
        </p:blipFill>
        <p:spPr>
          <a:xfrm>
            <a:off x="6738991" y="2015732"/>
            <a:ext cx="4000500" cy="155257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1724133" y="4035085"/>
            <a:ext cx="9287912" cy="830997"/>
          </a:xfrm>
          <a:prstGeom prst="rect">
            <a:avLst/>
          </a:prstGeom>
          <a:noFill/>
        </p:spPr>
        <p:txBody>
          <a:bodyPr wrap="square">
            <a:spAutoFit/>
          </a:bodyPr>
          <a:lstStyle/>
          <a:p>
            <a:pPr algn="l"/>
            <a:r>
              <a:rPr lang="en-US" sz="2400" b="0" i="1" u="none" strike="noStrike" baseline="0" dirty="0">
                <a:latin typeface="STIXMathJax_Main-Regular"/>
              </a:rPr>
              <a:t>we define a </a:t>
            </a:r>
            <a:r>
              <a:rPr lang="en-US" sz="2400" b="0" i="1" u="none" strike="noStrike" baseline="0" dirty="0">
                <a:latin typeface="STIXMathJax_Main-Italic"/>
              </a:rPr>
              <a:t>software process </a:t>
            </a:r>
            <a:r>
              <a:rPr lang="en-US" sz="2400" b="0" i="1" u="none" strike="noStrike" baseline="0" dirty="0">
                <a:latin typeface="STIXMathJax_Main-Regular"/>
              </a:rPr>
              <a:t>as a framework for the activities, actions, and tasks required to build high-quality software.</a:t>
            </a:r>
            <a:endParaRPr lang="en-US" sz="2400" i="1" dirty="0"/>
          </a:p>
        </p:txBody>
      </p:sp>
      <p:pic>
        <p:nvPicPr>
          <p:cNvPr id="11" name="Picture 10"/>
          <p:cNvPicPr>
            <a:picLocks noChangeAspect="1"/>
          </p:cNvPicPr>
          <p:nvPr/>
        </p:nvPicPr>
        <p:blipFill>
          <a:blip r:embed="rId3"/>
          <a:stretch>
            <a:fillRect/>
          </a:stretch>
        </p:blipFill>
        <p:spPr>
          <a:xfrm>
            <a:off x="3684405" y="5028060"/>
            <a:ext cx="5137621" cy="1176623"/>
          </a:xfrm>
          <a:prstGeom prst="roundRect">
            <a:avLst>
              <a:gd name="adj" fmla="val 8594"/>
            </a:avLst>
          </a:prstGeom>
          <a:solidFill>
            <a:srgbClr val="FFFFFF">
              <a:shade val="85000"/>
            </a:srgbClr>
          </a:solidFill>
          <a:ln>
            <a:noFill/>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Projects fail</a:t>
            </a:r>
            <a:endParaRPr lang="en-US" dirty="0"/>
          </a:p>
        </p:txBody>
      </p:sp>
      <p:sp>
        <p:nvSpPr>
          <p:cNvPr id="3" name="Content Placeholder 2"/>
          <p:cNvSpPr>
            <a:spLocks noGrp="1"/>
          </p:cNvSpPr>
          <p:nvPr>
            <p:ph idx="1"/>
          </p:nvPr>
        </p:nvSpPr>
        <p:spPr/>
        <p:txBody>
          <a:bodyPr/>
          <a:lstStyle/>
          <a:p>
            <a:pPr marL="0" indent="0">
              <a:buNone/>
            </a:pPr>
            <a:r>
              <a:rPr lang="en-US" b="0" i="0" dirty="0">
                <a:effectLst/>
                <a:latin typeface="Arial" panose="020B0604020202020204" pitchFamily="34" charset="0"/>
              </a:rPr>
              <a:t>Large and small software projects fail for four reasons.</a:t>
            </a:r>
            <a:endParaRPr lang="en-US" b="0" i="0" dirty="0">
              <a:effectLst/>
              <a:latin typeface="Arial" panose="020B0604020202020204" pitchFamily="34" charset="0"/>
            </a:endParaRPr>
          </a:p>
          <a:p>
            <a:r>
              <a:rPr lang="en-US" b="0" i="0" dirty="0">
                <a:effectLst/>
                <a:latin typeface="Arial" panose="020B0604020202020204" pitchFamily="34" charset="0"/>
              </a:rPr>
              <a:t>Project commitments are often unrealistic.</a:t>
            </a:r>
            <a:endParaRPr lang="en-US" b="0" i="0" dirty="0">
              <a:effectLst/>
              <a:latin typeface="Arial" panose="020B0604020202020204" pitchFamily="34" charset="0"/>
            </a:endParaRPr>
          </a:p>
          <a:p>
            <a:r>
              <a:rPr lang="en-US" b="0" i="0" dirty="0">
                <a:effectLst/>
                <a:latin typeface="Arial" panose="020B0604020202020204" pitchFamily="34" charset="0"/>
              </a:rPr>
              <a:t>Larger projects are harder to control.</a:t>
            </a:r>
            <a:endParaRPr lang="en-US" b="0" i="0" dirty="0">
              <a:effectLst/>
              <a:latin typeface="Arial" panose="020B0604020202020204" pitchFamily="34" charset="0"/>
            </a:endParaRPr>
          </a:p>
          <a:p>
            <a:r>
              <a:rPr lang="en-US" b="0" i="0" dirty="0">
                <a:effectLst/>
                <a:latin typeface="Arial" panose="020B0604020202020204" pitchFamily="34" charset="0"/>
              </a:rPr>
              <a:t>Quality problems get worse with project size.</a:t>
            </a:r>
            <a:endParaRPr lang="en-US" b="0" i="0" dirty="0">
              <a:effectLst/>
              <a:latin typeface="Arial" panose="020B0604020202020204" pitchFamily="34" charset="0"/>
            </a:endParaRPr>
          </a:p>
          <a:p>
            <a:r>
              <a:rPr lang="en-US" b="0" i="0" dirty="0">
                <a:effectLst/>
                <a:latin typeface="Arial" panose="020B0604020202020204" pitchFamily="34" charset="0"/>
              </a:rPr>
              <a:t>Teams need leadership and coaching.</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Prescriptive Process models</a:t>
            </a:r>
            <a:endParaRPr lang="en-US" dirty="0"/>
          </a:p>
        </p:txBody>
      </p:sp>
      <p:sp>
        <p:nvSpPr>
          <p:cNvPr id="3" name="Content Placeholder 2"/>
          <p:cNvSpPr>
            <a:spLocks noGrp="1"/>
          </p:cNvSpPr>
          <p:nvPr>
            <p:ph idx="1"/>
          </p:nvPr>
        </p:nvSpPr>
        <p:spPr>
          <a:xfrm>
            <a:off x="208280" y="2015490"/>
            <a:ext cx="11607165" cy="1413510"/>
          </a:xfrm>
        </p:spPr>
        <p:txBody>
          <a:bodyPr/>
          <a:lstStyle/>
          <a:p>
            <a:pPr marL="0" indent="0" algn="l">
              <a:buNone/>
            </a:pPr>
            <a:r>
              <a:rPr lang="en-US" sz="1600" b="0" i="0" u="none" strike="noStrike" baseline="0" dirty="0">
                <a:latin typeface="STIXMathJax_Main-Regular"/>
              </a:rPr>
              <a:t>The </a:t>
            </a:r>
            <a:r>
              <a:rPr lang="en-US" sz="1600" b="0" i="1" u="none" strike="noStrike" baseline="0" dirty="0">
                <a:latin typeface="STIXMathJax_Main-Italic"/>
              </a:rPr>
              <a:t>waterfall model, </a:t>
            </a:r>
            <a:r>
              <a:rPr lang="en-US" sz="1600" b="0" i="0" u="none" strike="noStrike" baseline="0" dirty="0">
                <a:latin typeface="STIXMathJax_Main-Regular"/>
              </a:rPr>
              <a:t>sometimes called the </a:t>
            </a:r>
            <a:r>
              <a:rPr lang="en-US" sz="1600" b="0" i="1" u="none" strike="noStrike" baseline="0" dirty="0">
                <a:latin typeface="STIXMathJax_Main-Italic"/>
              </a:rPr>
              <a:t>linear sequential model</a:t>
            </a:r>
            <a:r>
              <a:rPr lang="en-US" sz="1600" b="0" i="0" u="none" strike="noStrike" baseline="0" dirty="0">
                <a:latin typeface="STIXMathJax_Main-Regular"/>
              </a:rPr>
              <a:t>, suggests a systematic, sequential approach to software development that begins with customer requirements specifications till lastly software delivery.</a:t>
            </a:r>
            <a:endParaRPr lang="en-US" sz="1600" b="0" i="0" u="none" strike="noStrike" baseline="0" dirty="0">
              <a:latin typeface="STIXMathJax_Main-Regular"/>
            </a:endParaRPr>
          </a:p>
        </p:txBody>
      </p:sp>
      <p:sp>
        <p:nvSpPr>
          <p:cNvPr id="5" name="TextBox 4"/>
          <p:cNvSpPr txBox="1"/>
          <p:nvPr/>
        </p:nvSpPr>
        <p:spPr>
          <a:xfrm>
            <a:off x="1451579" y="1320616"/>
            <a:ext cx="6093618" cy="461665"/>
          </a:xfrm>
          <a:prstGeom prst="rect">
            <a:avLst/>
          </a:prstGeom>
          <a:noFill/>
        </p:spPr>
        <p:txBody>
          <a:bodyPr wrap="square">
            <a:spAutoFit/>
          </a:bodyPr>
          <a:lstStyle/>
          <a:p>
            <a:r>
              <a:rPr lang="en-US" sz="2400" dirty="0"/>
              <a:t>The Waterfall Model</a:t>
            </a:r>
            <a:endParaRPr lang="en-US" sz="2400" dirty="0"/>
          </a:p>
        </p:txBody>
      </p:sp>
      <p:pic>
        <p:nvPicPr>
          <p:cNvPr id="7" name="Picture 6"/>
          <p:cNvPicPr>
            <a:picLocks noChangeAspect="1"/>
          </p:cNvPicPr>
          <p:nvPr/>
        </p:nvPicPr>
        <p:blipFill>
          <a:blip r:embed="rId1"/>
          <a:stretch>
            <a:fillRect/>
          </a:stretch>
        </p:blipFill>
        <p:spPr>
          <a:xfrm>
            <a:off x="2096219" y="4885465"/>
            <a:ext cx="8620125" cy="185379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1451579" y="2722367"/>
            <a:ext cx="9603274"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l"/>
            <a:r>
              <a:rPr lang="en-US" sz="1800" b="1" i="0" u="none" strike="noStrike" baseline="0" dirty="0">
                <a:latin typeface="STIXMathJax_Main-Regular"/>
              </a:rPr>
              <a:t>Issues:</a:t>
            </a:r>
            <a:endParaRPr lang="en-US" sz="1800" b="1" i="0" u="none" strike="noStrike" baseline="0" dirty="0">
              <a:latin typeface="STIXMathJax_Main-Regular"/>
            </a:endParaRPr>
          </a:p>
          <a:p>
            <a:pPr marL="342900" indent="-342900" algn="l">
              <a:buFont typeface="+mj-lt"/>
              <a:buAutoNum type="arabicPeriod"/>
            </a:pPr>
            <a:r>
              <a:rPr lang="en-US" sz="1800" b="0" i="0" u="none" strike="noStrike" baseline="0" dirty="0">
                <a:latin typeface="STIXMathJax_Main-Regular"/>
              </a:rPr>
              <a:t>Real projects rarely follow the sequential work flow that the model proposes.</a:t>
            </a:r>
            <a:endParaRPr lang="en-US" sz="1800" b="0" i="0" u="none" strike="noStrike" baseline="0" dirty="0">
              <a:latin typeface="STIXMathJax_Main-Regular"/>
            </a:endParaRPr>
          </a:p>
          <a:p>
            <a:pPr marL="342900" indent="-342900" algn="l">
              <a:buFont typeface="+mj-lt"/>
              <a:buAutoNum type="arabicPeriod"/>
            </a:pPr>
            <a:r>
              <a:rPr lang="en-US" sz="1800" b="0" i="0" u="none" strike="noStrike" baseline="0" dirty="0">
                <a:latin typeface="STIXMathJax_Main-Regular"/>
              </a:rPr>
              <a:t>It is often difficult for the customer to state all requirements explicitly at the beginning of most projects.</a:t>
            </a:r>
            <a:endParaRPr lang="en-US" sz="1800" b="0" i="0" u="none" strike="noStrike" baseline="0" dirty="0">
              <a:latin typeface="STIXMathJax_Main-Regular"/>
            </a:endParaRPr>
          </a:p>
          <a:p>
            <a:pPr marL="342900" indent="-342900" algn="l">
              <a:buFont typeface="+mj-lt"/>
              <a:buAutoNum type="arabicPeriod"/>
            </a:pPr>
            <a:r>
              <a:rPr lang="en-US" sz="1800" b="0" i="0" u="none" strike="noStrike" baseline="0" dirty="0">
                <a:latin typeface="STIXMathJax_Main-Regular"/>
              </a:rPr>
              <a:t>The customer must have patience because a working version of the program(s) will not be available until late in the project time span.</a:t>
            </a:r>
            <a:endParaRPr lang="en-US" sz="1800" b="0" i="0" u="none" strike="noStrike" baseline="0" dirty="0">
              <a:latin typeface="STIXMathJax_Main-Regular"/>
            </a:endParaRPr>
          </a:p>
          <a:p>
            <a:pPr marL="342900" indent="-342900" algn="l">
              <a:buFont typeface="+mj-lt"/>
              <a:buAutoNum type="arabicPeriod"/>
            </a:pPr>
            <a:r>
              <a:rPr lang="en-US" sz="1800" b="0" i="0" u="none" strike="noStrike" baseline="0" dirty="0">
                <a:latin typeface="STIXMathJax_Main-Regular"/>
              </a:rPr>
              <a:t>Major blunders may not be detected until the working program is reviewed.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Prescriptive Process models</a:t>
            </a:r>
            <a:endParaRPr lang="en-US" dirty="0"/>
          </a:p>
        </p:txBody>
      </p:sp>
      <p:sp>
        <p:nvSpPr>
          <p:cNvPr id="3" name="Content Placeholder 2"/>
          <p:cNvSpPr>
            <a:spLocks noGrp="1"/>
          </p:cNvSpPr>
          <p:nvPr>
            <p:ph idx="1"/>
          </p:nvPr>
        </p:nvSpPr>
        <p:spPr>
          <a:xfrm>
            <a:off x="100016" y="2015731"/>
            <a:ext cx="7072313" cy="4427931"/>
          </a:xfrm>
        </p:spPr>
        <p:style>
          <a:lnRef idx="2">
            <a:schemeClr val="accent1"/>
          </a:lnRef>
          <a:fillRef idx="1">
            <a:schemeClr val="lt1"/>
          </a:fillRef>
          <a:effectRef idx="0">
            <a:schemeClr val="accent1"/>
          </a:effectRef>
          <a:fontRef idx="minor">
            <a:schemeClr val="dk1"/>
          </a:fontRef>
        </p:style>
        <p:txBody>
          <a:bodyPr>
            <a:noAutofit/>
          </a:bodyPr>
          <a:lstStyle/>
          <a:p>
            <a:pPr algn="l">
              <a:lnSpc>
                <a:spcPct val="100000"/>
              </a:lnSpc>
              <a:spcBef>
                <a:spcPts val="0"/>
              </a:spcBef>
            </a:pPr>
            <a:r>
              <a:rPr lang="en-US" sz="2400" i="0" u="none" strike="noStrike" baseline="0" dirty="0"/>
              <a:t>The prototyping paradigm assists you and other stakeholders to better understand what is to be built when requirements are fuzzy.</a:t>
            </a:r>
            <a:endParaRPr lang="en-US" sz="2400" i="0" u="none" strike="noStrike" baseline="0" dirty="0"/>
          </a:p>
          <a:p>
            <a:pPr algn="l">
              <a:lnSpc>
                <a:spcPct val="100000"/>
              </a:lnSpc>
              <a:spcBef>
                <a:spcPts val="0"/>
              </a:spcBef>
            </a:pPr>
            <a:r>
              <a:rPr lang="en-US" sz="2400" i="0" u="none" strike="noStrike" baseline="0" dirty="0"/>
              <a:t>A prototyping iteration is planned quickly, and modeling (in the form of a “quick design”) occurs.</a:t>
            </a:r>
            <a:endParaRPr lang="en-US" sz="2400" i="0" u="none" strike="noStrike" baseline="0" dirty="0"/>
          </a:p>
          <a:p>
            <a:pPr algn="l">
              <a:lnSpc>
                <a:spcPct val="100000"/>
              </a:lnSpc>
              <a:spcBef>
                <a:spcPts val="0"/>
              </a:spcBef>
            </a:pPr>
            <a:r>
              <a:rPr lang="en-US" sz="2400" dirty="0"/>
              <a:t>Ideally, the prototype serves as a mechanism for identifying software requirements.</a:t>
            </a:r>
            <a:endParaRPr lang="en-US" sz="2400" dirty="0"/>
          </a:p>
          <a:p>
            <a:pPr algn="l">
              <a:lnSpc>
                <a:spcPct val="100000"/>
              </a:lnSpc>
              <a:spcBef>
                <a:spcPts val="0"/>
              </a:spcBef>
            </a:pPr>
            <a:r>
              <a:rPr lang="en-US" sz="2400" dirty="0"/>
              <a:t>If a working prototype is to be built, you can make use of existing program fragments</a:t>
            </a:r>
            <a:endParaRPr lang="en-US" sz="2400" dirty="0"/>
          </a:p>
          <a:p>
            <a:pPr algn="l">
              <a:lnSpc>
                <a:spcPct val="100000"/>
              </a:lnSpc>
              <a:spcBef>
                <a:spcPts val="0"/>
              </a:spcBef>
            </a:pPr>
            <a:r>
              <a:rPr lang="en-US" sz="2400" dirty="0"/>
              <a:t>or apply tools that enable working programs to be generated quickly.</a:t>
            </a:r>
            <a:endParaRPr lang="en-US" sz="2400" dirty="0"/>
          </a:p>
        </p:txBody>
      </p:sp>
      <p:sp>
        <p:nvSpPr>
          <p:cNvPr id="5" name="TextBox 4"/>
          <p:cNvSpPr txBox="1"/>
          <p:nvPr/>
        </p:nvSpPr>
        <p:spPr>
          <a:xfrm>
            <a:off x="1451579" y="1320616"/>
            <a:ext cx="6093618" cy="461665"/>
          </a:xfrm>
          <a:prstGeom prst="rect">
            <a:avLst/>
          </a:prstGeom>
          <a:noFill/>
        </p:spPr>
        <p:txBody>
          <a:bodyPr wrap="square">
            <a:spAutoFit/>
          </a:bodyPr>
          <a:lstStyle/>
          <a:p>
            <a:r>
              <a:rPr lang="en-US" sz="2400" dirty="0"/>
              <a:t>Prototyping Process Model</a:t>
            </a:r>
            <a:endParaRPr lang="en-US" sz="2400" dirty="0"/>
          </a:p>
        </p:txBody>
      </p:sp>
      <p:pic>
        <p:nvPicPr>
          <p:cNvPr id="6" name="Picture 5"/>
          <p:cNvPicPr>
            <a:picLocks noChangeAspect="1"/>
          </p:cNvPicPr>
          <p:nvPr/>
        </p:nvPicPr>
        <p:blipFill rotWithShape="1">
          <a:blip r:embed="rId1"/>
          <a:srcRect l="9307" r="5911"/>
          <a:stretch>
            <a:fillRect/>
          </a:stretch>
        </p:blipFill>
        <p:spPr>
          <a:xfrm>
            <a:off x="7288301" y="1551448"/>
            <a:ext cx="4665573" cy="4732865"/>
          </a:xfrm>
          <a:prstGeom prst="roundRect">
            <a:avLst>
              <a:gd name="adj" fmla="val 8594"/>
            </a:avLst>
          </a:prstGeom>
          <a:solidFill>
            <a:srgbClr val="FFFFFF">
              <a:shade val="85000"/>
            </a:srgbClr>
          </a:solidFill>
          <a:ln>
            <a:noFill/>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Prescriptive Process models</a:t>
            </a:r>
            <a:endParaRPr lang="en-US" dirty="0"/>
          </a:p>
        </p:txBody>
      </p:sp>
      <p:sp>
        <p:nvSpPr>
          <p:cNvPr id="5" name="TextBox 4"/>
          <p:cNvSpPr txBox="1"/>
          <p:nvPr/>
        </p:nvSpPr>
        <p:spPr>
          <a:xfrm>
            <a:off x="1451579" y="1320616"/>
            <a:ext cx="6093618" cy="461665"/>
          </a:xfrm>
          <a:prstGeom prst="rect">
            <a:avLst/>
          </a:prstGeom>
          <a:noFill/>
        </p:spPr>
        <p:txBody>
          <a:bodyPr wrap="square">
            <a:spAutoFit/>
          </a:bodyPr>
          <a:lstStyle/>
          <a:p>
            <a:r>
              <a:rPr lang="en-US" sz="2400" dirty="0"/>
              <a:t>Evolutionary Process Model</a:t>
            </a:r>
            <a:endParaRPr lang="en-US" sz="2400" dirty="0"/>
          </a:p>
        </p:txBody>
      </p:sp>
      <p:sp>
        <p:nvSpPr>
          <p:cNvPr id="7" name="Content Placeholder 6"/>
          <p:cNvSpPr>
            <a:spLocks noGrp="1"/>
          </p:cNvSpPr>
          <p:nvPr>
            <p:ph idx="1"/>
          </p:nvPr>
        </p:nvSpPr>
        <p:spPr>
          <a:xfrm>
            <a:off x="1451610" y="2015490"/>
            <a:ext cx="9603105" cy="4430395"/>
          </a:xfrm>
        </p:spPr>
        <p:txBody>
          <a:bodyPr>
            <a:noAutofit/>
          </a:bodyPr>
          <a:lstStyle/>
          <a:p>
            <a:r>
              <a:rPr lang="en-US" dirty="0"/>
              <a:t>In a situation where you need a process model that has been explicitly designed to accommodate a product that grows and changes.</a:t>
            </a:r>
            <a:endParaRPr lang="en-US" dirty="0"/>
          </a:p>
          <a:p>
            <a:r>
              <a:rPr lang="en-US" dirty="0"/>
              <a:t>the spiral model is an evolutionary software process model that couples the iterative nature of prototyping with the controlled and systematic aspects of the waterfall model. It provides the potential for rapid development of increasingly more complete versions of the software.</a:t>
            </a:r>
            <a:endParaRPr lang="en-US" dirty="0"/>
          </a:p>
          <a:p>
            <a:r>
              <a:rPr lang="en-US" dirty="0"/>
              <a:t>Using the spiral model, software is developed in a series of evolutionary releases.</a:t>
            </a:r>
            <a:endParaRPr lang="en-US" dirty="0"/>
          </a:p>
          <a:p>
            <a:r>
              <a:rPr lang="en-US" dirty="0"/>
              <a:t>During early iterations, the release might be a model or prototype. During later iterations, increasingly more complete versions of the engineered system are produced.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Prescriptive Process models</a:t>
            </a:r>
            <a:endParaRPr lang="en-US" dirty="0"/>
          </a:p>
        </p:txBody>
      </p:sp>
      <p:sp>
        <p:nvSpPr>
          <p:cNvPr id="5" name="TextBox 4"/>
          <p:cNvSpPr txBox="1"/>
          <p:nvPr/>
        </p:nvSpPr>
        <p:spPr>
          <a:xfrm>
            <a:off x="1451579" y="1320616"/>
            <a:ext cx="6093618" cy="461665"/>
          </a:xfrm>
          <a:prstGeom prst="rect">
            <a:avLst/>
          </a:prstGeom>
          <a:noFill/>
        </p:spPr>
        <p:txBody>
          <a:bodyPr wrap="square">
            <a:spAutoFit/>
          </a:bodyPr>
          <a:lstStyle/>
          <a:p>
            <a:r>
              <a:rPr lang="en-US" sz="2400" dirty="0"/>
              <a:t>Evolutionary Process Model</a:t>
            </a:r>
            <a:endParaRPr lang="en-US" sz="2400" dirty="0"/>
          </a:p>
        </p:txBody>
      </p:sp>
      <p:sp>
        <p:nvSpPr>
          <p:cNvPr id="4" name="Content Placeholder 3"/>
          <p:cNvSpPr>
            <a:spLocks noGrp="1"/>
          </p:cNvSpPr>
          <p:nvPr>
            <p:ph idx="1"/>
          </p:nvPr>
        </p:nvSpPr>
        <p:spPr>
          <a:xfrm>
            <a:off x="314325" y="1955165"/>
            <a:ext cx="3836670" cy="4574540"/>
          </a:xfrm>
        </p:spPr>
        <p:style>
          <a:lnRef idx="2">
            <a:schemeClr val="accent1"/>
          </a:lnRef>
          <a:fillRef idx="1">
            <a:schemeClr val="lt1"/>
          </a:fillRef>
          <a:effectRef idx="0">
            <a:schemeClr val="accent1"/>
          </a:effectRef>
          <a:fontRef idx="minor">
            <a:schemeClr val="dk1"/>
          </a:fontRef>
        </p:style>
        <p:txBody>
          <a:bodyPr>
            <a:noAutofit/>
          </a:bodyPr>
          <a:lstStyle/>
          <a:p>
            <a:r>
              <a:rPr lang="en-US" dirty="0"/>
              <a:t>The spiral model demands a direct consideration of technical risks at all stages of the project and, if properly applied, should reduce risks before they become problematic.</a:t>
            </a:r>
            <a:endParaRPr lang="en-US" dirty="0"/>
          </a:p>
          <a:p>
            <a:pPr algn="l"/>
            <a:r>
              <a:rPr lang="en-US" b="0" i="0" u="none" strike="noStrike" baseline="0" dirty="0"/>
              <a:t>The intent of evolutionary models is to develop high-quality softwares in an iterative or incremental manner.</a:t>
            </a:r>
            <a:endParaRPr lang="en-US" dirty="0"/>
          </a:p>
        </p:txBody>
      </p:sp>
      <p:pic>
        <p:nvPicPr>
          <p:cNvPr id="8" name="Picture 7"/>
          <p:cNvPicPr>
            <a:picLocks noChangeAspect="1"/>
          </p:cNvPicPr>
          <p:nvPr/>
        </p:nvPicPr>
        <p:blipFill>
          <a:blip r:embed="rId1"/>
          <a:stretch>
            <a:fillRect/>
          </a:stretch>
        </p:blipFill>
        <p:spPr>
          <a:xfrm>
            <a:off x="4613480" y="1955135"/>
            <a:ext cx="6907007" cy="4902865"/>
          </a:xfrm>
          <a:prstGeom prst="roundRect">
            <a:avLst>
              <a:gd name="adj" fmla="val 8594"/>
            </a:avLst>
          </a:prstGeom>
          <a:solidFill>
            <a:srgbClr val="FFFFFF">
              <a:shade val="85000"/>
            </a:srgbClr>
          </a:solidFill>
          <a:ln>
            <a:noFill/>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Prescriptive Process models</a:t>
            </a:r>
            <a:endParaRPr lang="en-US" dirty="0"/>
          </a:p>
        </p:txBody>
      </p:sp>
      <p:sp>
        <p:nvSpPr>
          <p:cNvPr id="5" name="TextBox 4"/>
          <p:cNvSpPr txBox="1"/>
          <p:nvPr/>
        </p:nvSpPr>
        <p:spPr>
          <a:xfrm>
            <a:off x="1451579" y="1320616"/>
            <a:ext cx="6093618" cy="461665"/>
          </a:xfrm>
          <a:prstGeom prst="rect">
            <a:avLst/>
          </a:prstGeom>
          <a:noFill/>
        </p:spPr>
        <p:txBody>
          <a:bodyPr wrap="square">
            <a:spAutoFit/>
          </a:bodyPr>
          <a:lstStyle/>
          <a:p>
            <a:r>
              <a:rPr lang="en-US" sz="2400" dirty="0"/>
              <a:t>Unified Process Model</a:t>
            </a:r>
            <a:endParaRPr lang="en-US" sz="2400" dirty="0"/>
          </a:p>
        </p:txBody>
      </p:sp>
      <p:sp>
        <p:nvSpPr>
          <p:cNvPr id="6" name="Content Placeholder 5"/>
          <p:cNvSpPr>
            <a:spLocks noGrp="1"/>
          </p:cNvSpPr>
          <p:nvPr>
            <p:ph idx="1"/>
          </p:nvPr>
        </p:nvSpPr>
        <p:spPr>
          <a:xfrm>
            <a:off x="1451610" y="2015490"/>
            <a:ext cx="9900285" cy="3450590"/>
          </a:xfrm>
        </p:spPr>
        <p:txBody>
          <a:bodyPr>
            <a:normAutofit/>
          </a:bodyPr>
          <a:lstStyle/>
          <a:p>
            <a:r>
              <a:rPr lang="en-US" dirty="0"/>
              <a:t>The Unified Process recognizes the importance of</a:t>
            </a:r>
            <a:r>
              <a:rPr lang="en-US" b="1" dirty="0"/>
              <a:t> customer communication</a:t>
            </a:r>
            <a:r>
              <a:rPr lang="en-US" dirty="0"/>
              <a:t> and </a:t>
            </a:r>
            <a:r>
              <a:rPr lang="en-US" b="1" dirty="0"/>
              <a:t>streamlined methods for describing the customer’s view of a system</a:t>
            </a:r>
            <a:r>
              <a:rPr lang="en-US" dirty="0"/>
              <a:t> (the use case).</a:t>
            </a:r>
            <a:endParaRPr lang="en-US" dirty="0"/>
          </a:p>
          <a:p>
            <a:r>
              <a:rPr lang="en-US" dirty="0"/>
              <a:t>It emphasizes the important role of software architecture and “helps the architect focus on the right goals, such as understandability, reliance to future changes, and reuse”</a:t>
            </a:r>
            <a:endParaRPr lang="en-US" dirty="0"/>
          </a:p>
          <a:p>
            <a:r>
              <a:rPr lang="en-US" dirty="0"/>
              <a:t>UML, the unified modeling language, was developed to support their work. UML contains a robust notation for the modeling and development of object-oriented systems and has became a defacto industry standard for modeling software of all types.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Prescriptive Process models</a:t>
            </a:r>
            <a:endParaRPr lang="en-US" dirty="0"/>
          </a:p>
        </p:txBody>
      </p:sp>
      <p:sp>
        <p:nvSpPr>
          <p:cNvPr id="5" name="TextBox 4"/>
          <p:cNvSpPr txBox="1"/>
          <p:nvPr/>
        </p:nvSpPr>
        <p:spPr>
          <a:xfrm>
            <a:off x="1451579" y="1320616"/>
            <a:ext cx="6093618" cy="461665"/>
          </a:xfrm>
          <a:prstGeom prst="rect">
            <a:avLst/>
          </a:prstGeom>
          <a:noFill/>
        </p:spPr>
        <p:txBody>
          <a:bodyPr wrap="square">
            <a:spAutoFit/>
          </a:bodyPr>
          <a:lstStyle/>
          <a:p>
            <a:r>
              <a:rPr lang="en-US" sz="2400" dirty="0"/>
              <a:t>Unified Process Model</a:t>
            </a:r>
            <a:endParaRPr lang="en-US" sz="2400" dirty="0"/>
          </a:p>
        </p:txBody>
      </p:sp>
      <p:sp>
        <p:nvSpPr>
          <p:cNvPr id="4" name="Content Placeholder 3"/>
          <p:cNvSpPr>
            <a:spLocks noGrp="1"/>
          </p:cNvSpPr>
          <p:nvPr>
            <p:ph idx="1"/>
          </p:nvPr>
        </p:nvSpPr>
        <p:spPr>
          <a:xfrm>
            <a:off x="292896" y="2015732"/>
            <a:ext cx="6222204" cy="4727968"/>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n-US" dirty="0"/>
              <a:t>The </a:t>
            </a:r>
            <a:r>
              <a:rPr lang="en-US" b="1" dirty="0"/>
              <a:t>inception phase </a:t>
            </a:r>
            <a:r>
              <a:rPr lang="en-US" dirty="0"/>
              <a:t>of the UP is where customer communication and planning takes place.</a:t>
            </a:r>
            <a:endParaRPr lang="en-US" dirty="0"/>
          </a:p>
          <a:p>
            <a:r>
              <a:rPr lang="en-US" dirty="0"/>
              <a:t>The </a:t>
            </a:r>
            <a:r>
              <a:rPr lang="en-US" b="1" dirty="0"/>
              <a:t>elaboration phase </a:t>
            </a:r>
            <a:r>
              <a:rPr lang="en-US" dirty="0"/>
              <a:t>encompasses the planning and modeling activities of the generic process model</a:t>
            </a:r>
            <a:endParaRPr lang="en-US" dirty="0"/>
          </a:p>
          <a:p>
            <a:r>
              <a:rPr lang="en-US" dirty="0"/>
              <a:t>The </a:t>
            </a:r>
            <a:r>
              <a:rPr lang="en-US" b="1" dirty="0"/>
              <a:t>construction phase </a:t>
            </a:r>
            <a:r>
              <a:rPr lang="en-US" dirty="0"/>
              <a:t>of the UP is identical to the construction activity defined for the generic software process.</a:t>
            </a:r>
            <a:endParaRPr lang="en-US" dirty="0"/>
          </a:p>
          <a:p>
            <a:r>
              <a:rPr lang="en-US" dirty="0"/>
              <a:t>The </a:t>
            </a:r>
            <a:r>
              <a:rPr lang="en-US" b="1" dirty="0"/>
              <a:t>transition phase </a:t>
            </a:r>
            <a:r>
              <a:rPr lang="en-US" dirty="0"/>
              <a:t>of the UP encompasses the latter stages of the generic</a:t>
            </a:r>
            <a:endParaRPr lang="en-US" dirty="0"/>
          </a:p>
          <a:p>
            <a:r>
              <a:rPr lang="en-US" dirty="0"/>
              <a:t>The </a:t>
            </a:r>
            <a:r>
              <a:rPr lang="en-US" b="1" dirty="0"/>
              <a:t>construction activity </a:t>
            </a:r>
            <a:r>
              <a:rPr lang="en-US" dirty="0"/>
              <a:t>and the first part of the generic deployment (delivery and feedback) activity.</a:t>
            </a:r>
            <a:endParaRPr lang="en-US" dirty="0"/>
          </a:p>
          <a:p>
            <a:r>
              <a:rPr lang="en-US" dirty="0"/>
              <a:t>The </a:t>
            </a:r>
            <a:r>
              <a:rPr lang="en-US" b="1" dirty="0"/>
              <a:t>production phase </a:t>
            </a:r>
            <a:r>
              <a:rPr lang="en-US" dirty="0"/>
              <a:t>of the UP coincides with the deployment activity of the generic process.</a:t>
            </a:r>
            <a:endParaRPr lang="en-US" dirty="0"/>
          </a:p>
          <a:p>
            <a:endParaRPr lang="en-US" dirty="0"/>
          </a:p>
        </p:txBody>
      </p:sp>
      <p:pic>
        <p:nvPicPr>
          <p:cNvPr id="8" name="Picture 7"/>
          <p:cNvPicPr>
            <a:picLocks noChangeAspect="1"/>
          </p:cNvPicPr>
          <p:nvPr/>
        </p:nvPicPr>
        <p:blipFill>
          <a:blip r:embed="rId1"/>
          <a:stretch>
            <a:fillRect/>
          </a:stretch>
        </p:blipFill>
        <p:spPr>
          <a:xfrm>
            <a:off x="6664968" y="1667981"/>
            <a:ext cx="5527032" cy="5075719"/>
          </a:xfrm>
          <a:prstGeom prst="roundRect">
            <a:avLst>
              <a:gd name="adj" fmla="val 8594"/>
            </a:avLst>
          </a:prstGeom>
          <a:solidFill>
            <a:srgbClr val="FFFFFF">
              <a:shade val="85000"/>
            </a:srgbClr>
          </a:solidFill>
          <a:ln>
            <a:noFill/>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19"/>
            <a:ext cx="4349146" cy="1049235"/>
          </a:xfrm>
        </p:spPr>
        <p:txBody>
          <a:bodyPr/>
          <a:lstStyle/>
          <a:p>
            <a:r>
              <a:rPr lang="en-US" dirty="0"/>
              <a:t>Product &amp; Process</a:t>
            </a:r>
            <a:endParaRPr lang="en-US" dirty="0"/>
          </a:p>
        </p:txBody>
      </p:sp>
      <p:sp>
        <p:nvSpPr>
          <p:cNvPr id="3" name="Content Placeholder 2"/>
          <p:cNvSpPr>
            <a:spLocks noGrp="1"/>
          </p:cNvSpPr>
          <p:nvPr>
            <p:ph idx="1"/>
          </p:nvPr>
        </p:nvSpPr>
        <p:spPr>
          <a:xfrm>
            <a:off x="379730" y="2015490"/>
            <a:ext cx="5420995" cy="4242435"/>
          </a:xfrm>
        </p:spPr>
        <p:txBody>
          <a:bodyPr>
            <a:normAutofit lnSpcReduction="10000"/>
          </a:bodyPr>
          <a:lstStyle/>
          <a:p>
            <a:r>
              <a:rPr lang="en-US" sz="2400" dirty="0"/>
              <a:t>If the process is weak, the end product will undoubtedly suffer.</a:t>
            </a:r>
            <a:endParaRPr lang="en-US" sz="2400" dirty="0"/>
          </a:p>
          <a:p>
            <a:r>
              <a:rPr lang="en-US" sz="2400" dirty="0"/>
              <a:t>People derive as much (or more) satisfaction from the creative process as they do from the end product.</a:t>
            </a:r>
            <a:endParaRPr lang="en-US" sz="2400" dirty="0"/>
          </a:p>
          <a:p>
            <a:r>
              <a:rPr lang="en-US" sz="2400" dirty="0"/>
              <a:t>The reality is that no process is perfect for every project. Usually the software team adapts one or more of the process models</a:t>
            </a:r>
            <a:endParaRPr lang="en-US" sz="2400" dirty="0"/>
          </a:p>
        </p:txBody>
      </p:sp>
      <p:pic>
        <p:nvPicPr>
          <p:cNvPr id="5" name="Picture 4"/>
          <p:cNvPicPr>
            <a:picLocks noChangeAspect="1"/>
          </p:cNvPicPr>
          <p:nvPr/>
        </p:nvPicPr>
        <p:blipFill>
          <a:blip r:embed="rId1"/>
          <a:stretch>
            <a:fillRect/>
          </a:stretch>
        </p:blipFill>
        <p:spPr>
          <a:xfrm>
            <a:off x="5964723" y="0"/>
            <a:ext cx="6227277" cy="6858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endParaRPr lang="en-US" dirty="0"/>
          </a:p>
        </p:txBody>
      </p:sp>
      <p:sp>
        <p:nvSpPr>
          <p:cNvPr id="3" name="Content Placeholder 2"/>
          <p:cNvSpPr>
            <a:spLocks noGrp="1"/>
          </p:cNvSpPr>
          <p:nvPr>
            <p:ph idx="1"/>
          </p:nvPr>
        </p:nvSpPr>
        <p:spPr>
          <a:xfrm>
            <a:off x="932815" y="2015490"/>
            <a:ext cx="10860405" cy="3450590"/>
          </a:xfrm>
        </p:spPr>
        <p:txBody>
          <a:bodyPr>
            <a:normAutofit/>
          </a:bodyPr>
          <a:lstStyle/>
          <a:p>
            <a:pPr marL="342900" indent="-342900">
              <a:buFont typeface="+mj-lt"/>
              <a:buAutoNum type="arabicPeriod"/>
            </a:pPr>
            <a:r>
              <a:rPr lang="en-US" sz="2400" b="0" i="0" u="none" strike="noStrike" baseline="0" dirty="0">
                <a:latin typeface="STIXMathJax_Main-Regular"/>
              </a:rPr>
              <a:t>Are the Unified Process and UML the same thing? Explain your answer.</a:t>
            </a:r>
            <a:endParaRPr lang="en-US" sz="2400" b="0" i="0" u="none" strike="noStrike" baseline="0" dirty="0">
              <a:latin typeface="STIXMathJax_Main-Regular"/>
            </a:endParaRPr>
          </a:p>
          <a:p>
            <a:pPr marL="342900" indent="-342900">
              <a:buFont typeface="+mj-lt"/>
              <a:buAutoNum type="arabicPeriod"/>
            </a:pPr>
            <a:r>
              <a:rPr lang="en-US" sz="2400" dirty="0">
                <a:latin typeface="STIXMathJax_Main-Regular"/>
              </a:rPr>
              <a:t>Provide three examples of software projects that would be amenable to the prototyping model. Be specific.</a:t>
            </a:r>
            <a:endParaRPr lang="en-US" sz="2400" dirty="0">
              <a:latin typeface="STIXMathJax_Main-Regular"/>
            </a:endParaRPr>
          </a:p>
          <a:p>
            <a:pPr marL="342900" indent="-342900">
              <a:buFont typeface="+mj-lt"/>
              <a:buAutoNum type="arabicPeriod"/>
            </a:pPr>
            <a:r>
              <a:rPr lang="en-US" sz="2400" dirty="0">
                <a:latin typeface="STIXMathJax_Main-Regular"/>
              </a:rPr>
              <a:t>Discuss the differences among the various process flows described. Identify the types of problems that might be applicable to each of the generic flows described.</a:t>
            </a:r>
            <a:endParaRPr lang="en-US" sz="2400" dirty="0">
              <a:latin typeface="STIXMathJax_Main-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Process Model</a:t>
            </a:r>
            <a:endParaRPr lang="en-US" dirty="0"/>
          </a:p>
        </p:txBody>
      </p:sp>
      <p:sp>
        <p:nvSpPr>
          <p:cNvPr id="3" name="Content Placeholder 2"/>
          <p:cNvSpPr>
            <a:spLocks noGrp="1"/>
          </p:cNvSpPr>
          <p:nvPr>
            <p:ph idx="1"/>
          </p:nvPr>
        </p:nvSpPr>
        <p:spPr>
          <a:xfrm>
            <a:off x="233045" y="2015490"/>
            <a:ext cx="7898130" cy="4037965"/>
          </a:xfrm>
        </p:spPr>
        <p:txBody>
          <a:bodyPr>
            <a:noAutofit/>
          </a:bodyPr>
          <a:lstStyle/>
          <a:p>
            <a:r>
              <a:rPr lang="en-US" sz="1800" b="0" i="0" u="none" strike="noStrike" baseline="0" dirty="0">
                <a:latin typeface="STIXMathJax_Main-Regular"/>
              </a:rPr>
              <a:t>Each </a:t>
            </a:r>
            <a:r>
              <a:rPr lang="en-US" sz="1800" b="1" i="0" u="none" strike="noStrike" baseline="0" dirty="0">
                <a:latin typeface="STIXMathJax_Main-Regular"/>
              </a:rPr>
              <a:t>framework activity </a:t>
            </a:r>
            <a:r>
              <a:rPr lang="en-US" sz="1800" b="0" i="0" u="none" strike="noStrike" baseline="0" dirty="0">
                <a:latin typeface="STIXMathJax_Main-Regular"/>
              </a:rPr>
              <a:t>is populated by a set of </a:t>
            </a:r>
            <a:r>
              <a:rPr lang="en-US" sz="1800" b="1" i="0" u="none" strike="noStrike" baseline="0" dirty="0">
                <a:latin typeface="STIXMathJax_Main-Regular"/>
              </a:rPr>
              <a:t>software engineering actions.</a:t>
            </a:r>
            <a:endParaRPr lang="en-US" sz="1800" b="1" i="0" u="none" strike="noStrike" baseline="0" dirty="0">
              <a:latin typeface="STIXMathJax_Main-Regular"/>
            </a:endParaRPr>
          </a:p>
          <a:p>
            <a:r>
              <a:rPr lang="en-US" sz="1800" b="0" i="0" u="none" strike="noStrike" baseline="0" dirty="0">
                <a:latin typeface="STIXMathJax_Main-Regular"/>
              </a:rPr>
              <a:t>Each </a:t>
            </a:r>
            <a:r>
              <a:rPr lang="en-US" sz="1800" b="1" i="0" u="none" strike="noStrike" baseline="0" dirty="0">
                <a:latin typeface="STIXMathJax_Main-Regular"/>
              </a:rPr>
              <a:t>software engineering </a:t>
            </a:r>
            <a:r>
              <a:rPr lang="en-US" sz="1800" b="0" i="0" u="none" strike="noStrike" baseline="0" dirty="0">
                <a:latin typeface="STIXMathJax_Main-Regular"/>
              </a:rPr>
              <a:t>action is defined by a </a:t>
            </a:r>
            <a:r>
              <a:rPr lang="en-US" sz="1800" b="1" i="1" u="none" strike="noStrike" baseline="0" dirty="0">
                <a:latin typeface="STIXMathJax_Main-Italic"/>
              </a:rPr>
              <a:t>task set </a:t>
            </a:r>
            <a:r>
              <a:rPr lang="en-US" sz="1800" b="0" i="0" u="none" strike="noStrike" baseline="0" dirty="0">
                <a:latin typeface="STIXMathJax_Main-Regular"/>
              </a:rPr>
              <a:t>that identifies the work tasks that are to be completed, the </a:t>
            </a:r>
            <a:r>
              <a:rPr lang="en-US" sz="1800" b="1" i="0" u="none" strike="noStrike" baseline="0" dirty="0">
                <a:latin typeface="STIXMathJax_Main-Regular"/>
              </a:rPr>
              <a:t>work products </a:t>
            </a:r>
            <a:r>
              <a:rPr lang="en-US" sz="1800" b="0" i="0" u="none" strike="noStrike" baseline="0" dirty="0">
                <a:latin typeface="STIXMathJax_Main-Regular"/>
              </a:rPr>
              <a:t>that will be produced, the</a:t>
            </a:r>
            <a:r>
              <a:rPr lang="en-US" sz="1800" b="1" i="0" u="none" strike="noStrike" baseline="0" dirty="0">
                <a:latin typeface="STIXMathJax_Main-Regular"/>
              </a:rPr>
              <a:t> quality assurance points </a:t>
            </a:r>
            <a:r>
              <a:rPr lang="en-US" sz="1800" b="0" i="0" u="none" strike="noStrike" baseline="0" dirty="0">
                <a:latin typeface="STIXMathJax_Main-Regular"/>
              </a:rPr>
              <a:t>that will be required, and the </a:t>
            </a:r>
            <a:r>
              <a:rPr lang="en-US" sz="1800" b="1" i="0" u="none" strike="noStrike" baseline="0" dirty="0">
                <a:latin typeface="STIXMathJax_Main-Regular"/>
              </a:rPr>
              <a:t>milestones</a:t>
            </a:r>
            <a:r>
              <a:rPr lang="en-US" sz="1800" b="0" i="0" u="none" strike="noStrike" baseline="0" dirty="0">
                <a:latin typeface="STIXMathJax_Main-Regular"/>
              </a:rPr>
              <a:t> that will be used to indicate progress.</a:t>
            </a:r>
            <a:endParaRPr lang="en-US" sz="1800" b="0" i="0" u="none" strike="noStrike" baseline="0" dirty="0">
              <a:latin typeface="STIXMathJax_Main-Regular"/>
            </a:endParaRPr>
          </a:p>
          <a:p>
            <a:r>
              <a:rPr lang="en-US" sz="1800" dirty="0">
                <a:latin typeface="STIXMathJax_Main-Regular"/>
              </a:rPr>
              <a:t>A set of </a:t>
            </a:r>
            <a:r>
              <a:rPr lang="en-US" sz="1800" b="1" dirty="0">
                <a:latin typeface="STIXMathJax_Main-Regular"/>
              </a:rPr>
              <a:t>umbrella activities</a:t>
            </a:r>
            <a:r>
              <a:rPr lang="en-US" sz="1800" dirty="0">
                <a:latin typeface="STIXMathJax_Main-Regular"/>
              </a:rPr>
              <a:t>—</a:t>
            </a:r>
            <a:r>
              <a:rPr lang="en-US" sz="1800" u="sng" dirty="0">
                <a:latin typeface="STIXMathJax_Main-Regular"/>
              </a:rPr>
              <a:t>project tracking and control, risk management, quality assurance, configuration management, technical reviews</a:t>
            </a:r>
            <a:r>
              <a:rPr lang="en-US" sz="1800" dirty="0">
                <a:latin typeface="STIXMathJax_Main-Regular"/>
              </a:rPr>
              <a:t>, and others—are applied throughout the process.</a:t>
            </a:r>
            <a:endParaRPr lang="en-US" sz="1800" dirty="0">
              <a:latin typeface="STIXMathJax_Main-Regular"/>
            </a:endParaRPr>
          </a:p>
          <a:p>
            <a:endParaRPr lang="en-US" sz="1800" dirty="0">
              <a:latin typeface="STIXMathJax_Main-Regular"/>
            </a:endParaRPr>
          </a:p>
        </p:txBody>
      </p:sp>
      <p:pic>
        <p:nvPicPr>
          <p:cNvPr id="7" name="Picture 6"/>
          <p:cNvPicPr>
            <a:picLocks noChangeAspect="1"/>
          </p:cNvPicPr>
          <p:nvPr/>
        </p:nvPicPr>
        <p:blipFill>
          <a:blip r:embed="rId1"/>
          <a:stretch>
            <a:fillRect/>
          </a:stretch>
        </p:blipFill>
        <p:spPr>
          <a:xfrm>
            <a:off x="8131008" y="0"/>
            <a:ext cx="3933465"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a:t>
            </a:r>
            <a:endParaRPr lang="en-US" dirty="0"/>
          </a:p>
        </p:txBody>
      </p:sp>
      <p:sp>
        <p:nvSpPr>
          <p:cNvPr id="3" name="Content Placeholder 2"/>
          <p:cNvSpPr>
            <a:spLocks noGrp="1"/>
          </p:cNvSpPr>
          <p:nvPr>
            <p:ph idx="1"/>
          </p:nvPr>
        </p:nvSpPr>
        <p:spPr>
          <a:xfrm>
            <a:off x="323850" y="2015490"/>
            <a:ext cx="10730865" cy="3450590"/>
          </a:xfrm>
        </p:spPr>
        <p:txBody>
          <a:bodyPr/>
          <a:lstStyle/>
          <a:p>
            <a:pPr marL="0" indent="0" algn="l">
              <a:buNone/>
            </a:pPr>
            <a:r>
              <a:rPr lang="en-US" sz="1800" b="0" i="1" u="none" strike="noStrike" baseline="0" dirty="0">
                <a:latin typeface="STIXMathJax_Main-Italic"/>
              </a:rPr>
              <a:t>Process flow</a:t>
            </a:r>
            <a:r>
              <a:rPr lang="en-US" sz="1800" b="0" i="0" u="none" strike="noStrike" baseline="0" dirty="0">
                <a:latin typeface="STIXMathJax_Main-Regular"/>
              </a:rPr>
              <a:t>—describes how the framework activities and the actions and tasks that occur within each framework activity are organized with respect to sequence and time.</a:t>
            </a:r>
            <a:endParaRPr lang="en-US" sz="1800" b="0" i="0" u="none" strike="noStrike" baseline="0" dirty="0">
              <a:latin typeface="STIXMathJax_Main-Regular"/>
            </a:endParaRPr>
          </a:p>
        </p:txBody>
      </p:sp>
      <p:pic>
        <p:nvPicPr>
          <p:cNvPr id="7" name="Picture 6"/>
          <p:cNvPicPr>
            <a:picLocks noChangeAspect="1"/>
          </p:cNvPicPr>
          <p:nvPr/>
        </p:nvPicPr>
        <p:blipFill>
          <a:blip r:embed="rId1"/>
          <a:stretch>
            <a:fillRect/>
          </a:stretch>
        </p:blipFill>
        <p:spPr>
          <a:xfrm>
            <a:off x="1747520" y="4039870"/>
            <a:ext cx="8696960" cy="2683510"/>
          </a:xfrm>
          <a:prstGeom prst="rect">
            <a:avLst/>
          </a:prstGeom>
        </p:spPr>
      </p:pic>
      <p:sp>
        <p:nvSpPr>
          <p:cNvPr id="9" name="TextBox 8"/>
          <p:cNvSpPr txBox="1"/>
          <p:nvPr/>
        </p:nvSpPr>
        <p:spPr>
          <a:xfrm>
            <a:off x="1451578" y="2778175"/>
            <a:ext cx="9124981" cy="337185"/>
          </a:xfrm>
          <a:prstGeom prst="rect">
            <a:avLst/>
          </a:prstGeom>
          <a:solidFill>
            <a:schemeClr val="accent2"/>
          </a:solidFill>
        </p:spPr>
        <p:txBody>
          <a:bodyPr wrap="square">
            <a:spAutoFit/>
          </a:bodyPr>
          <a:lstStyle/>
          <a:p>
            <a:r>
              <a:rPr lang="en-US" sz="1600" b="0" i="0" u="none" strike="noStrike" baseline="0" dirty="0">
                <a:latin typeface="STIXMathJax_Main-Regular"/>
              </a:rPr>
              <a:t>A </a:t>
            </a:r>
            <a:r>
              <a:rPr lang="en-US" sz="1600" b="0" i="1" u="none" strike="noStrike" baseline="0" dirty="0">
                <a:latin typeface="STIXMathJax_Main-Italic"/>
              </a:rPr>
              <a:t>linear process flow </a:t>
            </a:r>
            <a:r>
              <a:rPr lang="en-US" sz="1600" b="0" i="0" u="none" strike="noStrike" baseline="0" dirty="0">
                <a:latin typeface="STIXMathJax_Main-Regular"/>
              </a:rPr>
              <a:t>executes each of the five framework activities in sequence</a:t>
            </a:r>
            <a:endParaRPr lang="en-US" sz="1600" b="0" i="0" u="none" strike="noStrike" baseline="0" dirty="0">
              <a:latin typeface="STIXMathJax_Main-Regular"/>
            </a:endParaRPr>
          </a:p>
        </p:txBody>
      </p:sp>
      <p:sp>
        <p:nvSpPr>
          <p:cNvPr id="11" name="TextBox 10"/>
          <p:cNvSpPr txBox="1"/>
          <p:nvPr/>
        </p:nvSpPr>
        <p:spPr>
          <a:xfrm>
            <a:off x="1451578" y="3256407"/>
            <a:ext cx="9124981" cy="583565"/>
          </a:xfrm>
          <a:prstGeom prst="rect">
            <a:avLst/>
          </a:prstGeom>
          <a:solidFill>
            <a:schemeClr val="accent2"/>
          </a:solidFill>
        </p:spPr>
        <p:txBody>
          <a:bodyPr wrap="square">
            <a:spAutoFit/>
          </a:bodyPr>
          <a:lstStyle/>
          <a:p>
            <a:pPr algn="l"/>
            <a:r>
              <a:rPr lang="en-US" sz="1600" b="0" i="0" u="none" strike="noStrike" baseline="0" dirty="0">
                <a:latin typeface="STIXMathJax_Main-Regular"/>
              </a:rPr>
              <a:t>An </a:t>
            </a:r>
            <a:r>
              <a:rPr lang="en-US" sz="1600" b="0" i="1" u="none" strike="noStrike" baseline="0" dirty="0">
                <a:latin typeface="STIXMathJax_Main-Italic"/>
              </a:rPr>
              <a:t>iterative process flow </a:t>
            </a:r>
            <a:r>
              <a:rPr lang="en-US" sz="1600" b="0" i="0" u="none" strike="noStrike" baseline="0" dirty="0">
                <a:latin typeface="STIXMathJax_Main-Regular"/>
              </a:rPr>
              <a:t>repeats one or more of the activities before proceeding to the next</a:t>
            </a:r>
            <a:endParaRPr lang="en-US" sz="1600" b="0" i="0" u="none" strike="noStrike" baseline="0" dirty="0">
              <a:latin typeface="STIXMathJax_Main-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2206021" cy="1049235"/>
          </a:xfrm>
        </p:spPr>
        <p:txBody>
          <a:bodyPr/>
          <a:lstStyle/>
          <a:p>
            <a:r>
              <a:rPr lang="en-US" dirty="0"/>
              <a:t>Process flow</a:t>
            </a:r>
            <a:endParaRPr lang="en-US" dirty="0"/>
          </a:p>
        </p:txBody>
      </p:sp>
      <p:pic>
        <p:nvPicPr>
          <p:cNvPr id="7" name="Picture 6"/>
          <p:cNvPicPr>
            <a:picLocks noChangeAspect="1"/>
          </p:cNvPicPr>
          <p:nvPr/>
        </p:nvPicPr>
        <p:blipFill>
          <a:blip r:embed="rId1"/>
          <a:stretch>
            <a:fillRect/>
          </a:stretch>
        </p:blipFill>
        <p:spPr>
          <a:xfrm>
            <a:off x="4029393" y="0"/>
            <a:ext cx="8162607" cy="6858000"/>
          </a:xfrm>
          <a:prstGeom prst="rect">
            <a:avLst/>
          </a:prstGeom>
        </p:spPr>
      </p:pic>
      <p:sp>
        <p:nvSpPr>
          <p:cNvPr id="9" name="TextBox 8"/>
          <p:cNvSpPr txBox="1"/>
          <p:nvPr/>
        </p:nvSpPr>
        <p:spPr>
          <a:xfrm>
            <a:off x="612617" y="2014835"/>
            <a:ext cx="3230879" cy="829945"/>
          </a:xfrm>
          <a:prstGeom prst="rect">
            <a:avLst/>
          </a:prstGeom>
          <a:solidFill>
            <a:schemeClr val="accent2"/>
          </a:solidFill>
        </p:spPr>
        <p:txBody>
          <a:bodyPr wrap="square">
            <a:spAutoFit/>
          </a:bodyPr>
          <a:lstStyle/>
          <a:p>
            <a:pPr algn="l"/>
            <a:r>
              <a:rPr lang="en-US" sz="1600" b="0" i="0" u="none" strike="noStrike" baseline="0" dirty="0">
                <a:latin typeface="STIXMathJax_Main-Regular"/>
              </a:rPr>
              <a:t>An </a:t>
            </a:r>
            <a:r>
              <a:rPr lang="en-US" sz="1600" b="0" i="1" u="none" strike="noStrike" baseline="0" dirty="0">
                <a:latin typeface="STIXMathJax_Main-Italic"/>
              </a:rPr>
              <a:t>evolutionary process flow </a:t>
            </a:r>
            <a:r>
              <a:rPr lang="en-US" sz="1600" b="0" i="0" u="none" strike="noStrike" baseline="0" dirty="0">
                <a:latin typeface="STIXMathJax_Main-Regular"/>
              </a:rPr>
              <a:t>executes the activities in a “circular” manner.</a:t>
            </a:r>
            <a:endParaRPr lang="en-US" sz="1600" b="0" i="0" u="none" strike="noStrike" baseline="0" dirty="0">
              <a:latin typeface="STIXMathJax_Main-Regular"/>
            </a:endParaRPr>
          </a:p>
        </p:txBody>
      </p:sp>
      <p:sp>
        <p:nvSpPr>
          <p:cNvPr id="11" name="TextBox 10"/>
          <p:cNvSpPr txBox="1"/>
          <p:nvPr/>
        </p:nvSpPr>
        <p:spPr>
          <a:xfrm>
            <a:off x="609600" y="3273505"/>
            <a:ext cx="3230879" cy="1076325"/>
          </a:xfrm>
          <a:prstGeom prst="rect">
            <a:avLst/>
          </a:prstGeom>
          <a:solidFill>
            <a:schemeClr val="accent2"/>
          </a:solidFill>
        </p:spPr>
        <p:txBody>
          <a:bodyPr wrap="square">
            <a:spAutoFit/>
          </a:bodyPr>
          <a:lstStyle/>
          <a:p>
            <a:pPr algn="l"/>
            <a:r>
              <a:rPr lang="en-US" sz="1600" b="0" i="0" u="none" strike="noStrike" baseline="0" dirty="0">
                <a:latin typeface="STIXMathJax_Main-Regular"/>
              </a:rPr>
              <a:t>A </a:t>
            </a:r>
            <a:r>
              <a:rPr lang="en-US" sz="1600" b="0" i="1" u="none" strike="noStrike" baseline="0" dirty="0">
                <a:latin typeface="STIXMathJax_Main-Italic"/>
              </a:rPr>
              <a:t>parallel process flow </a:t>
            </a:r>
            <a:r>
              <a:rPr lang="en-US" sz="1600" b="0" i="0" u="none" strike="noStrike" baseline="0" dirty="0">
                <a:latin typeface="STIXMathJax_Main-Regular"/>
              </a:rPr>
              <a:t>executes</a:t>
            </a:r>
            <a:endParaRPr lang="en-US" sz="1600" b="0" i="0" u="none" strike="noStrike" baseline="0" dirty="0">
              <a:latin typeface="STIXMathJax_Main-Regular"/>
            </a:endParaRPr>
          </a:p>
          <a:p>
            <a:pPr algn="l"/>
            <a:r>
              <a:rPr lang="en-US" sz="1600" b="0" i="0" u="none" strike="noStrike" baseline="0" dirty="0">
                <a:latin typeface="STIXMathJax_Main-Regular"/>
              </a:rPr>
              <a:t>one or more activities in parallel with other activities</a:t>
            </a:r>
            <a:endParaRPr lang="en-US" sz="1600" b="0" i="0" u="none" strike="noStrike" baseline="0" dirty="0">
              <a:latin typeface="STIXMathJax_Main-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framework activity</a:t>
            </a:r>
            <a:endParaRPr lang="en-US" dirty="0"/>
          </a:p>
        </p:txBody>
      </p:sp>
      <p:sp>
        <p:nvSpPr>
          <p:cNvPr id="5" name="TextBox 4"/>
          <p:cNvSpPr txBox="1"/>
          <p:nvPr/>
        </p:nvSpPr>
        <p:spPr>
          <a:xfrm>
            <a:off x="1137146" y="2474230"/>
            <a:ext cx="10064254"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spcBef>
                <a:spcPts val="600"/>
              </a:spcBef>
              <a:spcAft>
                <a:spcPts val="600"/>
              </a:spcAft>
            </a:pPr>
            <a:r>
              <a:rPr lang="en-US" sz="2800" b="0" i="1" u="none" strike="noStrike" baseline="0" dirty="0">
                <a:latin typeface="STIXMathJax_Main-Italic"/>
              </a:rPr>
              <a:t>What </a:t>
            </a:r>
            <a:r>
              <a:rPr lang="en-US" sz="2800" b="0" i="1" u="sng" strike="noStrike" baseline="0" dirty="0">
                <a:latin typeface="STIXMathJax_Main-Italic"/>
              </a:rPr>
              <a:t>actions</a:t>
            </a:r>
            <a:r>
              <a:rPr lang="en-US" sz="2800" b="0" i="1" u="none" strike="noStrike" baseline="0" dirty="0">
                <a:latin typeface="STIXMathJax_Main-Italic"/>
              </a:rPr>
              <a:t> are appropriate for a </a:t>
            </a:r>
            <a:r>
              <a:rPr lang="en-US" sz="2800" b="0" i="1" u="sng" strike="noStrike" baseline="0" dirty="0">
                <a:latin typeface="STIXMathJax_Main-Italic"/>
              </a:rPr>
              <a:t>framework activity</a:t>
            </a:r>
            <a:r>
              <a:rPr lang="en-US" sz="2800" b="0" i="1" u="none" strike="noStrike" baseline="0" dirty="0">
                <a:latin typeface="STIXMathJax_Main-Italic"/>
              </a:rPr>
              <a:t>, given the nature of the </a:t>
            </a:r>
            <a:r>
              <a:rPr lang="en-US" sz="2800" b="0" i="1" u="sng" strike="noStrike" baseline="0" dirty="0">
                <a:latin typeface="STIXMathJax_Main-Italic"/>
              </a:rPr>
              <a:t>problem</a:t>
            </a:r>
            <a:r>
              <a:rPr lang="en-US" sz="2800" b="0" i="1" u="none" strike="noStrike" baseline="0" dirty="0">
                <a:latin typeface="STIXMathJax_Main-Italic"/>
              </a:rPr>
              <a:t> to be solved, the </a:t>
            </a:r>
            <a:r>
              <a:rPr lang="en-US" sz="2800" b="0" i="1" u="sng" strike="noStrike" baseline="0" dirty="0">
                <a:latin typeface="STIXMathJax_Main-Italic"/>
              </a:rPr>
              <a:t>characteristics</a:t>
            </a:r>
            <a:r>
              <a:rPr lang="en-US" sz="2800" b="0" i="1" u="none" strike="noStrike" baseline="0" dirty="0">
                <a:latin typeface="STIXMathJax_Main-Italic"/>
              </a:rPr>
              <a:t> of the </a:t>
            </a:r>
            <a:r>
              <a:rPr lang="en-US" sz="2800" b="0" i="1" u="sng" strike="noStrike" baseline="0" dirty="0">
                <a:latin typeface="STIXMathJax_Main-Italic"/>
              </a:rPr>
              <a:t>people</a:t>
            </a:r>
            <a:r>
              <a:rPr lang="en-US" sz="2800" b="0" i="1" u="none" strike="noStrike" baseline="0" dirty="0">
                <a:latin typeface="STIXMathJax_Main-Italic"/>
              </a:rPr>
              <a:t> doing the work, and the </a:t>
            </a:r>
            <a:r>
              <a:rPr lang="en-US" sz="2800" b="0" i="1" u="sng" strike="noStrike" baseline="0" dirty="0">
                <a:latin typeface="STIXMathJax_Main-Italic"/>
              </a:rPr>
              <a:t>stakeholders</a:t>
            </a:r>
            <a:r>
              <a:rPr lang="en-US" sz="2800" b="0" i="1" u="none" strike="noStrike" baseline="0" dirty="0">
                <a:latin typeface="STIXMathJax_Main-Italic"/>
              </a:rPr>
              <a:t> who are </a:t>
            </a:r>
            <a:r>
              <a:rPr lang="en-US" sz="2800" b="0" i="1" u="sng" strike="noStrike" baseline="0" dirty="0">
                <a:latin typeface="STIXMathJax_Main-Italic"/>
              </a:rPr>
              <a:t>sponsoring</a:t>
            </a:r>
            <a:r>
              <a:rPr lang="en-US" sz="2800" b="0" i="1" u="none" strike="noStrike" baseline="0" dirty="0">
                <a:latin typeface="STIXMathJax_Main-Italic"/>
              </a:rPr>
              <a:t> the project?</a:t>
            </a:r>
            <a:endParaRPr lang="en-US" sz="2800" dirty="0"/>
          </a:p>
        </p:txBody>
      </p:sp>
      <p:sp>
        <p:nvSpPr>
          <p:cNvPr id="7" name="TextBox 6"/>
          <p:cNvSpPr txBox="1"/>
          <p:nvPr/>
        </p:nvSpPr>
        <p:spPr>
          <a:xfrm>
            <a:off x="1137146" y="2012565"/>
            <a:ext cx="1987054" cy="39878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l"/>
            <a:r>
              <a:rPr lang="en-US" sz="2000" b="1" i="1" u="none" strike="noStrike" baseline="0" dirty="0">
                <a:latin typeface="STIXMathJax_Main-Italic"/>
              </a:rPr>
              <a:t>Key Question</a:t>
            </a:r>
            <a:endParaRPr lang="en-US" sz="2000" b="1" i="1" u="none" strike="noStrike" baseline="0" dirty="0">
              <a:latin typeface="STIXMathJax_Main-Italic"/>
            </a:endParaRPr>
          </a:p>
        </p:txBody>
      </p:sp>
      <p:sp>
        <p:nvSpPr>
          <p:cNvPr id="9" name="TextBox 8"/>
          <p:cNvSpPr txBox="1"/>
          <p:nvPr/>
        </p:nvSpPr>
        <p:spPr>
          <a:xfrm>
            <a:off x="216694" y="4751777"/>
            <a:ext cx="5584031" cy="107632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just"/>
            <a:r>
              <a:rPr lang="en-US" sz="1600" b="0" i="0" u="none" strike="noStrike" baseline="0" dirty="0">
                <a:latin typeface="Arial" panose="020B0604020202020204" pitchFamily="34" charset="0"/>
                <a:cs typeface="Arial" panose="020B0604020202020204" pitchFamily="34" charset="0"/>
              </a:rPr>
              <a:t>For a small software project requested by one person with simple, straightforward requirements, the </a:t>
            </a:r>
            <a:r>
              <a:rPr lang="en-US" sz="1600" b="1" i="0" u="none" strike="noStrike" baseline="0" dirty="0">
                <a:latin typeface="Arial" panose="020B0604020202020204" pitchFamily="34" charset="0"/>
                <a:cs typeface="Arial" panose="020B0604020202020204" pitchFamily="34" charset="0"/>
              </a:rPr>
              <a:t>communication </a:t>
            </a:r>
            <a:r>
              <a:rPr lang="en-US" sz="1600" b="0" i="0" u="none" strike="noStrike" baseline="0" dirty="0">
                <a:latin typeface="Arial" panose="020B0604020202020204" pitchFamily="34" charset="0"/>
                <a:cs typeface="Arial" panose="020B0604020202020204" pitchFamily="34" charset="0"/>
              </a:rPr>
              <a:t>activity might encompass little more than a phone call or e-mail with the appropriate stakeholder.</a:t>
            </a:r>
            <a:endParaRPr lang="en-US" sz="1600" b="0" i="0" u="none" strike="noStrike" baseline="0" dirty="0">
              <a:latin typeface="Arial" panose="020B0604020202020204" pitchFamily="34" charset="0"/>
              <a:cs typeface="Arial" panose="020B0604020202020204" pitchFamily="34" charset="0"/>
            </a:endParaRPr>
          </a:p>
        </p:txBody>
      </p:sp>
      <p:sp>
        <p:nvSpPr>
          <p:cNvPr id="11" name="TextBox 10"/>
          <p:cNvSpPr txBox="1"/>
          <p:nvPr/>
        </p:nvSpPr>
        <p:spPr>
          <a:xfrm>
            <a:off x="6096000" y="4751777"/>
            <a:ext cx="5948362" cy="132207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just"/>
            <a:r>
              <a:rPr lang="en-US" sz="1600" b="0" i="0" u="none" strike="noStrike" baseline="0" dirty="0">
                <a:latin typeface="Arial" panose="020B0604020202020204" pitchFamily="34" charset="0"/>
                <a:cs typeface="Arial" panose="020B0604020202020204" pitchFamily="34" charset="0"/>
              </a:rPr>
              <a:t>If the project was considerably more complex with lots of stakeholders, each with a different set of (sometimes conflicting) requirements, the communication activity might have six distinct actions: </a:t>
            </a:r>
            <a:r>
              <a:rPr lang="en-US" sz="1600" b="0" i="1" u="none" strike="noStrike" baseline="0" dirty="0">
                <a:latin typeface="Arial" panose="020B0604020202020204" pitchFamily="34" charset="0"/>
                <a:cs typeface="Arial" panose="020B0604020202020204" pitchFamily="34" charset="0"/>
              </a:rPr>
              <a:t>inception, elicitation, elaboration, negotiation, specification, </a:t>
            </a:r>
            <a:r>
              <a:rPr lang="en-US" sz="1600" b="0" i="0" u="none" strike="noStrike" baseline="0" dirty="0">
                <a:latin typeface="Arial" panose="020B0604020202020204" pitchFamily="34" charset="0"/>
                <a:cs typeface="Arial" panose="020B0604020202020204" pitchFamily="34" charset="0"/>
              </a:rPr>
              <a:t>and </a:t>
            </a:r>
            <a:r>
              <a:rPr lang="en-US" sz="1600" b="0" i="1" u="none" strike="noStrike" baseline="0" dirty="0">
                <a:latin typeface="Arial" panose="020B0604020202020204" pitchFamily="34" charset="0"/>
                <a:cs typeface="Arial" panose="020B0604020202020204" pitchFamily="34" charset="0"/>
              </a:rPr>
              <a:t>validation.</a:t>
            </a:r>
            <a:endParaRPr lang="en-US" sz="1600" b="0" i="1" u="none" strike="noStrike" baseline="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55" y="418465"/>
            <a:ext cx="2849880" cy="1049020"/>
          </a:xfrm>
        </p:spPr>
        <p:txBody>
          <a:bodyPr/>
          <a:lstStyle/>
          <a:p>
            <a:r>
              <a:rPr lang="en-US" dirty="0"/>
              <a:t>Identifying a task set</a:t>
            </a:r>
            <a:endParaRPr lang="en-US" dirty="0"/>
          </a:p>
        </p:txBody>
      </p:sp>
      <p:sp>
        <p:nvSpPr>
          <p:cNvPr id="3" name="Content Placeholder 2"/>
          <p:cNvSpPr>
            <a:spLocks noGrp="1"/>
          </p:cNvSpPr>
          <p:nvPr>
            <p:ph idx="1"/>
          </p:nvPr>
        </p:nvSpPr>
        <p:spPr>
          <a:xfrm>
            <a:off x="128589" y="2015732"/>
            <a:ext cx="2521824" cy="3450613"/>
          </a:xfrm>
        </p:spPr>
        <p:txBody>
          <a:bodyPr/>
          <a:lstStyle/>
          <a:p>
            <a:r>
              <a:rPr lang="en-US" sz="1800" b="0" i="0" u="none" strike="noStrike" baseline="0" dirty="0">
                <a:latin typeface="STIXMathJax_Main-Regular"/>
              </a:rPr>
              <a:t>Different projects demand different task sets.</a:t>
            </a:r>
            <a:endParaRPr lang="en-US" dirty="0"/>
          </a:p>
        </p:txBody>
      </p:sp>
      <p:pic>
        <p:nvPicPr>
          <p:cNvPr id="5" name="Picture 4"/>
          <p:cNvPicPr>
            <a:picLocks noChangeAspect="1"/>
          </p:cNvPicPr>
          <p:nvPr/>
        </p:nvPicPr>
        <p:blipFill>
          <a:blip r:embed="rId1"/>
          <a:stretch>
            <a:fillRect/>
          </a:stretch>
        </p:blipFill>
        <p:spPr>
          <a:xfrm>
            <a:off x="3100552" y="21613"/>
            <a:ext cx="9091448"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Assessment &amp; improvement</a:t>
            </a:r>
            <a:endParaRPr lang="en-US" dirty="0"/>
          </a:p>
        </p:txBody>
      </p:sp>
      <p:sp>
        <p:nvSpPr>
          <p:cNvPr id="5" name="TextBox 4"/>
          <p:cNvSpPr txBox="1"/>
          <p:nvPr/>
        </p:nvSpPr>
        <p:spPr>
          <a:xfrm>
            <a:off x="131022" y="2210941"/>
            <a:ext cx="2926501" cy="1076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US" sz="1600" b="1" i="0" u="none" strike="noStrike" baseline="0" dirty="0">
                <a:latin typeface="STIXMathJax_Main-Regular"/>
              </a:rPr>
              <a:t>Process patterns </a:t>
            </a:r>
            <a:r>
              <a:rPr lang="en-US" sz="1600" b="0" i="0" u="none" strike="noStrike" baseline="0" dirty="0">
                <a:latin typeface="STIXMathJax_Main-Regular"/>
              </a:rPr>
              <a:t>must be coupled with solid software engineering practice</a:t>
            </a:r>
            <a:endParaRPr lang="en-US" sz="1600" b="0" i="0" u="none" strike="noStrike" baseline="0" dirty="0">
              <a:latin typeface="STIXMathJax_Main-Regular"/>
            </a:endParaRPr>
          </a:p>
        </p:txBody>
      </p:sp>
      <p:sp>
        <p:nvSpPr>
          <p:cNvPr id="7" name="TextBox 6"/>
          <p:cNvSpPr txBox="1"/>
          <p:nvPr/>
        </p:nvSpPr>
        <p:spPr>
          <a:xfrm>
            <a:off x="131021" y="3429000"/>
            <a:ext cx="2926501" cy="18148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b="1" i="0" u="none" strike="noStrike" baseline="0">
                <a:solidFill>
                  <a:schemeClr val="dk1"/>
                </a:solidFill>
                <a:latin typeface="STIXMathJax_Main-Regular"/>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b="0" dirty="0"/>
              <a:t>The current thinking among most engineers is that software processes and activities should be assessed using</a:t>
            </a:r>
            <a:r>
              <a:rPr lang="en-US" sz="1600" dirty="0"/>
              <a:t> numeric measures or software analytics (metrics).</a:t>
            </a:r>
            <a:endParaRPr lang="en-US" sz="1600" dirty="0"/>
          </a:p>
        </p:txBody>
      </p:sp>
      <p:sp>
        <p:nvSpPr>
          <p:cNvPr id="9" name="TextBox 8"/>
          <p:cNvSpPr txBox="1"/>
          <p:nvPr/>
        </p:nvSpPr>
        <p:spPr>
          <a:xfrm>
            <a:off x="3206407" y="2092478"/>
            <a:ext cx="8509342" cy="82994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b="0" i="0" dirty="0">
                <a:solidFill>
                  <a:srgbClr val="141414"/>
                </a:solidFill>
                <a:effectLst/>
                <a:latin typeface="fira-sans"/>
              </a:rPr>
              <a:t>The </a:t>
            </a:r>
            <a:r>
              <a:rPr lang="en-US" sz="1600" b="1" i="0" dirty="0">
                <a:solidFill>
                  <a:srgbClr val="141414"/>
                </a:solidFill>
                <a:effectLst/>
                <a:latin typeface="fira-sans"/>
              </a:rPr>
              <a:t>Capability Maturity Model Integration (CMMI)</a:t>
            </a:r>
            <a:r>
              <a:rPr lang="en-US" sz="1600" b="0" i="0" dirty="0">
                <a:solidFill>
                  <a:srgbClr val="141414"/>
                </a:solidFill>
                <a:effectLst/>
                <a:latin typeface="fira-sans"/>
              </a:rPr>
              <a:t> helps organizations streamline process improvement, encouraging a productive, efficient culture that decreases risks in software, product, and service development.</a:t>
            </a:r>
            <a:endParaRPr lang="en-US" sz="1600" b="0" i="0" dirty="0">
              <a:solidFill>
                <a:srgbClr val="141414"/>
              </a:solidFill>
              <a:effectLst/>
              <a:latin typeface="fira-sans"/>
            </a:endParaRPr>
          </a:p>
        </p:txBody>
      </p:sp>
      <p:sp>
        <p:nvSpPr>
          <p:cNvPr id="11" name="TextBox 10"/>
          <p:cNvSpPr txBox="1"/>
          <p:nvPr/>
        </p:nvSpPr>
        <p:spPr>
          <a:xfrm>
            <a:off x="3206407" y="3134271"/>
            <a:ext cx="8509343" cy="82994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defPPr>
              <a:defRPr lang="en-US"/>
            </a:defPPr>
            <a:lvl1pPr>
              <a:defRPr b="0" i="0">
                <a:solidFill>
                  <a:srgbClr val="141414"/>
                </a:solidFill>
                <a:effectLst/>
                <a:latin typeface="fira-sans"/>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dirty="0"/>
              <a:t>Using the </a:t>
            </a:r>
            <a:r>
              <a:rPr lang="en-US" sz="1600" b="1" dirty="0"/>
              <a:t>Team Software Process (TSP)</a:t>
            </a:r>
            <a:r>
              <a:rPr lang="en-US" sz="1600" dirty="0"/>
              <a:t>, along with the </a:t>
            </a:r>
            <a:r>
              <a:rPr lang="en-US" sz="1600" b="1" dirty="0"/>
              <a:t>Personal Software Process (PSP)</a:t>
            </a:r>
            <a:r>
              <a:rPr lang="en-US" sz="1600" dirty="0"/>
              <a:t>, an organization can build </a:t>
            </a:r>
            <a:r>
              <a:rPr lang="en-US" sz="1600" b="1" dirty="0"/>
              <a:t>self-directed teams</a:t>
            </a:r>
            <a:r>
              <a:rPr lang="en-US" sz="1600" dirty="0"/>
              <a:t> that plan and track their work, establish goals, and own their processes and plans.</a:t>
            </a:r>
            <a:endParaRPr lang="en-US" sz="1600" dirty="0"/>
          </a:p>
        </p:txBody>
      </p:sp>
      <p:sp>
        <p:nvSpPr>
          <p:cNvPr id="13" name="TextBox 12"/>
          <p:cNvSpPr txBox="1"/>
          <p:nvPr/>
        </p:nvSpPr>
        <p:spPr>
          <a:xfrm>
            <a:off x="3206407" y="4328980"/>
            <a:ext cx="8509342" cy="156845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defPPr>
              <a:defRPr lang="en-US"/>
            </a:defPPr>
            <a:lvl1pPr>
              <a:defRPr b="0" i="0">
                <a:solidFill>
                  <a:srgbClr val="141414"/>
                </a:solidFill>
                <a:effectLst/>
                <a:latin typeface="fira-sans"/>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b="1" dirty="0"/>
              <a:t>Six Sigma</a:t>
            </a:r>
            <a:r>
              <a:rPr lang="en-US" sz="1600" dirty="0"/>
              <a:t> for software may be applied to achieve </a:t>
            </a:r>
            <a:r>
              <a:rPr lang="en-US" sz="1600" u="sng" dirty="0"/>
              <a:t>improved customer service </a:t>
            </a:r>
            <a:r>
              <a:rPr lang="en-US" sz="1600" dirty="0"/>
              <a:t>after delivery of the software, or </a:t>
            </a:r>
            <a:r>
              <a:rPr lang="en-US" sz="1600" u="sng" dirty="0"/>
              <a:t>improved customer satisfaction</a:t>
            </a:r>
            <a:r>
              <a:rPr lang="en-US" sz="1600" dirty="0"/>
              <a:t> and </a:t>
            </a:r>
            <a:r>
              <a:rPr lang="en-US" sz="1600" u="sng" dirty="0"/>
              <a:t>value realization</a:t>
            </a:r>
            <a:r>
              <a:rPr lang="en-US" sz="1600" dirty="0"/>
              <a:t> from the software product feature set delivered. </a:t>
            </a:r>
            <a:endParaRPr lang="en-US" sz="1600" dirty="0"/>
          </a:p>
          <a:p>
            <a:r>
              <a:rPr lang="en-US" sz="1600" dirty="0"/>
              <a:t>Six Sigma for Software applies to the software process, the software product, and to balancing the voice of the customer and the voice of the business to maximize overall business value resulting from processes and products.</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CMMI</a:t>
            </a:r>
            <a:endParaRPr lang="en-US" dirty="0"/>
          </a:p>
        </p:txBody>
      </p:sp>
      <p:sp>
        <p:nvSpPr>
          <p:cNvPr id="3" name="Content Placeholder 2"/>
          <p:cNvSpPr>
            <a:spLocks noGrp="1"/>
          </p:cNvSpPr>
          <p:nvPr>
            <p:ph idx="1"/>
          </p:nvPr>
        </p:nvSpPr>
        <p:spPr>
          <a:xfrm>
            <a:off x="858520" y="2015490"/>
            <a:ext cx="4113530" cy="3450590"/>
          </a:xfrm>
        </p:spPr>
        <p:txBody>
          <a:bodyPr/>
          <a:lstStyle/>
          <a:p>
            <a:r>
              <a:rPr lang="en-US" b="0" i="0" dirty="0">
                <a:solidFill>
                  <a:srgbClr val="202122"/>
                </a:solidFill>
                <a:effectLst/>
                <a:latin typeface="Arial" panose="020B0604020202020204" pitchFamily="34" charset="0"/>
              </a:rPr>
              <a:t>CMMI defines the following maturity levels for processes.</a:t>
            </a:r>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 It is a process level improvement training and appraisal program. </a:t>
            </a:r>
            <a:endParaRPr lang="en-US" dirty="0"/>
          </a:p>
        </p:txBody>
      </p:sp>
      <p:sp>
        <p:nvSpPr>
          <p:cNvPr id="5" name="TextBox 4"/>
          <p:cNvSpPr txBox="1"/>
          <p:nvPr/>
        </p:nvSpPr>
        <p:spPr>
          <a:xfrm>
            <a:off x="3508771" y="279281"/>
            <a:ext cx="8326041"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US" b="0" i="0" dirty="0">
                <a:solidFill>
                  <a:srgbClr val="202122"/>
                </a:solidFill>
                <a:effectLst/>
                <a:latin typeface="Arial" panose="020B0604020202020204" pitchFamily="34" charset="0"/>
              </a:rPr>
              <a:t>CMMI addresses three areas of interest:</a:t>
            </a:r>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202122"/>
                </a:solidFill>
                <a:effectLst/>
                <a:latin typeface="Arial" panose="020B0604020202020204" pitchFamily="34" charset="0"/>
              </a:rPr>
              <a:t>Product and service development – CMMI for Development (CMMI-DEV),</a:t>
            </a:r>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202122"/>
                </a:solidFill>
                <a:effectLst/>
                <a:latin typeface="Arial" panose="020B0604020202020204" pitchFamily="34" charset="0"/>
              </a:rPr>
              <a:t>Service establishment, management, – CMMI for Services (CMMI-SVC), and</a:t>
            </a:r>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202122"/>
                </a:solidFill>
                <a:effectLst/>
                <a:latin typeface="Arial" panose="020B0604020202020204" pitchFamily="34" charset="0"/>
              </a:rPr>
              <a:t>Product and service acquisition – CMMI for Acquisition (CMMI-ACQ).</a:t>
            </a:r>
            <a:endParaRPr lang="en-US" b="0" i="0" dirty="0">
              <a:solidFill>
                <a:srgbClr val="202122"/>
              </a:solidFill>
              <a:effectLst/>
              <a:latin typeface="Arial" panose="020B0604020202020204" pitchFamily="34"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72162" y="1956713"/>
            <a:ext cx="6162675" cy="46220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10382</Words>
  <Application>WPS Presentation</Application>
  <PresentationFormat>Widescreen</PresentationFormat>
  <Paragraphs>209</Paragraphs>
  <Slides>28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28</vt:i4>
      </vt:variant>
    </vt:vector>
  </HeadingPairs>
  <TitlesOfParts>
    <vt:vector size="44" baseType="lpstr">
      <vt:lpstr>Arial</vt:lpstr>
      <vt:lpstr>SimSun</vt:lpstr>
      <vt:lpstr>Wingdings</vt:lpstr>
      <vt:lpstr>STIXMathJax_Main-Regular</vt:lpstr>
      <vt:lpstr>Segoe Print</vt:lpstr>
      <vt:lpstr>STIXMathJax_Main-Italic</vt:lpstr>
      <vt:lpstr>STIXMathJax_Main-Bold</vt:lpstr>
      <vt:lpstr>fira-sans</vt:lpstr>
      <vt:lpstr>Gill Sans MT</vt:lpstr>
      <vt:lpstr>Microsoft YaHei</vt:lpstr>
      <vt:lpstr>Arial Unicode MS</vt:lpstr>
      <vt:lpstr>Calibri</vt:lpstr>
      <vt:lpstr>Open Sans</vt:lpstr>
      <vt:lpstr>benton-sans</vt:lpstr>
      <vt:lpstr>-apple-system</vt:lpstr>
      <vt:lpstr>Gallery</vt:lpstr>
      <vt:lpstr>Process Models</vt:lpstr>
      <vt:lpstr>Key Concepts</vt:lpstr>
      <vt:lpstr>A Generic Process Model</vt:lpstr>
      <vt:lpstr>Process Flow</vt:lpstr>
      <vt:lpstr>Process flow</vt:lpstr>
      <vt:lpstr>Defining a framework activity</vt:lpstr>
      <vt:lpstr>Identifying a task set</vt:lpstr>
      <vt:lpstr>Process Assessment &amp; improvement</vt:lpstr>
      <vt:lpstr>CMMI</vt:lpstr>
      <vt:lpstr>TSP</vt:lpstr>
      <vt:lpstr>PowerPoint 演示文稿</vt:lpstr>
      <vt:lpstr>PowerPoint 演示文稿</vt:lpstr>
      <vt:lpstr>Six Sigma</vt:lpstr>
      <vt:lpstr>Kano’s Analysis</vt:lpstr>
      <vt:lpstr>Kano’s Analysis</vt:lpstr>
      <vt:lpstr>Cause and effect diagram</vt:lpstr>
      <vt:lpstr>Cause and effect diagram</vt:lpstr>
      <vt:lpstr>Affinity diagram</vt:lpstr>
      <vt:lpstr>PowerPoint 演示文稿</vt:lpstr>
      <vt:lpstr>Why Projects fail</vt:lpstr>
      <vt:lpstr>Prescriptive Process models</vt:lpstr>
      <vt:lpstr>Prescriptive Process models</vt:lpstr>
      <vt:lpstr>Prescriptive Process models</vt:lpstr>
      <vt:lpstr>Prescriptive Process models</vt:lpstr>
      <vt:lpstr>Prescriptive Process models</vt:lpstr>
      <vt:lpstr>Prescriptive Process models</vt:lpstr>
      <vt:lpstr>Product &amp; Process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Engineering</dc:title>
  <dc:creator>Dr. Adeel</dc:creator>
  <cp:lastModifiedBy>DrAdeelAnsari</cp:lastModifiedBy>
  <cp:revision>180</cp:revision>
  <dcterms:created xsi:type="dcterms:W3CDTF">2020-09-28T07:10:00Z</dcterms:created>
  <dcterms:modified xsi:type="dcterms:W3CDTF">2023-09-18T05:58:13Z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FA09DF100A9F44829E121A9964E724BD_13</vt:lpwstr>
  </property>
  <property fmtid="{D5CDD505-2E9C-101B-9397-08002B2CF9AE}" pid="3" name="KSOProductBuildVer">
    <vt:lpwstr>1033-12.2.0.13201</vt:lpwstr>
  </property>
</Properties>
</file>