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5" r:id="rId9"/>
    <p:sldId id="262" r:id="rId10"/>
    <p:sldId id="263" r:id="rId11"/>
    <p:sldId id="266" r:id="rId12"/>
    <p:sldId id="267" r:id="rId13"/>
    <p:sldId id="264" r:id="rId14"/>
    <p:sldId id="261"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6319599" y="2679025"/>
            <a:ext cx="6080760" cy="833199"/>
          </a:xfrm>
          <a:prstGeom prst="rect">
            <a:avLst/>
          </a:prstGeom>
          <a:noFill/>
        </p:spPr>
        <p:txBody>
          <a:bodyPr wrap="none" rtlCol="0" anchor="t"/>
          <a:lstStyle/>
          <a:p>
            <a:pPr marL="0" indent="0">
              <a:lnSpc>
                <a:spcPts val="6560"/>
              </a:lnSpc>
              <a:buNone/>
            </a:pPr>
            <a:r>
              <a:rPr lang="en-US" sz="5250" b="1" dirty="0">
                <a:solidFill>
                  <a:srgbClr val="000000"/>
                </a:solidFill>
                <a:latin typeface="p22-mackinac-pro" pitchFamily="34" charset="0"/>
                <a:ea typeface="p22-mackinac-pro" pitchFamily="34" charset="-122"/>
                <a:cs typeface="p22-mackinac-pro" pitchFamily="34" charset="-120"/>
              </a:rPr>
              <a:t>Use Case Diagrams</a:t>
            </a:r>
            <a:endParaRPr lang="en-US" sz="5250" dirty="0"/>
          </a:p>
        </p:txBody>
      </p:sp>
      <p:sp>
        <p:nvSpPr>
          <p:cNvPr id="5" name="Text 2"/>
          <p:cNvSpPr/>
          <p:nvPr/>
        </p:nvSpPr>
        <p:spPr>
          <a:xfrm>
            <a:off x="6319599" y="3845481"/>
            <a:ext cx="7477601" cy="1066205"/>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Use Case Diagrams are an essential part of system analysis and design. Learn about the purpose, components, and benefits of Use Case Diagrams, as well as how to create them effectively.</a:t>
            </a:r>
            <a:endParaRPr lang="en-US" sz="1750" dirty="0"/>
          </a:p>
        </p:txBody>
      </p:sp>
      <p:sp>
        <p:nvSpPr>
          <p:cNvPr id="6" name="Shape 3"/>
          <p:cNvSpPr/>
          <p:nvPr/>
        </p:nvSpPr>
        <p:spPr>
          <a:xfrm>
            <a:off x="6319599" y="5178266"/>
            <a:ext cx="355402" cy="355402"/>
          </a:xfrm>
          <a:prstGeom prst="roundRect">
            <a:avLst>
              <a:gd name="adj" fmla="val 25726039"/>
            </a:avLst>
          </a:prstGeom>
          <a:noFill/>
          <a:ln w="7620">
            <a:solidFill>
              <a:srgbClr val="FFFFFF"/>
            </a:solidFill>
            <a:prstDash val="solid"/>
          </a:ln>
        </p:spPr>
      </p:sp>
      <p:pic>
        <p:nvPicPr>
          <p:cNvPr id="7" name="Image 1" descr="preencoded.png"/>
          <p:cNvPicPr>
            <a:picLocks noChangeAspect="1"/>
          </p:cNvPicPr>
          <p:nvPr/>
        </p:nvPicPr>
        <p:blipFill>
          <a:blip r:embed="rId2"/>
          <a:stretch>
            <a:fillRect/>
          </a:stretch>
        </p:blipFill>
        <p:spPr>
          <a:xfrm>
            <a:off x="6327219" y="5185886"/>
            <a:ext cx="340162" cy="340162"/>
          </a:xfrm>
          <a:prstGeom prst="rect">
            <a:avLst/>
          </a:prstGeom>
        </p:spPr>
      </p:pic>
      <p:sp>
        <p:nvSpPr>
          <p:cNvPr id="8" name="Text 4"/>
          <p:cNvSpPr/>
          <p:nvPr/>
        </p:nvSpPr>
        <p:spPr>
          <a:xfrm>
            <a:off x="6786086" y="5161598"/>
            <a:ext cx="2583180" cy="388858"/>
          </a:xfrm>
          <a:prstGeom prst="rect">
            <a:avLst/>
          </a:prstGeom>
          <a:noFill/>
        </p:spPr>
        <p:txBody>
          <a:bodyPr wrap="none" rtlCol="0" anchor="t"/>
          <a:lstStyle/>
          <a:p>
            <a:pPr marL="0" indent="0" algn="l">
              <a:lnSpc>
                <a:spcPts val="3060"/>
              </a:lnSpc>
              <a:buNone/>
            </a:pPr>
            <a:r>
              <a:rPr lang="en-US" sz="2185" b="1" dirty="0">
                <a:solidFill>
                  <a:srgbClr val="272525"/>
                </a:solidFill>
                <a:latin typeface="Eudoxus Sans" pitchFamily="34" charset="0"/>
                <a:ea typeface="Eudoxus Sans" pitchFamily="34" charset="-122"/>
                <a:cs typeface="Eudoxus Sans" pitchFamily="34" charset="-120"/>
              </a:rPr>
              <a:t>by Dr. Adeel Ansari</a:t>
            </a:r>
            <a:endParaRPr lang="en-US" sz="2185" dirty="0"/>
          </a:p>
        </p:txBody>
      </p:sp>
      <p:pic>
        <p:nvPicPr>
          <p:cNvPr id="9" name="Image 2"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4" name="Picture 103"/>
          <p:cNvPicPr/>
          <p:nvPr/>
        </p:nvPicPr>
        <p:blipFill>
          <a:blip r:embed="rId1"/>
          <a:stretch>
            <a:fillRect/>
          </a:stretch>
        </p:blipFill>
        <p:spPr>
          <a:xfrm>
            <a:off x="9677400" y="791210"/>
            <a:ext cx="4550410" cy="2792730"/>
          </a:xfrm>
          <a:prstGeom prst="rect">
            <a:avLst/>
          </a:prstGeom>
          <a:noFill/>
          <a:ln w="9525">
            <a:noFill/>
          </a:ln>
        </p:spPr>
      </p:pic>
      <p:sp>
        <p:nvSpPr>
          <p:cNvPr id="2" name="Text Box 1"/>
          <p:cNvSpPr txBox="1"/>
          <p:nvPr/>
        </p:nvSpPr>
        <p:spPr>
          <a:xfrm>
            <a:off x="415925" y="1701800"/>
            <a:ext cx="8758555" cy="3107690"/>
          </a:xfrm>
          <a:prstGeom prst="rect">
            <a:avLst/>
          </a:prstGeom>
          <a:noFill/>
        </p:spPr>
        <p:txBody>
          <a:bodyPr wrap="square" rtlCol="0" anchor="t">
            <a:spAutoFit/>
          </a:bodyPr>
          <a:p>
            <a:pPr marL="457200" indent="-457200" algn="just">
              <a:buFont typeface="Arial" panose="020B0604020202020204" pitchFamily="34" charset="0"/>
              <a:buChar char="•"/>
            </a:pPr>
            <a:r>
              <a:rPr lang="en-US" sz="2800"/>
              <a:t>A generalization relationship means that a child use case inherits the behavior and meaning of the parent use case. </a:t>
            </a:r>
            <a:endParaRPr lang="en-US" sz="2800"/>
          </a:p>
          <a:p>
            <a:pPr marL="457200" indent="-457200" algn="just">
              <a:buFont typeface="Arial" panose="020B0604020202020204" pitchFamily="34" charset="0"/>
              <a:buChar char="•"/>
            </a:pPr>
            <a:r>
              <a:rPr lang="en-US" sz="2800"/>
              <a:t>The child may add or override the behavior of the parent. The figure below provides a use case example by showing two generalization connectors that connect between the three use cases.</a:t>
            </a:r>
            <a:endParaRPr lang="en-US" sz="2800"/>
          </a:p>
        </p:txBody>
      </p:sp>
      <p:sp>
        <p:nvSpPr>
          <p:cNvPr id="3" name="Text Box 2"/>
          <p:cNvSpPr txBox="1"/>
          <p:nvPr/>
        </p:nvSpPr>
        <p:spPr>
          <a:xfrm>
            <a:off x="985520" y="831215"/>
            <a:ext cx="7315200" cy="645160"/>
          </a:xfrm>
          <a:prstGeom prst="rect">
            <a:avLst/>
          </a:prstGeom>
          <a:noFill/>
        </p:spPr>
        <p:txBody>
          <a:bodyPr wrap="square" rtlCol="0" anchor="t">
            <a:spAutoFit/>
          </a:bodyPr>
          <a:p>
            <a:r>
              <a:rPr lang="en-US" sz="3600" b="1"/>
              <a:t>Generalization</a:t>
            </a:r>
            <a:endParaRPr lang="en-US" sz="36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6390" y="225425"/>
            <a:ext cx="7315200" cy="398780"/>
          </a:xfrm>
          <a:prstGeom prst="rect">
            <a:avLst/>
          </a:prstGeom>
          <a:noFill/>
        </p:spPr>
        <p:txBody>
          <a:bodyPr wrap="square" rtlCol="0" anchor="t">
            <a:spAutoFit/>
          </a:bodyPr>
          <a:p>
            <a:r>
              <a:rPr lang="en-US" sz="2000" b="1"/>
              <a:t>Use Case Diagram - Vehicle Sales Systems</a:t>
            </a:r>
            <a:endParaRPr lang="en-US" sz="2000" b="1"/>
          </a:p>
        </p:txBody>
      </p:sp>
      <p:pic>
        <p:nvPicPr>
          <p:cNvPr id="105" name="Picture 104"/>
          <p:cNvPicPr/>
          <p:nvPr/>
        </p:nvPicPr>
        <p:blipFill>
          <a:blip r:embed="rId1"/>
          <a:stretch>
            <a:fillRect/>
          </a:stretch>
        </p:blipFill>
        <p:spPr>
          <a:xfrm>
            <a:off x="1921510" y="888365"/>
            <a:ext cx="11814175" cy="683895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3190042"/>
            <a:ext cx="4443889" cy="694373"/>
          </a:xfrm>
          <a:prstGeom prst="rect">
            <a:avLst/>
          </a:prstGeom>
          <a:noFill/>
        </p:spPr>
        <p:txBody>
          <a:bodyPr wrap="none" rtlCol="0" anchor="t"/>
          <a:lstStyle/>
          <a:p>
            <a:pPr marL="0" indent="0">
              <a:lnSpc>
                <a:spcPts val="5470"/>
              </a:lnSpc>
              <a:buNone/>
            </a:pPr>
            <a:r>
              <a:rPr lang="en-US" sz="4375" b="1" dirty="0">
                <a:solidFill>
                  <a:srgbClr val="000000"/>
                </a:solidFill>
                <a:latin typeface="p22-mackinac-pro" pitchFamily="34" charset="0"/>
                <a:ea typeface="p22-mackinac-pro" pitchFamily="34" charset="-122"/>
                <a:cs typeface="p22-mackinac-pro" pitchFamily="34" charset="-120"/>
              </a:rPr>
              <a:t>Conclusion</a:t>
            </a:r>
            <a:endParaRPr lang="en-US" sz="4375" dirty="0"/>
          </a:p>
        </p:txBody>
      </p:sp>
      <p:sp>
        <p:nvSpPr>
          <p:cNvPr id="5" name="Text 2"/>
          <p:cNvSpPr/>
          <p:nvPr/>
        </p:nvSpPr>
        <p:spPr>
          <a:xfrm>
            <a:off x="2037993" y="4328755"/>
            <a:ext cx="10554414" cy="710803"/>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Use Case Diagrams are a powerful tool for system analysis and design, providing a visual representation of system functionality and facilitating effective communication with stakeholders.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1906">
            <a:solidFill>
              <a:srgbClr val="FFFFFF">
                <a:alpha val="64000"/>
              </a:srgbClr>
            </a:solidFill>
            <a:prstDash val="solid"/>
          </a:ln>
        </p:spPr>
      </p:sp>
      <p:sp>
        <p:nvSpPr>
          <p:cNvPr id="4" name="Text 1"/>
          <p:cNvSpPr/>
          <p:nvPr/>
        </p:nvSpPr>
        <p:spPr>
          <a:xfrm>
            <a:off x="2762964" y="527090"/>
            <a:ext cx="3833455" cy="599003"/>
          </a:xfrm>
          <a:prstGeom prst="rect">
            <a:avLst/>
          </a:prstGeom>
          <a:noFill/>
        </p:spPr>
        <p:txBody>
          <a:bodyPr wrap="none" rtlCol="0" anchor="t"/>
          <a:lstStyle/>
          <a:p>
            <a:pPr marL="0" indent="0">
              <a:lnSpc>
                <a:spcPts val="4715"/>
              </a:lnSpc>
              <a:buNone/>
            </a:pPr>
            <a:r>
              <a:rPr lang="en-US" sz="3775" b="1" dirty="0">
                <a:solidFill>
                  <a:srgbClr val="000000"/>
                </a:solidFill>
                <a:latin typeface="p22-mackinac-pro" pitchFamily="34" charset="0"/>
                <a:ea typeface="p22-mackinac-pro" pitchFamily="34" charset="-122"/>
                <a:cs typeface="p22-mackinac-pro" pitchFamily="34" charset="-120"/>
              </a:rPr>
              <a:t>Introduction</a:t>
            </a:r>
            <a:endParaRPr lang="en-US" sz="3775" dirty="0"/>
          </a:p>
        </p:txBody>
      </p:sp>
      <p:sp>
        <p:nvSpPr>
          <p:cNvPr id="5" name="Shape 2"/>
          <p:cNvSpPr/>
          <p:nvPr/>
        </p:nvSpPr>
        <p:spPr>
          <a:xfrm>
            <a:off x="2762964" y="1659136"/>
            <a:ext cx="431244" cy="431244"/>
          </a:xfrm>
          <a:prstGeom prst="roundRect">
            <a:avLst>
              <a:gd name="adj" fmla="val 20001"/>
            </a:avLst>
          </a:prstGeom>
          <a:solidFill>
            <a:srgbClr val="CCEEFF"/>
          </a:solidFill>
          <a:ln w="11906">
            <a:solidFill>
              <a:srgbClr val="99DDFF"/>
            </a:solidFill>
            <a:prstDash val="solid"/>
          </a:ln>
        </p:spPr>
      </p:sp>
      <p:sp>
        <p:nvSpPr>
          <p:cNvPr id="6" name="Text 3"/>
          <p:cNvSpPr/>
          <p:nvPr/>
        </p:nvSpPr>
        <p:spPr>
          <a:xfrm>
            <a:off x="2921437" y="1695093"/>
            <a:ext cx="114300" cy="359331"/>
          </a:xfrm>
          <a:prstGeom prst="rect">
            <a:avLst/>
          </a:prstGeom>
          <a:noFill/>
        </p:spPr>
        <p:txBody>
          <a:bodyPr wrap="none" rtlCol="0" anchor="t"/>
          <a:lstStyle/>
          <a:p>
            <a:pPr marL="0" indent="0" algn="ctr">
              <a:lnSpc>
                <a:spcPts val="2830"/>
              </a:lnSpc>
              <a:buNone/>
            </a:pPr>
            <a:r>
              <a:rPr lang="en-US" sz="2265" b="1" dirty="0">
                <a:solidFill>
                  <a:srgbClr val="272525"/>
                </a:solidFill>
                <a:latin typeface="p22-mackinac-pro" pitchFamily="34" charset="0"/>
                <a:ea typeface="p22-mackinac-pro" pitchFamily="34" charset="-122"/>
                <a:cs typeface="p22-mackinac-pro" pitchFamily="34" charset="-120"/>
              </a:rPr>
              <a:t>1</a:t>
            </a:r>
            <a:endParaRPr lang="en-US" sz="2265" dirty="0"/>
          </a:p>
        </p:txBody>
      </p:sp>
      <p:sp>
        <p:nvSpPr>
          <p:cNvPr id="7" name="Text 4"/>
          <p:cNvSpPr/>
          <p:nvPr/>
        </p:nvSpPr>
        <p:spPr>
          <a:xfrm>
            <a:off x="3385780" y="1724978"/>
            <a:ext cx="3497580" cy="299442"/>
          </a:xfrm>
          <a:prstGeom prst="rect">
            <a:avLst/>
          </a:prstGeom>
          <a:noFill/>
        </p:spPr>
        <p:txBody>
          <a:bodyPr wrap="none" rtlCol="0" anchor="t"/>
          <a:lstStyle/>
          <a:p>
            <a:pPr marL="0" indent="0">
              <a:lnSpc>
                <a:spcPts val="2360"/>
              </a:lnSpc>
              <a:buNone/>
            </a:pPr>
            <a:r>
              <a:rPr lang="en-US" sz="1885" b="1" dirty="0">
                <a:solidFill>
                  <a:srgbClr val="272525"/>
                </a:solidFill>
                <a:latin typeface="p22-mackinac-pro" pitchFamily="34" charset="0"/>
                <a:ea typeface="p22-mackinac-pro" pitchFamily="34" charset="-122"/>
                <a:cs typeface="p22-mackinac-pro" pitchFamily="34" charset="-120"/>
              </a:rPr>
              <a:t>Purpose of Use Case Diagrams</a:t>
            </a:r>
            <a:endParaRPr lang="en-US" sz="1885" dirty="0"/>
          </a:p>
        </p:txBody>
      </p:sp>
      <p:sp>
        <p:nvSpPr>
          <p:cNvPr id="8" name="Text 5"/>
          <p:cNvSpPr/>
          <p:nvPr/>
        </p:nvSpPr>
        <p:spPr>
          <a:xfrm>
            <a:off x="3385780" y="2215991"/>
            <a:ext cx="3833693" cy="1226820"/>
          </a:xfrm>
          <a:prstGeom prst="rect">
            <a:avLst/>
          </a:prstGeom>
          <a:noFill/>
        </p:spPr>
        <p:txBody>
          <a:bodyPr wrap="square" rtlCol="0" anchor="t"/>
          <a:lstStyle/>
          <a:p>
            <a:pPr marL="0" indent="0">
              <a:lnSpc>
                <a:spcPts val="2415"/>
              </a:lnSpc>
              <a:buNone/>
            </a:pPr>
            <a:r>
              <a:rPr lang="en-US" sz="1510" dirty="0">
                <a:solidFill>
                  <a:srgbClr val="272525"/>
                </a:solidFill>
                <a:latin typeface="Eudoxus Sans" pitchFamily="34" charset="0"/>
                <a:ea typeface="Eudoxus Sans" pitchFamily="34" charset="-122"/>
                <a:cs typeface="Eudoxus Sans" pitchFamily="34" charset="-120"/>
              </a:rPr>
              <a:t>Use Case Diagrams help to describe the interaction between users (actors) and a system, capturing the system's functionalities.</a:t>
            </a:r>
            <a:endParaRPr lang="en-US" sz="1510" dirty="0"/>
          </a:p>
        </p:txBody>
      </p:sp>
      <p:sp>
        <p:nvSpPr>
          <p:cNvPr id="9" name="Shape 6"/>
          <p:cNvSpPr/>
          <p:nvPr/>
        </p:nvSpPr>
        <p:spPr>
          <a:xfrm>
            <a:off x="7411045" y="1659136"/>
            <a:ext cx="431244" cy="431244"/>
          </a:xfrm>
          <a:prstGeom prst="roundRect">
            <a:avLst>
              <a:gd name="adj" fmla="val 20001"/>
            </a:avLst>
          </a:prstGeom>
          <a:solidFill>
            <a:srgbClr val="CCEEFF"/>
          </a:solidFill>
          <a:ln w="11906">
            <a:solidFill>
              <a:srgbClr val="99DDFF"/>
            </a:solidFill>
            <a:prstDash val="solid"/>
          </a:ln>
        </p:spPr>
      </p:sp>
      <p:sp>
        <p:nvSpPr>
          <p:cNvPr id="10" name="Text 7"/>
          <p:cNvSpPr/>
          <p:nvPr/>
        </p:nvSpPr>
        <p:spPr>
          <a:xfrm>
            <a:off x="7542848" y="1695093"/>
            <a:ext cx="167640" cy="359331"/>
          </a:xfrm>
          <a:prstGeom prst="rect">
            <a:avLst/>
          </a:prstGeom>
          <a:noFill/>
        </p:spPr>
        <p:txBody>
          <a:bodyPr wrap="none" rtlCol="0" anchor="t"/>
          <a:lstStyle/>
          <a:p>
            <a:pPr marL="0" indent="0" algn="ctr">
              <a:lnSpc>
                <a:spcPts val="2830"/>
              </a:lnSpc>
              <a:buNone/>
            </a:pPr>
            <a:r>
              <a:rPr lang="en-US" sz="2265" b="1" dirty="0">
                <a:solidFill>
                  <a:srgbClr val="272525"/>
                </a:solidFill>
                <a:latin typeface="p22-mackinac-pro" pitchFamily="34" charset="0"/>
                <a:ea typeface="p22-mackinac-pro" pitchFamily="34" charset="-122"/>
                <a:cs typeface="p22-mackinac-pro" pitchFamily="34" charset="-120"/>
              </a:rPr>
              <a:t>2</a:t>
            </a:r>
            <a:endParaRPr lang="en-US" sz="2265" dirty="0"/>
          </a:p>
        </p:txBody>
      </p:sp>
      <p:sp>
        <p:nvSpPr>
          <p:cNvPr id="11" name="Text 8"/>
          <p:cNvSpPr/>
          <p:nvPr/>
        </p:nvSpPr>
        <p:spPr>
          <a:xfrm>
            <a:off x="8033861" y="1724978"/>
            <a:ext cx="3749040" cy="299442"/>
          </a:xfrm>
          <a:prstGeom prst="rect">
            <a:avLst/>
          </a:prstGeom>
          <a:noFill/>
        </p:spPr>
        <p:txBody>
          <a:bodyPr wrap="none" rtlCol="0" anchor="t"/>
          <a:lstStyle/>
          <a:p>
            <a:pPr marL="0" indent="0">
              <a:lnSpc>
                <a:spcPts val="2360"/>
              </a:lnSpc>
              <a:buNone/>
            </a:pPr>
            <a:r>
              <a:rPr lang="en-US" sz="1885" b="1" dirty="0">
                <a:solidFill>
                  <a:srgbClr val="272525"/>
                </a:solidFill>
                <a:latin typeface="p22-mackinac-pro" pitchFamily="34" charset="0"/>
                <a:ea typeface="p22-mackinac-pro" pitchFamily="34" charset="-122"/>
                <a:cs typeface="p22-mackinac-pro" pitchFamily="34" charset="-120"/>
              </a:rPr>
              <a:t>Definition of Use Case Diagrams</a:t>
            </a:r>
            <a:endParaRPr lang="en-US" sz="1885" dirty="0"/>
          </a:p>
        </p:txBody>
      </p:sp>
      <p:sp>
        <p:nvSpPr>
          <p:cNvPr id="12" name="Text 9"/>
          <p:cNvSpPr/>
          <p:nvPr/>
        </p:nvSpPr>
        <p:spPr>
          <a:xfrm>
            <a:off x="8033861" y="2215991"/>
            <a:ext cx="3833693" cy="1226820"/>
          </a:xfrm>
          <a:prstGeom prst="rect">
            <a:avLst/>
          </a:prstGeom>
          <a:noFill/>
        </p:spPr>
        <p:txBody>
          <a:bodyPr wrap="square" rtlCol="0" anchor="t"/>
          <a:lstStyle/>
          <a:p>
            <a:pPr marL="0" indent="0">
              <a:lnSpc>
                <a:spcPts val="2415"/>
              </a:lnSpc>
              <a:buNone/>
            </a:pPr>
            <a:r>
              <a:rPr lang="en-US" sz="1510" dirty="0">
                <a:solidFill>
                  <a:srgbClr val="272525"/>
                </a:solidFill>
                <a:latin typeface="Eudoxus Sans" pitchFamily="34" charset="0"/>
                <a:ea typeface="Eudoxus Sans" pitchFamily="34" charset="-122"/>
                <a:cs typeface="Eudoxus Sans" pitchFamily="34" charset="-120"/>
              </a:rPr>
              <a:t>A Use Case Diagram is a visual representation that illustrates the relationships between actors and use cases within a system.</a:t>
            </a:r>
            <a:endParaRPr lang="en-US" sz="1510" dirty="0"/>
          </a:p>
        </p:txBody>
      </p:sp>
      <p:sp>
        <p:nvSpPr>
          <p:cNvPr id="13" name="Shape 10"/>
          <p:cNvSpPr/>
          <p:nvPr/>
        </p:nvSpPr>
        <p:spPr>
          <a:xfrm>
            <a:off x="2762964" y="3808214"/>
            <a:ext cx="431244" cy="431244"/>
          </a:xfrm>
          <a:prstGeom prst="roundRect">
            <a:avLst>
              <a:gd name="adj" fmla="val 20001"/>
            </a:avLst>
          </a:prstGeom>
          <a:solidFill>
            <a:srgbClr val="CCEEFF"/>
          </a:solidFill>
          <a:ln w="11906">
            <a:solidFill>
              <a:srgbClr val="99DDFF"/>
            </a:solidFill>
            <a:prstDash val="solid"/>
          </a:ln>
        </p:spPr>
      </p:sp>
      <p:sp>
        <p:nvSpPr>
          <p:cNvPr id="14" name="Text 11"/>
          <p:cNvSpPr/>
          <p:nvPr/>
        </p:nvSpPr>
        <p:spPr>
          <a:xfrm>
            <a:off x="2921437" y="3844171"/>
            <a:ext cx="114300" cy="359331"/>
          </a:xfrm>
          <a:prstGeom prst="rect">
            <a:avLst/>
          </a:prstGeom>
          <a:noFill/>
        </p:spPr>
        <p:txBody>
          <a:bodyPr wrap="none" rtlCol="0" anchor="t"/>
          <a:lstStyle/>
          <a:p>
            <a:pPr marL="0" indent="0" algn="ctr">
              <a:lnSpc>
                <a:spcPts val="2830"/>
              </a:lnSpc>
              <a:buNone/>
            </a:pPr>
            <a:r>
              <a:rPr lang="en-US" sz="2265" b="1" dirty="0">
                <a:solidFill>
                  <a:srgbClr val="272525"/>
                </a:solidFill>
                <a:latin typeface="p22-mackinac-pro" pitchFamily="34" charset="0"/>
                <a:ea typeface="p22-mackinac-pro" pitchFamily="34" charset="-122"/>
                <a:cs typeface="p22-mackinac-pro" pitchFamily="34" charset="-120"/>
              </a:rPr>
              <a:t>1</a:t>
            </a:r>
            <a:endParaRPr lang="en-US" sz="2265" dirty="0"/>
          </a:p>
        </p:txBody>
      </p:sp>
      <p:sp>
        <p:nvSpPr>
          <p:cNvPr id="15" name="Text 12"/>
          <p:cNvSpPr/>
          <p:nvPr/>
        </p:nvSpPr>
        <p:spPr>
          <a:xfrm>
            <a:off x="3385780" y="3874056"/>
            <a:ext cx="3833693" cy="598884"/>
          </a:xfrm>
          <a:prstGeom prst="rect">
            <a:avLst/>
          </a:prstGeom>
          <a:noFill/>
        </p:spPr>
        <p:txBody>
          <a:bodyPr wrap="square" rtlCol="0" anchor="t"/>
          <a:lstStyle/>
          <a:p>
            <a:pPr marL="0" indent="0">
              <a:lnSpc>
                <a:spcPts val="2360"/>
              </a:lnSpc>
              <a:buNone/>
            </a:pPr>
            <a:r>
              <a:rPr lang="en-US" sz="1885" b="1" dirty="0">
                <a:solidFill>
                  <a:srgbClr val="272525"/>
                </a:solidFill>
                <a:latin typeface="p22-mackinac-pro" pitchFamily="34" charset="0"/>
                <a:ea typeface="p22-mackinac-pro" pitchFamily="34" charset="-122"/>
                <a:cs typeface="p22-mackinac-pro" pitchFamily="34" charset="-120"/>
              </a:rPr>
              <a:t>Components of Use Case Diagrams</a:t>
            </a:r>
            <a:endParaRPr lang="en-US" sz="1885" dirty="0"/>
          </a:p>
        </p:txBody>
      </p:sp>
      <p:sp>
        <p:nvSpPr>
          <p:cNvPr id="16" name="Text 13"/>
          <p:cNvSpPr/>
          <p:nvPr/>
        </p:nvSpPr>
        <p:spPr>
          <a:xfrm>
            <a:off x="3385780" y="4664512"/>
            <a:ext cx="3833693" cy="920115"/>
          </a:xfrm>
          <a:prstGeom prst="rect">
            <a:avLst/>
          </a:prstGeom>
          <a:noFill/>
        </p:spPr>
        <p:txBody>
          <a:bodyPr wrap="square" rtlCol="0" anchor="t"/>
          <a:lstStyle/>
          <a:p>
            <a:pPr marL="0" indent="0">
              <a:lnSpc>
                <a:spcPts val="2415"/>
              </a:lnSpc>
              <a:buNone/>
            </a:pPr>
            <a:r>
              <a:rPr lang="en-US" sz="1510" dirty="0">
                <a:solidFill>
                  <a:srgbClr val="272525"/>
                </a:solidFill>
                <a:latin typeface="Eudoxus Sans" pitchFamily="34" charset="0"/>
                <a:ea typeface="Eudoxus Sans" pitchFamily="34" charset="-122"/>
                <a:cs typeface="Eudoxus Sans" pitchFamily="34" charset="-120"/>
              </a:rPr>
              <a:t>Use Case Diagrams consist of actors, use cases, and relationships between actors and use cases.</a:t>
            </a:r>
            <a:endParaRPr lang="en-US" sz="1510" dirty="0"/>
          </a:p>
        </p:txBody>
      </p:sp>
      <p:sp>
        <p:nvSpPr>
          <p:cNvPr id="17" name="Shape 14"/>
          <p:cNvSpPr/>
          <p:nvPr/>
        </p:nvSpPr>
        <p:spPr>
          <a:xfrm>
            <a:off x="7411045" y="3808214"/>
            <a:ext cx="431244" cy="431244"/>
          </a:xfrm>
          <a:prstGeom prst="roundRect">
            <a:avLst>
              <a:gd name="adj" fmla="val 20001"/>
            </a:avLst>
          </a:prstGeom>
          <a:solidFill>
            <a:srgbClr val="CCEEFF"/>
          </a:solidFill>
          <a:ln w="11906">
            <a:solidFill>
              <a:srgbClr val="99DDFF"/>
            </a:solidFill>
            <a:prstDash val="solid"/>
          </a:ln>
        </p:spPr>
      </p:sp>
      <p:sp>
        <p:nvSpPr>
          <p:cNvPr id="18" name="Text 15"/>
          <p:cNvSpPr/>
          <p:nvPr/>
        </p:nvSpPr>
        <p:spPr>
          <a:xfrm>
            <a:off x="7542848" y="3844171"/>
            <a:ext cx="167640" cy="359331"/>
          </a:xfrm>
          <a:prstGeom prst="rect">
            <a:avLst/>
          </a:prstGeom>
          <a:noFill/>
        </p:spPr>
        <p:txBody>
          <a:bodyPr wrap="none" rtlCol="0" anchor="t"/>
          <a:lstStyle/>
          <a:p>
            <a:pPr marL="0" indent="0" algn="ctr">
              <a:lnSpc>
                <a:spcPts val="2830"/>
              </a:lnSpc>
              <a:buNone/>
            </a:pPr>
            <a:r>
              <a:rPr lang="en-US" sz="2265" b="1" dirty="0">
                <a:solidFill>
                  <a:srgbClr val="272525"/>
                </a:solidFill>
                <a:latin typeface="p22-mackinac-pro" pitchFamily="34" charset="0"/>
                <a:ea typeface="p22-mackinac-pro" pitchFamily="34" charset="-122"/>
                <a:cs typeface="p22-mackinac-pro" pitchFamily="34" charset="-120"/>
              </a:rPr>
              <a:t>2</a:t>
            </a:r>
            <a:endParaRPr lang="en-US" sz="2265" dirty="0"/>
          </a:p>
        </p:txBody>
      </p:sp>
      <p:sp>
        <p:nvSpPr>
          <p:cNvPr id="19" name="Text 16"/>
          <p:cNvSpPr/>
          <p:nvPr/>
        </p:nvSpPr>
        <p:spPr>
          <a:xfrm>
            <a:off x="8033861" y="3874056"/>
            <a:ext cx="1916668" cy="299442"/>
          </a:xfrm>
          <a:prstGeom prst="rect">
            <a:avLst/>
          </a:prstGeom>
          <a:noFill/>
        </p:spPr>
        <p:txBody>
          <a:bodyPr wrap="none" rtlCol="0" anchor="t"/>
          <a:lstStyle/>
          <a:p>
            <a:pPr marL="0" indent="0">
              <a:lnSpc>
                <a:spcPts val="2360"/>
              </a:lnSpc>
              <a:buNone/>
            </a:pPr>
            <a:r>
              <a:rPr lang="en-US" sz="1885" b="1" dirty="0">
                <a:solidFill>
                  <a:srgbClr val="272525"/>
                </a:solidFill>
                <a:latin typeface="p22-mackinac-pro" pitchFamily="34" charset="0"/>
                <a:ea typeface="p22-mackinac-pro" pitchFamily="34" charset="-122"/>
                <a:cs typeface="p22-mackinac-pro" pitchFamily="34" charset="-120"/>
              </a:rPr>
              <a:t>Actors</a:t>
            </a:r>
            <a:endParaRPr lang="en-US" sz="1885" dirty="0"/>
          </a:p>
        </p:txBody>
      </p:sp>
      <p:sp>
        <p:nvSpPr>
          <p:cNvPr id="20" name="Text 17"/>
          <p:cNvSpPr/>
          <p:nvPr/>
        </p:nvSpPr>
        <p:spPr>
          <a:xfrm>
            <a:off x="8033861" y="4365069"/>
            <a:ext cx="3833693" cy="613410"/>
          </a:xfrm>
          <a:prstGeom prst="rect">
            <a:avLst/>
          </a:prstGeom>
          <a:noFill/>
        </p:spPr>
        <p:txBody>
          <a:bodyPr wrap="square" rtlCol="0" anchor="t"/>
          <a:lstStyle/>
          <a:p>
            <a:pPr marL="0" indent="0">
              <a:lnSpc>
                <a:spcPts val="2415"/>
              </a:lnSpc>
              <a:buNone/>
            </a:pPr>
            <a:r>
              <a:rPr lang="en-US" sz="1510" dirty="0">
                <a:solidFill>
                  <a:srgbClr val="272525"/>
                </a:solidFill>
                <a:latin typeface="Eudoxus Sans" pitchFamily="34" charset="0"/>
                <a:ea typeface="Eudoxus Sans" pitchFamily="34" charset="-122"/>
                <a:cs typeface="Eudoxus Sans" pitchFamily="34" charset="-120"/>
              </a:rPr>
              <a:t>Actors represent different users or external systems interacting with the system.</a:t>
            </a:r>
            <a:endParaRPr lang="en-US" sz="1510" dirty="0"/>
          </a:p>
        </p:txBody>
      </p:sp>
      <p:sp>
        <p:nvSpPr>
          <p:cNvPr id="21" name="Shape 18"/>
          <p:cNvSpPr/>
          <p:nvPr/>
        </p:nvSpPr>
        <p:spPr>
          <a:xfrm>
            <a:off x="2762964" y="5925979"/>
            <a:ext cx="431244" cy="431244"/>
          </a:xfrm>
          <a:prstGeom prst="roundRect">
            <a:avLst>
              <a:gd name="adj" fmla="val 20001"/>
            </a:avLst>
          </a:prstGeom>
          <a:solidFill>
            <a:srgbClr val="CCEEFF"/>
          </a:solidFill>
          <a:ln w="11906">
            <a:solidFill>
              <a:srgbClr val="99DDFF"/>
            </a:solidFill>
            <a:prstDash val="solid"/>
          </a:ln>
        </p:spPr>
      </p:sp>
      <p:sp>
        <p:nvSpPr>
          <p:cNvPr id="22" name="Text 19"/>
          <p:cNvSpPr/>
          <p:nvPr/>
        </p:nvSpPr>
        <p:spPr>
          <a:xfrm>
            <a:off x="2890957" y="5961936"/>
            <a:ext cx="175260" cy="359331"/>
          </a:xfrm>
          <a:prstGeom prst="rect">
            <a:avLst/>
          </a:prstGeom>
          <a:noFill/>
        </p:spPr>
        <p:txBody>
          <a:bodyPr wrap="none" rtlCol="0" anchor="t"/>
          <a:lstStyle/>
          <a:p>
            <a:pPr marL="0" indent="0" algn="ctr">
              <a:lnSpc>
                <a:spcPts val="2830"/>
              </a:lnSpc>
              <a:buNone/>
            </a:pPr>
            <a:r>
              <a:rPr lang="en-US" sz="2265" b="1" dirty="0">
                <a:solidFill>
                  <a:srgbClr val="272525"/>
                </a:solidFill>
                <a:latin typeface="p22-mackinac-pro" pitchFamily="34" charset="0"/>
                <a:ea typeface="p22-mackinac-pro" pitchFamily="34" charset="-122"/>
                <a:cs typeface="p22-mackinac-pro" pitchFamily="34" charset="-120"/>
              </a:rPr>
              <a:t>3</a:t>
            </a:r>
            <a:endParaRPr lang="en-US" sz="2265" dirty="0"/>
          </a:p>
        </p:txBody>
      </p:sp>
      <p:sp>
        <p:nvSpPr>
          <p:cNvPr id="23" name="Text 20"/>
          <p:cNvSpPr/>
          <p:nvPr/>
        </p:nvSpPr>
        <p:spPr>
          <a:xfrm>
            <a:off x="3385780" y="5991820"/>
            <a:ext cx="1916668" cy="299442"/>
          </a:xfrm>
          <a:prstGeom prst="rect">
            <a:avLst/>
          </a:prstGeom>
          <a:noFill/>
        </p:spPr>
        <p:txBody>
          <a:bodyPr wrap="none" rtlCol="0" anchor="t"/>
          <a:lstStyle/>
          <a:p>
            <a:pPr marL="0" indent="0">
              <a:lnSpc>
                <a:spcPts val="2360"/>
              </a:lnSpc>
              <a:buNone/>
            </a:pPr>
            <a:r>
              <a:rPr lang="en-US" sz="1885" b="1" dirty="0">
                <a:solidFill>
                  <a:srgbClr val="272525"/>
                </a:solidFill>
                <a:latin typeface="p22-mackinac-pro" pitchFamily="34" charset="0"/>
                <a:ea typeface="p22-mackinac-pro" pitchFamily="34" charset="-122"/>
                <a:cs typeface="p22-mackinac-pro" pitchFamily="34" charset="-120"/>
              </a:rPr>
              <a:t>Use Cases</a:t>
            </a:r>
            <a:endParaRPr lang="en-US" sz="1885" dirty="0"/>
          </a:p>
        </p:txBody>
      </p:sp>
      <p:sp>
        <p:nvSpPr>
          <p:cNvPr id="24" name="Text 21"/>
          <p:cNvSpPr/>
          <p:nvPr/>
        </p:nvSpPr>
        <p:spPr>
          <a:xfrm>
            <a:off x="3385780" y="6482834"/>
            <a:ext cx="3833693" cy="920115"/>
          </a:xfrm>
          <a:prstGeom prst="rect">
            <a:avLst/>
          </a:prstGeom>
          <a:noFill/>
        </p:spPr>
        <p:txBody>
          <a:bodyPr wrap="square" rtlCol="0" anchor="t"/>
          <a:lstStyle/>
          <a:p>
            <a:pPr marL="0" indent="0">
              <a:lnSpc>
                <a:spcPts val="2415"/>
              </a:lnSpc>
              <a:buNone/>
            </a:pPr>
            <a:r>
              <a:rPr lang="en-US" sz="1510" dirty="0">
                <a:solidFill>
                  <a:srgbClr val="272525"/>
                </a:solidFill>
                <a:latin typeface="Eudoxus Sans" pitchFamily="34" charset="0"/>
                <a:ea typeface="Eudoxus Sans" pitchFamily="34" charset="-122"/>
                <a:cs typeface="Eudoxus Sans" pitchFamily="34" charset="-120"/>
              </a:rPr>
              <a:t>Use Cases represent specific functionalities or actions the system can perform.</a:t>
            </a:r>
            <a:endParaRPr lang="en-US" sz="1510" dirty="0"/>
          </a:p>
        </p:txBody>
      </p:sp>
      <p:sp>
        <p:nvSpPr>
          <p:cNvPr id="25" name="Shape 22"/>
          <p:cNvSpPr/>
          <p:nvPr/>
        </p:nvSpPr>
        <p:spPr>
          <a:xfrm>
            <a:off x="7411045" y="5925979"/>
            <a:ext cx="431244" cy="431244"/>
          </a:xfrm>
          <a:prstGeom prst="roundRect">
            <a:avLst>
              <a:gd name="adj" fmla="val 20001"/>
            </a:avLst>
          </a:prstGeom>
          <a:solidFill>
            <a:srgbClr val="CCEEFF"/>
          </a:solidFill>
          <a:ln w="11906">
            <a:solidFill>
              <a:srgbClr val="99DDFF"/>
            </a:solidFill>
            <a:prstDash val="solid"/>
          </a:ln>
        </p:spPr>
      </p:sp>
      <p:sp>
        <p:nvSpPr>
          <p:cNvPr id="26" name="Text 23"/>
          <p:cNvSpPr/>
          <p:nvPr/>
        </p:nvSpPr>
        <p:spPr>
          <a:xfrm>
            <a:off x="7535228" y="5961936"/>
            <a:ext cx="182880" cy="359331"/>
          </a:xfrm>
          <a:prstGeom prst="rect">
            <a:avLst/>
          </a:prstGeom>
          <a:noFill/>
        </p:spPr>
        <p:txBody>
          <a:bodyPr wrap="none" rtlCol="0" anchor="t"/>
          <a:lstStyle/>
          <a:p>
            <a:pPr marL="0" indent="0" algn="ctr">
              <a:lnSpc>
                <a:spcPts val="2830"/>
              </a:lnSpc>
              <a:buNone/>
            </a:pPr>
            <a:r>
              <a:rPr lang="en-US" sz="2265" b="1" dirty="0">
                <a:solidFill>
                  <a:srgbClr val="272525"/>
                </a:solidFill>
                <a:latin typeface="p22-mackinac-pro" pitchFamily="34" charset="0"/>
                <a:ea typeface="p22-mackinac-pro" pitchFamily="34" charset="-122"/>
                <a:cs typeface="p22-mackinac-pro" pitchFamily="34" charset="-120"/>
              </a:rPr>
              <a:t>4</a:t>
            </a:r>
            <a:endParaRPr lang="en-US" sz="2265" dirty="0"/>
          </a:p>
        </p:txBody>
      </p:sp>
      <p:sp>
        <p:nvSpPr>
          <p:cNvPr id="27" name="Text 24"/>
          <p:cNvSpPr/>
          <p:nvPr/>
        </p:nvSpPr>
        <p:spPr>
          <a:xfrm>
            <a:off x="8033861" y="5991820"/>
            <a:ext cx="3833693" cy="598884"/>
          </a:xfrm>
          <a:prstGeom prst="rect">
            <a:avLst/>
          </a:prstGeom>
          <a:noFill/>
        </p:spPr>
        <p:txBody>
          <a:bodyPr wrap="square" rtlCol="0" anchor="t"/>
          <a:lstStyle/>
          <a:p>
            <a:pPr marL="0" indent="0">
              <a:lnSpc>
                <a:spcPts val="2360"/>
              </a:lnSpc>
              <a:buNone/>
            </a:pPr>
            <a:r>
              <a:rPr lang="en-US" sz="1885" b="1" dirty="0">
                <a:solidFill>
                  <a:srgbClr val="272525"/>
                </a:solidFill>
                <a:latin typeface="p22-mackinac-pro" pitchFamily="34" charset="0"/>
                <a:ea typeface="p22-mackinac-pro" pitchFamily="34" charset="-122"/>
                <a:cs typeface="p22-mackinac-pro" pitchFamily="34" charset="-120"/>
              </a:rPr>
              <a:t>Relationships between Actors and Use Cases</a:t>
            </a:r>
            <a:endParaRPr lang="en-US" sz="1885" dirty="0"/>
          </a:p>
        </p:txBody>
      </p:sp>
      <p:sp>
        <p:nvSpPr>
          <p:cNvPr id="28" name="Text 25"/>
          <p:cNvSpPr/>
          <p:nvPr/>
        </p:nvSpPr>
        <p:spPr>
          <a:xfrm>
            <a:off x="8033861" y="6782276"/>
            <a:ext cx="3833693" cy="920115"/>
          </a:xfrm>
          <a:prstGeom prst="rect">
            <a:avLst/>
          </a:prstGeom>
          <a:noFill/>
        </p:spPr>
        <p:txBody>
          <a:bodyPr wrap="square" rtlCol="0" anchor="t"/>
          <a:lstStyle/>
          <a:p>
            <a:pPr marL="0" indent="0">
              <a:lnSpc>
                <a:spcPts val="2415"/>
              </a:lnSpc>
              <a:buNone/>
            </a:pPr>
            <a:r>
              <a:rPr lang="en-US" sz="1510" dirty="0">
                <a:solidFill>
                  <a:srgbClr val="272525"/>
                </a:solidFill>
                <a:latin typeface="Eudoxus Sans" pitchFamily="34" charset="0"/>
                <a:ea typeface="Eudoxus Sans" pitchFamily="34" charset="-122"/>
                <a:cs typeface="Eudoxus Sans" pitchFamily="34" charset="-120"/>
              </a:rPr>
              <a:t>Lines and arrows show the relationships between actors and the use cases they interact with.</a:t>
            </a:r>
            <a:endParaRPr lang="en-US" sz="15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4490799" y="2306955"/>
            <a:ext cx="8161020" cy="694373"/>
          </a:xfrm>
          <a:prstGeom prst="rect">
            <a:avLst/>
          </a:prstGeom>
          <a:noFill/>
        </p:spPr>
        <p:txBody>
          <a:bodyPr wrap="none" rtlCol="0" anchor="t"/>
          <a:lstStyle/>
          <a:p>
            <a:pPr marL="0" indent="0">
              <a:lnSpc>
                <a:spcPts val="5470"/>
              </a:lnSpc>
              <a:buNone/>
            </a:pPr>
            <a:r>
              <a:rPr lang="en-US" sz="4375" b="1" dirty="0">
                <a:solidFill>
                  <a:srgbClr val="000000"/>
                </a:solidFill>
                <a:latin typeface="p22-mackinac-pro" pitchFamily="34" charset="0"/>
                <a:ea typeface="p22-mackinac-pro" pitchFamily="34" charset="-122"/>
                <a:cs typeface="p22-mackinac-pro" pitchFamily="34" charset="-120"/>
              </a:rPr>
              <a:t>Benefits of Use Case Diagrams</a:t>
            </a:r>
            <a:endParaRPr lang="en-US" sz="4375" dirty="0"/>
          </a:p>
        </p:txBody>
      </p:sp>
      <p:sp>
        <p:nvSpPr>
          <p:cNvPr id="5" name="Shape 2"/>
          <p:cNvSpPr/>
          <p:nvPr/>
        </p:nvSpPr>
        <p:spPr>
          <a:xfrm>
            <a:off x="4490799" y="3508177"/>
            <a:ext cx="499943" cy="499943"/>
          </a:xfrm>
          <a:prstGeom prst="roundRect">
            <a:avLst>
              <a:gd name="adj" fmla="val 20000"/>
            </a:avLst>
          </a:prstGeom>
          <a:solidFill>
            <a:srgbClr val="CCEEFF"/>
          </a:solidFill>
          <a:ln w="13811">
            <a:solidFill>
              <a:srgbClr val="99DDFF"/>
            </a:solidFill>
            <a:prstDash val="solid"/>
          </a:ln>
        </p:spPr>
      </p:sp>
      <p:sp>
        <p:nvSpPr>
          <p:cNvPr id="6" name="Text 3"/>
          <p:cNvSpPr/>
          <p:nvPr/>
        </p:nvSpPr>
        <p:spPr>
          <a:xfrm>
            <a:off x="4672132" y="3549848"/>
            <a:ext cx="137160" cy="416481"/>
          </a:xfrm>
          <a:prstGeom prst="rect">
            <a:avLst/>
          </a:prstGeom>
          <a:noFill/>
        </p:spPr>
        <p:txBody>
          <a:bodyPr wrap="none" rtlCol="0" anchor="t"/>
          <a:lstStyle/>
          <a:p>
            <a:pPr marL="0" indent="0" algn="ctr">
              <a:lnSpc>
                <a:spcPts val="3280"/>
              </a:lnSpc>
              <a:buNone/>
            </a:pPr>
            <a:r>
              <a:rPr lang="en-US" sz="2625" b="1" dirty="0">
                <a:solidFill>
                  <a:srgbClr val="272525"/>
                </a:solidFill>
                <a:latin typeface="p22-mackinac-pro" pitchFamily="34" charset="0"/>
                <a:ea typeface="p22-mackinac-pro" pitchFamily="34" charset="-122"/>
                <a:cs typeface="p22-mackinac-pro" pitchFamily="34" charset="-120"/>
              </a:rPr>
              <a:t>1</a:t>
            </a:r>
            <a:endParaRPr lang="en-US" sz="2625" dirty="0"/>
          </a:p>
        </p:txBody>
      </p:sp>
      <p:sp>
        <p:nvSpPr>
          <p:cNvPr id="7" name="Text 4"/>
          <p:cNvSpPr/>
          <p:nvPr/>
        </p:nvSpPr>
        <p:spPr>
          <a:xfrm>
            <a:off x="5212913" y="3584496"/>
            <a:ext cx="3820001" cy="694373"/>
          </a:xfrm>
          <a:prstGeom prst="rect">
            <a:avLst/>
          </a:prstGeom>
          <a:noFill/>
        </p:spPr>
        <p:txBody>
          <a:bodyPr wrap="square" rtlCol="0" anchor="t"/>
          <a:lstStyle/>
          <a:p>
            <a:pPr marL="0" indent="0">
              <a:lnSpc>
                <a:spcPts val="2735"/>
              </a:lnSpc>
              <a:buNone/>
            </a:pPr>
            <a:r>
              <a:rPr lang="en-US" sz="2185" b="1" dirty="0">
                <a:solidFill>
                  <a:srgbClr val="272525"/>
                </a:solidFill>
                <a:latin typeface="p22-mackinac-pro" pitchFamily="34" charset="0"/>
                <a:ea typeface="p22-mackinac-pro" pitchFamily="34" charset="-122"/>
                <a:cs typeface="p22-mackinac-pro" pitchFamily="34" charset="-120"/>
              </a:rPr>
              <a:t>Visual representation of system functionality</a:t>
            </a:r>
            <a:endParaRPr lang="en-US" sz="2185" dirty="0"/>
          </a:p>
        </p:txBody>
      </p:sp>
      <p:sp>
        <p:nvSpPr>
          <p:cNvPr id="8" name="Text 5"/>
          <p:cNvSpPr/>
          <p:nvPr/>
        </p:nvSpPr>
        <p:spPr>
          <a:xfrm>
            <a:off x="5212913" y="4501039"/>
            <a:ext cx="3820001" cy="1066205"/>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Use Case Diagrams provide a clear visualization of the features and interactions within a system.</a:t>
            </a:r>
            <a:endParaRPr lang="en-US" sz="1750" dirty="0"/>
          </a:p>
        </p:txBody>
      </p:sp>
      <p:sp>
        <p:nvSpPr>
          <p:cNvPr id="9" name="Shape 6"/>
          <p:cNvSpPr/>
          <p:nvPr/>
        </p:nvSpPr>
        <p:spPr>
          <a:xfrm>
            <a:off x="9255085" y="3508177"/>
            <a:ext cx="499943" cy="499943"/>
          </a:xfrm>
          <a:prstGeom prst="roundRect">
            <a:avLst>
              <a:gd name="adj" fmla="val 20000"/>
            </a:avLst>
          </a:prstGeom>
          <a:solidFill>
            <a:srgbClr val="CCEEFF"/>
          </a:solidFill>
          <a:ln w="13811">
            <a:solidFill>
              <a:srgbClr val="99DDFF"/>
            </a:solidFill>
            <a:prstDash val="solid"/>
          </a:ln>
        </p:spPr>
      </p:sp>
      <p:sp>
        <p:nvSpPr>
          <p:cNvPr id="10" name="Text 7"/>
          <p:cNvSpPr/>
          <p:nvPr/>
        </p:nvSpPr>
        <p:spPr>
          <a:xfrm>
            <a:off x="9409748" y="3549848"/>
            <a:ext cx="190500" cy="416481"/>
          </a:xfrm>
          <a:prstGeom prst="rect">
            <a:avLst/>
          </a:prstGeom>
          <a:noFill/>
        </p:spPr>
        <p:txBody>
          <a:bodyPr wrap="none" rtlCol="0" anchor="t"/>
          <a:lstStyle/>
          <a:p>
            <a:pPr marL="0" indent="0" algn="ctr">
              <a:lnSpc>
                <a:spcPts val="3280"/>
              </a:lnSpc>
              <a:buNone/>
            </a:pPr>
            <a:r>
              <a:rPr lang="en-US" sz="2625" b="1" dirty="0">
                <a:solidFill>
                  <a:srgbClr val="272525"/>
                </a:solidFill>
                <a:latin typeface="p22-mackinac-pro" pitchFamily="34" charset="0"/>
                <a:ea typeface="p22-mackinac-pro" pitchFamily="34" charset="-122"/>
                <a:cs typeface="p22-mackinac-pro" pitchFamily="34" charset="-120"/>
              </a:rPr>
              <a:t>2</a:t>
            </a:r>
            <a:endParaRPr lang="en-US" sz="2625" dirty="0"/>
          </a:p>
        </p:txBody>
      </p:sp>
      <p:sp>
        <p:nvSpPr>
          <p:cNvPr id="11" name="Text 8"/>
          <p:cNvSpPr/>
          <p:nvPr/>
        </p:nvSpPr>
        <p:spPr>
          <a:xfrm>
            <a:off x="9977199" y="3584496"/>
            <a:ext cx="3820001" cy="694373"/>
          </a:xfrm>
          <a:prstGeom prst="rect">
            <a:avLst/>
          </a:prstGeom>
          <a:noFill/>
        </p:spPr>
        <p:txBody>
          <a:bodyPr wrap="square" rtlCol="0" anchor="t"/>
          <a:lstStyle/>
          <a:p>
            <a:pPr marL="0" indent="0">
              <a:lnSpc>
                <a:spcPts val="2735"/>
              </a:lnSpc>
              <a:buNone/>
            </a:pPr>
            <a:r>
              <a:rPr lang="en-US" sz="2185" b="1" dirty="0">
                <a:solidFill>
                  <a:srgbClr val="272525"/>
                </a:solidFill>
                <a:latin typeface="p22-mackinac-pro" pitchFamily="34" charset="0"/>
                <a:ea typeface="p22-mackinac-pro" pitchFamily="34" charset="-122"/>
                <a:cs typeface="p22-mackinac-pro" pitchFamily="34" charset="-120"/>
              </a:rPr>
              <a:t>Communication tool for stakeholders</a:t>
            </a:r>
            <a:endParaRPr lang="en-US" sz="2185" dirty="0"/>
          </a:p>
        </p:txBody>
      </p:sp>
      <p:sp>
        <p:nvSpPr>
          <p:cNvPr id="12" name="Text 9"/>
          <p:cNvSpPr/>
          <p:nvPr/>
        </p:nvSpPr>
        <p:spPr>
          <a:xfrm>
            <a:off x="9977199" y="4501039"/>
            <a:ext cx="3820001" cy="1421606"/>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Use Case Diagrams help stakeholders understand and communicate the requirements of a system effectively.</a:t>
            </a:r>
            <a:endParaRPr lang="en-US" sz="1750" dirty="0"/>
          </a:p>
        </p:txBody>
      </p:sp>
      <p:pic>
        <p:nvPicPr>
          <p:cNvPr id="13" name="Image 1" descr="preencoded.png"/>
          <p:cNvPicPr>
            <a:picLocks noChangeAspect="1"/>
          </p:cNvPicPr>
          <p:nvPr/>
        </p:nvPicPr>
        <p:blipFill>
          <a:blip r:embed="rId2"/>
          <a:stretch>
            <a:fillRect/>
          </a:stretch>
        </p:blipFill>
        <p:spPr>
          <a:xfrm>
            <a:off x="0" y="0"/>
            <a:ext cx="3657600" cy="822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114068"/>
            <a:ext cx="9060180" cy="694373"/>
          </a:xfrm>
          <a:prstGeom prst="rect">
            <a:avLst/>
          </a:prstGeom>
          <a:noFill/>
        </p:spPr>
        <p:txBody>
          <a:bodyPr wrap="none" rtlCol="0" anchor="t"/>
          <a:lstStyle/>
          <a:p>
            <a:pPr marL="0" indent="0">
              <a:lnSpc>
                <a:spcPts val="5470"/>
              </a:lnSpc>
              <a:buNone/>
            </a:pPr>
            <a:r>
              <a:rPr lang="en-US" sz="4375" b="1" dirty="0">
                <a:solidFill>
                  <a:srgbClr val="000000"/>
                </a:solidFill>
                <a:latin typeface="p22-mackinac-pro" pitchFamily="34" charset="0"/>
                <a:ea typeface="p22-mackinac-pro" pitchFamily="34" charset="-122"/>
                <a:cs typeface="p22-mackinac-pro" pitchFamily="34" charset="-120"/>
              </a:rPr>
              <a:t>How to Create Use Case Diagrams</a:t>
            </a:r>
            <a:endParaRPr lang="en-US" sz="4375" dirty="0"/>
          </a:p>
        </p:txBody>
      </p:sp>
      <p:sp>
        <p:nvSpPr>
          <p:cNvPr id="5" name="Shape 2"/>
          <p:cNvSpPr/>
          <p:nvPr/>
        </p:nvSpPr>
        <p:spPr>
          <a:xfrm>
            <a:off x="7293054" y="2252782"/>
            <a:ext cx="44410" cy="4862632"/>
          </a:xfrm>
          <a:prstGeom prst="rect">
            <a:avLst/>
          </a:prstGeom>
          <a:solidFill>
            <a:srgbClr val="99DDFF"/>
          </a:solidFill>
        </p:spPr>
      </p:sp>
      <p:sp>
        <p:nvSpPr>
          <p:cNvPr id="6" name="Shape 3"/>
          <p:cNvSpPr/>
          <p:nvPr/>
        </p:nvSpPr>
        <p:spPr>
          <a:xfrm>
            <a:off x="7565172" y="2654082"/>
            <a:ext cx="777597" cy="44410"/>
          </a:xfrm>
          <a:prstGeom prst="rect">
            <a:avLst/>
          </a:prstGeom>
          <a:solidFill>
            <a:srgbClr val="99DDFF"/>
          </a:solidFill>
        </p:spPr>
      </p:sp>
      <p:sp>
        <p:nvSpPr>
          <p:cNvPr id="7" name="Shape 4"/>
          <p:cNvSpPr/>
          <p:nvPr/>
        </p:nvSpPr>
        <p:spPr>
          <a:xfrm>
            <a:off x="7065228" y="2426375"/>
            <a:ext cx="499943" cy="499943"/>
          </a:xfrm>
          <a:prstGeom prst="roundRect">
            <a:avLst>
              <a:gd name="adj" fmla="val 20000"/>
            </a:avLst>
          </a:prstGeom>
          <a:solidFill>
            <a:srgbClr val="CCEEFF"/>
          </a:solidFill>
          <a:ln w="13811">
            <a:solidFill>
              <a:srgbClr val="99DDFF"/>
            </a:solidFill>
            <a:prstDash val="solid"/>
          </a:ln>
        </p:spPr>
      </p:sp>
      <p:sp>
        <p:nvSpPr>
          <p:cNvPr id="8" name="Text 5"/>
          <p:cNvSpPr/>
          <p:nvPr/>
        </p:nvSpPr>
        <p:spPr>
          <a:xfrm>
            <a:off x="7246560" y="2468047"/>
            <a:ext cx="137160" cy="416481"/>
          </a:xfrm>
          <a:prstGeom prst="rect">
            <a:avLst/>
          </a:prstGeom>
          <a:noFill/>
        </p:spPr>
        <p:txBody>
          <a:bodyPr wrap="none" rtlCol="0" anchor="t"/>
          <a:lstStyle/>
          <a:p>
            <a:pPr marL="0" indent="0" algn="ctr">
              <a:lnSpc>
                <a:spcPts val="3280"/>
              </a:lnSpc>
              <a:buNone/>
            </a:pPr>
            <a:r>
              <a:rPr lang="en-US" sz="2625" b="1" dirty="0">
                <a:solidFill>
                  <a:srgbClr val="272525"/>
                </a:solidFill>
                <a:latin typeface="p22-mackinac-pro" pitchFamily="34" charset="0"/>
                <a:ea typeface="p22-mackinac-pro" pitchFamily="34" charset="-122"/>
                <a:cs typeface="p22-mackinac-pro" pitchFamily="34" charset="-120"/>
              </a:rPr>
              <a:t>1</a:t>
            </a:r>
            <a:endParaRPr lang="en-US" sz="2625" dirty="0"/>
          </a:p>
        </p:txBody>
      </p:sp>
      <p:sp>
        <p:nvSpPr>
          <p:cNvPr id="9" name="Text 6"/>
          <p:cNvSpPr/>
          <p:nvPr/>
        </p:nvSpPr>
        <p:spPr>
          <a:xfrm>
            <a:off x="8537258" y="2474952"/>
            <a:ext cx="4038600" cy="347186"/>
          </a:xfrm>
          <a:prstGeom prst="rect">
            <a:avLst/>
          </a:prstGeom>
          <a:noFill/>
        </p:spPr>
        <p:txBody>
          <a:bodyPr wrap="none" rtlCol="0" anchor="t"/>
          <a:lstStyle/>
          <a:p>
            <a:pPr marL="0" indent="0" algn="l">
              <a:lnSpc>
                <a:spcPts val="2735"/>
              </a:lnSpc>
              <a:buNone/>
            </a:pPr>
            <a:r>
              <a:rPr lang="en-US" sz="2185" b="1" dirty="0">
                <a:solidFill>
                  <a:srgbClr val="272525"/>
                </a:solidFill>
                <a:latin typeface="p22-mackinac-pro" pitchFamily="34" charset="0"/>
                <a:ea typeface="p22-mackinac-pro" pitchFamily="34" charset="-122"/>
                <a:cs typeface="p22-mackinac-pro" pitchFamily="34" charset="-120"/>
              </a:rPr>
              <a:t>Identify actors and their roles</a:t>
            </a:r>
            <a:endParaRPr lang="en-US" sz="2185" dirty="0"/>
          </a:p>
        </p:txBody>
      </p:sp>
      <p:sp>
        <p:nvSpPr>
          <p:cNvPr id="10" name="Text 7"/>
          <p:cNvSpPr/>
          <p:nvPr/>
        </p:nvSpPr>
        <p:spPr>
          <a:xfrm>
            <a:off x="8537258" y="3044309"/>
            <a:ext cx="4055150" cy="1066205"/>
          </a:xfrm>
          <a:prstGeom prst="rect">
            <a:avLst/>
          </a:prstGeom>
          <a:noFill/>
        </p:spPr>
        <p:txBody>
          <a:bodyPr wrap="square" rtlCol="0" anchor="t"/>
          <a:lstStyle/>
          <a:p>
            <a:pPr marL="0" indent="0" algn="l">
              <a:lnSpc>
                <a:spcPts val="2800"/>
              </a:lnSpc>
              <a:buNone/>
            </a:pPr>
            <a:r>
              <a:rPr lang="en-US" sz="1750" dirty="0">
                <a:solidFill>
                  <a:srgbClr val="272525"/>
                </a:solidFill>
                <a:latin typeface="Eudoxus Sans" pitchFamily="34" charset="0"/>
                <a:ea typeface="Eudoxus Sans" pitchFamily="34" charset="-122"/>
                <a:cs typeface="Eudoxus Sans" pitchFamily="34" charset="-120"/>
              </a:rPr>
              <a:t>Determine the different actors involved in the system and their respective roles.</a:t>
            </a:r>
            <a:endParaRPr lang="en-US" sz="1750" dirty="0"/>
          </a:p>
        </p:txBody>
      </p:sp>
      <p:sp>
        <p:nvSpPr>
          <p:cNvPr id="11" name="Shape 8"/>
          <p:cNvSpPr/>
          <p:nvPr/>
        </p:nvSpPr>
        <p:spPr>
          <a:xfrm>
            <a:off x="6287631" y="3764935"/>
            <a:ext cx="777597" cy="44410"/>
          </a:xfrm>
          <a:prstGeom prst="rect">
            <a:avLst/>
          </a:prstGeom>
          <a:solidFill>
            <a:srgbClr val="99DDFF"/>
          </a:solidFill>
        </p:spPr>
      </p:sp>
      <p:sp>
        <p:nvSpPr>
          <p:cNvPr id="12" name="Shape 9"/>
          <p:cNvSpPr/>
          <p:nvPr/>
        </p:nvSpPr>
        <p:spPr>
          <a:xfrm>
            <a:off x="7065228" y="3537228"/>
            <a:ext cx="499943" cy="499943"/>
          </a:xfrm>
          <a:prstGeom prst="roundRect">
            <a:avLst>
              <a:gd name="adj" fmla="val 20000"/>
            </a:avLst>
          </a:prstGeom>
          <a:solidFill>
            <a:srgbClr val="CCEEFF"/>
          </a:solidFill>
          <a:ln w="13811">
            <a:solidFill>
              <a:srgbClr val="99DDFF"/>
            </a:solidFill>
            <a:prstDash val="solid"/>
          </a:ln>
        </p:spPr>
      </p:sp>
      <p:sp>
        <p:nvSpPr>
          <p:cNvPr id="13" name="Text 10"/>
          <p:cNvSpPr/>
          <p:nvPr/>
        </p:nvSpPr>
        <p:spPr>
          <a:xfrm>
            <a:off x="7219890" y="3578900"/>
            <a:ext cx="190500" cy="416481"/>
          </a:xfrm>
          <a:prstGeom prst="rect">
            <a:avLst/>
          </a:prstGeom>
          <a:noFill/>
        </p:spPr>
        <p:txBody>
          <a:bodyPr wrap="none" rtlCol="0" anchor="t"/>
          <a:lstStyle/>
          <a:p>
            <a:pPr marL="0" indent="0" algn="ctr">
              <a:lnSpc>
                <a:spcPts val="3280"/>
              </a:lnSpc>
              <a:buNone/>
            </a:pPr>
            <a:r>
              <a:rPr lang="en-US" sz="2625" b="1" dirty="0">
                <a:solidFill>
                  <a:srgbClr val="272525"/>
                </a:solidFill>
                <a:latin typeface="p22-mackinac-pro" pitchFamily="34" charset="0"/>
                <a:ea typeface="p22-mackinac-pro" pitchFamily="34" charset="-122"/>
                <a:cs typeface="p22-mackinac-pro" pitchFamily="34" charset="-120"/>
              </a:rPr>
              <a:t>2</a:t>
            </a:r>
            <a:endParaRPr lang="en-US" sz="2625" dirty="0"/>
          </a:p>
        </p:txBody>
      </p:sp>
      <p:sp>
        <p:nvSpPr>
          <p:cNvPr id="14" name="Text 11"/>
          <p:cNvSpPr/>
          <p:nvPr/>
        </p:nvSpPr>
        <p:spPr>
          <a:xfrm>
            <a:off x="2037993" y="3585805"/>
            <a:ext cx="4055150" cy="694373"/>
          </a:xfrm>
          <a:prstGeom prst="rect">
            <a:avLst/>
          </a:prstGeom>
          <a:noFill/>
        </p:spPr>
        <p:txBody>
          <a:bodyPr wrap="square" rtlCol="0" anchor="t"/>
          <a:lstStyle/>
          <a:p>
            <a:pPr marL="0" indent="0" algn="r">
              <a:lnSpc>
                <a:spcPts val="2735"/>
              </a:lnSpc>
              <a:buNone/>
            </a:pPr>
            <a:r>
              <a:rPr lang="en-US" sz="2185" b="1" dirty="0">
                <a:solidFill>
                  <a:srgbClr val="272525"/>
                </a:solidFill>
                <a:latin typeface="p22-mackinac-pro" pitchFamily="34" charset="0"/>
                <a:ea typeface="p22-mackinac-pro" pitchFamily="34" charset="-122"/>
                <a:cs typeface="p22-mackinac-pro" pitchFamily="34" charset="-120"/>
              </a:rPr>
              <a:t>Identify use cases and their interactions</a:t>
            </a:r>
            <a:endParaRPr lang="en-US" sz="2185" dirty="0"/>
          </a:p>
        </p:txBody>
      </p:sp>
      <p:sp>
        <p:nvSpPr>
          <p:cNvPr id="15" name="Text 12"/>
          <p:cNvSpPr/>
          <p:nvPr/>
        </p:nvSpPr>
        <p:spPr>
          <a:xfrm>
            <a:off x="2037993" y="4502348"/>
            <a:ext cx="4055150" cy="1066205"/>
          </a:xfrm>
          <a:prstGeom prst="rect">
            <a:avLst/>
          </a:prstGeom>
          <a:noFill/>
        </p:spPr>
        <p:txBody>
          <a:bodyPr wrap="square" rtlCol="0" anchor="t"/>
          <a:lstStyle/>
          <a:p>
            <a:pPr marL="0" indent="0" algn="r">
              <a:lnSpc>
                <a:spcPts val="2800"/>
              </a:lnSpc>
              <a:buNone/>
            </a:pPr>
            <a:r>
              <a:rPr lang="en-US" sz="1750" dirty="0">
                <a:solidFill>
                  <a:srgbClr val="272525"/>
                </a:solidFill>
                <a:latin typeface="Eudoxus Sans" pitchFamily="34" charset="0"/>
                <a:ea typeface="Eudoxus Sans" pitchFamily="34" charset="-122"/>
                <a:cs typeface="Eudoxus Sans" pitchFamily="34" charset="-120"/>
              </a:rPr>
              <a:t>Identify the main functionalities of the system and how actors interact with them.</a:t>
            </a:r>
            <a:endParaRPr lang="en-US" sz="1750" dirty="0"/>
          </a:p>
        </p:txBody>
      </p:sp>
      <p:sp>
        <p:nvSpPr>
          <p:cNvPr id="16" name="Shape 13"/>
          <p:cNvSpPr/>
          <p:nvPr/>
        </p:nvSpPr>
        <p:spPr>
          <a:xfrm>
            <a:off x="7565172" y="5089505"/>
            <a:ext cx="777597" cy="44410"/>
          </a:xfrm>
          <a:prstGeom prst="rect">
            <a:avLst/>
          </a:prstGeom>
          <a:solidFill>
            <a:srgbClr val="99DDFF"/>
          </a:solidFill>
        </p:spPr>
      </p:sp>
      <p:sp>
        <p:nvSpPr>
          <p:cNvPr id="17" name="Shape 14"/>
          <p:cNvSpPr/>
          <p:nvPr/>
        </p:nvSpPr>
        <p:spPr>
          <a:xfrm>
            <a:off x="7065228" y="4861798"/>
            <a:ext cx="499943" cy="499943"/>
          </a:xfrm>
          <a:prstGeom prst="roundRect">
            <a:avLst>
              <a:gd name="adj" fmla="val 20000"/>
            </a:avLst>
          </a:prstGeom>
          <a:solidFill>
            <a:srgbClr val="CCEEFF"/>
          </a:solidFill>
          <a:ln w="13811">
            <a:solidFill>
              <a:srgbClr val="99DDFF"/>
            </a:solidFill>
            <a:prstDash val="solid"/>
          </a:ln>
        </p:spPr>
      </p:sp>
      <p:sp>
        <p:nvSpPr>
          <p:cNvPr id="18" name="Text 15"/>
          <p:cNvSpPr/>
          <p:nvPr/>
        </p:nvSpPr>
        <p:spPr>
          <a:xfrm>
            <a:off x="7216080" y="4903470"/>
            <a:ext cx="198120" cy="416481"/>
          </a:xfrm>
          <a:prstGeom prst="rect">
            <a:avLst/>
          </a:prstGeom>
          <a:noFill/>
        </p:spPr>
        <p:txBody>
          <a:bodyPr wrap="none" rtlCol="0" anchor="t"/>
          <a:lstStyle/>
          <a:p>
            <a:pPr marL="0" indent="0" algn="ctr">
              <a:lnSpc>
                <a:spcPts val="3280"/>
              </a:lnSpc>
              <a:buNone/>
            </a:pPr>
            <a:r>
              <a:rPr lang="en-US" sz="2625" b="1" dirty="0">
                <a:solidFill>
                  <a:srgbClr val="272525"/>
                </a:solidFill>
                <a:latin typeface="p22-mackinac-pro" pitchFamily="34" charset="0"/>
                <a:ea typeface="p22-mackinac-pro" pitchFamily="34" charset="-122"/>
                <a:cs typeface="p22-mackinac-pro" pitchFamily="34" charset="-120"/>
              </a:rPr>
              <a:t>3</a:t>
            </a:r>
            <a:endParaRPr lang="en-US" sz="2625" dirty="0"/>
          </a:p>
        </p:txBody>
      </p:sp>
      <p:sp>
        <p:nvSpPr>
          <p:cNvPr id="19" name="Text 16"/>
          <p:cNvSpPr/>
          <p:nvPr/>
        </p:nvSpPr>
        <p:spPr>
          <a:xfrm>
            <a:off x="8537258" y="4910376"/>
            <a:ext cx="4055150" cy="694373"/>
          </a:xfrm>
          <a:prstGeom prst="rect">
            <a:avLst/>
          </a:prstGeom>
          <a:noFill/>
        </p:spPr>
        <p:txBody>
          <a:bodyPr wrap="square" rtlCol="0" anchor="t"/>
          <a:lstStyle/>
          <a:p>
            <a:pPr marL="0" indent="0" algn="l">
              <a:lnSpc>
                <a:spcPts val="2735"/>
              </a:lnSpc>
              <a:buNone/>
            </a:pPr>
            <a:r>
              <a:rPr lang="en-US" sz="2185" b="1" dirty="0">
                <a:solidFill>
                  <a:srgbClr val="272525"/>
                </a:solidFill>
                <a:latin typeface="p22-mackinac-pro" pitchFamily="34" charset="0"/>
                <a:ea typeface="p22-mackinac-pro" pitchFamily="34" charset="-122"/>
                <a:cs typeface="p22-mackinac-pro" pitchFamily="34" charset="-120"/>
              </a:rPr>
              <a:t>Define relationships between actors and use cases</a:t>
            </a:r>
            <a:endParaRPr lang="en-US" sz="2185" dirty="0"/>
          </a:p>
        </p:txBody>
      </p:sp>
      <p:sp>
        <p:nvSpPr>
          <p:cNvPr id="20" name="Text 17"/>
          <p:cNvSpPr/>
          <p:nvPr/>
        </p:nvSpPr>
        <p:spPr>
          <a:xfrm>
            <a:off x="8537258" y="5826919"/>
            <a:ext cx="4055150" cy="1066205"/>
          </a:xfrm>
          <a:prstGeom prst="rect">
            <a:avLst/>
          </a:prstGeom>
          <a:noFill/>
        </p:spPr>
        <p:txBody>
          <a:bodyPr wrap="square" rtlCol="0" anchor="t"/>
          <a:lstStyle/>
          <a:p>
            <a:pPr marL="0" indent="0" algn="l">
              <a:lnSpc>
                <a:spcPts val="2800"/>
              </a:lnSpc>
              <a:buNone/>
            </a:pPr>
            <a:r>
              <a:rPr lang="en-US" sz="1750" dirty="0">
                <a:solidFill>
                  <a:srgbClr val="272525"/>
                </a:solidFill>
                <a:latin typeface="Eudoxus Sans" pitchFamily="34" charset="0"/>
                <a:ea typeface="Eudoxus Sans" pitchFamily="34" charset="-122"/>
                <a:cs typeface="Eudoxus Sans" pitchFamily="34" charset="-120"/>
              </a:rPr>
              <a:t>Establish connections and interactions between actors and the use cases they are associated with.</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833199" y="1963817"/>
            <a:ext cx="9306401" cy="1388745"/>
          </a:xfrm>
          <a:prstGeom prst="rect">
            <a:avLst/>
          </a:prstGeom>
          <a:noFill/>
        </p:spPr>
        <p:txBody>
          <a:bodyPr wrap="square" rtlCol="0" anchor="t"/>
          <a:lstStyle/>
          <a:p>
            <a:pPr marL="0" indent="0">
              <a:lnSpc>
                <a:spcPts val="5470"/>
              </a:lnSpc>
              <a:buNone/>
            </a:pPr>
            <a:r>
              <a:rPr lang="en-US" sz="4375" b="1" dirty="0">
                <a:solidFill>
                  <a:srgbClr val="000000"/>
                </a:solidFill>
                <a:latin typeface="p22-mackinac-pro" pitchFamily="34" charset="0"/>
                <a:ea typeface="p22-mackinac-pro" pitchFamily="34" charset="-122"/>
                <a:cs typeface="p22-mackinac-pro" pitchFamily="34" charset="-120"/>
              </a:rPr>
              <a:t>Best Practices for Use Case Diagrams</a:t>
            </a:r>
            <a:endParaRPr lang="en-US" sz="4375" dirty="0"/>
          </a:p>
        </p:txBody>
      </p:sp>
      <p:sp>
        <p:nvSpPr>
          <p:cNvPr id="5" name="Shape 2"/>
          <p:cNvSpPr/>
          <p:nvPr/>
        </p:nvSpPr>
        <p:spPr>
          <a:xfrm>
            <a:off x="833199" y="3859411"/>
            <a:ext cx="499943" cy="499943"/>
          </a:xfrm>
          <a:prstGeom prst="roundRect">
            <a:avLst>
              <a:gd name="adj" fmla="val 20000"/>
            </a:avLst>
          </a:prstGeom>
          <a:solidFill>
            <a:srgbClr val="CCEEFF"/>
          </a:solidFill>
          <a:ln w="13811">
            <a:solidFill>
              <a:srgbClr val="99DDFF"/>
            </a:solidFill>
            <a:prstDash val="solid"/>
          </a:ln>
        </p:spPr>
      </p:sp>
      <p:sp>
        <p:nvSpPr>
          <p:cNvPr id="6" name="Text 3"/>
          <p:cNvSpPr/>
          <p:nvPr/>
        </p:nvSpPr>
        <p:spPr>
          <a:xfrm>
            <a:off x="1014532" y="3901083"/>
            <a:ext cx="137160" cy="416481"/>
          </a:xfrm>
          <a:prstGeom prst="rect">
            <a:avLst/>
          </a:prstGeom>
          <a:noFill/>
        </p:spPr>
        <p:txBody>
          <a:bodyPr wrap="none" rtlCol="0" anchor="t"/>
          <a:lstStyle/>
          <a:p>
            <a:pPr marL="0" indent="0" algn="ctr">
              <a:lnSpc>
                <a:spcPts val="3280"/>
              </a:lnSpc>
              <a:buNone/>
            </a:pPr>
            <a:r>
              <a:rPr lang="en-US" sz="2625" b="1" dirty="0">
                <a:solidFill>
                  <a:srgbClr val="272525"/>
                </a:solidFill>
                <a:latin typeface="p22-mackinac-pro" pitchFamily="34" charset="0"/>
                <a:ea typeface="p22-mackinac-pro" pitchFamily="34" charset="-122"/>
                <a:cs typeface="p22-mackinac-pro" pitchFamily="34" charset="-120"/>
              </a:rPr>
              <a:t>1</a:t>
            </a:r>
            <a:endParaRPr lang="en-US" sz="2625" dirty="0"/>
          </a:p>
        </p:txBody>
      </p:sp>
      <p:sp>
        <p:nvSpPr>
          <p:cNvPr id="7" name="Text 4"/>
          <p:cNvSpPr/>
          <p:nvPr/>
        </p:nvSpPr>
        <p:spPr>
          <a:xfrm>
            <a:off x="1555313" y="3935730"/>
            <a:ext cx="3820001" cy="694373"/>
          </a:xfrm>
          <a:prstGeom prst="rect">
            <a:avLst/>
          </a:prstGeom>
          <a:noFill/>
        </p:spPr>
        <p:txBody>
          <a:bodyPr wrap="square" rtlCol="0" anchor="t"/>
          <a:lstStyle/>
          <a:p>
            <a:pPr marL="0" indent="0">
              <a:lnSpc>
                <a:spcPts val="2735"/>
              </a:lnSpc>
              <a:buNone/>
            </a:pPr>
            <a:r>
              <a:rPr lang="en-US" sz="2185" b="1" dirty="0">
                <a:solidFill>
                  <a:srgbClr val="272525"/>
                </a:solidFill>
                <a:latin typeface="p22-mackinac-pro" pitchFamily="34" charset="0"/>
                <a:ea typeface="p22-mackinac-pro" pitchFamily="34" charset="-122"/>
                <a:cs typeface="p22-mackinac-pro" pitchFamily="34" charset="-120"/>
              </a:rPr>
              <a:t>Keep diagrams simple and easy to understand</a:t>
            </a:r>
            <a:endParaRPr lang="en-US" sz="2185" dirty="0"/>
          </a:p>
        </p:txBody>
      </p:sp>
      <p:sp>
        <p:nvSpPr>
          <p:cNvPr id="8" name="Text 5"/>
          <p:cNvSpPr/>
          <p:nvPr/>
        </p:nvSpPr>
        <p:spPr>
          <a:xfrm>
            <a:off x="1555313" y="4852273"/>
            <a:ext cx="3820001" cy="1066205"/>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Avoid clutter and complexity in Use Case Diagrams to ensure clarity for all stakeholders.</a:t>
            </a:r>
            <a:endParaRPr lang="en-US" sz="1750" dirty="0"/>
          </a:p>
        </p:txBody>
      </p:sp>
      <p:sp>
        <p:nvSpPr>
          <p:cNvPr id="9" name="Shape 6"/>
          <p:cNvSpPr/>
          <p:nvPr/>
        </p:nvSpPr>
        <p:spPr>
          <a:xfrm>
            <a:off x="5597485" y="3859411"/>
            <a:ext cx="499943" cy="499943"/>
          </a:xfrm>
          <a:prstGeom prst="roundRect">
            <a:avLst>
              <a:gd name="adj" fmla="val 20000"/>
            </a:avLst>
          </a:prstGeom>
          <a:solidFill>
            <a:srgbClr val="CCEEFF"/>
          </a:solidFill>
          <a:ln w="13811">
            <a:solidFill>
              <a:srgbClr val="99DDFF"/>
            </a:solidFill>
            <a:prstDash val="solid"/>
          </a:ln>
        </p:spPr>
      </p:sp>
      <p:sp>
        <p:nvSpPr>
          <p:cNvPr id="10" name="Text 7"/>
          <p:cNvSpPr/>
          <p:nvPr/>
        </p:nvSpPr>
        <p:spPr>
          <a:xfrm>
            <a:off x="5752148" y="3901083"/>
            <a:ext cx="190500" cy="416481"/>
          </a:xfrm>
          <a:prstGeom prst="rect">
            <a:avLst/>
          </a:prstGeom>
          <a:noFill/>
        </p:spPr>
        <p:txBody>
          <a:bodyPr wrap="none" rtlCol="0" anchor="t"/>
          <a:lstStyle/>
          <a:p>
            <a:pPr marL="0" indent="0" algn="ctr">
              <a:lnSpc>
                <a:spcPts val="3280"/>
              </a:lnSpc>
              <a:buNone/>
            </a:pPr>
            <a:r>
              <a:rPr lang="en-US" sz="2625" b="1" dirty="0">
                <a:solidFill>
                  <a:srgbClr val="272525"/>
                </a:solidFill>
                <a:latin typeface="p22-mackinac-pro" pitchFamily="34" charset="0"/>
                <a:ea typeface="p22-mackinac-pro" pitchFamily="34" charset="-122"/>
                <a:cs typeface="p22-mackinac-pro" pitchFamily="34" charset="-120"/>
              </a:rPr>
              <a:t>2</a:t>
            </a:r>
            <a:endParaRPr lang="en-US" sz="2625" dirty="0"/>
          </a:p>
        </p:txBody>
      </p:sp>
      <p:sp>
        <p:nvSpPr>
          <p:cNvPr id="11" name="Text 8"/>
          <p:cNvSpPr/>
          <p:nvPr/>
        </p:nvSpPr>
        <p:spPr>
          <a:xfrm>
            <a:off x="6319599" y="3935730"/>
            <a:ext cx="3820001" cy="1041559"/>
          </a:xfrm>
          <a:prstGeom prst="rect">
            <a:avLst/>
          </a:prstGeom>
          <a:noFill/>
        </p:spPr>
        <p:txBody>
          <a:bodyPr wrap="square" rtlCol="0" anchor="t"/>
          <a:lstStyle/>
          <a:p>
            <a:pPr marL="0" indent="0">
              <a:lnSpc>
                <a:spcPts val="2735"/>
              </a:lnSpc>
              <a:buNone/>
            </a:pPr>
            <a:r>
              <a:rPr lang="en-US" sz="2185" b="1" dirty="0">
                <a:solidFill>
                  <a:srgbClr val="272525"/>
                </a:solidFill>
                <a:latin typeface="p22-mackinac-pro" pitchFamily="34" charset="0"/>
                <a:ea typeface="p22-mackinac-pro" pitchFamily="34" charset="-122"/>
                <a:cs typeface="p22-mackinac-pro" pitchFamily="34" charset="-120"/>
              </a:rPr>
              <a:t>Regularly update and refine diagrams based on changes in the system</a:t>
            </a:r>
            <a:endParaRPr lang="en-US" sz="2185" dirty="0"/>
          </a:p>
        </p:txBody>
      </p:sp>
      <p:sp>
        <p:nvSpPr>
          <p:cNvPr id="12" name="Text 9"/>
          <p:cNvSpPr/>
          <p:nvPr/>
        </p:nvSpPr>
        <p:spPr>
          <a:xfrm>
            <a:off x="6319599" y="5199459"/>
            <a:ext cx="3820001" cy="1066205"/>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Keep Use Case Diagrams up-to-date to accurately reflect the current state of the system.</a:t>
            </a:r>
            <a:endParaRPr lang="en-US" sz="1750" dirty="0"/>
          </a:p>
        </p:txBody>
      </p:sp>
      <p:pic>
        <p:nvPicPr>
          <p:cNvPr id="13" name="Image 1" descr="preencoded.png"/>
          <p:cNvPicPr>
            <a:picLocks noChangeAspect="1"/>
          </p:cNvPicPr>
          <p:nvPr/>
        </p:nvPicPr>
        <p:blipFill>
          <a:blip r:embed="rId2"/>
          <a:stretch>
            <a:fillRect/>
          </a:stretch>
        </p:blipFill>
        <p:spPr>
          <a:xfrm>
            <a:off x="10972800" y="0"/>
            <a:ext cx="3657600"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 name="Picture 101"/>
          <p:cNvPicPr/>
          <p:nvPr/>
        </p:nvPicPr>
        <p:blipFill>
          <a:blip r:embed="rId1"/>
          <a:stretch>
            <a:fillRect/>
          </a:stretch>
        </p:blipFill>
        <p:spPr>
          <a:xfrm>
            <a:off x="2451735" y="1013460"/>
            <a:ext cx="8690610" cy="582231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3968085" y="0"/>
            <a:ext cx="5535991" cy="82296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Picture 100"/>
          <p:cNvPicPr/>
          <p:nvPr/>
        </p:nvPicPr>
        <p:blipFill>
          <a:blip r:embed="rId1"/>
          <a:stretch>
            <a:fillRect/>
          </a:stretch>
        </p:blipFill>
        <p:spPr>
          <a:xfrm>
            <a:off x="3476625" y="133668"/>
            <a:ext cx="7296150" cy="7953374"/>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85520" y="831215"/>
            <a:ext cx="7315200" cy="645160"/>
          </a:xfrm>
          <a:prstGeom prst="rect">
            <a:avLst/>
          </a:prstGeom>
          <a:noFill/>
        </p:spPr>
        <p:txBody>
          <a:bodyPr wrap="square" rtlCol="0" anchor="t">
            <a:spAutoFit/>
          </a:bodyPr>
          <a:p>
            <a:r>
              <a:rPr lang="en-US" sz="3600" b="1"/>
              <a:t>Generalization</a:t>
            </a:r>
            <a:endParaRPr lang="en-US" sz="3600" b="1"/>
          </a:p>
        </p:txBody>
      </p:sp>
      <p:sp>
        <p:nvSpPr>
          <p:cNvPr id="3" name="Text Box 2"/>
          <p:cNvSpPr txBox="1"/>
          <p:nvPr/>
        </p:nvSpPr>
        <p:spPr>
          <a:xfrm>
            <a:off x="735965" y="2289810"/>
            <a:ext cx="13067030" cy="3373755"/>
          </a:xfrm>
          <a:prstGeom prst="rect">
            <a:avLst/>
          </a:prstGeom>
          <a:noFill/>
        </p:spPr>
        <p:txBody>
          <a:bodyPr wrap="square" rtlCol="0" anchor="t">
            <a:noAutofit/>
          </a:bodyPr>
          <a:p>
            <a:pPr marL="285750" indent="-285750">
              <a:buFont typeface="Arial" panose="020B0604020202020204" pitchFamily="34" charset="0"/>
              <a:buChar char="•"/>
            </a:pPr>
            <a:r>
              <a:rPr lang="en-US" sz="3200"/>
              <a:t>A generalization relationship is a parent-child relationship between use cases.</a:t>
            </a:r>
            <a:endParaRPr lang="en-US" sz="3200"/>
          </a:p>
          <a:p>
            <a:pPr marL="285750" indent="-285750">
              <a:buFont typeface="Arial" panose="020B0604020202020204" pitchFamily="34" charset="0"/>
              <a:buChar char="•"/>
            </a:pPr>
            <a:r>
              <a:rPr lang="en-US" sz="3200"/>
              <a:t>The child use case is an enhancement of the parent use case.</a:t>
            </a:r>
            <a:endParaRPr lang="en-US" sz="3200"/>
          </a:p>
          <a:p>
            <a:pPr marL="285750" indent="-285750">
              <a:buFont typeface="Arial" panose="020B0604020202020204" pitchFamily="34" charset="0"/>
              <a:buChar char="•"/>
            </a:pPr>
            <a:r>
              <a:rPr lang="en-US" sz="3200"/>
              <a:t>Generalization is shown as a directed arrow with a triangle arrowhead.</a:t>
            </a:r>
            <a:endParaRPr lang="en-US" sz="3200"/>
          </a:p>
          <a:p>
            <a:pPr marL="285750" indent="-285750">
              <a:buFont typeface="Arial" panose="020B0604020202020204" pitchFamily="34" charset="0"/>
              <a:buChar char="•"/>
            </a:pPr>
            <a:r>
              <a:rPr lang="en-US" sz="3200"/>
              <a:t>The child use case is connected at the base of the arrow. The tip of the arrow is connected to the parent use case.</a:t>
            </a:r>
            <a:endParaRPr lang="en-US" sz="3200"/>
          </a:p>
        </p:txBody>
      </p:sp>
      <p:pic>
        <p:nvPicPr>
          <p:cNvPr id="103" name="Picture 102"/>
          <p:cNvPicPr/>
          <p:nvPr/>
        </p:nvPicPr>
        <p:blipFill>
          <a:blip r:embed="rId1"/>
          <a:stretch>
            <a:fillRect/>
          </a:stretch>
        </p:blipFill>
        <p:spPr>
          <a:xfrm>
            <a:off x="3645535" y="5991225"/>
            <a:ext cx="7338695" cy="1173480"/>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2928</Words>
  <Application>WPS Presentation</Application>
  <PresentationFormat>On-screen Show (16:9)</PresentationFormat>
  <Paragraphs>110</Paragraphs>
  <Slides>12</Slides>
  <Notes>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p22-mackinac-pro</vt:lpstr>
      <vt:lpstr>Segoe Print</vt:lpstr>
      <vt:lpstr>p22-mackinac-pro</vt:lpstr>
      <vt:lpstr>p22-mackinac-pro</vt:lpstr>
      <vt:lpstr>Eudoxus Sans</vt:lpstr>
      <vt:lpstr>Eudoxus Sans</vt:lpstr>
      <vt:lpstr>Eudoxus Sans</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DrAdeelAnsari</cp:lastModifiedBy>
  <cp:revision>7</cp:revision>
  <dcterms:created xsi:type="dcterms:W3CDTF">2023-10-23T03:07:00Z</dcterms:created>
  <dcterms:modified xsi:type="dcterms:W3CDTF">2023-10-23T03:30:50Z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474C4FCD1CEB470481F7D0FF7BEB0300_12</vt:lpwstr>
  </property>
  <property fmtid="{D5CDD505-2E9C-101B-9397-08002B2CF9AE}" pid="3" name="KSOProductBuildVer">
    <vt:lpwstr>1033-12.2.0.13266</vt:lpwstr>
  </property>
</Properties>
</file>