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305" r:id="rId2"/>
    <p:sldId id="301" r:id="rId3"/>
    <p:sldId id="302" r:id="rId4"/>
    <p:sldId id="303" r:id="rId5"/>
    <p:sldId id="304" r:id="rId6"/>
    <p:sldId id="258" r:id="rId7"/>
    <p:sldId id="288" r:id="rId8"/>
    <p:sldId id="293" r:id="rId9"/>
    <p:sldId id="286" r:id="rId10"/>
    <p:sldId id="289" r:id="rId11"/>
    <p:sldId id="290" r:id="rId12"/>
    <p:sldId id="291" r:id="rId13"/>
    <p:sldId id="292" r:id="rId14"/>
    <p:sldId id="287" r:id="rId15"/>
    <p:sldId id="294" r:id="rId16"/>
    <p:sldId id="295" r:id="rId17"/>
    <p:sldId id="296" r:id="rId18"/>
    <p:sldId id="297" r:id="rId19"/>
    <p:sldId id="298" r:id="rId20"/>
    <p:sldId id="299" r:id="rId21"/>
    <p:sldId id="269" r:id="rId22"/>
    <p:sldId id="271" r:id="rId23"/>
    <p:sldId id="275" r:id="rId24"/>
    <p:sldId id="276" r:id="rId25"/>
    <p:sldId id="277" r:id="rId26"/>
    <p:sldId id="278" r:id="rId27"/>
    <p:sldId id="279" r:id="rId28"/>
    <p:sldId id="257" r:id="rId29"/>
    <p:sldId id="280" r:id="rId30"/>
    <p:sldId id="281" r:id="rId31"/>
    <p:sldId id="282" r:id="rId32"/>
    <p:sldId id="283" r:id="rId33"/>
    <p:sldId id="284"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91" autoAdjust="0"/>
  </p:normalViewPr>
  <p:slideViewPr>
    <p:cSldViewPr snapToGrid="0">
      <p:cViewPr varScale="1">
        <p:scale>
          <a:sx n="58" d="100"/>
          <a:sy n="58" d="100"/>
        </p:scale>
        <p:origin x="10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FF29E-2C13-4726-80EC-E4A4A12DC966}"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A1BCC-1C06-4CEE-9EBC-91545FCD87D0}" type="slidenum">
              <a:rPr lang="en-US" smtClean="0"/>
              <a:t>‹#›</a:t>
            </a:fld>
            <a:endParaRPr lang="en-US"/>
          </a:p>
        </p:txBody>
      </p:sp>
    </p:spTree>
    <p:extLst>
      <p:ext uri="{BB962C8B-B14F-4D97-AF65-F5344CB8AC3E}">
        <p14:creationId xmlns:p14="http://schemas.microsoft.com/office/powerpoint/2010/main" val="3104830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what-is-exploratory-data-analysi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geeksforgeeks.org/statistic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oursera.org/articles/sql-certifications-for-your-data-career"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coursera.org/articles/what-does-a-data-analyst-do-a-career-guide" TargetMode="External"/><Relationship Id="rId5" Type="http://schemas.openxmlformats.org/officeDocument/2006/relationships/hyperlink" Target="https://www.coursera.org/articles/what-is-data-analysis-with-examples" TargetMode="External"/><Relationship Id="rId4" Type="http://schemas.openxmlformats.org/officeDocument/2006/relationships/hyperlink" Target="https://www.coursera.org/articles/python-or-r-for-data-analysi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highlight>
                  <a:srgbClr val="FFFFFF"/>
                </a:highlight>
                <a:latin typeface="Google Sans Display"/>
              </a:rPr>
              <a:t>hn56duy</a:t>
            </a:r>
            <a:endParaRPr lang="en-US" dirty="0"/>
          </a:p>
        </p:txBody>
      </p:sp>
      <p:sp>
        <p:nvSpPr>
          <p:cNvPr id="4" name="Slide Number Placeholder 3"/>
          <p:cNvSpPr>
            <a:spLocks noGrp="1"/>
          </p:cNvSpPr>
          <p:nvPr>
            <p:ph type="sldNum" sz="quarter" idx="5"/>
          </p:nvPr>
        </p:nvSpPr>
        <p:spPr/>
        <p:txBody>
          <a:bodyPr/>
          <a:lstStyle/>
          <a:p>
            <a:fld id="{0C6A1BCC-1C06-4CEE-9EBC-91545FCD87D0}" type="slidenum">
              <a:rPr lang="en-US" smtClean="0"/>
              <a:t>1</a:t>
            </a:fld>
            <a:endParaRPr lang="en-US"/>
          </a:p>
        </p:txBody>
      </p:sp>
    </p:spTree>
    <p:extLst>
      <p:ext uri="{BB962C8B-B14F-4D97-AF65-F5344CB8AC3E}">
        <p14:creationId xmlns:p14="http://schemas.microsoft.com/office/powerpoint/2010/main" val="1784007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student drop out of college?</a:t>
            </a:r>
          </a:p>
        </p:txBody>
      </p:sp>
      <p:sp>
        <p:nvSpPr>
          <p:cNvPr id="4" name="Slide Number Placeholder 3"/>
          <p:cNvSpPr>
            <a:spLocks noGrp="1"/>
          </p:cNvSpPr>
          <p:nvPr>
            <p:ph type="sldNum" sz="quarter" idx="5"/>
          </p:nvPr>
        </p:nvSpPr>
        <p:spPr/>
        <p:txBody>
          <a:bodyPr/>
          <a:lstStyle/>
          <a:p>
            <a:fld id="{0C6A1BCC-1C06-4CEE-9EBC-91545FCD87D0}" type="slidenum">
              <a:rPr lang="en-US" smtClean="0"/>
              <a:t>15</a:t>
            </a:fld>
            <a:endParaRPr lang="en-US"/>
          </a:p>
        </p:txBody>
      </p:sp>
    </p:spTree>
    <p:extLst>
      <p:ext uri="{BB962C8B-B14F-4D97-AF65-F5344CB8AC3E}">
        <p14:creationId xmlns:p14="http://schemas.microsoft.com/office/powerpoint/2010/main" val="7185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highlight>
                  <a:srgbClr val="FFFFFF"/>
                </a:highlight>
                <a:latin typeface="Studio-Feixen-Sans"/>
              </a:rPr>
              <a:t>The data collected can be quantitative (numerical) or qualitative (non-numerical), depending on the nature of the problem and the questions being asked.</a:t>
            </a:r>
          </a:p>
          <a:p>
            <a:endParaRPr lang="en-US" b="0" i="0" dirty="0">
              <a:solidFill>
                <a:srgbClr val="05192D"/>
              </a:solidFill>
              <a:effectLst/>
              <a:highlight>
                <a:srgbClr val="FFFFFF"/>
              </a:highlight>
              <a:latin typeface="Studio-Feixen-Sans"/>
            </a:endParaRPr>
          </a:p>
          <a:p>
            <a:r>
              <a:rPr lang="en-US" b="0" i="1" dirty="0">
                <a:solidFill>
                  <a:srgbClr val="222222"/>
                </a:solidFill>
                <a:effectLst/>
                <a:highlight>
                  <a:srgbClr val="F4F4F4"/>
                </a:highlight>
                <a:latin typeface="Merriweather" panose="00000500000000000000" pitchFamily="2" charset="0"/>
              </a:rPr>
              <a:t>Garbage in equals garbage out</a:t>
            </a:r>
            <a:r>
              <a:rPr lang="en-US" b="0" i="0" dirty="0">
                <a:solidFill>
                  <a:srgbClr val="222222"/>
                </a:solidFill>
                <a:effectLst/>
                <a:highlight>
                  <a:srgbClr val="F4F4F4"/>
                </a:highlight>
                <a:latin typeface="Merriweather" panose="00000500000000000000" pitchFamily="2" charset="0"/>
              </a:rPr>
              <a:t>.</a:t>
            </a:r>
            <a:endParaRPr lang="en-US" dirty="0"/>
          </a:p>
        </p:txBody>
      </p:sp>
      <p:sp>
        <p:nvSpPr>
          <p:cNvPr id="4" name="Slide Number Placeholder 3"/>
          <p:cNvSpPr>
            <a:spLocks noGrp="1"/>
          </p:cNvSpPr>
          <p:nvPr>
            <p:ph type="sldNum" sz="quarter" idx="5"/>
          </p:nvPr>
        </p:nvSpPr>
        <p:spPr/>
        <p:txBody>
          <a:bodyPr/>
          <a:lstStyle/>
          <a:p>
            <a:fld id="{0C6A1BCC-1C06-4CEE-9EBC-91545FCD87D0}" type="slidenum">
              <a:rPr lang="en-US" smtClean="0"/>
              <a:t>16</a:t>
            </a:fld>
            <a:endParaRPr lang="en-US"/>
          </a:p>
        </p:txBody>
      </p:sp>
    </p:spTree>
    <p:extLst>
      <p:ext uri="{BB962C8B-B14F-4D97-AF65-F5344CB8AC3E}">
        <p14:creationId xmlns:p14="http://schemas.microsoft.com/office/powerpoint/2010/main" val="407429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highlight>
                  <a:srgbClr val="FFFFFF"/>
                </a:highlight>
                <a:latin typeface="Nunito" pitchFamily="2" charset="0"/>
              </a:rPr>
              <a:t>Address missing values, handle outliers, and transform the data into a usable format. Cleaning and preprocessing steps are crucial for ensuring the accuracy and reliability of the analysis.</a:t>
            </a:r>
            <a:endParaRPr lang="en-US" dirty="0"/>
          </a:p>
        </p:txBody>
      </p:sp>
      <p:sp>
        <p:nvSpPr>
          <p:cNvPr id="4" name="Slide Number Placeholder 3"/>
          <p:cNvSpPr>
            <a:spLocks noGrp="1"/>
          </p:cNvSpPr>
          <p:nvPr>
            <p:ph type="sldNum" sz="quarter" idx="5"/>
          </p:nvPr>
        </p:nvSpPr>
        <p:spPr/>
        <p:txBody>
          <a:bodyPr/>
          <a:lstStyle/>
          <a:p>
            <a:fld id="{0C6A1BCC-1C06-4CEE-9EBC-91545FCD87D0}" type="slidenum">
              <a:rPr lang="en-US" smtClean="0"/>
              <a:t>17</a:t>
            </a:fld>
            <a:endParaRPr lang="en-US"/>
          </a:p>
        </p:txBody>
      </p:sp>
    </p:spTree>
    <p:extLst>
      <p:ext uri="{BB962C8B-B14F-4D97-AF65-F5344CB8AC3E}">
        <p14:creationId xmlns:p14="http://schemas.microsoft.com/office/powerpoint/2010/main" val="275172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a:solidFill>
                  <a:srgbClr val="273239"/>
                </a:solidFill>
                <a:effectLst/>
                <a:highlight>
                  <a:srgbClr val="FFFFFF"/>
                </a:highlight>
                <a:latin typeface="Nunito" pitchFamily="2" charset="0"/>
                <a:hlinkClick r:id="rId3"/>
              </a:rPr>
              <a:t>Exploratory Data Analysis (EDA)</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Conduct exploratory analysis to understand the characteristics of the data. Visualize distributions, identify patterns, and calculate summary </a:t>
            </a:r>
            <a:r>
              <a:rPr lang="en-US" b="0" i="0" u="sng" dirty="0">
                <a:solidFill>
                  <a:srgbClr val="273239"/>
                </a:solidFill>
                <a:effectLst/>
                <a:highlight>
                  <a:srgbClr val="FFFFFF"/>
                </a:highlight>
                <a:latin typeface="Nunito" pitchFamily="2" charset="0"/>
                <a:hlinkClick r:id="rId4"/>
              </a:rPr>
              <a:t>statistics</a:t>
            </a:r>
            <a:r>
              <a:rPr lang="en-US" b="0" i="0" dirty="0">
                <a:solidFill>
                  <a:srgbClr val="273239"/>
                </a:solidFill>
                <a:effectLst/>
                <a:highlight>
                  <a:srgbClr val="FFFFFF"/>
                </a:highlight>
                <a:latin typeface="Nunito" pitchFamily="2" charset="0"/>
              </a:rPr>
              <a:t>. EDA helps in formulating hypotheses and refining the analysis approach.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73239"/>
                </a:solidFill>
                <a:effectLst/>
                <a:highlight>
                  <a:srgbClr val="FFFFFF"/>
                </a:highlight>
                <a:latin typeface="Nunito" pitchFamily="2" charset="0"/>
              </a:rPr>
              <a:t>Statistical Analysis or Modeling:</a:t>
            </a:r>
            <a:r>
              <a:rPr lang="en-US" b="0" i="0" dirty="0">
                <a:solidFill>
                  <a:srgbClr val="273239"/>
                </a:solidFill>
                <a:effectLst/>
                <a:highlight>
                  <a:srgbClr val="FFFFFF"/>
                </a:highlight>
                <a:latin typeface="Nunito" pitchFamily="2" charset="0"/>
              </a:rPr>
              <a:t> Apply appropriate statistical methods or modeling techniques to answer the defined questions. This step involves testing hypotheses, building predictive models, or performing any analysis required to derive meaningful insights from the data.</a:t>
            </a:r>
          </a:p>
          <a:p>
            <a:endParaRPr lang="en-US" dirty="0"/>
          </a:p>
        </p:txBody>
      </p:sp>
      <p:sp>
        <p:nvSpPr>
          <p:cNvPr id="4" name="Slide Number Placeholder 3"/>
          <p:cNvSpPr>
            <a:spLocks noGrp="1"/>
          </p:cNvSpPr>
          <p:nvPr>
            <p:ph type="sldNum" sz="quarter" idx="5"/>
          </p:nvPr>
        </p:nvSpPr>
        <p:spPr/>
        <p:txBody>
          <a:bodyPr/>
          <a:lstStyle/>
          <a:p>
            <a:fld id="{0C6A1BCC-1C06-4CEE-9EBC-91545FCD87D0}" type="slidenum">
              <a:rPr lang="en-US" smtClean="0"/>
              <a:t>18</a:t>
            </a:fld>
            <a:endParaRPr lang="en-US"/>
          </a:p>
        </p:txBody>
      </p:sp>
    </p:spTree>
    <p:extLst>
      <p:ext uri="{BB962C8B-B14F-4D97-AF65-F5344CB8AC3E}">
        <p14:creationId xmlns:p14="http://schemas.microsoft.com/office/powerpoint/2010/main" val="3670527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70% of body’s sense receptors reside in our eyes</a:t>
            </a:r>
          </a:p>
          <a:p>
            <a:r>
              <a:rPr lang="en-US" sz="1200" dirty="0"/>
              <a:t>Reveals invisible parts in data that we don’t have access to otherwise</a:t>
            </a:r>
          </a:p>
          <a:p>
            <a:r>
              <a:rPr lang="en-US" sz="1200" dirty="0"/>
              <a:t>Analyze things that are otherwise difficult</a:t>
            </a:r>
          </a:p>
          <a:p>
            <a:r>
              <a:rPr lang="en-US" sz="1200" dirty="0"/>
              <a:t>See things at a level that is not available at our own perception</a:t>
            </a:r>
          </a:p>
          <a:p>
            <a:r>
              <a:rPr lang="en-US" sz="1200" dirty="0"/>
              <a:t>Magnifies our ability to understand things better</a:t>
            </a:r>
          </a:p>
          <a:p>
            <a:r>
              <a:rPr lang="en-US" sz="1200" dirty="0"/>
              <a:t>Help us tell a story</a:t>
            </a:r>
          </a:p>
          <a:p>
            <a:r>
              <a:rPr lang="en-US" sz="1200" dirty="0"/>
              <a:t>Need an efficient way to understand Big Data</a:t>
            </a:r>
          </a:p>
        </p:txBody>
      </p:sp>
      <p:sp>
        <p:nvSpPr>
          <p:cNvPr id="4" name="Slide Number Placeholder 3"/>
          <p:cNvSpPr>
            <a:spLocks noGrp="1"/>
          </p:cNvSpPr>
          <p:nvPr>
            <p:ph type="sldNum" sz="quarter" idx="10"/>
          </p:nvPr>
        </p:nvSpPr>
        <p:spPr/>
        <p:txBody>
          <a:bodyPr/>
          <a:lstStyle/>
          <a:p>
            <a:fld id="{0C6A1BCC-1C06-4CEE-9EBC-91545FCD87D0}" type="slidenum">
              <a:rPr lang="en-US" smtClean="0"/>
              <a:t>23</a:t>
            </a:fld>
            <a:endParaRPr lang="en-US"/>
          </a:p>
        </p:txBody>
      </p:sp>
    </p:spTree>
    <p:extLst>
      <p:ext uri="{BB962C8B-B14F-4D97-AF65-F5344CB8AC3E}">
        <p14:creationId xmlns:p14="http://schemas.microsoft.com/office/powerpoint/2010/main" val="8882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6A1BCC-1C06-4CEE-9EBC-91545FCD87D0}" type="slidenum">
              <a:rPr lang="en-US" smtClean="0"/>
              <a:t>28</a:t>
            </a:fld>
            <a:endParaRPr lang="en-US"/>
          </a:p>
        </p:txBody>
      </p:sp>
    </p:spTree>
    <p:extLst>
      <p:ext uri="{BB962C8B-B14F-4D97-AF65-F5344CB8AC3E}">
        <p14:creationId xmlns:p14="http://schemas.microsoft.com/office/powerpoint/2010/main" val="833706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noise, </a:t>
            </a:r>
          </a:p>
        </p:txBody>
      </p:sp>
      <p:sp>
        <p:nvSpPr>
          <p:cNvPr id="4" name="Slide Number Placeholder 3"/>
          <p:cNvSpPr>
            <a:spLocks noGrp="1"/>
          </p:cNvSpPr>
          <p:nvPr>
            <p:ph type="sldNum" sz="quarter" idx="5"/>
          </p:nvPr>
        </p:nvSpPr>
        <p:spPr/>
        <p:txBody>
          <a:bodyPr/>
          <a:lstStyle/>
          <a:p>
            <a:fld id="{0C6A1BCC-1C06-4CEE-9EBC-91545FCD87D0}" type="slidenum">
              <a:rPr lang="en-US" smtClean="0"/>
              <a:t>30</a:t>
            </a:fld>
            <a:endParaRPr lang="en-US"/>
          </a:p>
        </p:txBody>
      </p:sp>
    </p:spTree>
    <p:extLst>
      <p:ext uri="{BB962C8B-B14F-4D97-AF65-F5344CB8AC3E}">
        <p14:creationId xmlns:p14="http://schemas.microsoft.com/office/powerpoint/2010/main" val="654372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1F1F"/>
                </a:solidFill>
                <a:effectLst/>
                <a:highlight>
                  <a:srgbClr val="FFFFFF"/>
                </a:highlight>
                <a:latin typeface="var(--cds-font-family-source-sans-pro)"/>
              </a:rPr>
              <a:t>Data analysts</a:t>
            </a:r>
            <a:r>
              <a:rPr lang="en-US" b="0" i="0" dirty="0">
                <a:solidFill>
                  <a:srgbClr val="1F1F1F"/>
                </a:solidFill>
                <a:effectLst/>
                <a:highlight>
                  <a:srgbClr val="FFFFFF"/>
                </a:highlight>
                <a:latin typeface="Source Sans Pro" panose="020B0503030403020204" pitchFamily="34" charset="0"/>
              </a:rPr>
              <a:t> typically work with structured data to solve tangible business problems using tools like </a:t>
            </a:r>
            <a:r>
              <a:rPr lang="en-US" b="0" i="0" u="sng" dirty="0">
                <a:solidFill>
                  <a:srgbClr val="1F1F1F"/>
                </a:solidFill>
                <a:effectLst/>
                <a:highlight>
                  <a:srgbClr val="FFFFFF"/>
                </a:highlight>
                <a:latin typeface="Source Sans Pro" panose="020B0503030403020204" pitchFamily="34" charset="0"/>
                <a:hlinkClick r:id="rId3"/>
              </a:rPr>
              <a:t>SQL</a:t>
            </a:r>
            <a:r>
              <a:rPr lang="en-US" b="0" i="0" dirty="0">
                <a:solidFill>
                  <a:srgbClr val="1F1F1F"/>
                </a:solidFill>
                <a:effectLst/>
                <a:highlight>
                  <a:srgbClr val="FFFFFF"/>
                </a:highlight>
                <a:latin typeface="Source Sans Pro" panose="020B0503030403020204" pitchFamily="34" charset="0"/>
              </a:rPr>
              <a:t>, </a:t>
            </a:r>
            <a:r>
              <a:rPr lang="en-US" b="0" i="0" u="sng" dirty="0">
                <a:solidFill>
                  <a:srgbClr val="1F1F1F"/>
                </a:solidFill>
                <a:effectLst/>
                <a:highlight>
                  <a:srgbClr val="FFFFFF"/>
                </a:highlight>
                <a:latin typeface="Source Sans Pro" panose="020B0503030403020204" pitchFamily="34" charset="0"/>
                <a:hlinkClick r:id="rId4"/>
              </a:rPr>
              <a:t>R or Python</a:t>
            </a:r>
            <a:r>
              <a:rPr lang="en-US" b="0" i="0" dirty="0">
                <a:solidFill>
                  <a:srgbClr val="1F1F1F"/>
                </a:solidFill>
                <a:effectLst/>
                <a:highlight>
                  <a:srgbClr val="FFFFFF"/>
                </a:highlight>
                <a:latin typeface="Source Sans Pro" panose="020B0503030403020204" pitchFamily="34" charset="0"/>
              </a:rPr>
              <a:t> programming languages, data visualization software, and statistical analysis. </a:t>
            </a:r>
            <a:r>
              <a:rPr lang="en-US" b="0" i="0" u="sng" dirty="0">
                <a:solidFill>
                  <a:srgbClr val="1F1F1F"/>
                </a:solidFill>
                <a:effectLst/>
                <a:highlight>
                  <a:srgbClr val="FFFFFF"/>
                </a:highlight>
                <a:latin typeface="Source Sans Pro" panose="020B0503030403020204" pitchFamily="34" charset="0"/>
                <a:hlinkClick r:id="rId5"/>
              </a:rPr>
              <a:t>Common tasks for a data analyst</a:t>
            </a:r>
            <a:r>
              <a:rPr lang="en-US" b="0" i="0" dirty="0">
                <a:solidFill>
                  <a:srgbClr val="1F1F1F"/>
                </a:solidFill>
                <a:effectLst/>
                <a:highlight>
                  <a:srgbClr val="FFFFFF"/>
                </a:highlight>
                <a:latin typeface="Source Sans Pro" panose="020B0503030403020204" pitchFamily="34" charset="0"/>
              </a:rPr>
              <a:t> might include:</a:t>
            </a:r>
          </a:p>
          <a:p>
            <a:pPr algn="l">
              <a:buFont typeface="Arial" panose="020B0604020202020204" pitchFamily="34" charset="0"/>
              <a:buChar char="•"/>
            </a:pPr>
            <a:r>
              <a:rPr lang="en-US" b="0" i="0" dirty="0">
                <a:solidFill>
                  <a:srgbClr val="1F1F1F"/>
                </a:solidFill>
                <a:effectLst/>
                <a:highlight>
                  <a:srgbClr val="FFFFFF"/>
                </a:highlight>
                <a:latin typeface="var(--cds-font-family-source-sans-pro)"/>
              </a:rPr>
              <a:t>Collaborating with organizational leaders to identify informational needs</a:t>
            </a:r>
          </a:p>
          <a:p>
            <a:pPr algn="l">
              <a:buFont typeface="Arial" panose="020B0604020202020204" pitchFamily="34" charset="0"/>
              <a:buChar char="•"/>
            </a:pPr>
            <a:r>
              <a:rPr lang="en-US" b="0" i="0" dirty="0">
                <a:solidFill>
                  <a:srgbClr val="1F1F1F"/>
                </a:solidFill>
                <a:effectLst/>
                <a:highlight>
                  <a:srgbClr val="FFFFFF"/>
                </a:highlight>
                <a:latin typeface="var(--cds-font-family-source-sans-pro)"/>
              </a:rPr>
              <a:t>Acquiring data from primary and secondary sources</a:t>
            </a:r>
          </a:p>
          <a:p>
            <a:pPr algn="l">
              <a:buFont typeface="Arial" panose="020B0604020202020204" pitchFamily="34" charset="0"/>
              <a:buChar char="•"/>
            </a:pPr>
            <a:r>
              <a:rPr lang="en-US" b="0" i="0" dirty="0">
                <a:solidFill>
                  <a:srgbClr val="1F1F1F"/>
                </a:solidFill>
                <a:effectLst/>
                <a:highlight>
                  <a:srgbClr val="FFFFFF"/>
                </a:highlight>
                <a:latin typeface="var(--cds-font-family-source-sans-pro)"/>
              </a:rPr>
              <a:t>Cleaning and reorganizing data for analysis</a:t>
            </a:r>
          </a:p>
          <a:p>
            <a:pPr algn="l">
              <a:buFont typeface="Arial" panose="020B0604020202020204" pitchFamily="34" charset="0"/>
              <a:buChar char="•"/>
            </a:pPr>
            <a:r>
              <a:rPr lang="en-US" b="0" i="0" dirty="0">
                <a:solidFill>
                  <a:srgbClr val="1F1F1F"/>
                </a:solidFill>
                <a:effectLst/>
                <a:highlight>
                  <a:srgbClr val="FFFFFF"/>
                </a:highlight>
                <a:latin typeface="var(--cds-font-family-source-sans-pro)"/>
              </a:rPr>
              <a:t>Analyzing data sets to spot trends and patterns that can be translated into actionable insights</a:t>
            </a:r>
          </a:p>
          <a:p>
            <a:pPr algn="l">
              <a:buFont typeface="Arial" panose="020B0604020202020204" pitchFamily="34" charset="0"/>
              <a:buChar char="•"/>
            </a:pPr>
            <a:r>
              <a:rPr lang="en-US" b="0" i="0" dirty="0">
                <a:solidFill>
                  <a:srgbClr val="1F1F1F"/>
                </a:solidFill>
                <a:effectLst/>
                <a:highlight>
                  <a:srgbClr val="FFFFFF"/>
                </a:highlight>
                <a:latin typeface="var(--cds-font-family-source-sans-pro)"/>
              </a:rPr>
              <a:t>Presenting findings in an easy-to-understand way to inform data-driven decisions</a:t>
            </a:r>
          </a:p>
          <a:p>
            <a:pPr algn="l"/>
            <a:r>
              <a:rPr lang="en-US" b="1" i="0" dirty="0">
                <a:solidFill>
                  <a:srgbClr val="1F1F1F"/>
                </a:solidFill>
                <a:effectLst/>
                <a:highlight>
                  <a:srgbClr val="FFFFFF"/>
                </a:highlight>
                <a:latin typeface="var(--cds-font-family-source-sans-pro)"/>
              </a:rPr>
              <a:t>Read more:</a:t>
            </a:r>
            <a:r>
              <a:rPr lang="en-US" b="0" i="0" dirty="0">
                <a:solidFill>
                  <a:srgbClr val="1F1F1F"/>
                </a:solidFill>
                <a:effectLst/>
                <a:highlight>
                  <a:srgbClr val="FFFFFF"/>
                </a:highlight>
                <a:latin typeface="Source Sans Pro" panose="020B0503030403020204" pitchFamily="34" charset="0"/>
              </a:rPr>
              <a:t> </a:t>
            </a:r>
            <a:r>
              <a:rPr lang="en-US" b="0" i="0" u="sng" dirty="0">
                <a:solidFill>
                  <a:srgbClr val="1F1F1F"/>
                </a:solidFill>
                <a:effectLst/>
                <a:highlight>
                  <a:srgbClr val="FFFFFF"/>
                </a:highlight>
                <a:latin typeface="Source Sans Pro" panose="020B0503030403020204" pitchFamily="34" charset="0"/>
                <a:hlinkClick r:id="rId6"/>
              </a:rPr>
              <a:t>What Does a Data Analyst Do? A Career Guide</a:t>
            </a:r>
            <a:endParaRPr lang="en-US" b="0" i="0" dirty="0">
              <a:solidFill>
                <a:srgbClr val="1F1F1F"/>
              </a:solidFill>
              <a:effectLst/>
              <a:highlight>
                <a:srgbClr val="FFFFFF"/>
              </a:highlight>
              <a:latin typeface="Source Sans Pro" panose="020B0503030403020204" pitchFamily="34" charset="0"/>
            </a:endParaRPr>
          </a:p>
          <a:p>
            <a:pPr algn="l"/>
            <a:r>
              <a:rPr lang="en-US" b="1" i="0" dirty="0">
                <a:solidFill>
                  <a:srgbClr val="1F1F1F"/>
                </a:solidFill>
                <a:effectLst/>
                <a:highlight>
                  <a:srgbClr val="FFFFFF"/>
                </a:highlight>
                <a:latin typeface="var(--cds-font-family-source-sans-pro)"/>
              </a:rPr>
              <a:t>Data scientists</a:t>
            </a:r>
            <a:r>
              <a:rPr lang="en-US" b="0" i="0" dirty="0">
                <a:solidFill>
                  <a:srgbClr val="1F1F1F"/>
                </a:solidFill>
                <a:effectLst/>
                <a:highlight>
                  <a:srgbClr val="FFFFFF"/>
                </a:highlight>
                <a:latin typeface="Source Sans Pro" panose="020B0503030403020204" pitchFamily="34" charset="0"/>
              </a:rPr>
              <a:t> often deal with the unknown by using more advanced data techniques to make predictions about the future. They might automate their own machine learning algorithms or design predictive modeling processes that can handle both structured and unstructured data. This role is generally considered a more advanced version of a data analyst. Some day-to-day tasks might include:</a:t>
            </a:r>
          </a:p>
          <a:p>
            <a:pPr algn="l">
              <a:buFont typeface="Arial" panose="020B0604020202020204" pitchFamily="34" charset="0"/>
              <a:buChar char="•"/>
            </a:pPr>
            <a:r>
              <a:rPr lang="en-US" b="0" i="0" dirty="0">
                <a:solidFill>
                  <a:srgbClr val="1F1F1F"/>
                </a:solidFill>
                <a:effectLst/>
                <a:highlight>
                  <a:srgbClr val="FFFFFF"/>
                </a:highlight>
                <a:latin typeface="var(--cds-font-family-source-sans-pro)"/>
              </a:rPr>
              <a:t>Gathering, cleaning, and processing raw data</a:t>
            </a:r>
          </a:p>
          <a:p>
            <a:pPr algn="l">
              <a:buFont typeface="Arial" panose="020B0604020202020204" pitchFamily="34" charset="0"/>
              <a:buChar char="•"/>
            </a:pPr>
            <a:r>
              <a:rPr lang="en-US" b="0" i="0" dirty="0">
                <a:solidFill>
                  <a:srgbClr val="1F1F1F"/>
                </a:solidFill>
                <a:effectLst/>
                <a:highlight>
                  <a:srgbClr val="FFFFFF"/>
                </a:highlight>
                <a:latin typeface="var(--cds-font-family-source-sans-pro)"/>
              </a:rPr>
              <a:t>Designing predictive models and machine learning algorithms to mine big data sets</a:t>
            </a:r>
          </a:p>
          <a:p>
            <a:pPr algn="l">
              <a:buFont typeface="Arial" panose="020B0604020202020204" pitchFamily="34" charset="0"/>
              <a:buChar char="•"/>
            </a:pPr>
            <a:r>
              <a:rPr lang="en-US" b="0" i="0" dirty="0">
                <a:solidFill>
                  <a:srgbClr val="1F1F1F"/>
                </a:solidFill>
                <a:effectLst/>
                <a:highlight>
                  <a:srgbClr val="FFFFFF"/>
                </a:highlight>
                <a:latin typeface="var(--cds-font-family-source-sans-pro)"/>
              </a:rPr>
              <a:t>Developing tools and processes to monitor and analyze data accuracy</a:t>
            </a:r>
          </a:p>
          <a:p>
            <a:pPr algn="l">
              <a:buFont typeface="Arial" panose="020B0604020202020204" pitchFamily="34" charset="0"/>
              <a:buChar char="•"/>
            </a:pPr>
            <a:r>
              <a:rPr lang="en-US" b="0" i="0" dirty="0">
                <a:solidFill>
                  <a:srgbClr val="1F1F1F"/>
                </a:solidFill>
                <a:effectLst/>
                <a:highlight>
                  <a:srgbClr val="FFFFFF"/>
                </a:highlight>
                <a:latin typeface="var(--cds-font-family-source-sans-pro)"/>
              </a:rPr>
              <a:t>Building data visualization tools, dashboards, and reports</a:t>
            </a:r>
          </a:p>
          <a:p>
            <a:pPr algn="l">
              <a:buFont typeface="Arial" panose="020B0604020202020204" pitchFamily="34" charset="0"/>
              <a:buChar char="•"/>
            </a:pPr>
            <a:r>
              <a:rPr lang="en-US" b="0" i="0" dirty="0">
                <a:solidFill>
                  <a:srgbClr val="1F1F1F"/>
                </a:solidFill>
                <a:effectLst/>
                <a:highlight>
                  <a:srgbClr val="FFFFFF"/>
                </a:highlight>
                <a:latin typeface="var(--cds-font-family-source-sans-pro)"/>
              </a:rPr>
              <a:t>Writing programs to automate data collection and processing</a:t>
            </a:r>
          </a:p>
          <a:p>
            <a:r>
              <a:rPr lang="en-US" b="0" i="0" dirty="0">
                <a:solidFill>
                  <a:srgbClr val="1F1F1F"/>
                </a:solidFill>
                <a:effectLst/>
                <a:highlight>
                  <a:srgbClr val="FFFFFF"/>
                </a:highlight>
                <a:latin typeface="Google Sans"/>
              </a:rPr>
              <a:t>Data engineers focus on managing and organizing data, building and maintaining databases and data pipelines, while data scientists focus on analyzing and interpreting data to find insights and patterns.</a:t>
            </a:r>
            <a:endParaRPr lang="en-US" dirty="0"/>
          </a:p>
          <a:p>
            <a:endParaRPr lang="en-US" dirty="0"/>
          </a:p>
        </p:txBody>
      </p:sp>
      <p:sp>
        <p:nvSpPr>
          <p:cNvPr id="4" name="Slide Number Placeholder 3"/>
          <p:cNvSpPr>
            <a:spLocks noGrp="1"/>
          </p:cNvSpPr>
          <p:nvPr>
            <p:ph type="sldNum" sz="quarter" idx="5"/>
          </p:nvPr>
        </p:nvSpPr>
        <p:spPr/>
        <p:txBody>
          <a:bodyPr/>
          <a:lstStyle/>
          <a:p>
            <a:fld id="{B3AE8080-75B9-4D42-93FF-A1EA6FF05F61}" type="slidenum">
              <a:rPr lang="en-US" smtClean="0"/>
              <a:t>4</a:t>
            </a:fld>
            <a:endParaRPr lang="en-US"/>
          </a:p>
        </p:txBody>
      </p:sp>
    </p:spTree>
    <p:extLst>
      <p:ext uri="{BB962C8B-B14F-4D97-AF65-F5344CB8AC3E}">
        <p14:creationId xmlns:p14="http://schemas.microsoft.com/office/powerpoint/2010/main" val="2479106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https://www.geeksforgeeks.org/what-is-data-analysis/#why-data-analysis-is-important </a:t>
            </a:r>
          </a:p>
          <a:p>
            <a:r>
              <a:rPr lang="en-US" dirty="0"/>
              <a:t>https://www.datacamp.com/blog/what-is-data-analysis-expert-guide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73239"/>
                </a:solidFill>
                <a:effectLst/>
                <a:highlight>
                  <a:srgbClr val="FFFFFF"/>
                </a:highlight>
                <a:latin typeface="Nunito" pitchFamily="2" charset="0"/>
              </a:rPr>
              <a:t>Data is Everywhere</a:t>
            </a:r>
            <a:r>
              <a:rPr lang="en-US" b="0" i="0" dirty="0">
                <a:solidFill>
                  <a:srgbClr val="273239"/>
                </a:solidFill>
                <a:effectLst/>
                <a:highlight>
                  <a:srgbClr val="FFFFFF"/>
                </a:highlight>
                <a:latin typeface="Nunito" pitchFamily="2" charset="0"/>
              </a:rPr>
              <a:t>, in sheets, in social media platforms, in product reviews and feedback, everywhere. In this latest information age it’s created at blinding speeds and, when data is analyzed correctly, can be a company’s most valuable asset. “</a:t>
            </a:r>
            <a:r>
              <a:rPr lang="en-US" b="1" i="0" dirty="0">
                <a:solidFill>
                  <a:srgbClr val="273239"/>
                </a:solidFill>
                <a:effectLst/>
                <a:highlight>
                  <a:srgbClr val="FFFFFF"/>
                </a:highlight>
                <a:latin typeface="Nunito" pitchFamily="2" charset="0"/>
              </a:rPr>
              <a:t>To grow your business even to grow in your life, sometimes all you need to do is Analysis!</a:t>
            </a:r>
            <a:r>
              <a:rPr lang="en-US" b="0" i="0" dirty="0">
                <a:solidFill>
                  <a:srgbClr val="273239"/>
                </a:solidFill>
                <a:effectLst/>
                <a:highlight>
                  <a:srgbClr val="FFFFFF"/>
                </a:highlight>
                <a:latin typeface="Nunito" pitchFamily="2" charset="0"/>
              </a:rPr>
              <a:t>”</a:t>
            </a:r>
            <a:endParaRPr lang="en-US" dirty="0"/>
          </a:p>
          <a:p>
            <a:endParaRPr lang="en-US" dirty="0"/>
          </a:p>
          <a:p>
            <a:r>
              <a:rPr lang="en-US" dirty="0"/>
              <a:t>https://www.simplilearn.com/data-analysis-methods-process-types-article</a:t>
            </a:r>
          </a:p>
          <a:p>
            <a:r>
              <a:rPr lang="en-US" dirty="0"/>
              <a:t>https://ankitanshu.medium.com/phases-of-data-analysis-process-b2862c8b62d2</a:t>
            </a:r>
          </a:p>
          <a:p>
            <a:r>
              <a:rPr lang="en-US" dirty="0"/>
              <a:t>https://towardsdatascience.com/tips-for-effective-data-visualization-d4b2af91db37</a:t>
            </a:r>
          </a:p>
        </p:txBody>
      </p:sp>
      <p:sp>
        <p:nvSpPr>
          <p:cNvPr id="4" name="Slide Number Placeholder 3"/>
          <p:cNvSpPr>
            <a:spLocks noGrp="1"/>
          </p:cNvSpPr>
          <p:nvPr>
            <p:ph type="sldNum" sz="quarter" idx="5"/>
          </p:nvPr>
        </p:nvSpPr>
        <p:spPr/>
        <p:txBody>
          <a:bodyPr/>
          <a:lstStyle/>
          <a:p>
            <a:fld id="{0C6A1BCC-1C06-4CEE-9EBC-91545FCD87D0}" type="slidenum">
              <a:rPr lang="en-US" smtClean="0"/>
              <a:t>6</a:t>
            </a:fld>
            <a:endParaRPr lang="en-US"/>
          </a:p>
        </p:txBody>
      </p:sp>
    </p:spTree>
    <p:extLst>
      <p:ext uri="{BB962C8B-B14F-4D97-AF65-F5344CB8AC3E}">
        <p14:creationId xmlns:p14="http://schemas.microsoft.com/office/powerpoint/2010/main" val="339090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highlight>
                  <a:srgbClr val="FFFFFF"/>
                </a:highlight>
                <a:latin typeface="Nunito" pitchFamily="2" charset="0"/>
              </a:rPr>
              <a:t>Data analysis is the process of inspecting, cleaning, transforming, and modeling data to discover useful information, draw conclusions, and support decision-making. It involves the application of various techniques and tools to extract meaningful insights from raw data, helping in understanding patterns, trends, and relationships within a dataset.</a:t>
            </a:r>
          </a:p>
          <a:p>
            <a:endParaRPr lang="en-US" b="0" i="0" dirty="0">
              <a:solidFill>
                <a:srgbClr val="273239"/>
              </a:solidFill>
              <a:effectLst/>
              <a:highlight>
                <a:srgbClr val="FFFFFF"/>
              </a:highlight>
              <a:latin typeface="Nunito" pitchFamily="2" charset="0"/>
            </a:endParaRPr>
          </a:p>
          <a:p>
            <a:r>
              <a:rPr lang="en-US" b="0" i="0" dirty="0">
                <a:solidFill>
                  <a:srgbClr val="273239"/>
                </a:solidFill>
                <a:effectLst/>
                <a:highlight>
                  <a:srgbClr val="FFFFFF"/>
                </a:highlight>
                <a:latin typeface="Nunito" pitchFamily="2" charset="0"/>
              </a:rPr>
              <a:t>Data and analysis together form the backbone of evidence-based decision-making, enabling organizations and individuals to understand complex phenomena, predict outcomes, and derive actionable conclusions for improved outcomes and efficiency.</a:t>
            </a:r>
          </a:p>
          <a:p>
            <a:endParaRPr lang="en-US" b="0" i="0" dirty="0">
              <a:solidFill>
                <a:srgbClr val="273239"/>
              </a:solidFill>
              <a:effectLst/>
              <a:highlight>
                <a:srgbClr val="FFFFFF"/>
              </a:highlight>
              <a:latin typeface="Nunito" pitchFamily="2" charset="0"/>
            </a:endParaRPr>
          </a:p>
          <a:p>
            <a:r>
              <a:rPr lang="en-US" b="0" i="0" dirty="0">
                <a:solidFill>
                  <a:srgbClr val="273239"/>
                </a:solidFill>
                <a:effectLst/>
                <a:highlight>
                  <a:srgbClr val="FFFFFF"/>
                </a:highlight>
                <a:latin typeface="Nunito" pitchFamily="2" charset="0"/>
              </a:rPr>
              <a:t>Student performance in a particular subject, a single student performance in a subject</a:t>
            </a:r>
          </a:p>
          <a:p>
            <a:r>
              <a:rPr lang="en-US" b="0" i="0" dirty="0">
                <a:solidFill>
                  <a:srgbClr val="273239"/>
                </a:solidFill>
                <a:effectLst/>
                <a:highlight>
                  <a:srgbClr val="FFFFFF"/>
                </a:highlight>
                <a:latin typeface="Nunito" pitchFamily="2" charset="0"/>
              </a:rPr>
              <a:t>Diagnosis. Which </a:t>
            </a:r>
            <a:r>
              <a:rPr lang="en-US" b="0" i="0" dirty="0" err="1">
                <a:solidFill>
                  <a:srgbClr val="273239"/>
                </a:solidFill>
                <a:effectLst/>
                <a:highlight>
                  <a:srgbClr val="FFFFFF"/>
                </a:highlight>
                <a:latin typeface="Nunito" pitchFamily="2" charset="0"/>
              </a:rPr>
              <a:t>symtoms</a:t>
            </a:r>
            <a:r>
              <a:rPr lang="en-US" b="0" i="0" dirty="0">
                <a:solidFill>
                  <a:srgbClr val="273239"/>
                </a:solidFill>
                <a:effectLst/>
                <a:highlight>
                  <a:srgbClr val="FFFFFF"/>
                </a:highlight>
                <a:latin typeface="Nunito" pitchFamily="2" charset="0"/>
              </a:rPr>
              <a:t> led to Covid-19</a:t>
            </a:r>
          </a:p>
          <a:p>
            <a:r>
              <a:rPr lang="en-US" b="0" i="0" dirty="0">
                <a:solidFill>
                  <a:srgbClr val="273239"/>
                </a:solidFill>
                <a:effectLst/>
                <a:highlight>
                  <a:srgbClr val="FFFFFF"/>
                </a:highlight>
                <a:latin typeface="Nunito" pitchFamily="2" charset="0"/>
              </a:rPr>
              <a:t>Global warming</a:t>
            </a:r>
          </a:p>
          <a:p>
            <a:r>
              <a:rPr lang="en-US" b="0" i="0" dirty="0">
                <a:solidFill>
                  <a:srgbClr val="273239"/>
                </a:solidFill>
                <a:effectLst/>
                <a:highlight>
                  <a:srgbClr val="FFFFFF"/>
                </a:highlight>
                <a:latin typeface="Nunito" pitchFamily="2" charset="0"/>
              </a:rPr>
              <a:t>General sale is higher now because Some product sale is higher</a:t>
            </a:r>
          </a:p>
          <a:p>
            <a:endParaRPr lang="en-US" b="0" i="0" dirty="0">
              <a:solidFill>
                <a:srgbClr val="273239"/>
              </a:solidFill>
              <a:effectLst/>
              <a:highlight>
                <a:srgbClr val="FFFFFF"/>
              </a:highlight>
              <a:latin typeface="Nunito" pitchFamily="2" charset="0"/>
            </a:endParaRPr>
          </a:p>
          <a:p>
            <a:endParaRPr lang="en-US" dirty="0"/>
          </a:p>
        </p:txBody>
      </p:sp>
      <p:sp>
        <p:nvSpPr>
          <p:cNvPr id="4" name="Slide Number Placeholder 3"/>
          <p:cNvSpPr>
            <a:spLocks noGrp="1"/>
          </p:cNvSpPr>
          <p:nvPr>
            <p:ph type="sldNum" sz="quarter" idx="5"/>
          </p:nvPr>
        </p:nvSpPr>
        <p:spPr/>
        <p:txBody>
          <a:bodyPr/>
          <a:lstStyle/>
          <a:p>
            <a:fld id="{0C6A1BCC-1C06-4CEE-9EBC-91545FCD87D0}" type="slidenum">
              <a:rPr lang="en-US" smtClean="0"/>
              <a:t>7</a:t>
            </a:fld>
            <a:endParaRPr lang="en-US"/>
          </a:p>
        </p:txBody>
      </p:sp>
    </p:spTree>
    <p:extLst>
      <p:ext uri="{BB962C8B-B14F-4D97-AF65-F5344CB8AC3E}">
        <p14:creationId xmlns:p14="http://schemas.microsoft.com/office/powerpoint/2010/main" val="84762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Decision-Making: Analysis of data provides a basis for informed decision-making by offering insights into past performance, current trends, and potential future outcomes.</a:t>
            </a:r>
          </a:p>
          <a:p>
            <a:r>
              <a:rPr lang="en-US" dirty="0"/>
              <a:t>Business Intelligence: Analyzed data helps organizations gain a competitive edge by identifying market trends, customer preferences, and areas for improvement.</a:t>
            </a:r>
          </a:p>
          <a:p>
            <a:r>
              <a:rPr lang="en-US" dirty="0"/>
              <a:t>Covid days masks </a:t>
            </a:r>
            <a:r>
              <a:rPr lang="en-US" dirty="0" err="1"/>
              <a:t>etc</a:t>
            </a:r>
            <a:r>
              <a:rPr lang="en-US" dirty="0"/>
              <a:t>, Manto, location, </a:t>
            </a:r>
          </a:p>
          <a:p>
            <a:r>
              <a:rPr lang="en-US" dirty="0"/>
              <a:t>Problem Solving: It aids in identifying and solving problems within a system or process by revealing patterns or anomalies that require attention.</a:t>
            </a:r>
          </a:p>
          <a:p>
            <a:r>
              <a:rPr lang="en-US" dirty="0"/>
              <a:t>Performance Evaluation: Analysis of data enables the assessment of performance metrics, allowing organizations to measure success, identify areas for improvement, and set realistic goals. Feedback </a:t>
            </a:r>
            <a:r>
              <a:rPr lang="en-US" dirty="0" err="1"/>
              <a:t>etc</a:t>
            </a:r>
            <a:r>
              <a:rPr lang="en-US" dirty="0"/>
              <a:t> </a:t>
            </a:r>
          </a:p>
          <a:p>
            <a:r>
              <a:rPr lang="en-US" dirty="0"/>
              <a:t>Risk Management: Understanding patterns in data helps in predicting and managing risks, allowing organizations to mitigate potential challenges.</a:t>
            </a:r>
          </a:p>
          <a:p>
            <a:r>
              <a:rPr lang="en-US" dirty="0"/>
              <a:t>Weather reports, market surge, market slow down</a:t>
            </a:r>
          </a:p>
          <a:p>
            <a:r>
              <a:rPr lang="en-US" dirty="0"/>
              <a:t>Optimizing Processes: Data analysis identifies inefficiencies in processes, allowing for optimization and cost reduction.</a:t>
            </a:r>
          </a:p>
          <a:p>
            <a:r>
              <a:rPr lang="en-US" dirty="0"/>
              <a:t>Industries, look for things that are taking too much cost, </a:t>
            </a:r>
          </a:p>
          <a:p>
            <a:endParaRPr lang="en-US" dirty="0"/>
          </a:p>
        </p:txBody>
      </p:sp>
      <p:sp>
        <p:nvSpPr>
          <p:cNvPr id="4" name="Slide Number Placeholder 3"/>
          <p:cNvSpPr>
            <a:spLocks noGrp="1"/>
          </p:cNvSpPr>
          <p:nvPr>
            <p:ph type="sldNum" sz="quarter" idx="5"/>
          </p:nvPr>
        </p:nvSpPr>
        <p:spPr/>
        <p:txBody>
          <a:bodyPr/>
          <a:lstStyle/>
          <a:p>
            <a:fld id="{0C6A1BCC-1C06-4CEE-9EBC-91545FCD87D0}" type="slidenum">
              <a:rPr lang="en-US" smtClean="0"/>
              <a:t>8</a:t>
            </a:fld>
            <a:endParaRPr lang="en-US"/>
          </a:p>
        </p:txBody>
      </p:sp>
    </p:spTree>
    <p:extLst>
      <p:ext uri="{BB962C8B-B14F-4D97-AF65-F5344CB8AC3E}">
        <p14:creationId xmlns:p14="http://schemas.microsoft.com/office/powerpoint/2010/main" val="170191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highlight>
                  <a:srgbClr val="FFFFFF"/>
                </a:highlight>
                <a:latin typeface="Studio-Feixen-Sans"/>
              </a:rPr>
              <a:t>a business might use descriptive analysis to understand the average monthly sales for the past year.</a:t>
            </a:r>
          </a:p>
          <a:p>
            <a:endParaRPr lang="en-US" dirty="0"/>
          </a:p>
        </p:txBody>
      </p:sp>
      <p:sp>
        <p:nvSpPr>
          <p:cNvPr id="4" name="Slide Number Placeholder 3"/>
          <p:cNvSpPr>
            <a:spLocks noGrp="1"/>
          </p:cNvSpPr>
          <p:nvPr>
            <p:ph type="sldNum" sz="quarter" idx="5"/>
          </p:nvPr>
        </p:nvSpPr>
        <p:spPr/>
        <p:txBody>
          <a:bodyPr/>
          <a:lstStyle/>
          <a:p>
            <a:fld id="{0C6A1BCC-1C06-4CEE-9EBC-91545FCD87D0}" type="slidenum">
              <a:rPr lang="en-US" smtClean="0"/>
              <a:t>10</a:t>
            </a:fld>
            <a:endParaRPr lang="en-US"/>
          </a:p>
        </p:txBody>
      </p:sp>
    </p:spTree>
    <p:extLst>
      <p:ext uri="{BB962C8B-B14F-4D97-AF65-F5344CB8AC3E}">
        <p14:creationId xmlns:p14="http://schemas.microsoft.com/office/powerpoint/2010/main" val="4157553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highlight>
                  <a:srgbClr val="FFFFFF"/>
                </a:highlight>
                <a:latin typeface="Studio-Feixen-Sans"/>
              </a:rPr>
              <a:t>if a company's sales dropped in a particular month, diagnostic analysis could be used to find out why.</a:t>
            </a:r>
            <a:endParaRPr lang="en-US" dirty="0"/>
          </a:p>
        </p:txBody>
      </p:sp>
      <p:sp>
        <p:nvSpPr>
          <p:cNvPr id="4" name="Slide Number Placeholder 3"/>
          <p:cNvSpPr>
            <a:spLocks noGrp="1"/>
          </p:cNvSpPr>
          <p:nvPr>
            <p:ph type="sldNum" sz="quarter" idx="5"/>
          </p:nvPr>
        </p:nvSpPr>
        <p:spPr/>
        <p:txBody>
          <a:bodyPr/>
          <a:lstStyle/>
          <a:p>
            <a:fld id="{0C6A1BCC-1C06-4CEE-9EBC-91545FCD87D0}" type="slidenum">
              <a:rPr lang="en-US" smtClean="0"/>
              <a:t>11</a:t>
            </a:fld>
            <a:endParaRPr lang="en-US"/>
          </a:p>
        </p:txBody>
      </p:sp>
    </p:spTree>
    <p:extLst>
      <p:ext uri="{BB962C8B-B14F-4D97-AF65-F5344CB8AC3E}">
        <p14:creationId xmlns:p14="http://schemas.microsoft.com/office/powerpoint/2010/main" val="3739185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highlight>
                  <a:srgbClr val="FFFFFF"/>
                </a:highlight>
                <a:latin typeface="Studio-Feixen-Sans"/>
              </a:rPr>
              <a:t>a company might use predictive analysis to forecast the next quarter's sales based on historical data.</a:t>
            </a:r>
            <a:endParaRPr lang="en-US" dirty="0"/>
          </a:p>
        </p:txBody>
      </p:sp>
      <p:sp>
        <p:nvSpPr>
          <p:cNvPr id="4" name="Slide Number Placeholder 3"/>
          <p:cNvSpPr>
            <a:spLocks noGrp="1"/>
          </p:cNvSpPr>
          <p:nvPr>
            <p:ph type="sldNum" sz="quarter" idx="5"/>
          </p:nvPr>
        </p:nvSpPr>
        <p:spPr/>
        <p:txBody>
          <a:bodyPr/>
          <a:lstStyle/>
          <a:p>
            <a:fld id="{0C6A1BCC-1C06-4CEE-9EBC-91545FCD87D0}" type="slidenum">
              <a:rPr lang="en-US" smtClean="0"/>
              <a:t>12</a:t>
            </a:fld>
            <a:endParaRPr lang="en-US"/>
          </a:p>
        </p:txBody>
      </p:sp>
    </p:spTree>
    <p:extLst>
      <p:ext uri="{BB962C8B-B14F-4D97-AF65-F5344CB8AC3E}">
        <p14:creationId xmlns:p14="http://schemas.microsoft.com/office/powerpoint/2010/main" val="419911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highlight>
                  <a:srgbClr val="FFFFFF"/>
                </a:highlight>
                <a:latin typeface="Studio-Feixen-Sans"/>
              </a:rPr>
              <a:t> a prescriptive analysis might suggest the best marketing strategies to increase future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73239"/>
                </a:solidFill>
                <a:effectLst/>
                <a:highlight>
                  <a:srgbClr val="FFFFFF"/>
                </a:highlight>
                <a:latin typeface="Nunito" pitchFamily="2" charset="0"/>
              </a:rPr>
              <a:t>Statistical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73239"/>
                </a:solidFill>
                <a:effectLst/>
                <a:highlight>
                  <a:srgbClr val="FFFFFF"/>
                </a:highlight>
                <a:latin typeface="Nunito" pitchFamily="2" charset="0"/>
              </a:rPr>
              <a:t>Regression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73239"/>
                </a:solidFill>
                <a:effectLst/>
                <a:highlight>
                  <a:srgbClr val="FFFFFF"/>
                </a:highlight>
                <a:latin typeface="Nunito" pitchFamily="2" charset="0"/>
              </a:rPr>
              <a:t>Cohort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73239"/>
                </a:solidFill>
                <a:effectLst/>
                <a:highlight>
                  <a:srgbClr val="FFFFFF"/>
                </a:highlight>
                <a:latin typeface="Nunito" pitchFamily="2" charset="0"/>
              </a:rPr>
              <a:t>Time Series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73239"/>
                </a:solidFill>
                <a:effectLst/>
                <a:highlight>
                  <a:srgbClr val="FFFFFF"/>
                </a:highlight>
                <a:latin typeface="Nunito" pitchFamily="2" charset="0"/>
              </a:rPr>
              <a:t>Factor Analysis</a:t>
            </a:r>
          </a:p>
          <a:p>
            <a:r>
              <a:rPr lang="en-US" b="0" i="0" dirty="0">
                <a:solidFill>
                  <a:srgbClr val="05192D"/>
                </a:solidFill>
                <a:effectLst/>
                <a:highlight>
                  <a:srgbClr val="FFFFFF"/>
                </a:highlight>
                <a:latin typeface="Studio-Feixen-Sans"/>
              </a:rPr>
              <a:t>Text Analysis</a:t>
            </a:r>
          </a:p>
        </p:txBody>
      </p:sp>
      <p:sp>
        <p:nvSpPr>
          <p:cNvPr id="4" name="Slide Number Placeholder 3"/>
          <p:cNvSpPr>
            <a:spLocks noGrp="1"/>
          </p:cNvSpPr>
          <p:nvPr>
            <p:ph type="sldNum" sz="quarter" idx="5"/>
          </p:nvPr>
        </p:nvSpPr>
        <p:spPr/>
        <p:txBody>
          <a:bodyPr/>
          <a:lstStyle/>
          <a:p>
            <a:fld id="{0C6A1BCC-1C06-4CEE-9EBC-91545FCD87D0}" type="slidenum">
              <a:rPr lang="en-US" smtClean="0"/>
              <a:t>13</a:t>
            </a:fld>
            <a:endParaRPr lang="en-US"/>
          </a:p>
        </p:txBody>
      </p:sp>
    </p:spTree>
    <p:extLst>
      <p:ext uri="{BB962C8B-B14F-4D97-AF65-F5344CB8AC3E}">
        <p14:creationId xmlns:p14="http://schemas.microsoft.com/office/powerpoint/2010/main" val="157469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8/18/2024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Analysis and visualization</a:t>
            </a:r>
          </a:p>
        </p:txBody>
      </p:sp>
      <p:sp>
        <p:nvSpPr>
          <p:cNvPr id="3" name="Subtitle 2"/>
          <p:cNvSpPr>
            <a:spLocks noGrp="1"/>
          </p:cNvSpPr>
          <p:nvPr>
            <p:ph type="subTitle" idx="1"/>
          </p:nvPr>
        </p:nvSpPr>
        <p:spPr/>
        <p:txBody>
          <a:bodyPr/>
          <a:lstStyle/>
          <a:p>
            <a:r>
              <a:rPr lang="en-US" dirty="0"/>
              <a:t>Instructor: EESHA TUR RAZIA BABAR</a:t>
            </a:r>
          </a:p>
        </p:txBody>
      </p:sp>
    </p:spTree>
    <p:extLst>
      <p:ext uri="{BB962C8B-B14F-4D97-AF65-F5344CB8AC3E}">
        <p14:creationId xmlns:p14="http://schemas.microsoft.com/office/powerpoint/2010/main" val="897976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AE5D-24E1-126E-0A72-6196A9D9B5D4}"/>
              </a:ext>
            </a:extLst>
          </p:cNvPr>
          <p:cNvSpPr>
            <a:spLocks noGrp="1"/>
          </p:cNvSpPr>
          <p:nvPr>
            <p:ph type="title"/>
          </p:nvPr>
        </p:nvSpPr>
        <p:spPr/>
        <p:txBody>
          <a:bodyPr/>
          <a:lstStyle/>
          <a:p>
            <a:r>
              <a:rPr lang="en-US" dirty="0"/>
              <a:t>Descriptive analysis</a:t>
            </a:r>
          </a:p>
        </p:txBody>
      </p:sp>
      <p:sp>
        <p:nvSpPr>
          <p:cNvPr id="3" name="Content Placeholder 2">
            <a:extLst>
              <a:ext uri="{FF2B5EF4-FFF2-40B4-BE49-F238E27FC236}">
                <a16:creationId xmlns:a16="http://schemas.microsoft.com/office/drawing/2014/main" id="{C778A465-3607-3ED4-BA20-371C94DBA6E3}"/>
              </a:ext>
            </a:extLst>
          </p:cNvPr>
          <p:cNvSpPr>
            <a:spLocks noGrp="1"/>
          </p:cNvSpPr>
          <p:nvPr>
            <p:ph idx="1"/>
          </p:nvPr>
        </p:nvSpPr>
        <p:spPr/>
        <p:txBody>
          <a:bodyPr>
            <a:normAutofit/>
          </a:bodyPr>
          <a:lstStyle/>
          <a:p>
            <a:r>
              <a:rPr lang="en-US" sz="2400" b="0" i="0" dirty="0">
                <a:solidFill>
                  <a:srgbClr val="05192D"/>
                </a:solidFill>
                <a:effectLst/>
                <a:highlight>
                  <a:srgbClr val="FFFFFF"/>
                </a:highlight>
                <a:latin typeface="Studio-Feixen-Sans"/>
              </a:rPr>
              <a:t>It involves analyzing historical data to understand what has happened in the past.</a:t>
            </a:r>
          </a:p>
          <a:p>
            <a:endParaRPr lang="en-US" sz="2400" b="0" i="0" dirty="0">
              <a:solidFill>
                <a:srgbClr val="05192D"/>
              </a:solidFill>
              <a:effectLst/>
              <a:highlight>
                <a:srgbClr val="FFFFFF"/>
              </a:highlight>
              <a:latin typeface="Studio-Feixen-Sans"/>
            </a:endParaRPr>
          </a:p>
          <a:p>
            <a:r>
              <a:rPr lang="en-US" sz="2400" b="0" i="0" dirty="0">
                <a:solidFill>
                  <a:srgbClr val="05192D"/>
                </a:solidFill>
                <a:effectLst/>
                <a:highlight>
                  <a:srgbClr val="FFFFFF"/>
                </a:highlight>
                <a:latin typeface="Studio-Feixen-Sans"/>
              </a:rPr>
              <a:t>This type of analysis is used to identify patterns and trends over time.</a:t>
            </a:r>
          </a:p>
          <a:p>
            <a:pPr algn="just"/>
            <a:r>
              <a:rPr lang="en-US" sz="2400" b="1" i="0" dirty="0">
                <a:solidFill>
                  <a:srgbClr val="273239"/>
                </a:solidFill>
                <a:effectLst/>
                <a:highlight>
                  <a:srgbClr val="FFFFFF"/>
                </a:highlight>
                <a:latin typeface="Nunito" pitchFamily="2" charset="0"/>
              </a:rPr>
              <a:t>Example: </a:t>
            </a:r>
            <a:r>
              <a:rPr lang="en-US" sz="2400" b="0" i="0" dirty="0">
                <a:solidFill>
                  <a:srgbClr val="273239"/>
                </a:solidFill>
                <a:effectLst/>
                <a:highlight>
                  <a:srgbClr val="FFFFFF"/>
                </a:highlight>
                <a:latin typeface="Nunito" pitchFamily="2" charset="0"/>
              </a:rPr>
              <a:t>Let’s take the example of </a:t>
            </a:r>
            <a:r>
              <a:rPr lang="en-US" sz="2400" b="0" i="0" dirty="0" err="1">
                <a:solidFill>
                  <a:srgbClr val="273239"/>
                </a:solidFill>
                <a:effectLst/>
                <a:highlight>
                  <a:srgbClr val="FFFFFF"/>
                </a:highlight>
                <a:latin typeface="Nunito" pitchFamily="2" charset="0"/>
              </a:rPr>
              <a:t>DMart</a:t>
            </a:r>
            <a:r>
              <a:rPr lang="en-US" sz="2400" b="0" i="0" dirty="0">
                <a:solidFill>
                  <a:srgbClr val="273239"/>
                </a:solidFill>
                <a:effectLst/>
                <a:highlight>
                  <a:srgbClr val="FFFFFF"/>
                </a:highlight>
                <a:latin typeface="Nunito" pitchFamily="2" charset="0"/>
              </a:rPr>
              <a:t>, we can look at the product’s history and find out which products have been sold more or which products have large demand by looking at the product sold trends, and based on their analysis we can further make the decision of putting a stock of that item in large quantity for the coming year.</a:t>
            </a:r>
            <a:endParaRPr lang="en-US" sz="2400" dirty="0"/>
          </a:p>
        </p:txBody>
      </p:sp>
    </p:spTree>
    <p:extLst>
      <p:ext uri="{BB962C8B-B14F-4D97-AF65-F5344CB8AC3E}">
        <p14:creationId xmlns:p14="http://schemas.microsoft.com/office/powerpoint/2010/main" val="117004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9C56-B762-550E-F408-E10A819F685D}"/>
              </a:ext>
            </a:extLst>
          </p:cNvPr>
          <p:cNvSpPr>
            <a:spLocks noGrp="1"/>
          </p:cNvSpPr>
          <p:nvPr>
            <p:ph type="title"/>
          </p:nvPr>
        </p:nvSpPr>
        <p:spPr/>
        <p:txBody>
          <a:bodyPr/>
          <a:lstStyle/>
          <a:p>
            <a:r>
              <a:rPr lang="en-US" dirty="0"/>
              <a:t>Diagnostic Analysis</a:t>
            </a:r>
          </a:p>
        </p:txBody>
      </p:sp>
      <p:sp>
        <p:nvSpPr>
          <p:cNvPr id="3" name="Content Placeholder 2">
            <a:extLst>
              <a:ext uri="{FF2B5EF4-FFF2-40B4-BE49-F238E27FC236}">
                <a16:creationId xmlns:a16="http://schemas.microsoft.com/office/drawing/2014/main" id="{01171E94-D141-8B94-02B1-868EAEA2FD58}"/>
              </a:ext>
            </a:extLst>
          </p:cNvPr>
          <p:cNvSpPr>
            <a:spLocks noGrp="1"/>
          </p:cNvSpPr>
          <p:nvPr>
            <p:ph idx="1"/>
          </p:nvPr>
        </p:nvSpPr>
        <p:spPr/>
        <p:txBody>
          <a:bodyPr>
            <a:normAutofit lnSpcReduction="10000"/>
          </a:bodyPr>
          <a:lstStyle/>
          <a:p>
            <a:r>
              <a:rPr lang="en-US" sz="2400" dirty="0"/>
              <a:t>Diagnostic analysis goes a step further than descriptive analysis by determining why something happened. </a:t>
            </a:r>
          </a:p>
          <a:p>
            <a:endParaRPr lang="en-US" sz="2400" dirty="0"/>
          </a:p>
          <a:p>
            <a:r>
              <a:rPr lang="en-US" sz="2400" dirty="0"/>
              <a:t>It involves more detailed data exploration and comparing different data sets to understand the cause of a particular outcome.</a:t>
            </a:r>
          </a:p>
          <a:p>
            <a:r>
              <a:rPr lang="en-US" sz="2400" b="1" i="0" dirty="0">
                <a:solidFill>
                  <a:srgbClr val="273239"/>
                </a:solidFill>
                <a:effectLst/>
                <a:highlight>
                  <a:srgbClr val="FFFFFF"/>
                </a:highlight>
                <a:latin typeface="Nunito" pitchFamily="2" charset="0"/>
              </a:rPr>
              <a:t>Example: </a:t>
            </a:r>
            <a:r>
              <a:rPr lang="en-US" sz="2400" b="0" i="0" dirty="0">
                <a:solidFill>
                  <a:srgbClr val="273239"/>
                </a:solidFill>
                <a:effectLst/>
                <a:highlight>
                  <a:srgbClr val="FFFFFF"/>
                </a:highlight>
                <a:latin typeface="Nunito" pitchFamily="2" charset="0"/>
              </a:rPr>
              <a:t>Let’s take the example of </a:t>
            </a:r>
            <a:r>
              <a:rPr lang="en-US" sz="2400" b="0" i="0" dirty="0" err="1">
                <a:solidFill>
                  <a:srgbClr val="273239"/>
                </a:solidFill>
                <a:effectLst/>
                <a:highlight>
                  <a:srgbClr val="FFFFFF"/>
                </a:highlight>
                <a:latin typeface="Nunito" pitchFamily="2" charset="0"/>
              </a:rPr>
              <a:t>Dmart</a:t>
            </a:r>
            <a:r>
              <a:rPr lang="en-US" sz="2400" b="0" i="0" dirty="0">
                <a:solidFill>
                  <a:srgbClr val="273239"/>
                </a:solidFill>
                <a:effectLst/>
                <a:highlight>
                  <a:srgbClr val="FFFFFF"/>
                </a:highlight>
                <a:latin typeface="Nunito" pitchFamily="2" charset="0"/>
              </a:rPr>
              <a:t> again. Now if we want to find out why a particular product has a lot of demand, is it because of their brand or is it because of quality. All this information can easily be identified using diagnostic Analysis.</a:t>
            </a:r>
            <a:endParaRPr lang="en-US" sz="2400" dirty="0"/>
          </a:p>
        </p:txBody>
      </p:sp>
    </p:spTree>
    <p:extLst>
      <p:ext uri="{BB962C8B-B14F-4D97-AF65-F5344CB8AC3E}">
        <p14:creationId xmlns:p14="http://schemas.microsoft.com/office/powerpoint/2010/main" val="166408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A122-4C4C-E3DD-F410-C828BFF68F9A}"/>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64303008-B26E-E009-4CC2-9B396BFE5216}"/>
              </a:ext>
            </a:extLst>
          </p:cNvPr>
          <p:cNvSpPr>
            <a:spLocks noGrp="1"/>
          </p:cNvSpPr>
          <p:nvPr>
            <p:ph idx="1"/>
          </p:nvPr>
        </p:nvSpPr>
        <p:spPr>
          <a:xfrm>
            <a:off x="581191" y="1812710"/>
            <a:ext cx="11029615" cy="4343134"/>
          </a:xfrm>
        </p:spPr>
        <p:txBody>
          <a:bodyPr>
            <a:normAutofit fontScale="92500" lnSpcReduction="20000"/>
          </a:bodyPr>
          <a:lstStyle/>
          <a:p>
            <a:r>
              <a:rPr lang="en-US" sz="2400" dirty="0"/>
              <a:t>Predictive analysis uses statistical models and forecasting techniques to understand the future.</a:t>
            </a:r>
          </a:p>
          <a:p>
            <a:endParaRPr lang="en-US" sz="2400" dirty="0"/>
          </a:p>
          <a:p>
            <a:r>
              <a:rPr lang="en-US" sz="2400" dirty="0"/>
              <a:t> It involves using data from the past to predict what could happen in the future. </a:t>
            </a:r>
          </a:p>
          <a:p>
            <a:endParaRPr lang="en-US" sz="2400" dirty="0"/>
          </a:p>
          <a:p>
            <a:r>
              <a:rPr lang="en-US" sz="2400" dirty="0"/>
              <a:t>This type of analysis is often used in risk assessment, marketing, and sales forecasting.</a:t>
            </a:r>
          </a:p>
          <a:p>
            <a:r>
              <a:rPr lang="en-US" sz="2400" b="1" i="0" dirty="0">
                <a:solidFill>
                  <a:srgbClr val="273239"/>
                </a:solidFill>
                <a:effectLst/>
                <a:highlight>
                  <a:srgbClr val="FFFFFF"/>
                </a:highlight>
                <a:latin typeface="Nunito" pitchFamily="2" charset="0"/>
              </a:rPr>
              <a:t>Example: </a:t>
            </a:r>
            <a:r>
              <a:rPr lang="en-US" sz="2400" b="0" i="0" dirty="0">
                <a:solidFill>
                  <a:srgbClr val="273239"/>
                </a:solidFill>
                <a:effectLst/>
                <a:highlight>
                  <a:srgbClr val="FFFFFF"/>
                </a:highlight>
                <a:latin typeface="Nunito" pitchFamily="2" charset="0"/>
              </a:rPr>
              <a:t>The best example would be</a:t>
            </a:r>
            <a:r>
              <a:rPr lang="en-US" sz="2400" b="1" i="0" dirty="0">
                <a:solidFill>
                  <a:srgbClr val="273239"/>
                </a:solidFill>
                <a:effectLst/>
                <a:highlight>
                  <a:srgbClr val="FFFFFF"/>
                </a:highlight>
                <a:latin typeface="Nunito" pitchFamily="2" charset="0"/>
              </a:rPr>
              <a:t> Amazon </a:t>
            </a:r>
            <a:r>
              <a:rPr lang="en-US" sz="2400" b="0" i="0" dirty="0">
                <a:solidFill>
                  <a:srgbClr val="273239"/>
                </a:solidFill>
                <a:effectLst/>
                <a:highlight>
                  <a:srgbClr val="FFFFFF"/>
                </a:highlight>
                <a:latin typeface="Nunito" pitchFamily="2" charset="0"/>
              </a:rPr>
              <a:t>and</a:t>
            </a:r>
            <a:r>
              <a:rPr lang="en-US" sz="2400" b="1" i="0" dirty="0">
                <a:solidFill>
                  <a:srgbClr val="273239"/>
                </a:solidFill>
                <a:effectLst/>
                <a:highlight>
                  <a:srgbClr val="FFFFFF"/>
                </a:highlight>
                <a:latin typeface="Nunito" pitchFamily="2" charset="0"/>
              </a:rPr>
              <a:t> Netflix</a:t>
            </a:r>
            <a:r>
              <a:rPr lang="en-US" sz="2400" b="0" i="0" dirty="0">
                <a:solidFill>
                  <a:srgbClr val="273239"/>
                </a:solidFill>
                <a:effectLst/>
                <a:highlight>
                  <a:srgbClr val="FFFFFF"/>
                </a:highlight>
                <a:latin typeface="Nunito" pitchFamily="2" charset="0"/>
              </a:rPr>
              <a:t> recommender systems. You might have noticed that whenever you buy any product from Amazon, on the payment side it shows you a recommendation saying the customer who purchased this has also purchased this product that recommendation is based on the customer purchase behavior in the past. By looking at customer past purchase behavior analyst creates an association between each product and that’s the reason it shows recommendation when you buy any product.   </a:t>
            </a:r>
            <a:endParaRPr lang="en-US" sz="2400" dirty="0"/>
          </a:p>
        </p:txBody>
      </p:sp>
    </p:spTree>
    <p:extLst>
      <p:ext uri="{BB962C8B-B14F-4D97-AF65-F5344CB8AC3E}">
        <p14:creationId xmlns:p14="http://schemas.microsoft.com/office/powerpoint/2010/main" val="399477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5751-56B1-99A4-33AE-063FB6B50F0F}"/>
              </a:ext>
            </a:extLst>
          </p:cNvPr>
          <p:cNvSpPr>
            <a:spLocks noGrp="1"/>
          </p:cNvSpPr>
          <p:nvPr>
            <p:ph type="title"/>
          </p:nvPr>
        </p:nvSpPr>
        <p:spPr/>
        <p:txBody>
          <a:bodyPr/>
          <a:lstStyle/>
          <a:p>
            <a:r>
              <a:rPr lang="en-US" dirty="0"/>
              <a:t>Prescriptive analysis</a:t>
            </a:r>
          </a:p>
        </p:txBody>
      </p:sp>
      <p:sp>
        <p:nvSpPr>
          <p:cNvPr id="3" name="Content Placeholder 2">
            <a:extLst>
              <a:ext uri="{FF2B5EF4-FFF2-40B4-BE49-F238E27FC236}">
                <a16:creationId xmlns:a16="http://schemas.microsoft.com/office/drawing/2014/main" id="{6B0FD740-A5FF-AC9A-AB65-A6E3CCD4644A}"/>
              </a:ext>
            </a:extLst>
          </p:cNvPr>
          <p:cNvSpPr>
            <a:spLocks noGrp="1"/>
          </p:cNvSpPr>
          <p:nvPr>
            <p:ph idx="1"/>
          </p:nvPr>
        </p:nvSpPr>
        <p:spPr>
          <a:xfrm>
            <a:off x="581192" y="1934837"/>
            <a:ext cx="11029615" cy="4479611"/>
          </a:xfrm>
        </p:spPr>
        <p:txBody>
          <a:bodyPr>
            <a:normAutofit lnSpcReduction="10000"/>
          </a:bodyPr>
          <a:lstStyle/>
          <a:p>
            <a:r>
              <a:rPr lang="en-US" sz="2400" dirty="0"/>
              <a:t>Prescriptive analysis is the most advanced type of data analysis. </a:t>
            </a:r>
          </a:p>
          <a:p>
            <a:endParaRPr lang="en-US" sz="2400" dirty="0"/>
          </a:p>
          <a:p>
            <a:r>
              <a:rPr lang="en-US" sz="2400" dirty="0"/>
              <a:t>It not only predicts future outcomes but also suggests actions to benefit from these predictions. </a:t>
            </a:r>
          </a:p>
          <a:p>
            <a:endParaRPr lang="en-US" sz="2400" dirty="0"/>
          </a:p>
          <a:p>
            <a:r>
              <a:rPr lang="en-US" sz="2400" dirty="0"/>
              <a:t>It uses sophisticated tools and technologies like machine learning and artificial intelligence to recommend decisions.</a:t>
            </a:r>
          </a:p>
          <a:p>
            <a:r>
              <a:rPr lang="en-US" sz="2400" b="0" i="0" dirty="0">
                <a:solidFill>
                  <a:srgbClr val="273239"/>
                </a:solidFill>
                <a:effectLst/>
                <a:highlight>
                  <a:srgbClr val="FFFFFF"/>
                </a:highlight>
                <a:latin typeface="Nunito" pitchFamily="2" charset="0"/>
              </a:rPr>
              <a:t>The best example would be </a:t>
            </a:r>
            <a:r>
              <a:rPr lang="en-US" sz="2400" b="1" i="0" dirty="0">
                <a:solidFill>
                  <a:srgbClr val="273239"/>
                </a:solidFill>
                <a:effectLst/>
                <a:highlight>
                  <a:srgbClr val="FFFFFF"/>
                </a:highlight>
                <a:latin typeface="Nunito" pitchFamily="2" charset="0"/>
              </a:rPr>
              <a:t>Google’s self-driving ca</a:t>
            </a:r>
            <a:r>
              <a:rPr lang="en-US" sz="2400" b="0" i="0" dirty="0">
                <a:solidFill>
                  <a:srgbClr val="273239"/>
                </a:solidFill>
                <a:effectLst/>
                <a:highlight>
                  <a:srgbClr val="FFFFFF"/>
                </a:highlight>
                <a:latin typeface="Nunito" pitchFamily="2" charset="0"/>
              </a:rPr>
              <a:t>r, by looking at the past trends and forecasted data it identifies when to turn or when to slow down, which works much like a human driver.</a:t>
            </a:r>
            <a:endParaRPr lang="en-US" sz="2400" dirty="0"/>
          </a:p>
        </p:txBody>
      </p:sp>
    </p:spTree>
    <p:extLst>
      <p:ext uri="{BB962C8B-B14F-4D97-AF65-F5344CB8AC3E}">
        <p14:creationId xmlns:p14="http://schemas.microsoft.com/office/powerpoint/2010/main" val="399281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5D8AA-D98B-7454-8F09-B273813059CB}"/>
              </a:ext>
            </a:extLst>
          </p:cNvPr>
          <p:cNvSpPr>
            <a:spLocks noGrp="1"/>
          </p:cNvSpPr>
          <p:nvPr>
            <p:ph type="title"/>
          </p:nvPr>
        </p:nvSpPr>
        <p:spPr/>
        <p:txBody>
          <a:bodyPr/>
          <a:lstStyle/>
          <a:p>
            <a:r>
              <a:rPr lang="en-US" dirty="0"/>
              <a:t>Data analysis process </a:t>
            </a:r>
          </a:p>
        </p:txBody>
      </p:sp>
      <p:sp>
        <p:nvSpPr>
          <p:cNvPr id="3" name="Content Placeholder 2">
            <a:extLst>
              <a:ext uri="{FF2B5EF4-FFF2-40B4-BE49-F238E27FC236}">
                <a16:creationId xmlns:a16="http://schemas.microsoft.com/office/drawing/2014/main" id="{DB610CB6-D293-70F7-7C43-AA807E1E9FF8}"/>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E658E1F6-994E-2554-9563-3C8DCB0C4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74877"/>
            <a:ext cx="12192000" cy="452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87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7401-6BB0-4EE4-6A0D-BA3B76823AB7}"/>
              </a:ext>
            </a:extLst>
          </p:cNvPr>
          <p:cNvSpPr>
            <a:spLocks noGrp="1"/>
          </p:cNvSpPr>
          <p:nvPr>
            <p:ph type="title"/>
          </p:nvPr>
        </p:nvSpPr>
        <p:spPr/>
        <p:txBody>
          <a:bodyPr/>
          <a:lstStyle/>
          <a:p>
            <a:r>
              <a:rPr lang="en-US" dirty="0"/>
              <a:t>Step 1: Defining objectives and questions</a:t>
            </a:r>
          </a:p>
        </p:txBody>
      </p:sp>
      <p:sp>
        <p:nvSpPr>
          <p:cNvPr id="3" name="Content Placeholder 2">
            <a:extLst>
              <a:ext uri="{FF2B5EF4-FFF2-40B4-BE49-F238E27FC236}">
                <a16:creationId xmlns:a16="http://schemas.microsoft.com/office/drawing/2014/main" id="{B66A54A0-0F1B-B8D1-D0DC-E4DC3E9966F5}"/>
              </a:ext>
            </a:extLst>
          </p:cNvPr>
          <p:cNvSpPr>
            <a:spLocks noGrp="1"/>
          </p:cNvSpPr>
          <p:nvPr>
            <p:ph idx="1"/>
          </p:nvPr>
        </p:nvSpPr>
        <p:spPr>
          <a:xfrm>
            <a:off x="581192" y="1880245"/>
            <a:ext cx="11029615" cy="4677504"/>
          </a:xfrm>
        </p:spPr>
        <p:txBody>
          <a:bodyPr>
            <a:normAutofit/>
          </a:bodyPr>
          <a:lstStyle/>
          <a:p>
            <a:r>
              <a:rPr lang="en-US" sz="2400" b="0" i="0" dirty="0">
                <a:solidFill>
                  <a:srgbClr val="242424"/>
                </a:solidFill>
                <a:effectLst/>
                <a:highlight>
                  <a:srgbClr val="FFFFFF"/>
                </a:highlight>
              </a:rPr>
              <a:t>The first phase of the data analysis process is asking the right questions.</a:t>
            </a:r>
          </a:p>
          <a:p>
            <a:endParaRPr lang="en-US" sz="2400" b="0" i="0" dirty="0">
              <a:solidFill>
                <a:srgbClr val="242424"/>
              </a:solidFill>
              <a:effectLst/>
              <a:highlight>
                <a:srgbClr val="FFFFFF"/>
              </a:highlight>
            </a:endParaRPr>
          </a:p>
          <a:p>
            <a:r>
              <a:rPr lang="en-US" sz="2400" dirty="0">
                <a:solidFill>
                  <a:srgbClr val="05192D"/>
                </a:solidFill>
                <a:highlight>
                  <a:srgbClr val="FFFFFF"/>
                </a:highlight>
              </a:rPr>
              <a:t>D</a:t>
            </a:r>
            <a:r>
              <a:rPr lang="en-US" sz="2400" b="0" i="0" dirty="0">
                <a:solidFill>
                  <a:srgbClr val="05192D"/>
                </a:solidFill>
                <a:effectLst/>
                <a:highlight>
                  <a:srgbClr val="FFFFFF"/>
                </a:highlight>
              </a:rPr>
              <a:t>efine the objectives and formulate clear, specific questions that your analysis aims to answer. </a:t>
            </a:r>
          </a:p>
          <a:p>
            <a:endParaRPr lang="en-US" sz="2400" b="0" i="0" dirty="0">
              <a:solidFill>
                <a:srgbClr val="05192D"/>
              </a:solidFill>
              <a:effectLst/>
              <a:highlight>
                <a:srgbClr val="FFFFFF"/>
              </a:highlight>
            </a:endParaRPr>
          </a:p>
          <a:p>
            <a:r>
              <a:rPr lang="en-US" sz="2400" b="0" i="0" dirty="0">
                <a:solidFill>
                  <a:srgbClr val="05192D"/>
                </a:solidFill>
                <a:effectLst/>
                <a:highlight>
                  <a:srgbClr val="FFFFFF"/>
                </a:highlight>
              </a:rPr>
              <a:t>It involves understanding the problem or situation at hand, identifying the data needed to address it, and defining the metrics or indicators to measure the outcomes.</a:t>
            </a:r>
            <a:endParaRPr lang="en-US" sz="2400" dirty="0"/>
          </a:p>
        </p:txBody>
      </p:sp>
    </p:spTree>
    <p:extLst>
      <p:ext uri="{BB962C8B-B14F-4D97-AF65-F5344CB8AC3E}">
        <p14:creationId xmlns:p14="http://schemas.microsoft.com/office/powerpoint/2010/main" val="2418058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C541-93DA-2534-17F4-FB5CD4EE5E7D}"/>
              </a:ext>
            </a:extLst>
          </p:cNvPr>
          <p:cNvSpPr>
            <a:spLocks noGrp="1"/>
          </p:cNvSpPr>
          <p:nvPr>
            <p:ph type="title"/>
          </p:nvPr>
        </p:nvSpPr>
        <p:spPr/>
        <p:txBody>
          <a:bodyPr/>
          <a:lstStyle/>
          <a:p>
            <a:r>
              <a:rPr lang="en-US" dirty="0"/>
              <a:t>Step 2: Data collection</a:t>
            </a:r>
          </a:p>
        </p:txBody>
      </p:sp>
      <p:sp>
        <p:nvSpPr>
          <p:cNvPr id="3" name="Content Placeholder 2">
            <a:extLst>
              <a:ext uri="{FF2B5EF4-FFF2-40B4-BE49-F238E27FC236}">
                <a16:creationId xmlns:a16="http://schemas.microsoft.com/office/drawing/2014/main" id="{A531E827-CBAF-2436-2DC4-F944DD6F9ABE}"/>
              </a:ext>
            </a:extLst>
          </p:cNvPr>
          <p:cNvSpPr>
            <a:spLocks noGrp="1"/>
          </p:cNvSpPr>
          <p:nvPr>
            <p:ph idx="1"/>
          </p:nvPr>
        </p:nvSpPr>
        <p:spPr>
          <a:xfrm>
            <a:off x="581192" y="1921189"/>
            <a:ext cx="11029615" cy="4411373"/>
          </a:xfrm>
        </p:spPr>
        <p:txBody>
          <a:bodyPr>
            <a:normAutofit/>
          </a:bodyPr>
          <a:lstStyle/>
          <a:p>
            <a:r>
              <a:rPr lang="en-US" sz="2400" b="0" i="0" dirty="0">
                <a:solidFill>
                  <a:srgbClr val="242424"/>
                </a:solidFill>
                <a:effectLst/>
                <a:highlight>
                  <a:srgbClr val="FFFFFF"/>
                </a:highlight>
              </a:rPr>
              <a:t>The second phase is to prepare the data.</a:t>
            </a:r>
          </a:p>
          <a:p>
            <a:endParaRPr lang="en-US" sz="2400" b="0" i="0" dirty="0">
              <a:solidFill>
                <a:srgbClr val="242424"/>
              </a:solidFill>
              <a:effectLst/>
              <a:highlight>
                <a:srgbClr val="FFFFFF"/>
              </a:highlight>
            </a:endParaRPr>
          </a:p>
          <a:p>
            <a:r>
              <a:rPr lang="en-US" sz="2400" b="0" i="0" dirty="0">
                <a:solidFill>
                  <a:srgbClr val="242424"/>
                </a:solidFill>
                <a:effectLst/>
                <a:highlight>
                  <a:srgbClr val="FFFFFF"/>
                </a:highlight>
              </a:rPr>
              <a:t>Preparing your data means collecting or using the data relevant to the problem you are trying to solve.</a:t>
            </a:r>
          </a:p>
          <a:p>
            <a:endParaRPr lang="en-US" sz="2400" b="0" i="0" dirty="0">
              <a:solidFill>
                <a:srgbClr val="242424"/>
              </a:solidFill>
              <a:effectLst/>
              <a:highlight>
                <a:srgbClr val="FFFFFF"/>
              </a:highlight>
            </a:endParaRPr>
          </a:p>
          <a:p>
            <a:r>
              <a:rPr lang="en-US" sz="2400" b="0" i="0" dirty="0">
                <a:solidFill>
                  <a:srgbClr val="242424"/>
                </a:solidFill>
                <a:effectLst/>
                <a:highlight>
                  <a:srgbClr val="FFFFFF"/>
                </a:highlight>
              </a:rPr>
              <a:t>The common sources from where the data is collected are Interviews, Surveys, Feedback, Questionnaires, Forms or scrapping.</a:t>
            </a:r>
            <a:endParaRPr lang="en-US" sz="2400" dirty="0"/>
          </a:p>
        </p:txBody>
      </p:sp>
    </p:spTree>
    <p:extLst>
      <p:ext uri="{BB962C8B-B14F-4D97-AF65-F5344CB8AC3E}">
        <p14:creationId xmlns:p14="http://schemas.microsoft.com/office/powerpoint/2010/main" val="160056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291-CCF3-3B9B-B99C-C555D998FA77}"/>
              </a:ext>
            </a:extLst>
          </p:cNvPr>
          <p:cNvSpPr>
            <a:spLocks noGrp="1"/>
          </p:cNvSpPr>
          <p:nvPr>
            <p:ph type="title"/>
          </p:nvPr>
        </p:nvSpPr>
        <p:spPr/>
        <p:txBody>
          <a:bodyPr/>
          <a:lstStyle/>
          <a:p>
            <a:r>
              <a:rPr lang="en-US" dirty="0"/>
              <a:t>Step 3: Data cleaning</a:t>
            </a:r>
          </a:p>
        </p:txBody>
      </p:sp>
      <p:sp>
        <p:nvSpPr>
          <p:cNvPr id="3" name="Content Placeholder 2">
            <a:extLst>
              <a:ext uri="{FF2B5EF4-FFF2-40B4-BE49-F238E27FC236}">
                <a16:creationId xmlns:a16="http://schemas.microsoft.com/office/drawing/2014/main" id="{71AA5318-9771-9CA8-AB4E-9A715D4FCBD0}"/>
              </a:ext>
            </a:extLst>
          </p:cNvPr>
          <p:cNvSpPr>
            <a:spLocks noGrp="1"/>
          </p:cNvSpPr>
          <p:nvPr>
            <p:ph idx="1"/>
          </p:nvPr>
        </p:nvSpPr>
        <p:spPr>
          <a:xfrm>
            <a:off x="515784" y="2030370"/>
            <a:ext cx="11160431" cy="4384077"/>
          </a:xfrm>
        </p:spPr>
        <p:txBody>
          <a:bodyPr>
            <a:normAutofit/>
          </a:bodyPr>
          <a:lstStyle/>
          <a:p>
            <a:r>
              <a:rPr lang="en-US" sz="2400" b="0" i="0" dirty="0">
                <a:solidFill>
                  <a:srgbClr val="242424"/>
                </a:solidFill>
                <a:effectLst/>
                <a:highlight>
                  <a:srgbClr val="FFFFFF"/>
                </a:highlight>
              </a:rPr>
              <a:t>The third phase is to process the data. </a:t>
            </a:r>
          </a:p>
          <a:p>
            <a:endParaRPr lang="en-US" sz="2400" b="0" i="0" dirty="0">
              <a:solidFill>
                <a:srgbClr val="05192D"/>
              </a:solidFill>
              <a:effectLst/>
              <a:highlight>
                <a:srgbClr val="FFFFFF"/>
              </a:highlight>
            </a:endParaRPr>
          </a:p>
          <a:p>
            <a:r>
              <a:rPr lang="en-US" sz="2400" b="0" i="0" dirty="0">
                <a:solidFill>
                  <a:srgbClr val="05192D"/>
                </a:solidFill>
                <a:effectLst/>
                <a:highlight>
                  <a:srgbClr val="FFFFFF"/>
                </a:highlight>
              </a:rPr>
              <a:t>It involves checking the data for errors and inconsistencies, and correcting or removing them.</a:t>
            </a:r>
          </a:p>
          <a:p>
            <a:endParaRPr lang="en-US" sz="2400" b="0" i="0" dirty="0">
              <a:solidFill>
                <a:srgbClr val="05192D"/>
              </a:solidFill>
              <a:effectLst/>
              <a:highlight>
                <a:srgbClr val="FFFFFF"/>
              </a:highlight>
            </a:endParaRPr>
          </a:p>
          <a:p>
            <a:r>
              <a:rPr lang="en-US" sz="2400" b="0" i="0" dirty="0">
                <a:solidFill>
                  <a:srgbClr val="05192D"/>
                </a:solidFill>
                <a:effectLst/>
                <a:highlight>
                  <a:srgbClr val="FFFFFF"/>
                </a:highlight>
              </a:rPr>
              <a:t>Checking as much as possible for bias in the data</a:t>
            </a:r>
          </a:p>
          <a:p>
            <a:endParaRPr lang="en-US" sz="2400" b="0" i="0" dirty="0">
              <a:solidFill>
                <a:srgbClr val="05192D"/>
              </a:solidFill>
              <a:effectLst/>
              <a:highlight>
                <a:srgbClr val="FFFFFF"/>
              </a:highlight>
            </a:endParaRPr>
          </a:p>
          <a:p>
            <a:r>
              <a:rPr lang="en-US" sz="2400" b="0" i="0" dirty="0">
                <a:solidFill>
                  <a:srgbClr val="05192D"/>
                </a:solidFill>
                <a:effectLst/>
                <a:highlight>
                  <a:srgbClr val="FFFFFF"/>
                </a:highlight>
              </a:rPr>
              <a:t>Maintain data Integrity</a:t>
            </a:r>
          </a:p>
        </p:txBody>
      </p:sp>
    </p:spTree>
    <p:extLst>
      <p:ext uri="{BB962C8B-B14F-4D97-AF65-F5344CB8AC3E}">
        <p14:creationId xmlns:p14="http://schemas.microsoft.com/office/powerpoint/2010/main" val="948229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551C-71E9-9A93-A744-E7BA32E5302B}"/>
              </a:ext>
            </a:extLst>
          </p:cNvPr>
          <p:cNvSpPr>
            <a:spLocks noGrp="1"/>
          </p:cNvSpPr>
          <p:nvPr>
            <p:ph type="title"/>
          </p:nvPr>
        </p:nvSpPr>
        <p:spPr/>
        <p:txBody>
          <a:bodyPr/>
          <a:lstStyle/>
          <a:p>
            <a:r>
              <a:rPr lang="en-US" dirty="0"/>
              <a:t>Step 4: Data analysis</a:t>
            </a:r>
          </a:p>
        </p:txBody>
      </p:sp>
      <p:sp>
        <p:nvSpPr>
          <p:cNvPr id="3" name="Content Placeholder 2">
            <a:extLst>
              <a:ext uri="{FF2B5EF4-FFF2-40B4-BE49-F238E27FC236}">
                <a16:creationId xmlns:a16="http://schemas.microsoft.com/office/drawing/2014/main" id="{34112206-2CDA-40DC-08F6-400C218732F9}"/>
              </a:ext>
            </a:extLst>
          </p:cNvPr>
          <p:cNvSpPr>
            <a:spLocks noGrp="1"/>
          </p:cNvSpPr>
          <p:nvPr>
            <p:ph idx="1"/>
          </p:nvPr>
        </p:nvSpPr>
        <p:spPr>
          <a:xfrm>
            <a:off x="581192" y="2180496"/>
            <a:ext cx="11029615" cy="4274895"/>
          </a:xfrm>
        </p:spPr>
        <p:txBody>
          <a:bodyPr>
            <a:normAutofit/>
          </a:bodyPr>
          <a:lstStyle/>
          <a:p>
            <a:r>
              <a:rPr lang="en-US" sz="2400" b="0" i="0" dirty="0">
                <a:solidFill>
                  <a:srgbClr val="242424"/>
                </a:solidFill>
                <a:effectLst/>
                <a:highlight>
                  <a:srgbClr val="FFFFFF"/>
                </a:highlight>
              </a:rPr>
              <a:t>The primary goal in this phase is to find the relationships, trends, and patterns that will help you solve your business problem more accurately.</a:t>
            </a:r>
          </a:p>
          <a:p>
            <a:endParaRPr lang="en-US" sz="2400" b="0" i="0" dirty="0">
              <a:solidFill>
                <a:srgbClr val="242424"/>
              </a:solidFill>
              <a:effectLst/>
              <a:highlight>
                <a:srgbClr val="FFFFFF"/>
              </a:highlight>
            </a:endParaRPr>
          </a:p>
          <a:p>
            <a:r>
              <a:rPr lang="en-US" sz="2400" dirty="0"/>
              <a:t> Use tools to format, transform, sort and filter data</a:t>
            </a:r>
          </a:p>
          <a:p>
            <a:endParaRPr lang="en-US" sz="2400" dirty="0"/>
          </a:p>
          <a:p>
            <a:r>
              <a:rPr lang="en-US" sz="2400" dirty="0"/>
              <a:t>Identify patterns and draw conclusions</a:t>
            </a:r>
          </a:p>
          <a:p>
            <a:endParaRPr lang="en-US" sz="2400" dirty="0"/>
          </a:p>
          <a:p>
            <a:r>
              <a:rPr lang="en-US" sz="2400" dirty="0"/>
              <a:t>Make data-driven decisions</a:t>
            </a:r>
          </a:p>
        </p:txBody>
      </p:sp>
    </p:spTree>
    <p:extLst>
      <p:ext uri="{BB962C8B-B14F-4D97-AF65-F5344CB8AC3E}">
        <p14:creationId xmlns:p14="http://schemas.microsoft.com/office/powerpoint/2010/main" val="203641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5FF2-0B9D-10FF-A9CD-EC63D413F0A0}"/>
              </a:ext>
            </a:extLst>
          </p:cNvPr>
          <p:cNvSpPr>
            <a:spLocks noGrp="1"/>
          </p:cNvSpPr>
          <p:nvPr>
            <p:ph type="title"/>
          </p:nvPr>
        </p:nvSpPr>
        <p:spPr/>
        <p:txBody>
          <a:bodyPr/>
          <a:lstStyle/>
          <a:p>
            <a:r>
              <a:rPr lang="en-US" dirty="0"/>
              <a:t>Step 5: Data interpretation and visualization</a:t>
            </a:r>
          </a:p>
        </p:txBody>
      </p:sp>
      <p:sp>
        <p:nvSpPr>
          <p:cNvPr id="3" name="Content Placeholder 2">
            <a:extLst>
              <a:ext uri="{FF2B5EF4-FFF2-40B4-BE49-F238E27FC236}">
                <a16:creationId xmlns:a16="http://schemas.microsoft.com/office/drawing/2014/main" id="{2F7B3D58-4440-C082-1BEF-456E0A6C9A2E}"/>
              </a:ext>
            </a:extLst>
          </p:cNvPr>
          <p:cNvSpPr>
            <a:spLocks noGrp="1"/>
          </p:cNvSpPr>
          <p:nvPr>
            <p:ph idx="1"/>
          </p:nvPr>
        </p:nvSpPr>
        <p:spPr>
          <a:xfrm>
            <a:off x="581192" y="2180496"/>
            <a:ext cx="11029615" cy="3975348"/>
          </a:xfrm>
        </p:spPr>
        <p:txBody>
          <a:bodyPr>
            <a:normAutofit/>
          </a:bodyPr>
          <a:lstStyle/>
          <a:p>
            <a:r>
              <a:rPr lang="en-US" sz="2400" dirty="0"/>
              <a:t>After the data is analyzed, the next step is to interpret the results and visualize them in a way that is easy to understand. </a:t>
            </a:r>
          </a:p>
          <a:p>
            <a:endParaRPr lang="en-US" sz="2400" dirty="0"/>
          </a:p>
          <a:p>
            <a:r>
              <a:rPr lang="en-US" sz="2400" dirty="0"/>
              <a:t>This could involve creating charts, graphs, or other visual representations of the data. </a:t>
            </a:r>
          </a:p>
          <a:p>
            <a:endParaRPr lang="en-US" sz="2400" dirty="0"/>
          </a:p>
          <a:p>
            <a:r>
              <a:rPr lang="en-US" sz="2400" dirty="0"/>
              <a:t>Data visualization helps to make complex data more understandable and provides a clear picture of the findings.</a:t>
            </a:r>
          </a:p>
        </p:txBody>
      </p:sp>
    </p:spTree>
    <p:extLst>
      <p:ext uri="{BB962C8B-B14F-4D97-AF65-F5344CB8AC3E}">
        <p14:creationId xmlns:p14="http://schemas.microsoft.com/office/powerpoint/2010/main" val="276696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C61FDE54-4204-4D08-A7FE-3ADFDAE64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5" name="Rectangle 24">
            <a:extLst>
              <a:ext uri="{FF2B5EF4-FFF2-40B4-BE49-F238E27FC236}">
                <a16:creationId xmlns:a16="http://schemas.microsoft.com/office/drawing/2014/main" id="{3AB084A1-F3A2-4BF8-BB6A-E677B5BD7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0965C0-22E8-4A47-9A17-4E6078D00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object 2"/>
          <p:cNvSpPr txBox="1">
            <a:spLocks noGrp="1"/>
          </p:cNvSpPr>
          <p:nvPr>
            <p:ph type="title"/>
          </p:nvPr>
        </p:nvSpPr>
        <p:spPr>
          <a:xfrm>
            <a:off x="803189" y="1209184"/>
            <a:ext cx="3089189" cy="4734416"/>
          </a:xfrm>
        </p:spPr>
        <p:txBody>
          <a:bodyPr vert="horz" lIns="91440" tIns="45720" rIns="91440" bIns="45720" rtlCol="0" anchor="ctr">
            <a:normAutofit/>
          </a:bodyPr>
          <a:lstStyle/>
          <a:p>
            <a:pPr marL="11206"/>
            <a:r>
              <a:rPr lang="en-US" spc="-35"/>
              <a:t>About Myself</a:t>
            </a:r>
            <a:br>
              <a:rPr lang="en-US" spc="-35"/>
            </a:br>
            <a:endParaRPr lang="en-US" spc="-49"/>
          </a:p>
        </p:txBody>
      </p:sp>
      <p:sp>
        <p:nvSpPr>
          <p:cNvPr id="29" name="Rectangle 28">
            <a:extLst>
              <a:ext uri="{FF2B5EF4-FFF2-40B4-BE49-F238E27FC236}">
                <a16:creationId xmlns:a16="http://schemas.microsoft.com/office/drawing/2014/main" id="{03D63C01-EC27-44CF-85D4-0C65696F1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7B57BCC7-232D-4B6C-920B-D0696A3C8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78E8CD9E-3CE2-487B-AA8E-6E386CD19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2" name="Picture 11" descr="A red archway with white text&#10;&#10;Description automatically generated with medium confidence">
            <a:extLst>
              <a:ext uri="{FF2B5EF4-FFF2-40B4-BE49-F238E27FC236}">
                <a16:creationId xmlns:a16="http://schemas.microsoft.com/office/drawing/2014/main" id="{68818C06-BF28-ACFF-1868-DD9E0633AAA0}"/>
              </a:ext>
            </a:extLst>
          </p:cNvPr>
          <p:cNvPicPr>
            <a:picLocks noChangeAspect="1"/>
          </p:cNvPicPr>
          <p:nvPr/>
        </p:nvPicPr>
        <p:blipFill>
          <a:blip r:embed="rId2">
            <a:extLst>
              <a:ext uri="{28A0092B-C50C-407E-A947-70E740481C1C}">
                <a14:useLocalDpi xmlns:a14="http://schemas.microsoft.com/office/drawing/2010/main" val="0"/>
              </a:ext>
            </a:extLst>
          </a:blip>
          <a:srcRect l="7017" r="3615"/>
          <a:stretch/>
        </p:blipFill>
        <p:spPr>
          <a:xfrm>
            <a:off x="4382798" y="789922"/>
            <a:ext cx="3397924" cy="2149053"/>
          </a:xfrm>
          <a:prstGeom prst="rect">
            <a:avLst/>
          </a:prstGeom>
        </p:spPr>
      </p:pic>
      <p:sp>
        <p:nvSpPr>
          <p:cNvPr id="35" name="Rectangle 34">
            <a:extLst>
              <a:ext uri="{FF2B5EF4-FFF2-40B4-BE49-F238E27FC236}">
                <a16:creationId xmlns:a16="http://schemas.microsoft.com/office/drawing/2014/main" id="{E8F42A1F-0F67-4856-AEB3-D2AC390D2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ign on a brick wall&#10;&#10;Description automatically generated">
            <a:extLst>
              <a:ext uri="{FF2B5EF4-FFF2-40B4-BE49-F238E27FC236}">
                <a16:creationId xmlns:a16="http://schemas.microsoft.com/office/drawing/2014/main" id="{7ECF0743-106A-F164-523A-85FAD92FA509}"/>
              </a:ext>
            </a:extLst>
          </p:cNvPr>
          <p:cNvPicPr>
            <a:picLocks noChangeAspect="1"/>
          </p:cNvPicPr>
          <p:nvPr/>
        </p:nvPicPr>
        <p:blipFill>
          <a:blip r:embed="rId3">
            <a:extLst>
              <a:ext uri="{28A0092B-C50C-407E-A947-70E740481C1C}">
                <a14:useLocalDpi xmlns:a14="http://schemas.microsoft.com/office/drawing/2010/main" val="0"/>
              </a:ext>
            </a:extLst>
          </a:blip>
          <a:srcRect l="7659" r="3797" b="-1"/>
          <a:stretch/>
        </p:blipFill>
        <p:spPr>
          <a:xfrm>
            <a:off x="8189270" y="798102"/>
            <a:ext cx="3399556" cy="2150084"/>
          </a:xfrm>
          <a:prstGeom prst="rect">
            <a:avLst/>
          </a:prstGeom>
        </p:spPr>
      </p:pic>
      <p:sp>
        <p:nvSpPr>
          <p:cNvPr id="37" name="Rectangle 36">
            <a:extLst>
              <a:ext uri="{FF2B5EF4-FFF2-40B4-BE49-F238E27FC236}">
                <a16:creationId xmlns:a16="http://schemas.microsoft.com/office/drawing/2014/main" id="{E18DC9CC-CE0B-48A6-8164-0D10E9E6C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p:cNvSpPr txBox="1"/>
          <p:nvPr/>
        </p:nvSpPr>
        <p:spPr>
          <a:xfrm>
            <a:off x="4561870" y="3425295"/>
            <a:ext cx="6864154" cy="2800477"/>
          </a:xfrm>
          <a:prstGeom prst="rect">
            <a:avLst/>
          </a:prstGeom>
        </p:spPr>
        <p:txBody>
          <a:bodyPr vert="horz" lIns="91440" tIns="45720" rIns="91440" bIns="45720" rtlCol="0" anchor="ctr">
            <a:normAutofit/>
          </a:bodyPr>
          <a:lstStyle/>
          <a:p>
            <a:pPr marL="159132" indent="-201717">
              <a:spcBef>
                <a:spcPct val="20000"/>
              </a:spcBef>
              <a:spcAft>
                <a:spcPts val="600"/>
              </a:spcAft>
              <a:buClr>
                <a:schemeClr val="accent2"/>
              </a:buClr>
              <a:buSzPct val="92000"/>
              <a:buFont typeface="Wingdings 2" panose="05020102010507070707" pitchFamily="18" charset="2"/>
              <a:buChar char=""/>
              <a:tabLst>
                <a:tab pos="159692" algn="l"/>
              </a:tabLst>
            </a:pPr>
            <a:r>
              <a:rPr lang="en-US" spc="-4" dirty="0">
                <a:solidFill>
                  <a:schemeClr val="tx2"/>
                </a:solidFill>
              </a:rPr>
              <a:t>Education</a:t>
            </a:r>
          </a:p>
          <a:p>
            <a:pPr marL="159132" indent="-201717">
              <a:spcBef>
                <a:spcPct val="20000"/>
              </a:spcBef>
              <a:spcAft>
                <a:spcPts val="600"/>
              </a:spcAft>
              <a:buClr>
                <a:schemeClr val="accent2"/>
              </a:buClr>
              <a:buSzPct val="92000"/>
              <a:buFont typeface="Wingdings 2" panose="05020102010507070707" pitchFamily="18" charset="2"/>
              <a:buChar char=""/>
              <a:tabLst>
                <a:tab pos="159692" algn="l"/>
              </a:tabLst>
            </a:pPr>
            <a:r>
              <a:rPr lang="en-US" spc="-4" dirty="0">
                <a:solidFill>
                  <a:schemeClr val="tx2"/>
                </a:solidFill>
              </a:rPr>
              <a:t>MSc in Electrical and Computer Engineering </a:t>
            </a:r>
          </a:p>
          <a:p>
            <a:pPr marL="159132" indent="-201717">
              <a:spcBef>
                <a:spcPct val="20000"/>
              </a:spcBef>
              <a:spcAft>
                <a:spcPts val="600"/>
              </a:spcAft>
              <a:buClr>
                <a:schemeClr val="accent2"/>
              </a:buClr>
              <a:buSzPct val="92000"/>
              <a:buFont typeface="Wingdings 2" panose="05020102010507070707" pitchFamily="18" charset="2"/>
              <a:buChar char=""/>
              <a:tabLst>
                <a:tab pos="159692" algn="l"/>
              </a:tabLst>
            </a:pPr>
            <a:r>
              <a:rPr lang="en-US" spc="-4" dirty="0">
                <a:solidFill>
                  <a:schemeClr val="tx2"/>
                </a:solidFill>
              </a:rPr>
              <a:t>University of California Irvine, 2023</a:t>
            </a:r>
          </a:p>
          <a:p>
            <a:pPr marL="159132" indent="-201717">
              <a:spcBef>
                <a:spcPct val="20000"/>
              </a:spcBef>
              <a:spcAft>
                <a:spcPts val="600"/>
              </a:spcAft>
              <a:buClr>
                <a:schemeClr val="accent2"/>
              </a:buClr>
              <a:buSzPct val="92000"/>
              <a:buFont typeface="Wingdings 2" panose="05020102010507070707" pitchFamily="18" charset="2"/>
              <a:buChar char=""/>
              <a:tabLst>
                <a:tab pos="159692" algn="l"/>
              </a:tabLst>
            </a:pPr>
            <a:r>
              <a:rPr lang="en-US" spc="-4" dirty="0">
                <a:solidFill>
                  <a:schemeClr val="tx2"/>
                </a:solidFill>
              </a:rPr>
              <a:t>BSc in Electrical Engineering</a:t>
            </a:r>
          </a:p>
          <a:p>
            <a:pPr marL="159132" indent="-201717">
              <a:spcBef>
                <a:spcPct val="20000"/>
              </a:spcBef>
              <a:spcAft>
                <a:spcPts val="600"/>
              </a:spcAft>
              <a:buClr>
                <a:schemeClr val="accent2"/>
              </a:buClr>
              <a:buSzPct val="92000"/>
              <a:buFont typeface="Wingdings 2" panose="05020102010507070707" pitchFamily="18" charset="2"/>
              <a:buChar char=""/>
              <a:tabLst>
                <a:tab pos="159692" algn="l"/>
              </a:tabLst>
            </a:pPr>
            <a:r>
              <a:rPr lang="en-US" spc="-4" dirty="0">
                <a:solidFill>
                  <a:schemeClr val="tx2"/>
                </a:solidFill>
              </a:rPr>
              <a:t>University of Engineering and Technology, 2019</a:t>
            </a:r>
            <a:endParaRPr lang="en-US" dirty="0">
              <a:solidFill>
                <a:schemeClr val="tx2"/>
              </a:solidFill>
            </a:endParaRPr>
          </a:p>
        </p:txBody>
      </p:sp>
      <p:sp>
        <p:nvSpPr>
          <p:cNvPr id="3" name="Slide Number Placeholder 2">
            <a:extLst>
              <a:ext uri="{FF2B5EF4-FFF2-40B4-BE49-F238E27FC236}">
                <a16:creationId xmlns:a16="http://schemas.microsoft.com/office/drawing/2014/main" id="{6BDB3B75-B947-922A-3EFC-6A2CAFCB4531}"/>
              </a:ext>
            </a:extLst>
          </p:cNvPr>
          <p:cNvSpPr>
            <a:spLocks noGrp="1"/>
          </p:cNvSpPr>
          <p:nvPr>
            <p:ph type="sldNum" sz="quarter" idx="12"/>
          </p:nvPr>
        </p:nvSpPr>
        <p:spPr>
          <a:xfrm>
            <a:off x="7103745" y="7203864"/>
            <a:ext cx="2263140" cy="413808"/>
          </a:xfrm>
          <a:prstGeom prst="rect">
            <a:avLst/>
          </a:prstGeom>
        </p:spPr>
        <p:txBody>
          <a:bodyPr vert="horz" lIns="91440" tIns="45720" rIns="91440" bIns="45720" rtlCol="0" anchor="ctr"/>
          <a:lstStyle>
            <a:defPPr>
              <a:defRPr lang="en-US"/>
            </a:defPPr>
            <a:lvl1pPr marL="0" algn="r" defTabSz="914400" rtl="0" eaLnBrk="1" latinLnBrk="0" hangingPunct="1">
              <a:defRPr sz="99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045"/>
              </a:lnSpc>
              <a:spcAft>
                <a:spcPts val="600"/>
              </a:spcAft>
            </a:pPr>
            <a:fld id="{81D60167-4931-47E6-BA6A-407CBD079E47}" type="slidenum">
              <a:rPr lang="en-US" spc="-5" smtClean="0"/>
              <a:pPr marL="38100">
                <a:lnSpc>
                  <a:spcPts val="1045"/>
                </a:lnSpc>
                <a:spcAft>
                  <a:spcPts val="600"/>
                </a:spcAft>
              </a:pPr>
              <a:t>2</a:t>
            </a:fld>
            <a:endParaRPr lang="en-US" spc="-4"/>
          </a:p>
        </p:txBody>
      </p:sp>
    </p:spTree>
    <p:extLst>
      <p:ext uri="{BB962C8B-B14F-4D97-AF65-F5344CB8AC3E}">
        <p14:creationId xmlns:p14="http://schemas.microsoft.com/office/powerpoint/2010/main" val="922162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3722-7721-0732-CD01-57490E364834}"/>
              </a:ext>
            </a:extLst>
          </p:cNvPr>
          <p:cNvSpPr>
            <a:spLocks noGrp="1"/>
          </p:cNvSpPr>
          <p:nvPr>
            <p:ph type="title"/>
          </p:nvPr>
        </p:nvSpPr>
        <p:spPr/>
        <p:txBody>
          <a:bodyPr/>
          <a:lstStyle/>
          <a:p>
            <a:r>
              <a:rPr lang="en-US" dirty="0"/>
              <a:t>Step 6: Data storytelling</a:t>
            </a:r>
          </a:p>
        </p:txBody>
      </p:sp>
      <p:sp>
        <p:nvSpPr>
          <p:cNvPr id="3" name="Content Placeholder 2">
            <a:extLst>
              <a:ext uri="{FF2B5EF4-FFF2-40B4-BE49-F238E27FC236}">
                <a16:creationId xmlns:a16="http://schemas.microsoft.com/office/drawing/2014/main" id="{D227755D-297C-E4C0-784B-108F91921DBC}"/>
              </a:ext>
            </a:extLst>
          </p:cNvPr>
          <p:cNvSpPr>
            <a:spLocks noGrp="1"/>
          </p:cNvSpPr>
          <p:nvPr>
            <p:ph idx="1"/>
          </p:nvPr>
        </p:nvSpPr>
        <p:spPr>
          <a:xfrm>
            <a:off x="581192" y="2180496"/>
            <a:ext cx="11029615" cy="4261247"/>
          </a:xfrm>
        </p:spPr>
        <p:txBody>
          <a:bodyPr>
            <a:normAutofit/>
          </a:bodyPr>
          <a:lstStyle/>
          <a:p>
            <a:r>
              <a:rPr lang="en-US" sz="2400" b="0" i="0" dirty="0">
                <a:solidFill>
                  <a:srgbClr val="05192D"/>
                </a:solidFill>
                <a:effectLst/>
                <a:highlight>
                  <a:srgbClr val="FFFFFF"/>
                </a:highlight>
              </a:rPr>
              <a:t>This involves presenting the findings of the analysis in a narrative form that is engaging and easy to understand.</a:t>
            </a:r>
          </a:p>
          <a:p>
            <a:endParaRPr lang="en-US" sz="2400" b="0" i="0" dirty="0">
              <a:solidFill>
                <a:srgbClr val="05192D"/>
              </a:solidFill>
              <a:effectLst/>
              <a:highlight>
                <a:srgbClr val="FFFFFF"/>
              </a:highlight>
            </a:endParaRPr>
          </a:p>
          <a:p>
            <a:r>
              <a:rPr lang="en-US" sz="2400" b="0" i="0" dirty="0">
                <a:solidFill>
                  <a:srgbClr val="05192D"/>
                </a:solidFill>
                <a:effectLst/>
                <a:highlight>
                  <a:srgbClr val="FFFFFF"/>
                </a:highlight>
              </a:rPr>
              <a:t>Data storytelling is crucial for communicating the results to non-technical audiences and for making data-driven decisions.</a:t>
            </a:r>
          </a:p>
          <a:p>
            <a:endParaRPr lang="en-US" sz="2400" b="0" i="0" dirty="0">
              <a:solidFill>
                <a:srgbClr val="05192D"/>
              </a:solidFill>
              <a:effectLst/>
              <a:highlight>
                <a:srgbClr val="FFFFFF"/>
              </a:highlight>
            </a:endParaRPr>
          </a:p>
          <a:p>
            <a:r>
              <a:rPr lang="en-US" sz="2400" b="0" i="0" dirty="0">
                <a:solidFill>
                  <a:srgbClr val="242424"/>
                </a:solidFill>
                <a:effectLst/>
                <a:highlight>
                  <a:srgbClr val="FFFFFF"/>
                </a:highlight>
              </a:rPr>
              <a:t>You will provide recommendations to the stakeholder on how to solve the business problem and help them make a good decision.</a:t>
            </a:r>
            <a:endParaRPr lang="en-US" sz="2400" dirty="0"/>
          </a:p>
        </p:txBody>
      </p:sp>
    </p:spTree>
    <p:extLst>
      <p:ext uri="{BB962C8B-B14F-4D97-AF65-F5344CB8AC3E}">
        <p14:creationId xmlns:p14="http://schemas.microsoft.com/office/powerpoint/2010/main" val="179953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idx="1"/>
          </p:nvPr>
        </p:nvSpPr>
        <p:spPr/>
        <p:txBody>
          <a:bodyPr>
            <a:normAutofit/>
          </a:bodyPr>
          <a:lstStyle/>
          <a:p>
            <a:r>
              <a:rPr lang="en-US" sz="2800" b="1" dirty="0"/>
              <a:t>The graphical representation of information and data</a:t>
            </a:r>
            <a:endParaRPr lang="en-US" sz="2800" dirty="0"/>
          </a:p>
        </p:txBody>
      </p:sp>
    </p:spTree>
    <p:extLst>
      <p:ext uri="{BB962C8B-B14F-4D97-AF65-F5344CB8AC3E}">
        <p14:creationId xmlns:p14="http://schemas.microsoft.com/office/powerpoint/2010/main" val="92615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portance Of Good Data Vis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
            <a:ext cx="7266039" cy="682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566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normAutofit/>
          </a:bodyPr>
          <a:lstStyle/>
          <a:p>
            <a:r>
              <a:rPr lang="en-US" sz="2800" dirty="0"/>
              <a:t>Reveals invisible parts in data</a:t>
            </a:r>
          </a:p>
          <a:p>
            <a:r>
              <a:rPr lang="en-US" sz="2800" dirty="0"/>
              <a:t>Analyze things that are otherwise difficult</a:t>
            </a:r>
          </a:p>
          <a:p>
            <a:r>
              <a:rPr lang="en-US" sz="2800" dirty="0"/>
              <a:t>Magnifies ability to understand things</a:t>
            </a:r>
          </a:p>
          <a:p>
            <a:r>
              <a:rPr lang="en-US" sz="2800" dirty="0"/>
              <a:t>Help us tell a story</a:t>
            </a:r>
          </a:p>
          <a:p>
            <a:r>
              <a:rPr lang="en-US" sz="2800" dirty="0"/>
              <a:t>Efficient way to understand Big Data</a:t>
            </a:r>
          </a:p>
        </p:txBody>
      </p:sp>
    </p:spTree>
    <p:extLst>
      <p:ext uri="{BB962C8B-B14F-4D97-AF65-F5344CB8AC3E}">
        <p14:creationId xmlns:p14="http://schemas.microsoft.com/office/powerpoint/2010/main" val="400138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81193" y="2180497"/>
            <a:ext cx="3528352" cy="3232332"/>
          </a:xfrm>
        </p:spPr>
        <p:txBody>
          <a:bodyPr/>
          <a:lstStyle/>
          <a:p>
            <a:r>
              <a:rPr lang="en-US" dirty="0"/>
              <a:t>Which state has the largest and the smallest College degree and Per Capita income?</a:t>
            </a:r>
          </a:p>
          <a:p>
            <a:r>
              <a:rPr lang="en-US" dirty="0"/>
              <a:t>Which states are outliers if any?</a:t>
            </a:r>
          </a:p>
          <a:p>
            <a:r>
              <a:rPr lang="en-US" dirty="0"/>
              <a:t>How is income related to college degree?</a:t>
            </a:r>
          </a:p>
        </p:txBody>
      </p:sp>
      <p:pic>
        <p:nvPicPr>
          <p:cNvPr id="4" name="Picture 3"/>
          <p:cNvPicPr>
            <a:picLocks noChangeAspect="1"/>
          </p:cNvPicPr>
          <p:nvPr/>
        </p:nvPicPr>
        <p:blipFill>
          <a:blip r:embed="rId2"/>
          <a:stretch>
            <a:fillRect/>
          </a:stretch>
        </p:blipFill>
        <p:spPr>
          <a:xfrm>
            <a:off x="4213129" y="1948288"/>
            <a:ext cx="7780694" cy="4580017"/>
          </a:xfrm>
          <a:prstGeom prst="rect">
            <a:avLst/>
          </a:prstGeom>
        </p:spPr>
      </p:pic>
    </p:spTree>
    <p:extLst>
      <p:ext uri="{BB962C8B-B14F-4D97-AF65-F5344CB8AC3E}">
        <p14:creationId xmlns:p14="http://schemas.microsoft.com/office/powerpoint/2010/main" val="4079147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1724" y="5843587"/>
            <a:ext cx="11029950" cy="1014413"/>
          </a:xfrm>
        </p:spPr>
        <p:txBody>
          <a:bodyPr>
            <a:normAutofit/>
          </a:bodyPr>
          <a:lstStyle/>
          <a:p>
            <a:r>
              <a:rPr lang="en-US" sz="2400" dirty="0">
                <a:solidFill>
                  <a:schemeClr val="tx1"/>
                </a:solidFill>
              </a:rPr>
              <a:t>Can easily tell what is largest/smallest in every dimension</a:t>
            </a:r>
          </a:p>
        </p:txBody>
      </p:sp>
      <p:pic>
        <p:nvPicPr>
          <p:cNvPr id="4" name="Content Placeholder 3"/>
          <p:cNvPicPr>
            <a:picLocks noGrp="1" noChangeAspect="1"/>
          </p:cNvPicPr>
          <p:nvPr>
            <p:ph idx="4294967295"/>
          </p:nvPr>
        </p:nvPicPr>
        <p:blipFill rotWithShape="1">
          <a:blip r:embed="rId2"/>
          <a:srcRect l="1764"/>
          <a:stretch/>
        </p:blipFill>
        <p:spPr>
          <a:xfrm>
            <a:off x="2239689" y="698445"/>
            <a:ext cx="7917227" cy="5652348"/>
          </a:xfrm>
          <a:prstGeom prst="rect">
            <a:avLst/>
          </a:prstGeom>
        </p:spPr>
      </p:pic>
    </p:spTree>
    <p:extLst>
      <p:ext uri="{BB962C8B-B14F-4D97-AF65-F5344CB8AC3E}">
        <p14:creationId xmlns:p14="http://schemas.microsoft.com/office/powerpoint/2010/main" val="922274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7645"/>
          <a:stretch/>
        </p:blipFill>
        <p:spPr>
          <a:xfrm>
            <a:off x="1868439" y="552449"/>
            <a:ext cx="8436071" cy="5503803"/>
          </a:xfrm>
          <a:prstGeom prst="rect">
            <a:avLst/>
          </a:prstGeom>
        </p:spPr>
      </p:pic>
      <p:sp>
        <p:nvSpPr>
          <p:cNvPr id="3" name="TextBox 2"/>
          <p:cNvSpPr txBox="1"/>
          <p:nvPr/>
        </p:nvSpPr>
        <p:spPr>
          <a:xfrm>
            <a:off x="800101" y="6181725"/>
            <a:ext cx="10334624" cy="461665"/>
          </a:xfrm>
          <a:prstGeom prst="rect">
            <a:avLst/>
          </a:prstGeom>
          <a:noFill/>
        </p:spPr>
        <p:txBody>
          <a:bodyPr wrap="square" rtlCol="0">
            <a:spAutoFit/>
          </a:bodyPr>
          <a:lstStyle/>
          <a:p>
            <a:r>
              <a:rPr lang="en-US" sz="2400" b="1" dirty="0"/>
              <a:t>Visualization helps identify relationship easily as compared to raw data</a:t>
            </a:r>
          </a:p>
        </p:txBody>
      </p:sp>
    </p:spTree>
    <p:extLst>
      <p:ext uri="{BB962C8B-B14F-4D97-AF65-F5344CB8AC3E}">
        <p14:creationId xmlns:p14="http://schemas.microsoft.com/office/powerpoint/2010/main" val="1557570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3666" y="628407"/>
            <a:ext cx="8397968" cy="5601185"/>
          </a:xfrm>
          <a:prstGeom prst="rect">
            <a:avLst/>
          </a:prstGeom>
        </p:spPr>
      </p:pic>
      <p:sp>
        <p:nvSpPr>
          <p:cNvPr id="3" name="TextBox 2"/>
          <p:cNvSpPr txBox="1"/>
          <p:nvPr/>
        </p:nvSpPr>
        <p:spPr>
          <a:xfrm>
            <a:off x="2619375" y="6229592"/>
            <a:ext cx="7276992" cy="523220"/>
          </a:xfrm>
          <a:prstGeom prst="rect">
            <a:avLst/>
          </a:prstGeom>
          <a:noFill/>
        </p:spPr>
        <p:txBody>
          <a:bodyPr wrap="none" rtlCol="0">
            <a:spAutoFit/>
          </a:bodyPr>
          <a:lstStyle/>
          <a:p>
            <a:r>
              <a:rPr lang="en-US" sz="2800" b="1" dirty="0"/>
              <a:t>Outliers stand out and get identified easily</a:t>
            </a:r>
          </a:p>
        </p:txBody>
      </p:sp>
    </p:spTree>
    <p:extLst>
      <p:ext uri="{BB962C8B-B14F-4D97-AF65-F5344CB8AC3E}">
        <p14:creationId xmlns:p14="http://schemas.microsoft.com/office/powerpoint/2010/main" val="1846428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Data Visualization</a:t>
            </a:r>
          </a:p>
        </p:txBody>
      </p:sp>
      <p:sp>
        <p:nvSpPr>
          <p:cNvPr id="3" name="Content Placeholder 2"/>
          <p:cNvSpPr>
            <a:spLocks noGrp="1"/>
          </p:cNvSpPr>
          <p:nvPr>
            <p:ph idx="1"/>
          </p:nvPr>
        </p:nvSpPr>
        <p:spPr/>
        <p:txBody>
          <a:bodyPr>
            <a:normAutofit/>
          </a:bodyPr>
          <a:lstStyle/>
          <a:p>
            <a:r>
              <a:rPr lang="en-US" sz="2800" dirty="0"/>
              <a:t>Decision Making</a:t>
            </a:r>
          </a:p>
          <a:p>
            <a:r>
              <a:rPr lang="en-US" sz="2800" dirty="0"/>
              <a:t>Finding solution to problems</a:t>
            </a:r>
          </a:p>
          <a:p>
            <a:r>
              <a:rPr lang="en-US" sz="2800" dirty="0"/>
              <a:t>For understanding data clearly</a:t>
            </a:r>
          </a:p>
          <a:p>
            <a:r>
              <a:rPr lang="en-US" sz="2800" dirty="0"/>
              <a:t>To find relationship among data</a:t>
            </a:r>
          </a:p>
          <a:p>
            <a:r>
              <a:rPr lang="en-US" sz="2800" dirty="0"/>
              <a:t>Comparative analysis</a:t>
            </a:r>
          </a:p>
        </p:txBody>
      </p:sp>
    </p:spTree>
    <p:extLst>
      <p:ext uri="{BB962C8B-B14F-4D97-AF65-F5344CB8AC3E}">
        <p14:creationId xmlns:p14="http://schemas.microsoft.com/office/powerpoint/2010/main" val="37886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Chose right visuals,  according to purpose</a:t>
            </a:r>
          </a:p>
        </p:txBody>
      </p:sp>
      <p:pic>
        <p:nvPicPr>
          <p:cNvPr id="4" name="Content Placeholder 3"/>
          <p:cNvPicPr>
            <a:picLocks noGrp="1" noChangeAspect="1"/>
          </p:cNvPicPr>
          <p:nvPr>
            <p:ph idx="1"/>
          </p:nvPr>
        </p:nvPicPr>
        <p:blipFill>
          <a:blip r:embed="rId2"/>
          <a:stretch>
            <a:fillRect/>
          </a:stretch>
        </p:blipFill>
        <p:spPr>
          <a:xfrm>
            <a:off x="1904999" y="1854213"/>
            <a:ext cx="8618734" cy="4841862"/>
          </a:xfrm>
          <a:prstGeom prst="rect">
            <a:avLst/>
          </a:prstGeom>
        </p:spPr>
      </p:pic>
    </p:spTree>
    <p:extLst>
      <p:ext uri="{BB962C8B-B14F-4D97-AF65-F5344CB8AC3E}">
        <p14:creationId xmlns:p14="http://schemas.microsoft.com/office/powerpoint/2010/main" val="141585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030778" y="2246528"/>
            <a:ext cx="10107870" cy="3780031"/>
          </a:xfrm>
          <a:prstGeom prst="rect">
            <a:avLst/>
          </a:prstGeom>
        </p:spPr>
        <p:txBody>
          <a:bodyPr vert="horz" wrap="square" lIns="0" tIns="56029" rIns="0" bIns="0" rtlCol="0">
            <a:spAutoFit/>
          </a:bodyPr>
          <a:lstStyle/>
          <a:p>
            <a:pPr marL="11206" marR="283524" algn="just">
              <a:lnSpc>
                <a:spcPct val="80000"/>
              </a:lnSpc>
              <a:spcBef>
                <a:spcPts val="441"/>
              </a:spcBef>
            </a:pPr>
            <a:r>
              <a:rPr lang="en-US" sz="1456" spc="-13" dirty="0">
                <a:solidFill>
                  <a:srgbClr val="404040"/>
                </a:solidFill>
                <a:latin typeface="Calibri"/>
                <a:cs typeface="Calibri"/>
              </a:rPr>
              <a:t>• </a:t>
            </a:r>
            <a:r>
              <a:rPr lang="en-US" spc="-13" dirty="0">
                <a:solidFill>
                  <a:srgbClr val="404040"/>
                </a:solidFill>
                <a:latin typeface="Calibri"/>
                <a:cs typeface="Calibri"/>
              </a:rPr>
              <a:t>Butt, A.A. et al. (2024) 2024 ASEE Annual Conference &amp; Exposition, Board 62: Work in progress: A </a:t>
            </a:r>
          </a:p>
          <a:p>
            <a:pPr marL="11206" marR="283524" algn="just">
              <a:lnSpc>
                <a:spcPct val="80000"/>
              </a:lnSpc>
              <a:spcBef>
                <a:spcPts val="441"/>
              </a:spcBef>
            </a:pPr>
            <a:r>
              <a:rPr lang="en-US" spc="-13" dirty="0">
                <a:solidFill>
                  <a:srgbClr val="404040"/>
                </a:solidFill>
                <a:latin typeface="Calibri"/>
                <a:cs typeface="Calibri"/>
              </a:rPr>
              <a:t>Comparative Analysis of Large Language Models and NLP Algorithms to Enhance Student Reflection</a:t>
            </a:r>
          </a:p>
          <a:p>
            <a:pPr marL="11206" marR="283524" algn="just">
              <a:lnSpc>
                <a:spcPct val="80000"/>
              </a:lnSpc>
              <a:spcBef>
                <a:spcPts val="441"/>
              </a:spcBef>
            </a:pPr>
            <a:r>
              <a:rPr lang="en-US" spc="-13" dirty="0">
                <a:solidFill>
                  <a:srgbClr val="404040"/>
                </a:solidFill>
                <a:latin typeface="Calibri"/>
                <a:cs typeface="Calibri"/>
              </a:rPr>
              <a:t>Summaries | American Society for Engineering Education. Available at:</a:t>
            </a:r>
          </a:p>
          <a:p>
            <a:pPr marL="11206" marR="283524" algn="just">
              <a:lnSpc>
                <a:spcPct val="80000"/>
              </a:lnSpc>
              <a:spcBef>
                <a:spcPts val="441"/>
              </a:spcBef>
            </a:pPr>
            <a:r>
              <a:rPr lang="en-US" spc="-13" dirty="0">
                <a:solidFill>
                  <a:srgbClr val="404040"/>
                </a:solidFill>
                <a:latin typeface="Calibri"/>
                <a:cs typeface="Calibri"/>
              </a:rPr>
              <a:t>https://nemo.asee.org/public/conferences/344/papers/42399/view (Accessed: 02 August 2024).</a:t>
            </a:r>
          </a:p>
          <a:p>
            <a:pPr marL="11206" marR="283524" algn="just">
              <a:lnSpc>
                <a:spcPct val="80000"/>
              </a:lnSpc>
              <a:spcBef>
                <a:spcPts val="441"/>
              </a:spcBef>
            </a:pPr>
            <a:r>
              <a:rPr lang="en-US" spc="-13" dirty="0">
                <a:solidFill>
                  <a:srgbClr val="404040"/>
                </a:solidFill>
                <a:latin typeface="Calibri"/>
                <a:cs typeface="Calibri"/>
              </a:rPr>
              <a:t>• babar, E. tur </a:t>
            </a:r>
            <a:r>
              <a:rPr lang="en-US" spc="-13" dirty="0" err="1">
                <a:solidFill>
                  <a:srgbClr val="404040"/>
                </a:solidFill>
                <a:latin typeface="Calibri"/>
                <a:cs typeface="Calibri"/>
              </a:rPr>
              <a:t>razia</a:t>
            </a:r>
            <a:r>
              <a:rPr lang="en-US" spc="-13" dirty="0">
                <a:solidFill>
                  <a:srgbClr val="404040"/>
                </a:solidFill>
                <a:latin typeface="Calibri"/>
                <a:cs typeface="Calibri"/>
              </a:rPr>
              <a:t> and U Rahman, M. (2021) A smart, low cost, wearable technology for Remote Patient</a:t>
            </a:r>
          </a:p>
          <a:p>
            <a:pPr marL="11206" marR="283524" algn="just">
              <a:lnSpc>
                <a:spcPct val="80000"/>
              </a:lnSpc>
              <a:spcBef>
                <a:spcPts val="441"/>
              </a:spcBef>
            </a:pPr>
            <a:r>
              <a:rPr lang="en-US" spc="-13" dirty="0">
                <a:solidFill>
                  <a:srgbClr val="404040"/>
                </a:solidFill>
                <a:latin typeface="Calibri"/>
                <a:cs typeface="Calibri"/>
              </a:rPr>
              <a:t>Monitoring | IEEE Journals &amp; Magazine | IEEE Xplore, Available at:</a:t>
            </a:r>
          </a:p>
          <a:p>
            <a:pPr marL="11206" marR="283524" algn="just">
              <a:lnSpc>
                <a:spcPct val="80000"/>
              </a:lnSpc>
              <a:spcBef>
                <a:spcPts val="441"/>
              </a:spcBef>
            </a:pPr>
            <a:r>
              <a:rPr lang="en-US" spc="-13" dirty="0">
                <a:solidFill>
                  <a:srgbClr val="404040"/>
                </a:solidFill>
                <a:latin typeface="Calibri"/>
                <a:cs typeface="Calibri"/>
              </a:rPr>
              <a:t>https://ieeexplore.ieee.org/document/9500225/ (Accessed: 02 August 2024).</a:t>
            </a:r>
          </a:p>
          <a:p>
            <a:pPr marL="11206" marR="283524" algn="just">
              <a:lnSpc>
                <a:spcPct val="80000"/>
              </a:lnSpc>
              <a:spcBef>
                <a:spcPts val="441"/>
              </a:spcBef>
            </a:pPr>
            <a:r>
              <a:rPr lang="en-US" spc="-13" dirty="0">
                <a:solidFill>
                  <a:srgbClr val="404040"/>
                </a:solidFill>
                <a:latin typeface="Calibri"/>
                <a:cs typeface="Calibri"/>
              </a:rPr>
              <a:t>• Pasha, S. et al. (2021) A low-cost, automated, portable mechanical ventilator for Developing World </a:t>
            </a:r>
          </a:p>
          <a:p>
            <a:pPr marL="11206" marR="283524" algn="just">
              <a:lnSpc>
                <a:spcPct val="80000"/>
              </a:lnSpc>
              <a:spcBef>
                <a:spcPts val="441"/>
              </a:spcBef>
            </a:pPr>
            <a:r>
              <a:rPr lang="en-US" spc="-13" dirty="0">
                <a:solidFill>
                  <a:srgbClr val="404040"/>
                </a:solidFill>
                <a:latin typeface="Calibri"/>
                <a:cs typeface="Calibri"/>
              </a:rPr>
              <a:t>| IEEE  Conference Publication | IEEE Xplore, Available at: https://ieeexplore.ieee.org/document/9612508</a:t>
            </a:r>
          </a:p>
          <a:p>
            <a:pPr marL="11206" marR="283524" algn="just">
              <a:lnSpc>
                <a:spcPct val="80000"/>
              </a:lnSpc>
              <a:spcBef>
                <a:spcPts val="441"/>
              </a:spcBef>
            </a:pPr>
            <a:r>
              <a:rPr lang="en-US" spc="-13" dirty="0">
                <a:solidFill>
                  <a:srgbClr val="404040"/>
                </a:solidFill>
                <a:latin typeface="Calibri"/>
                <a:cs typeface="Calibri"/>
              </a:rPr>
              <a:t>(Accessed: 02 August 2024).</a:t>
            </a:r>
          </a:p>
          <a:p>
            <a:pPr marL="11206" marR="283524" algn="just">
              <a:lnSpc>
                <a:spcPct val="80000"/>
              </a:lnSpc>
              <a:spcBef>
                <a:spcPts val="441"/>
              </a:spcBef>
            </a:pPr>
            <a:r>
              <a:rPr lang="en-US" spc="-13" dirty="0">
                <a:solidFill>
                  <a:srgbClr val="404040"/>
                </a:solidFill>
                <a:latin typeface="Calibri"/>
                <a:cs typeface="Calibri"/>
              </a:rPr>
              <a:t>• babar, E. tur </a:t>
            </a:r>
            <a:r>
              <a:rPr lang="en-US" spc="-13" dirty="0" err="1">
                <a:solidFill>
                  <a:srgbClr val="404040"/>
                </a:solidFill>
                <a:latin typeface="Calibri"/>
                <a:cs typeface="Calibri"/>
              </a:rPr>
              <a:t>razia</a:t>
            </a:r>
            <a:r>
              <a:rPr lang="en-US" spc="-13" dirty="0">
                <a:solidFill>
                  <a:srgbClr val="404040"/>
                </a:solidFill>
                <a:latin typeface="Calibri"/>
                <a:cs typeface="Calibri"/>
              </a:rPr>
              <a:t> et al. (2020) A smart, low cost, wearable technology for Remote Patient Monitoring | IEEE</a:t>
            </a:r>
          </a:p>
          <a:p>
            <a:pPr marL="11206" marR="283524" algn="just">
              <a:lnSpc>
                <a:spcPct val="80000"/>
              </a:lnSpc>
              <a:spcBef>
                <a:spcPts val="441"/>
              </a:spcBef>
            </a:pPr>
            <a:r>
              <a:rPr lang="en-US" spc="-13" dirty="0">
                <a:solidFill>
                  <a:srgbClr val="404040"/>
                </a:solidFill>
                <a:latin typeface="Calibri"/>
                <a:cs typeface="Calibri"/>
              </a:rPr>
              <a:t>conference publication | IEEE Xplore, Available at: https://ieeexplore.ieee.org/document/9058401</a:t>
            </a:r>
          </a:p>
          <a:p>
            <a:pPr marL="11206" marR="283524">
              <a:lnSpc>
                <a:spcPct val="80000"/>
              </a:lnSpc>
              <a:spcBef>
                <a:spcPts val="441"/>
              </a:spcBef>
            </a:pPr>
            <a:r>
              <a:rPr lang="en-US" spc="-13" dirty="0">
                <a:solidFill>
                  <a:srgbClr val="404040"/>
                </a:solidFill>
                <a:latin typeface="Calibri"/>
                <a:cs typeface="Calibri"/>
              </a:rPr>
              <a:t>(Accessed: 02 August 2024).</a:t>
            </a:r>
            <a:endParaRPr lang="en-US" dirty="0">
              <a:latin typeface="Calibri"/>
              <a:cs typeface="Calibri"/>
            </a:endParaRPr>
          </a:p>
        </p:txBody>
      </p:sp>
      <p:sp>
        <p:nvSpPr>
          <p:cNvPr id="13" name="object 13"/>
          <p:cNvSpPr txBox="1"/>
          <p:nvPr/>
        </p:nvSpPr>
        <p:spPr>
          <a:xfrm>
            <a:off x="5092349" y="5691401"/>
            <a:ext cx="2200275" cy="116442"/>
          </a:xfrm>
          <a:prstGeom prst="rect">
            <a:avLst/>
          </a:prstGeom>
        </p:spPr>
        <p:txBody>
          <a:bodyPr vert="horz" wrap="square" lIns="0" tIns="0" rIns="0" bIns="0" rtlCol="0">
            <a:spAutoFit/>
          </a:bodyPr>
          <a:lstStyle/>
          <a:p>
            <a:pPr marL="11206">
              <a:lnSpc>
                <a:spcPts val="922"/>
              </a:lnSpc>
            </a:pPr>
            <a:r>
              <a:rPr lang="en-US" sz="882" spc="-22">
                <a:solidFill>
                  <a:srgbClr val="FFFFFF"/>
                </a:solidFill>
                <a:latin typeface="Calibri"/>
                <a:cs typeface="Calibri"/>
              </a:rPr>
              <a:t>FAST</a:t>
            </a:r>
            <a:r>
              <a:rPr lang="en-US" sz="882" spc="-4">
                <a:solidFill>
                  <a:srgbClr val="FFFFFF"/>
                </a:solidFill>
                <a:latin typeface="Calibri"/>
                <a:cs typeface="Calibri"/>
              </a:rPr>
              <a:t> NCES</a:t>
            </a:r>
            <a:r>
              <a:rPr lang="en-US" sz="882" spc="-13">
                <a:solidFill>
                  <a:srgbClr val="FFFFFF"/>
                </a:solidFill>
                <a:latin typeface="Calibri"/>
                <a:cs typeface="Calibri"/>
              </a:rPr>
              <a:t> </a:t>
            </a:r>
            <a:r>
              <a:rPr lang="en-US" sz="882" spc="-4">
                <a:solidFill>
                  <a:srgbClr val="FFFFFF"/>
                </a:solidFill>
                <a:latin typeface="Calibri"/>
                <a:cs typeface="Calibri"/>
              </a:rPr>
              <a:t>– </a:t>
            </a:r>
            <a:r>
              <a:rPr lang="en-US" sz="882" spc="-9">
                <a:solidFill>
                  <a:srgbClr val="FFFFFF"/>
                </a:solidFill>
                <a:latin typeface="Calibri"/>
                <a:cs typeface="Calibri"/>
              </a:rPr>
              <a:t>INTRODUCTION</a:t>
            </a:r>
            <a:r>
              <a:rPr lang="en-US" sz="882" spc="-22">
                <a:solidFill>
                  <a:srgbClr val="FFFFFF"/>
                </a:solidFill>
                <a:latin typeface="Calibri"/>
                <a:cs typeface="Calibri"/>
              </a:rPr>
              <a:t> </a:t>
            </a:r>
            <a:r>
              <a:rPr lang="en-US" sz="882" spc="-18">
                <a:solidFill>
                  <a:srgbClr val="FFFFFF"/>
                </a:solidFill>
                <a:latin typeface="Calibri"/>
                <a:cs typeface="Calibri"/>
              </a:rPr>
              <a:t>TO</a:t>
            </a:r>
            <a:r>
              <a:rPr lang="en-US" sz="882" spc="-4">
                <a:solidFill>
                  <a:srgbClr val="FFFFFF"/>
                </a:solidFill>
                <a:latin typeface="Calibri"/>
                <a:cs typeface="Calibri"/>
              </a:rPr>
              <a:t> </a:t>
            </a:r>
            <a:r>
              <a:rPr lang="en-US" sz="882" spc="-40">
                <a:solidFill>
                  <a:srgbClr val="FFFFFF"/>
                </a:solidFill>
                <a:latin typeface="Calibri"/>
                <a:cs typeface="Calibri"/>
              </a:rPr>
              <a:t>DATA</a:t>
            </a:r>
            <a:r>
              <a:rPr lang="en-US" sz="882" spc="-9">
                <a:solidFill>
                  <a:srgbClr val="FFFFFF"/>
                </a:solidFill>
                <a:latin typeface="Calibri"/>
                <a:cs typeface="Calibri"/>
              </a:rPr>
              <a:t> SCIENCE</a:t>
            </a:r>
            <a:endParaRPr lang="en-US" sz="882" dirty="0">
              <a:latin typeface="Calibri"/>
              <a:cs typeface="Calibri"/>
            </a:endParaRPr>
          </a:p>
        </p:txBody>
      </p:sp>
      <p:sp>
        <p:nvSpPr>
          <p:cNvPr id="15" name="object 15"/>
          <p:cNvSpPr txBox="1"/>
          <p:nvPr/>
        </p:nvSpPr>
        <p:spPr>
          <a:xfrm>
            <a:off x="9663495" y="5710151"/>
            <a:ext cx="123825" cy="116442"/>
          </a:xfrm>
          <a:prstGeom prst="rect">
            <a:avLst/>
          </a:prstGeom>
        </p:spPr>
        <p:txBody>
          <a:bodyPr vert="horz" wrap="square" lIns="0" tIns="0" rIns="0" bIns="0" rtlCol="0">
            <a:spAutoFit/>
          </a:bodyPr>
          <a:lstStyle/>
          <a:p>
            <a:pPr marL="33619">
              <a:lnSpc>
                <a:spcPts val="922"/>
              </a:lnSpc>
            </a:pPr>
            <a:fld id="{81D60167-4931-47E6-BA6A-407CBD079E47}" type="slidenum">
              <a:rPr lang="en-US" sz="882" spc="-4" smtClean="0">
                <a:solidFill>
                  <a:srgbClr val="FFFFFF"/>
                </a:solidFill>
                <a:latin typeface="Calibri"/>
                <a:cs typeface="Calibri"/>
              </a:rPr>
              <a:pPr marL="33619">
                <a:lnSpc>
                  <a:spcPts val="922"/>
                </a:lnSpc>
              </a:pPr>
              <a:t>3</a:t>
            </a:fld>
            <a:endParaRPr lang="en-US" sz="882">
              <a:latin typeface="Calibri"/>
              <a:cs typeface="Calibri"/>
            </a:endParaRPr>
          </a:p>
        </p:txBody>
      </p:sp>
      <p:sp>
        <p:nvSpPr>
          <p:cNvPr id="4" name="TextBox 3">
            <a:extLst>
              <a:ext uri="{FF2B5EF4-FFF2-40B4-BE49-F238E27FC236}">
                <a16:creationId xmlns:a16="http://schemas.microsoft.com/office/drawing/2014/main" id="{893B8DF8-0EB5-D70B-412A-CC2EEE6486A9}"/>
              </a:ext>
            </a:extLst>
          </p:cNvPr>
          <p:cNvSpPr txBox="1"/>
          <p:nvPr/>
        </p:nvSpPr>
        <p:spPr>
          <a:xfrm>
            <a:off x="1030778" y="1064029"/>
            <a:ext cx="3674226" cy="707886"/>
          </a:xfrm>
          <a:prstGeom prst="rect">
            <a:avLst/>
          </a:prstGeom>
          <a:noFill/>
        </p:spPr>
        <p:txBody>
          <a:bodyPr wrap="square" rtlCol="0">
            <a:spAutoFit/>
          </a:bodyPr>
          <a:lstStyle/>
          <a:p>
            <a:r>
              <a:rPr lang="en-US" sz="4000" dirty="0">
                <a:solidFill>
                  <a:schemeClr val="bg2"/>
                </a:solidFill>
              </a:rPr>
              <a:t>Publications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22628" y="1876425"/>
            <a:ext cx="6907097" cy="4876799"/>
          </a:xfrm>
          <a:prstGeom prst="rect">
            <a:avLst/>
          </a:prstGeom>
        </p:spPr>
      </p:pic>
      <p:sp>
        <p:nvSpPr>
          <p:cNvPr id="5" name="Title 4"/>
          <p:cNvSpPr>
            <a:spLocks noGrp="1"/>
          </p:cNvSpPr>
          <p:nvPr>
            <p:ph type="title"/>
          </p:nvPr>
        </p:nvSpPr>
        <p:spPr/>
        <p:txBody>
          <a:bodyPr/>
          <a:lstStyle/>
          <a:p>
            <a:r>
              <a:rPr lang="en-US" dirty="0"/>
              <a:t>Focus on vital data points</a:t>
            </a:r>
          </a:p>
        </p:txBody>
      </p:sp>
    </p:spTree>
    <p:extLst>
      <p:ext uri="{BB962C8B-B14F-4D97-AF65-F5344CB8AC3E}">
        <p14:creationId xmlns:p14="http://schemas.microsoft.com/office/powerpoint/2010/main" val="729286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04994" y="1952474"/>
            <a:ext cx="8601036" cy="4715025"/>
          </a:xfrm>
          <a:prstGeom prst="rect">
            <a:avLst/>
          </a:prstGeom>
        </p:spPr>
      </p:pic>
      <p:sp>
        <p:nvSpPr>
          <p:cNvPr id="6" name="Title 5"/>
          <p:cNvSpPr>
            <a:spLocks noGrp="1"/>
          </p:cNvSpPr>
          <p:nvPr>
            <p:ph type="title"/>
          </p:nvPr>
        </p:nvSpPr>
        <p:spPr/>
        <p:txBody>
          <a:bodyPr/>
          <a:lstStyle/>
          <a:p>
            <a:r>
              <a:rPr lang="en-US" dirty="0"/>
              <a:t>Suppress the noise</a:t>
            </a:r>
          </a:p>
        </p:txBody>
      </p:sp>
    </p:spTree>
    <p:extLst>
      <p:ext uri="{BB962C8B-B14F-4D97-AF65-F5344CB8AC3E}">
        <p14:creationId xmlns:p14="http://schemas.microsoft.com/office/powerpoint/2010/main" val="329939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colors wisely</a:t>
            </a:r>
          </a:p>
        </p:txBody>
      </p:sp>
      <p:pic>
        <p:nvPicPr>
          <p:cNvPr id="4" name="Content Placeholder 3"/>
          <p:cNvPicPr>
            <a:picLocks noGrp="1" noChangeAspect="1"/>
          </p:cNvPicPr>
          <p:nvPr>
            <p:ph idx="1"/>
          </p:nvPr>
        </p:nvPicPr>
        <p:blipFill>
          <a:blip r:embed="rId2"/>
          <a:stretch>
            <a:fillRect/>
          </a:stretch>
        </p:blipFill>
        <p:spPr>
          <a:xfrm>
            <a:off x="581192" y="2043064"/>
            <a:ext cx="11138815" cy="4205336"/>
          </a:xfrm>
          <a:prstGeom prst="rect">
            <a:avLst/>
          </a:prstGeom>
        </p:spPr>
      </p:pic>
    </p:spTree>
    <p:extLst>
      <p:ext uri="{BB962C8B-B14F-4D97-AF65-F5344CB8AC3E}">
        <p14:creationId xmlns:p14="http://schemas.microsoft.com/office/powerpoint/2010/main" val="2525753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unnecessary aesthetics</a:t>
            </a:r>
          </a:p>
        </p:txBody>
      </p:sp>
      <p:pic>
        <p:nvPicPr>
          <p:cNvPr id="4" name="Picture 3"/>
          <p:cNvPicPr>
            <a:picLocks noChangeAspect="1"/>
          </p:cNvPicPr>
          <p:nvPr/>
        </p:nvPicPr>
        <p:blipFill>
          <a:blip r:embed="rId2"/>
          <a:stretch>
            <a:fillRect/>
          </a:stretch>
        </p:blipFill>
        <p:spPr>
          <a:xfrm>
            <a:off x="441470" y="1897231"/>
            <a:ext cx="3473305" cy="2243464"/>
          </a:xfrm>
          <a:prstGeom prst="rect">
            <a:avLst/>
          </a:prstGeom>
        </p:spPr>
      </p:pic>
      <p:pic>
        <p:nvPicPr>
          <p:cNvPr id="5" name="Picture 4"/>
          <p:cNvPicPr>
            <a:picLocks noChangeAspect="1"/>
          </p:cNvPicPr>
          <p:nvPr/>
        </p:nvPicPr>
        <p:blipFill>
          <a:blip r:embed="rId3"/>
          <a:stretch>
            <a:fillRect/>
          </a:stretch>
        </p:blipFill>
        <p:spPr>
          <a:xfrm>
            <a:off x="4583252" y="1830200"/>
            <a:ext cx="3570221" cy="2387239"/>
          </a:xfrm>
          <a:prstGeom prst="rect">
            <a:avLst/>
          </a:prstGeom>
        </p:spPr>
      </p:pic>
      <p:pic>
        <p:nvPicPr>
          <p:cNvPr id="6" name="Picture 5"/>
          <p:cNvPicPr>
            <a:picLocks noChangeAspect="1"/>
          </p:cNvPicPr>
          <p:nvPr/>
        </p:nvPicPr>
        <p:blipFill>
          <a:blip r:embed="rId4"/>
          <a:stretch>
            <a:fillRect/>
          </a:stretch>
        </p:blipFill>
        <p:spPr>
          <a:xfrm>
            <a:off x="441470" y="4331684"/>
            <a:ext cx="3701905" cy="2387394"/>
          </a:xfrm>
          <a:prstGeom prst="rect">
            <a:avLst/>
          </a:prstGeom>
        </p:spPr>
      </p:pic>
      <p:pic>
        <p:nvPicPr>
          <p:cNvPr id="7" name="Picture 6"/>
          <p:cNvPicPr>
            <a:picLocks noChangeAspect="1"/>
          </p:cNvPicPr>
          <p:nvPr/>
        </p:nvPicPr>
        <p:blipFill>
          <a:blip r:embed="rId5"/>
          <a:stretch>
            <a:fillRect/>
          </a:stretch>
        </p:blipFill>
        <p:spPr>
          <a:xfrm>
            <a:off x="4583252" y="4264782"/>
            <a:ext cx="3756304" cy="2521198"/>
          </a:xfrm>
          <a:prstGeom prst="rect">
            <a:avLst/>
          </a:prstGeom>
        </p:spPr>
      </p:pic>
      <p:pic>
        <p:nvPicPr>
          <p:cNvPr id="8" name="Picture 7"/>
          <p:cNvPicPr>
            <a:picLocks noChangeAspect="1"/>
          </p:cNvPicPr>
          <p:nvPr/>
        </p:nvPicPr>
        <p:blipFill>
          <a:blip r:embed="rId6"/>
          <a:stretch>
            <a:fillRect/>
          </a:stretch>
        </p:blipFill>
        <p:spPr>
          <a:xfrm>
            <a:off x="8224580" y="2953896"/>
            <a:ext cx="3967420" cy="2527086"/>
          </a:xfrm>
          <a:prstGeom prst="rect">
            <a:avLst/>
          </a:prstGeom>
        </p:spPr>
      </p:pic>
    </p:spTree>
    <p:extLst>
      <p:ext uri="{BB962C8B-B14F-4D97-AF65-F5344CB8AC3E}">
        <p14:creationId xmlns:p14="http://schemas.microsoft.com/office/powerpoint/2010/main" val="397345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visualization</a:t>
            </a:r>
          </a:p>
        </p:txBody>
      </p:sp>
      <p:sp>
        <p:nvSpPr>
          <p:cNvPr id="3" name="Content Placeholder 2"/>
          <p:cNvSpPr>
            <a:spLocks noGrp="1"/>
          </p:cNvSpPr>
          <p:nvPr>
            <p:ph idx="1"/>
          </p:nvPr>
        </p:nvSpPr>
        <p:spPr>
          <a:xfrm>
            <a:off x="581192" y="1913796"/>
            <a:ext cx="11029615" cy="4544154"/>
          </a:xfrm>
        </p:spPr>
        <p:txBody>
          <a:bodyPr>
            <a:normAutofit/>
          </a:bodyPr>
          <a:lstStyle/>
          <a:p>
            <a:r>
              <a:rPr lang="en-US" sz="2400" dirty="0"/>
              <a:t>Define what questions are you answering</a:t>
            </a:r>
          </a:p>
          <a:p>
            <a:r>
              <a:rPr lang="en-US" sz="2400" dirty="0"/>
              <a:t>Use accurate data</a:t>
            </a:r>
          </a:p>
          <a:p>
            <a:r>
              <a:rPr lang="en-US" sz="2400" dirty="0"/>
              <a:t>Experiment with ways to answer</a:t>
            </a:r>
          </a:p>
          <a:p>
            <a:r>
              <a:rPr lang="en-US" sz="2400" dirty="0"/>
              <a:t>Go with cognitive research </a:t>
            </a:r>
          </a:p>
          <a:p>
            <a:r>
              <a:rPr lang="en-US" sz="2400" dirty="0"/>
              <a:t>Faithfully represent your data</a:t>
            </a:r>
          </a:p>
          <a:p>
            <a:r>
              <a:rPr lang="en-US" sz="2400" dirty="0"/>
              <a:t>Tailor it to your audience</a:t>
            </a:r>
          </a:p>
          <a:p>
            <a:r>
              <a:rPr lang="en-US" sz="2400" dirty="0"/>
              <a:t>Make it as simple as possible</a:t>
            </a:r>
          </a:p>
          <a:p>
            <a:r>
              <a:rPr lang="en-US" sz="2400" dirty="0"/>
              <a:t>Remove everything that you can</a:t>
            </a:r>
          </a:p>
        </p:txBody>
      </p:sp>
    </p:spTree>
    <p:extLst>
      <p:ext uri="{BB962C8B-B14F-4D97-AF65-F5344CB8AC3E}">
        <p14:creationId xmlns:p14="http://schemas.microsoft.com/office/powerpoint/2010/main" val="424506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65266" y="1115227"/>
            <a:ext cx="7870670" cy="609361"/>
          </a:xfrm>
          <a:prstGeom prst="rect">
            <a:avLst/>
          </a:prstGeom>
        </p:spPr>
        <p:txBody>
          <a:bodyPr vert="horz" wrap="square" lIns="0" tIns="11711" rIns="0" bIns="0" rtlCol="0" anchor="ctr">
            <a:spAutoFit/>
          </a:bodyPr>
          <a:lstStyle/>
          <a:p>
            <a:pPr marL="12327">
              <a:spcBef>
                <a:spcPts val="93"/>
              </a:spcBef>
            </a:pPr>
            <a:r>
              <a:rPr sz="3883" b="1" spc="-806" dirty="0">
                <a:solidFill>
                  <a:schemeClr val="bg2"/>
                </a:solidFill>
              </a:rPr>
              <a:t>W</a:t>
            </a:r>
            <a:r>
              <a:rPr sz="3883" b="1" spc="-621" dirty="0">
                <a:solidFill>
                  <a:schemeClr val="bg2"/>
                </a:solidFill>
              </a:rPr>
              <a:t>H</a:t>
            </a:r>
            <a:r>
              <a:rPr sz="3883" b="1" spc="-563" dirty="0">
                <a:solidFill>
                  <a:schemeClr val="bg2"/>
                </a:solidFill>
              </a:rPr>
              <a:t>Y</a:t>
            </a:r>
            <a:r>
              <a:rPr sz="3883" b="1" spc="-116" dirty="0">
                <a:solidFill>
                  <a:schemeClr val="bg2"/>
                </a:solidFill>
              </a:rPr>
              <a:t> </a:t>
            </a:r>
            <a:r>
              <a:rPr sz="3883" b="1" spc="-364" dirty="0">
                <a:solidFill>
                  <a:schemeClr val="bg2"/>
                </a:solidFill>
              </a:rPr>
              <a:t>B</a:t>
            </a:r>
            <a:r>
              <a:rPr sz="3883" b="1" spc="-660" dirty="0">
                <a:solidFill>
                  <a:schemeClr val="bg2"/>
                </a:solidFill>
              </a:rPr>
              <a:t>O</a:t>
            </a:r>
            <a:r>
              <a:rPr sz="3883" b="1" spc="-665" dirty="0">
                <a:solidFill>
                  <a:schemeClr val="bg2"/>
                </a:solidFill>
              </a:rPr>
              <a:t>T</a:t>
            </a:r>
            <a:r>
              <a:rPr sz="3883" b="1" spc="-621" dirty="0">
                <a:solidFill>
                  <a:schemeClr val="bg2"/>
                </a:solidFill>
              </a:rPr>
              <a:t>H</a:t>
            </a:r>
            <a:r>
              <a:rPr sz="3883" b="1" spc="-582" dirty="0">
                <a:solidFill>
                  <a:schemeClr val="bg2"/>
                </a:solidFill>
              </a:rPr>
              <a:t>E</a:t>
            </a:r>
            <a:r>
              <a:rPr sz="3883" b="1" spc="-466" dirty="0">
                <a:solidFill>
                  <a:schemeClr val="bg2"/>
                </a:solidFill>
              </a:rPr>
              <a:t>R</a:t>
            </a:r>
            <a:r>
              <a:rPr sz="3883" b="1" spc="-83" dirty="0">
                <a:solidFill>
                  <a:schemeClr val="bg2"/>
                </a:solidFill>
              </a:rPr>
              <a:t>?</a:t>
            </a:r>
            <a:r>
              <a:rPr sz="3883" b="1" spc="-110" dirty="0">
                <a:solidFill>
                  <a:schemeClr val="bg2"/>
                </a:solidFill>
              </a:rPr>
              <a:t> </a:t>
            </a:r>
            <a:r>
              <a:rPr sz="3883" b="1" spc="-607" dirty="0">
                <a:solidFill>
                  <a:schemeClr val="bg2"/>
                </a:solidFill>
              </a:rPr>
              <a:t>J</a:t>
            </a:r>
            <a:r>
              <a:rPr sz="3883" b="1" spc="-627" dirty="0">
                <a:solidFill>
                  <a:schemeClr val="bg2"/>
                </a:solidFill>
              </a:rPr>
              <a:t>O</a:t>
            </a:r>
            <a:r>
              <a:rPr sz="3883" b="1" spc="-456" dirty="0">
                <a:solidFill>
                  <a:schemeClr val="bg2"/>
                </a:solidFill>
              </a:rPr>
              <a:t>B</a:t>
            </a:r>
            <a:r>
              <a:rPr sz="3883" b="1" spc="-107" dirty="0">
                <a:solidFill>
                  <a:schemeClr val="bg2"/>
                </a:solidFill>
              </a:rPr>
              <a:t> </a:t>
            </a:r>
            <a:r>
              <a:rPr sz="3883" b="1" spc="-456" dirty="0">
                <a:solidFill>
                  <a:schemeClr val="bg2"/>
                </a:solidFill>
              </a:rPr>
              <a:t>P</a:t>
            </a:r>
            <a:r>
              <a:rPr sz="3883" b="1" spc="-582" dirty="0">
                <a:solidFill>
                  <a:schemeClr val="bg2"/>
                </a:solidFill>
              </a:rPr>
              <a:t>E</a:t>
            </a:r>
            <a:r>
              <a:rPr sz="3883" b="1" spc="-466" dirty="0">
                <a:solidFill>
                  <a:schemeClr val="bg2"/>
                </a:solidFill>
              </a:rPr>
              <a:t>R</a:t>
            </a:r>
            <a:r>
              <a:rPr sz="3883" b="1" spc="-408" dirty="0">
                <a:solidFill>
                  <a:schemeClr val="bg2"/>
                </a:solidFill>
              </a:rPr>
              <a:t>S</a:t>
            </a:r>
            <a:r>
              <a:rPr sz="3883" b="1" spc="-456" dirty="0">
                <a:solidFill>
                  <a:schemeClr val="bg2"/>
                </a:solidFill>
              </a:rPr>
              <a:t>P</a:t>
            </a:r>
            <a:r>
              <a:rPr sz="3883" b="1" spc="-582" dirty="0">
                <a:solidFill>
                  <a:schemeClr val="bg2"/>
                </a:solidFill>
              </a:rPr>
              <a:t>E</a:t>
            </a:r>
            <a:r>
              <a:rPr sz="3883" b="1" spc="-588" dirty="0">
                <a:solidFill>
                  <a:schemeClr val="bg2"/>
                </a:solidFill>
              </a:rPr>
              <a:t>C</a:t>
            </a:r>
            <a:r>
              <a:rPr sz="3883" b="1" spc="-665" dirty="0">
                <a:solidFill>
                  <a:schemeClr val="bg2"/>
                </a:solidFill>
              </a:rPr>
              <a:t>T</a:t>
            </a:r>
            <a:r>
              <a:rPr sz="3883" b="1" spc="58" dirty="0">
                <a:solidFill>
                  <a:schemeClr val="bg2"/>
                </a:solidFill>
              </a:rPr>
              <a:t>I</a:t>
            </a:r>
            <a:r>
              <a:rPr sz="3883" b="1" spc="-345" dirty="0">
                <a:solidFill>
                  <a:schemeClr val="bg2"/>
                </a:solidFill>
              </a:rPr>
              <a:t>V</a:t>
            </a:r>
            <a:r>
              <a:rPr sz="3883" b="1" spc="-675" dirty="0">
                <a:solidFill>
                  <a:schemeClr val="bg2"/>
                </a:solidFill>
              </a:rPr>
              <a:t>E</a:t>
            </a:r>
            <a:endParaRPr sz="3883" dirty="0">
              <a:solidFill>
                <a:schemeClr val="bg2"/>
              </a:solidFill>
            </a:endParaRPr>
          </a:p>
        </p:txBody>
      </p:sp>
      <p:sp>
        <p:nvSpPr>
          <p:cNvPr id="12" name="object 12"/>
          <p:cNvSpPr txBox="1"/>
          <p:nvPr/>
        </p:nvSpPr>
        <p:spPr>
          <a:xfrm>
            <a:off x="9600415" y="6441807"/>
            <a:ext cx="118951" cy="202921"/>
          </a:xfrm>
          <a:prstGeom prst="rect">
            <a:avLst/>
          </a:prstGeom>
        </p:spPr>
        <p:txBody>
          <a:bodyPr vert="horz" wrap="square" lIns="0" tIns="53004" rIns="0" bIns="0" rtlCol="0">
            <a:spAutoFit/>
          </a:bodyPr>
          <a:lstStyle/>
          <a:p>
            <a:pPr marL="36981">
              <a:spcBef>
                <a:spcPts val="417"/>
              </a:spcBef>
            </a:pPr>
            <a:fld id="{81D60167-4931-47E6-BA6A-407CBD079E47}" type="slidenum">
              <a:rPr sz="971" spc="-161" dirty="0">
                <a:solidFill>
                  <a:srgbClr val="0D0D0D"/>
                </a:solidFill>
                <a:latin typeface="Trebuchet MS"/>
                <a:cs typeface="Trebuchet MS"/>
              </a:rPr>
              <a:pPr marL="36981">
                <a:spcBef>
                  <a:spcPts val="417"/>
                </a:spcBef>
              </a:pPr>
              <a:t>4</a:t>
            </a:fld>
            <a:endParaRPr sz="971">
              <a:latin typeface="Trebuchet MS"/>
              <a:cs typeface="Trebuchet MS"/>
            </a:endParaRPr>
          </a:p>
        </p:txBody>
      </p:sp>
      <p:sp>
        <p:nvSpPr>
          <p:cNvPr id="7" name="object 7"/>
          <p:cNvSpPr txBox="1"/>
          <p:nvPr/>
        </p:nvSpPr>
        <p:spPr>
          <a:xfrm>
            <a:off x="2403974" y="2834370"/>
            <a:ext cx="2211369" cy="1034559"/>
          </a:xfrm>
          <a:prstGeom prst="rect">
            <a:avLst/>
          </a:prstGeom>
          <a:solidFill>
            <a:srgbClr val="2583C5"/>
          </a:solidFill>
        </p:spPr>
        <p:txBody>
          <a:bodyPr vert="horz" wrap="square" lIns="0" tIns="262554" rIns="0" bIns="0" rtlCol="0">
            <a:spAutoFit/>
          </a:bodyPr>
          <a:lstStyle/>
          <a:p>
            <a:pPr marL="485073" marR="476444" indent="230517">
              <a:lnSpc>
                <a:spcPts val="3048"/>
              </a:lnSpc>
              <a:spcBef>
                <a:spcPts val="2067"/>
              </a:spcBef>
            </a:pPr>
            <a:r>
              <a:rPr sz="3106" spc="-107" dirty="0">
                <a:solidFill>
                  <a:srgbClr val="FFFFFF"/>
                </a:solidFill>
                <a:latin typeface="Microsoft Sans Serif"/>
                <a:cs typeface="Microsoft Sans Serif"/>
              </a:rPr>
              <a:t>Data </a:t>
            </a:r>
            <a:r>
              <a:rPr sz="3106" spc="-102" dirty="0">
                <a:solidFill>
                  <a:srgbClr val="FFFFFF"/>
                </a:solidFill>
                <a:latin typeface="Microsoft Sans Serif"/>
                <a:cs typeface="Microsoft Sans Serif"/>
              </a:rPr>
              <a:t> </a:t>
            </a:r>
            <a:r>
              <a:rPr sz="3106" spc="-500" dirty="0">
                <a:solidFill>
                  <a:srgbClr val="FFFFFF"/>
                </a:solidFill>
                <a:latin typeface="Microsoft Sans Serif"/>
                <a:cs typeface="Microsoft Sans Serif"/>
              </a:rPr>
              <a:t>S</a:t>
            </a:r>
            <a:r>
              <a:rPr sz="3106" spc="-374" dirty="0">
                <a:solidFill>
                  <a:srgbClr val="FFFFFF"/>
                </a:solidFill>
                <a:latin typeface="Microsoft Sans Serif"/>
                <a:cs typeface="Microsoft Sans Serif"/>
              </a:rPr>
              <a:t>c</a:t>
            </a:r>
            <a:r>
              <a:rPr sz="3106" spc="-64" dirty="0">
                <a:solidFill>
                  <a:srgbClr val="FFFFFF"/>
                </a:solidFill>
                <a:latin typeface="Microsoft Sans Serif"/>
                <a:cs typeface="Microsoft Sans Serif"/>
              </a:rPr>
              <a:t>i</a:t>
            </a:r>
            <a:r>
              <a:rPr sz="3106" spc="-136" dirty="0">
                <a:solidFill>
                  <a:srgbClr val="FFFFFF"/>
                </a:solidFill>
                <a:latin typeface="Microsoft Sans Serif"/>
                <a:cs typeface="Microsoft Sans Serif"/>
              </a:rPr>
              <a:t>e</a:t>
            </a:r>
            <a:r>
              <a:rPr sz="3106" spc="-165" dirty="0">
                <a:solidFill>
                  <a:srgbClr val="FFFFFF"/>
                </a:solidFill>
                <a:latin typeface="Microsoft Sans Serif"/>
                <a:cs typeface="Microsoft Sans Serif"/>
              </a:rPr>
              <a:t>nt</a:t>
            </a:r>
            <a:r>
              <a:rPr sz="3106" spc="-87" dirty="0">
                <a:solidFill>
                  <a:srgbClr val="FFFFFF"/>
                </a:solidFill>
                <a:latin typeface="Microsoft Sans Serif"/>
                <a:cs typeface="Microsoft Sans Serif"/>
              </a:rPr>
              <a:t>i</a:t>
            </a:r>
            <a:r>
              <a:rPr sz="3106" spc="-272" dirty="0">
                <a:solidFill>
                  <a:srgbClr val="FFFFFF"/>
                </a:solidFill>
                <a:latin typeface="Microsoft Sans Serif"/>
                <a:cs typeface="Microsoft Sans Serif"/>
              </a:rPr>
              <a:t>st</a:t>
            </a:r>
            <a:endParaRPr sz="3106">
              <a:latin typeface="Microsoft Sans Serif"/>
              <a:cs typeface="Microsoft Sans Serif"/>
            </a:endParaRPr>
          </a:p>
        </p:txBody>
      </p:sp>
      <p:sp>
        <p:nvSpPr>
          <p:cNvPr id="8" name="object 8"/>
          <p:cNvSpPr txBox="1"/>
          <p:nvPr/>
        </p:nvSpPr>
        <p:spPr>
          <a:xfrm>
            <a:off x="4835741" y="2834370"/>
            <a:ext cx="2211369" cy="1034559"/>
          </a:xfrm>
          <a:prstGeom prst="rect">
            <a:avLst/>
          </a:prstGeom>
          <a:solidFill>
            <a:srgbClr val="2594C9"/>
          </a:solidFill>
        </p:spPr>
        <p:txBody>
          <a:bodyPr vert="horz" wrap="square" lIns="0" tIns="262554" rIns="0" bIns="0" rtlCol="0">
            <a:spAutoFit/>
          </a:bodyPr>
          <a:lstStyle/>
          <a:p>
            <a:pPr marL="530683" marR="520822" indent="186140">
              <a:lnSpc>
                <a:spcPts val="3048"/>
              </a:lnSpc>
              <a:spcBef>
                <a:spcPts val="2067"/>
              </a:spcBef>
            </a:pPr>
            <a:r>
              <a:rPr sz="3106" spc="-107" dirty="0">
                <a:solidFill>
                  <a:srgbClr val="FFFFFF"/>
                </a:solidFill>
                <a:latin typeface="Microsoft Sans Serif"/>
                <a:cs typeface="Microsoft Sans Serif"/>
              </a:rPr>
              <a:t>Data </a:t>
            </a:r>
            <a:r>
              <a:rPr sz="3106" spc="-102" dirty="0">
                <a:solidFill>
                  <a:srgbClr val="FFFFFF"/>
                </a:solidFill>
                <a:latin typeface="Microsoft Sans Serif"/>
                <a:cs typeface="Microsoft Sans Serif"/>
              </a:rPr>
              <a:t> </a:t>
            </a:r>
            <a:r>
              <a:rPr sz="3106" spc="-165" dirty="0">
                <a:solidFill>
                  <a:srgbClr val="FFFFFF"/>
                </a:solidFill>
                <a:latin typeface="Microsoft Sans Serif"/>
                <a:cs typeface="Microsoft Sans Serif"/>
              </a:rPr>
              <a:t>Analyst</a:t>
            </a:r>
            <a:endParaRPr sz="3106">
              <a:latin typeface="Microsoft Sans Serif"/>
              <a:cs typeface="Microsoft Sans Serif"/>
            </a:endParaRPr>
          </a:p>
        </p:txBody>
      </p:sp>
      <p:sp>
        <p:nvSpPr>
          <p:cNvPr id="9" name="object 9"/>
          <p:cNvSpPr txBox="1"/>
          <p:nvPr/>
        </p:nvSpPr>
        <p:spPr>
          <a:xfrm>
            <a:off x="7268987" y="2834370"/>
            <a:ext cx="2210136" cy="1034559"/>
          </a:xfrm>
          <a:prstGeom prst="rect">
            <a:avLst/>
          </a:prstGeom>
          <a:solidFill>
            <a:srgbClr val="27A7CE"/>
          </a:solidFill>
        </p:spPr>
        <p:txBody>
          <a:bodyPr vert="horz" wrap="square" lIns="0" tIns="262554" rIns="0" bIns="0" rtlCol="0">
            <a:spAutoFit/>
          </a:bodyPr>
          <a:lstStyle/>
          <a:p>
            <a:pPr marL="428983" marR="422205" indent="286606">
              <a:lnSpc>
                <a:spcPts val="3048"/>
              </a:lnSpc>
              <a:spcBef>
                <a:spcPts val="2067"/>
              </a:spcBef>
            </a:pPr>
            <a:r>
              <a:rPr sz="3106" spc="-107" dirty="0">
                <a:solidFill>
                  <a:srgbClr val="FFFFFF"/>
                </a:solidFill>
                <a:latin typeface="Microsoft Sans Serif"/>
                <a:cs typeface="Microsoft Sans Serif"/>
              </a:rPr>
              <a:t>Data </a:t>
            </a:r>
            <a:r>
              <a:rPr sz="3106" spc="-102" dirty="0">
                <a:solidFill>
                  <a:srgbClr val="FFFFFF"/>
                </a:solidFill>
                <a:latin typeface="Microsoft Sans Serif"/>
                <a:cs typeface="Microsoft Sans Serif"/>
              </a:rPr>
              <a:t> </a:t>
            </a:r>
            <a:r>
              <a:rPr sz="3106" spc="-272" dirty="0">
                <a:solidFill>
                  <a:srgbClr val="FFFFFF"/>
                </a:solidFill>
                <a:latin typeface="Microsoft Sans Serif"/>
                <a:cs typeface="Microsoft Sans Serif"/>
              </a:rPr>
              <a:t>Engin</a:t>
            </a:r>
            <a:r>
              <a:rPr sz="3106" spc="-291" dirty="0">
                <a:solidFill>
                  <a:srgbClr val="FFFFFF"/>
                </a:solidFill>
                <a:latin typeface="Microsoft Sans Serif"/>
                <a:cs typeface="Microsoft Sans Serif"/>
              </a:rPr>
              <a:t>e</a:t>
            </a:r>
            <a:r>
              <a:rPr sz="3106" spc="-87" dirty="0">
                <a:solidFill>
                  <a:srgbClr val="FFFFFF"/>
                </a:solidFill>
                <a:latin typeface="Microsoft Sans Serif"/>
                <a:cs typeface="Microsoft Sans Serif"/>
              </a:rPr>
              <a:t>er</a:t>
            </a:r>
            <a:endParaRPr sz="3106">
              <a:latin typeface="Microsoft Sans Serif"/>
              <a:cs typeface="Microsoft Sans Serif"/>
            </a:endParaRPr>
          </a:p>
        </p:txBody>
      </p:sp>
      <p:sp>
        <p:nvSpPr>
          <p:cNvPr id="10" name="object 10"/>
          <p:cNvSpPr txBox="1"/>
          <p:nvPr/>
        </p:nvSpPr>
        <p:spPr>
          <a:xfrm>
            <a:off x="3619857" y="4383069"/>
            <a:ext cx="2211369" cy="1058340"/>
          </a:xfrm>
          <a:prstGeom prst="rect">
            <a:avLst/>
          </a:prstGeom>
          <a:solidFill>
            <a:srgbClr val="27B9D2"/>
          </a:solidFill>
        </p:spPr>
        <p:txBody>
          <a:bodyPr vert="horz" wrap="square" lIns="0" tIns="260705" rIns="0" bIns="0" rtlCol="0">
            <a:spAutoFit/>
          </a:bodyPr>
          <a:lstStyle/>
          <a:p>
            <a:pPr marL="364267" marR="131284" indent="-224971">
              <a:lnSpc>
                <a:spcPts val="3058"/>
              </a:lnSpc>
              <a:spcBef>
                <a:spcPts val="2052"/>
              </a:spcBef>
            </a:pPr>
            <a:r>
              <a:rPr sz="3106" spc="-107" dirty="0">
                <a:solidFill>
                  <a:srgbClr val="FFFFFF"/>
                </a:solidFill>
                <a:latin typeface="Microsoft Sans Serif"/>
                <a:cs typeface="Microsoft Sans Serif"/>
              </a:rPr>
              <a:t>Data</a:t>
            </a:r>
            <a:r>
              <a:rPr sz="3106" spc="-44" dirty="0">
                <a:solidFill>
                  <a:srgbClr val="FFFFFF"/>
                </a:solidFill>
                <a:latin typeface="Microsoft Sans Serif"/>
                <a:cs typeface="Microsoft Sans Serif"/>
              </a:rPr>
              <a:t> </a:t>
            </a:r>
            <a:r>
              <a:rPr sz="3106" spc="-165" dirty="0">
                <a:solidFill>
                  <a:srgbClr val="FFFFFF"/>
                </a:solidFill>
                <a:latin typeface="Microsoft Sans Serif"/>
                <a:cs typeface="Microsoft Sans Serif"/>
              </a:rPr>
              <a:t>Mining </a:t>
            </a:r>
            <a:r>
              <a:rPr sz="3106" spc="-811" dirty="0">
                <a:solidFill>
                  <a:srgbClr val="FFFFFF"/>
                </a:solidFill>
                <a:latin typeface="Microsoft Sans Serif"/>
                <a:cs typeface="Microsoft Sans Serif"/>
              </a:rPr>
              <a:t> </a:t>
            </a:r>
            <a:r>
              <a:rPr sz="3106" spc="-170" dirty="0">
                <a:solidFill>
                  <a:srgbClr val="FFFFFF"/>
                </a:solidFill>
                <a:latin typeface="Microsoft Sans Serif"/>
                <a:cs typeface="Microsoft Sans Serif"/>
              </a:rPr>
              <a:t>Specialist</a:t>
            </a:r>
            <a:endParaRPr sz="3106">
              <a:latin typeface="Microsoft Sans Serif"/>
              <a:cs typeface="Microsoft Sans Serif"/>
            </a:endParaRPr>
          </a:p>
        </p:txBody>
      </p:sp>
      <p:sp>
        <p:nvSpPr>
          <p:cNvPr id="11" name="object 11"/>
          <p:cNvSpPr txBox="1"/>
          <p:nvPr/>
        </p:nvSpPr>
        <p:spPr>
          <a:xfrm>
            <a:off x="6053103" y="4383069"/>
            <a:ext cx="2210136" cy="1058340"/>
          </a:xfrm>
          <a:prstGeom prst="rect">
            <a:avLst/>
          </a:prstGeom>
          <a:solidFill>
            <a:srgbClr val="27CED6"/>
          </a:solidFill>
        </p:spPr>
        <p:txBody>
          <a:bodyPr vert="horz" wrap="square" lIns="0" tIns="260705" rIns="0" bIns="0" rtlCol="0">
            <a:spAutoFit/>
          </a:bodyPr>
          <a:lstStyle/>
          <a:p>
            <a:pPr marL="303247" marR="130668" indent="-164568">
              <a:lnSpc>
                <a:spcPts val="3058"/>
              </a:lnSpc>
              <a:spcBef>
                <a:spcPts val="2052"/>
              </a:spcBef>
            </a:pPr>
            <a:r>
              <a:rPr sz="3106" spc="-107" dirty="0">
                <a:solidFill>
                  <a:srgbClr val="FFFFFF"/>
                </a:solidFill>
                <a:latin typeface="Microsoft Sans Serif"/>
                <a:cs typeface="Microsoft Sans Serif"/>
              </a:rPr>
              <a:t>Data</a:t>
            </a:r>
            <a:r>
              <a:rPr sz="3106" spc="-44" dirty="0">
                <a:solidFill>
                  <a:srgbClr val="FFFFFF"/>
                </a:solidFill>
                <a:latin typeface="Microsoft Sans Serif"/>
                <a:cs typeface="Microsoft Sans Serif"/>
              </a:rPr>
              <a:t> </a:t>
            </a:r>
            <a:r>
              <a:rPr sz="3106" spc="-165" dirty="0">
                <a:solidFill>
                  <a:srgbClr val="FFFFFF"/>
                </a:solidFill>
                <a:latin typeface="Microsoft Sans Serif"/>
                <a:cs typeface="Microsoft Sans Serif"/>
              </a:rPr>
              <a:t>Mining </a:t>
            </a:r>
            <a:r>
              <a:rPr sz="3106" spc="-811" dirty="0">
                <a:solidFill>
                  <a:srgbClr val="FFFFFF"/>
                </a:solidFill>
                <a:latin typeface="Microsoft Sans Serif"/>
                <a:cs typeface="Microsoft Sans Serif"/>
              </a:rPr>
              <a:t> </a:t>
            </a:r>
            <a:r>
              <a:rPr sz="3106" spc="-222" dirty="0">
                <a:solidFill>
                  <a:srgbClr val="FFFFFF"/>
                </a:solidFill>
                <a:latin typeface="Microsoft Sans Serif"/>
                <a:cs typeface="Microsoft Sans Serif"/>
              </a:rPr>
              <a:t>Consultant</a:t>
            </a:r>
            <a:endParaRPr sz="3106">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59987" y="2340563"/>
            <a:ext cx="2619992" cy="1488440"/>
          </a:xfrm>
          <a:prstGeom prst="rect">
            <a:avLst/>
          </a:prstGeom>
        </p:spPr>
        <p:txBody>
          <a:bodyPr vert="horz" wrap="square" lIns="0" tIns="125114" rIns="0" bIns="0" rtlCol="0" anchor="ctr">
            <a:spAutoFit/>
          </a:bodyPr>
          <a:lstStyle/>
          <a:p>
            <a:pPr marL="199699" marR="4931" indent="-187989">
              <a:lnSpc>
                <a:spcPct val="80000"/>
              </a:lnSpc>
              <a:spcBef>
                <a:spcPts val="986"/>
              </a:spcBef>
            </a:pPr>
            <a:r>
              <a:rPr sz="3688" b="1" spc="-354" dirty="0">
                <a:solidFill>
                  <a:srgbClr val="FFFFFF"/>
                </a:solidFill>
              </a:rPr>
              <a:t>202</a:t>
            </a:r>
            <a:r>
              <a:rPr sz="3688" b="1" spc="-549" dirty="0">
                <a:solidFill>
                  <a:srgbClr val="FFFFFF"/>
                </a:solidFill>
              </a:rPr>
              <a:t>3</a:t>
            </a:r>
            <a:r>
              <a:rPr sz="3688" b="1" spc="44" dirty="0">
                <a:solidFill>
                  <a:srgbClr val="FFFFFF"/>
                </a:solidFill>
              </a:rPr>
              <a:t> </a:t>
            </a:r>
            <a:r>
              <a:rPr sz="3688" b="1" spc="-481" dirty="0">
                <a:solidFill>
                  <a:srgbClr val="FFFFFF"/>
                </a:solidFill>
              </a:rPr>
              <a:t>H</a:t>
            </a:r>
            <a:r>
              <a:rPr sz="3688" b="1" spc="165" dirty="0">
                <a:solidFill>
                  <a:srgbClr val="FFFFFF"/>
                </a:solidFill>
              </a:rPr>
              <a:t>I</a:t>
            </a:r>
            <a:r>
              <a:rPr sz="3688" b="1" spc="-364" dirty="0">
                <a:solidFill>
                  <a:srgbClr val="FFFFFF"/>
                </a:solidFill>
              </a:rPr>
              <a:t>G</a:t>
            </a:r>
            <a:r>
              <a:rPr sz="3688" b="1" spc="-494" dirty="0">
                <a:solidFill>
                  <a:srgbClr val="FFFFFF"/>
                </a:solidFill>
              </a:rPr>
              <a:t>H</a:t>
            </a:r>
            <a:r>
              <a:rPr sz="3688" b="1" spc="-456" dirty="0">
                <a:solidFill>
                  <a:srgbClr val="FFFFFF"/>
                </a:solidFill>
              </a:rPr>
              <a:t>E</a:t>
            </a:r>
            <a:r>
              <a:rPr sz="3688" b="1" spc="-277" dirty="0">
                <a:solidFill>
                  <a:srgbClr val="FFFFFF"/>
                </a:solidFill>
              </a:rPr>
              <a:t>S</a:t>
            </a:r>
            <a:r>
              <a:rPr sz="3688" b="1" spc="-476" dirty="0">
                <a:solidFill>
                  <a:srgbClr val="FFFFFF"/>
                </a:solidFill>
              </a:rPr>
              <a:t>T  </a:t>
            </a:r>
            <a:r>
              <a:rPr sz="3688" b="1" spc="-469" dirty="0">
                <a:solidFill>
                  <a:srgbClr val="FFFFFF"/>
                </a:solidFill>
              </a:rPr>
              <a:t>P</a:t>
            </a:r>
            <a:r>
              <a:rPr sz="3688" b="1" spc="-519" dirty="0">
                <a:solidFill>
                  <a:srgbClr val="FFFFFF"/>
                </a:solidFill>
              </a:rPr>
              <a:t>A</a:t>
            </a:r>
            <a:r>
              <a:rPr sz="3688" b="1" spc="-320" dirty="0">
                <a:solidFill>
                  <a:srgbClr val="FFFFFF"/>
                </a:solidFill>
              </a:rPr>
              <a:t>Y</a:t>
            </a:r>
            <a:r>
              <a:rPr sz="3688" b="1" spc="155" dirty="0">
                <a:solidFill>
                  <a:srgbClr val="FFFFFF"/>
                </a:solidFill>
              </a:rPr>
              <a:t>I</a:t>
            </a:r>
            <a:r>
              <a:rPr sz="3688" b="1" spc="-267" dirty="0">
                <a:solidFill>
                  <a:srgbClr val="FFFFFF"/>
                </a:solidFill>
              </a:rPr>
              <a:t>N</a:t>
            </a:r>
            <a:r>
              <a:rPr sz="3688" b="1" spc="-553" dirty="0">
                <a:solidFill>
                  <a:srgbClr val="FFFFFF"/>
                </a:solidFill>
              </a:rPr>
              <a:t>G</a:t>
            </a:r>
            <a:r>
              <a:rPr sz="3688" b="1" spc="64" dirty="0">
                <a:solidFill>
                  <a:srgbClr val="FFFFFF"/>
                </a:solidFill>
              </a:rPr>
              <a:t> </a:t>
            </a:r>
            <a:r>
              <a:rPr sz="3688" b="1" spc="-469" dirty="0">
                <a:solidFill>
                  <a:srgbClr val="FFFFFF"/>
                </a:solidFill>
              </a:rPr>
              <a:t>J</a:t>
            </a:r>
            <a:r>
              <a:rPr sz="3688" b="1" spc="-481" dirty="0">
                <a:solidFill>
                  <a:srgbClr val="FFFFFF"/>
                </a:solidFill>
              </a:rPr>
              <a:t>O</a:t>
            </a:r>
            <a:r>
              <a:rPr sz="3688" b="1" spc="-233" dirty="0">
                <a:solidFill>
                  <a:srgbClr val="FFFFFF"/>
                </a:solidFill>
              </a:rPr>
              <a:t>B</a:t>
            </a:r>
            <a:r>
              <a:rPr sz="3688" b="1" spc="-466" dirty="0">
                <a:solidFill>
                  <a:srgbClr val="FFFFFF"/>
                </a:solidFill>
              </a:rPr>
              <a:t>S</a:t>
            </a:r>
            <a:endParaRPr sz="3688"/>
          </a:p>
        </p:txBody>
      </p:sp>
      <p:sp>
        <p:nvSpPr>
          <p:cNvPr id="4" name="object 4"/>
          <p:cNvSpPr/>
          <p:nvPr/>
        </p:nvSpPr>
        <p:spPr>
          <a:xfrm>
            <a:off x="2231652" y="3756637"/>
            <a:ext cx="2862206" cy="0"/>
          </a:xfrm>
          <a:custGeom>
            <a:avLst/>
            <a:gdLst/>
            <a:ahLst/>
            <a:cxnLst/>
            <a:rect l="l" t="t" r="r" b="b"/>
            <a:pathLst>
              <a:path w="2948940">
                <a:moveTo>
                  <a:pt x="0" y="0"/>
                </a:moveTo>
                <a:lnTo>
                  <a:pt x="2948940" y="0"/>
                </a:lnTo>
              </a:path>
            </a:pathLst>
          </a:custGeom>
          <a:ln w="19050">
            <a:solidFill>
              <a:srgbClr val="D2EEF9"/>
            </a:solidFill>
          </a:ln>
        </p:spPr>
        <p:txBody>
          <a:bodyPr wrap="square" lIns="0" tIns="0" rIns="0" bIns="0" rtlCol="0"/>
          <a:lstStyle/>
          <a:p>
            <a:endParaRPr sz="1747"/>
          </a:p>
        </p:txBody>
      </p:sp>
      <p:pic>
        <p:nvPicPr>
          <p:cNvPr id="5" name="object 5"/>
          <p:cNvPicPr/>
          <p:nvPr/>
        </p:nvPicPr>
        <p:blipFill>
          <a:blip r:embed="rId2" cstate="print"/>
          <a:stretch>
            <a:fillRect/>
          </a:stretch>
        </p:blipFill>
        <p:spPr>
          <a:xfrm>
            <a:off x="1658471" y="565314"/>
            <a:ext cx="8875058" cy="5727371"/>
          </a:xfrm>
          <a:prstGeom prst="rect">
            <a:avLst/>
          </a:prstGeom>
        </p:spPr>
      </p:pic>
      <p:sp>
        <p:nvSpPr>
          <p:cNvPr id="6" name="object 6"/>
          <p:cNvSpPr txBox="1"/>
          <p:nvPr/>
        </p:nvSpPr>
        <p:spPr>
          <a:xfrm>
            <a:off x="9600415" y="6441807"/>
            <a:ext cx="118951" cy="202921"/>
          </a:xfrm>
          <a:prstGeom prst="rect">
            <a:avLst/>
          </a:prstGeom>
        </p:spPr>
        <p:txBody>
          <a:bodyPr vert="horz" wrap="square" lIns="0" tIns="53004" rIns="0" bIns="0" rtlCol="0">
            <a:spAutoFit/>
          </a:bodyPr>
          <a:lstStyle/>
          <a:p>
            <a:pPr marL="36981">
              <a:spcBef>
                <a:spcPts val="417"/>
              </a:spcBef>
            </a:pPr>
            <a:fld id="{81D60167-4931-47E6-BA6A-407CBD079E47}" type="slidenum">
              <a:rPr sz="971" spc="-161" dirty="0">
                <a:solidFill>
                  <a:srgbClr val="0D0D0D"/>
                </a:solidFill>
                <a:latin typeface="Trebuchet MS"/>
                <a:cs typeface="Trebuchet MS"/>
              </a:rPr>
              <a:pPr marL="36981">
                <a:spcBef>
                  <a:spcPts val="417"/>
                </a:spcBef>
              </a:pPr>
              <a:t>5</a:t>
            </a:fld>
            <a:endParaRPr sz="971">
              <a:latin typeface="Trebuchet MS"/>
              <a:cs typeface="Trebuchet MS"/>
            </a:endParaRPr>
          </a:p>
        </p:txBody>
      </p:sp>
      <p:sp>
        <p:nvSpPr>
          <p:cNvPr id="7" name="Slide Number Placeholder 6">
            <a:extLst>
              <a:ext uri="{FF2B5EF4-FFF2-40B4-BE49-F238E27FC236}">
                <a16:creationId xmlns:a16="http://schemas.microsoft.com/office/drawing/2014/main" id="{EA8A24AF-8E2F-AB3C-2186-EE44439C729F}"/>
              </a:ext>
            </a:extLst>
          </p:cNvPr>
          <p:cNvSpPr>
            <a:spLocks noGrp="1"/>
          </p:cNvSpPr>
          <p:nvPr>
            <p:ph type="sldNum" sz="quarter" idx="12"/>
          </p:nvPr>
        </p:nvSpPr>
        <p:spPr>
          <a:xfrm>
            <a:off x="7103745" y="7203864"/>
            <a:ext cx="2263140" cy="413808"/>
          </a:xfrm>
          <a:prstGeom prst="rect">
            <a:avLst/>
          </a:prstGeom>
        </p:spPr>
        <p:txBody>
          <a:bodyPr vert="horz" lIns="91440" tIns="45720" rIns="91440" bIns="45720" rtlCol="0" anchor="ctr"/>
          <a:lstStyle>
            <a:defPPr>
              <a:defRPr lang="en-US"/>
            </a:defPPr>
            <a:lvl1pPr marL="0" algn="r" defTabSz="914400" rtl="0" eaLnBrk="1" latinLnBrk="0" hangingPunct="1">
              <a:defRPr sz="99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045"/>
              </a:lnSpc>
            </a:pPr>
            <a:fld id="{81D60167-4931-47E6-BA6A-407CBD079E47}" type="slidenum">
              <a:rPr lang="en-US" spc="-5" smtClean="0"/>
              <a:pPr marL="38100">
                <a:lnSpc>
                  <a:spcPts val="1045"/>
                </a:lnSpc>
              </a:pPr>
              <a:t>5</a:t>
            </a:fld>
            <a:endParaRPr lang="en-US" spc="-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34325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B881FE-9F6D-5FC8-9493-40E9FC451E04}"/>
              </a:ext>
            </a:extLst>
          </p:cNvPr>
          <p:cNvSpPr>
            <a:spLocks noGrp="1"/>
          </p:cNvSpPr>
          <p:nvPr>
            <p:ph type="title"/>
          </p:nvPr>
        </p:nvSpPr>
        <p:spPr/>
        <p:txBody>
          <a:bodyPr/>
          <a:lstStyle/>
          <a:p>
            <a:r>
              <a:rPr lang="en-US" dirty="0"/>
              <a:t>Data Analysis</a:t>
            </a:r>
          </a:p>
        </p:txBody>
      </p:sp>
      <p:sp>
        <p:nvSpPr>
          <p:cNvPr id="5" name="Content Placeholder 4">
            <a:extLst>
              <a:ext uri="{FF2B5EF4-FFF2-40B4-BE49-F238E27FC236}">
                <a16:creationId xmlns:a16="http://schemas.microsoft.com/office/drawing/2014/main" id="{AD4DE2DF-0E9B-635F-7A39-57BC77DD15CD}"/>
              </a:ext>
            </a:extLst>
          </p:cNvPr>
          <p:cNvSpPr>
            <a:spLocks noGrp="1"/>
          </p:cNvSpPr>
          <p:nvPr>
            <p:ph idx="1"/>
          </p:nvPr>
        </p:nvSpPr>
        <p:spPr>
          <a:xfrm>
            <a:off x="581192" y="2180496"/>
            <a:ext cx="11029616" cy="3769928"/>
          </a:xfrm>
        </p:spPr>
        <p:txBody>
          <a:bodyPr>
            <a:normAutofit/>
          </a:bodyPr>
          <a:lstStyle/>
          <a:p>
            <a:r>
              <a:rPr lang="en-US" sz="2400" b="0" i="0" dirty="0">
                <a:solidFill>
                  <a:srgbClr val="273239"/>
                </a:solidFill>
                <a:effectLst/>
                <a:highlight>
                  <a:srgbClr val="FFFFFF"/>
                </a:highlight>
                <a:latin typeface="Nunito" panose="020F0502020204030204" pitchFamily="2" charset="0"/>
              </a:rPr>
              <a:t>Data is raw information, and analysis of data is the systematic process of interpreting and transforming that data into meaningful insights to support decision making. </a:t>
            </a:r>
          </a:p>
          <a:p>
            <a:endParaRPr lang="en-US" sz="2400" b="0" i="0" dirty="0">
              <a:solidFill>
                <a:srgbClr val="273239"/>
              </a:solidFill>
              <a:effectLst/>
              <a:highlight>
                <a:srgbClr val="FFFFFF"/>
              </a:highlight>
              <a:latin typeface="Nunito" panose="020F0502020204030204" pitchFamily="2" charset="0"/>
            </a:endParaRPr>
          </a:p>
          <a:p>
            <a:endParaRPr lang="en-US" sz="2400" b="0" i="0" dirty="0">
              <a:solidFill>
                <a:srgbClr val="273239"/>
              </a:solidFill>
              <a:effectLst/>
              <a:highlight>
                <a:srgbClr val="FFFFFF"/>
              </a:highlight>
              <a:latin typeface="Nunito" panose="020F0502020204030204" pitchFamily="2" charset="0"/>
            </a:endParaRPr>
          </a:p>
          <a:p>
            <a:r>
              <a:rPr lang="en-US" sz="2400" dirty="0">
                <a:solidFill>
                  <a:srgbClr val="273239"/>
                </a:solidFill>
                <a:highlight>
                  <a:srgbClr val="FFFFFF"/>
                </a:highlight>
                <a:latin typeface="Nunito" panose="020F0502020204030204" pitchFamily="2" charset="0"/>
              </a:rPr>
              <a:t>A</a:t>
            </a:r>
            <a:r>
              <a:rPr lang="en-US" sz="2400" b="0" i="0" dirty="0">
                <a:solidFill>
                  <a:srgbClr val="273239"/>
                </a:solidFill>
                <a:effectLst/>
                <a:highlight>
                  <a:srgbClr val="FFFFFF"/>
                </a:highlight>
                <a:latin typeface="Nunito" panose="020F0502020204030204" pitchFamily="2" charset="0"/>
              </a:rPr>
              <a:t>nalysis may involves applying statistical, mathematical, or computational techniques to extract patterns, trends, and correlations from datasets. </a:t>
            </a:r>
            <a:endParaRPr lang="en-US" sz="2400" dirty="0"/>
          </a:p>
        </p:txBody>
      </p:sp>
    </p:spTree>
    <p:extLst>
      <p:ext uri="{BB962C8B-B14F-4D97-AF65-F5344CB8AC3E}">
        <p14:creationId xmlns:p14="http://schemas.microsoft.com/office/powerpoint/2010/main" val="38906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11FC-A0D6-8096-2E29-117F65542223}"/>
              </a:ext>
            </a:extLst>
          </p:cNvPr>
          <p:cNvSpPr>
            <a:spLocks noGrp="1"/>
          </p:cNvSpPr>
          <p:nvPr>
            <p:ph type="title"/>
          </p:nvPr>
        </p:nvSpPr>
        <p:spPr/>
        <p:txBody>
          <a:bodyPr/>
          <a:lstStyle/>
          <a:p>
            <a:r>
              <a:rPr lang="en-US" dirty="0"/>
              <a:t>Why it is important?</a:t>
            </a:r>
          </a:p>
        </p:txBody>
      </p:sp>
      <p:sp>
        <p:nvSpPr>
          <p:cNvPr id="3" name="Content Placeholder 2">
            <a:extLst>
              <a:ext uri="{FF2B5EF4-FFF2-40B4-BE49-F238E27FC236}">
                <a16:creationId xmlns:a16="http://schemas.microsoft.com/office/drawing/2014/main" id="{1207C56D-7383-B622-D7FE-87C304072F1B}"/>
              </a:ext>
            </a:extLst>
          </p:cNvPr>
          <p:cNvSpPr>
            <a:spLocks noGrp="1"/>
          </p:cNvSpPr>
          <p:nvPr>
            <p:ph idx="1"/>
          </p:nvPr>
        </p:nvSpPr>
        <p:spPr/>
        <p:txBody>
          <a:bodyPr>
            <a:normAutofit/>
          </a:bodyPr>
          <a:lstStyle/>
          <a:p>
            <a:r>
              <a:rPr lang="en-US" sz="2400" dirty="0"/>
              <a:t>Informed Decision-Making</a:t>
            </a:r>
          </a:p>
          <a:p>
            <a:r>
              <a:rPr lang="en-US" sz="2400" dirty="0"/>
              <a:t>Business Intelligence</a:t>
            </a:r>
          </a:p>
          <a:p>
            <a:r>
              <a:rPr lang="en-US" sz="2400" dirty="0"/>
              <a:t>Problem Solving</a:t>
            </a:r>
          </a:p>
          <a:p>
            <a:r>
              <a:rPr lang="en-US" sz="2400" dirty="0"/>
              <a:t>Performance Evaluation</a:t>
            </a:r>
          </a:p>
          <a:p>
            <a:r>
              <a:rPr lang="en-US" sz="2400" dirty="0"/>
              <a:t>Risk Management</a:t>
            </a:r>
          </a:p>
          <a:p>
            <a:r>
              <a:rPr lang="en-US" sz="2400" dirty="0"/>
              <a:t>Optimizing Processes</a:t>
            </a:r>
          </a:p>
        </p:txBody>
      </p:sp>
    </p:spTree>
    <p:extLst>
      <p:ext uri="{BB962C8B-B14F-4D97-AF65-F5344CB8AC3E}">
        <p14:creationId xmlns:p14="http://schemas.microsoft.com/office/powerpoint/2010/main" val="57613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ACBC59-F93E-448E-7C0C-EABC52A8A4DD}"/>
              </a:ext>
            </a:extLst>
          </p:cNvPr>
          <p:cNvSpPr>
            <a:spLocks noGrp="1"/>
          </p:cNvSpPr>
          <p:nvPr>
            <p:ph type="title"/>
          </p:nvPr>
        </p:nvSpPr>
        <p:spPr/>
        <p:txBody>
          <a:bodyPr/>
          <a:lstStyle/>
          <a:p>
            <a:endParaRPr lang="en-US"/>
          </a:p>
        </p:txBody>
      </p:sp>
      <p:pic>
        <p:nvPicPr>
          <p:cNvPr id="1026" name="Picture 2" descr="Type of Data Analytics">
            <a:extLst>
              <a:ext uri="{FF2B5EF4-FFF2-40B4-BE49-F238E27FC236}">
                <a16:creationId xmlns:a16="http://schemas.microsoft.com/office/drawing/2014/main" id="{6E4B0C70-F27B-409C-4176-A7BC62355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40" y="-45343"/>
            <a:ext cx="11526524" cy="690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5548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1989</TotalTime>
  <Words>2279</Words>
  <Application>Microsoft Office PowerPoint</Application>
  <PresentationFormat>Widescreen</PresentationFormat>
  <Paragraphs>230</Paragraphs>
  <Slides>34</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Arial</vt:lpstr>
      <vt:lpstr>Calibri</vt:lpstr>
      <vt:lpstr>Gill Sans MT</vt:lpstr>
      <vt:lpstr>Google Sans</vt:lpstr>
      <vt:lpstr>Google Sans Display</vt:lpstr>
      <vt:lpstr>Merriweather</vt:lpstr>
      <vt:lpstr>Microsoft Sans Serif</vt:lpstr>
      <vt:lpstr>Nunito</vt:lpstr>
      <vt:lpstr>Source Sans Pro</vt:lpstr>
      <vt:lpstr>Studio-Feixen-Sans</vt:lpstr>
      <vt:lpstr>Trebuchet MS</vt:lpstr>
      <vt:lpstr>var(--cds-font-family-source-sans-pro)</vt:lpstr>
      <vt:lpstr>Wingdings 2</vt:lpstr>
      <vt:lpstr>Dividend</vt:lpstr>
      <vt:lpstr>Data Analysis and visualization</vt:lpstr>
      <vt:lpstr>About Myself </vt:lpstr>
      <vt:lpstr>PowerPoint Presentation</vt:lpstr>
      <vt:lpstr>WHY BOTHER? JOB PERSPECTIVE</vt:lpstr>
      <vt:lpstr>2023 HIGHEST  PAYING JOBS</vt:lpstr>
      <vt:lpstr>Introduction</vt:lpstr>
      <vt:lpstr>Data Analysis</vt:lpstr>
      <vt:lpstr>Why it is important?</vt:lpstr>
      <vt:lpstr>PowerPoint Presentation</vt:lpstr>
      <vt:lpstr>Descriptive analysis</vt:lpstr>
      <vt:lpstr>Diagnostic Analysis</vt:lpstr>
      <vt:lpstr>Predictive analysis</vt:lpstr>
      <vt:lpstr>Prescriptive analysis</vt:lpstr>
      <vt:lpstr>Data analysis process </vt:lpstr>
      <vt:lpstr>Step 1: Defining objectives and questions</vt:lpstr>
      <vt:lpstr>Step 2: Data collection</vt:lpstr>
      <vt:lpstr>Step 3: Data cleaning</vt:lpstr>
      <vt:lpstr>Step 4: Data analysis</vt:lpstr>
      <vt:lpstr>Step 5: Data interpretation and visualization</vt:lpstr>
      <vt:lpstr>Step 6: Data storytelling</vt:lpstr>
      <vt:lpstr>Data Visualization</vt:lpstr>
      <vt:lpstr>PowerPoint Presentation</vt:lpstr>
      <vt:lpstr>Why?</vt:lpstr>
      <vt:lpstr>example</vt:lpstr>
      <vt:lpstr>Can easily tell what is largest/smallest in every dimension</vt:lpstr>
      <vt:lpstr>PowerPoint Presentation</vt:lpstr>
      <vt:lpstr>PowerPoint Presentation</vt:lpstr>
      <vt:lpstr>Uses of Data Visualization</vt:lpstr>
      <vt:lpstr>Chose right visuals,  according to purpose</vt:lpstr>
      <vt:lpstr>Focus on vital data points</vt:lpstr>
      <vt:lpstr>Suppress the noise</vt:lpstr>
      <vt:lpstr>use colors wisely</vt:lpstr>
      <vt:lpstr>Avoid unnecessary aesthetics</vt:lpstr>
      <vt:lpstr>Principles of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visualization</dc:title>
  <dc:creator>Umme Ammarah</dc:creator>
  <cp:lastModifiedBy>Eesha tur babar</cp:lastModifiedBy>
  <cp:revision>38</cp:revision>
  <dcterms:created xsi:type="dcterms:W3CDTF">2023-08-21T03:00:23Z</dcterms:created>
  <dcterms:modified xsi:type="dcterms:W3CDTF">2024-08-19T16:14:53Z</dcterms:modified>
</cp:coreProperties>
</file>