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Slab"/>
      <p:regular r:id="rId39"/>
      <p:bold r:id="rId40"/>
    </p:embeddedFont>
    <p:embeddedFont>
      <p:font typeface="Nunito"/>
      <p:regular r:id="rId41"/>
      <p:bold r:id="rId42"/>
      <p:italic r:id="rId43"/>
      <p:boldItalic r:id="rId44"/>
    </p:embeddedFont>
    <p:embeddedFont>
      <p:font typeface="Source Sans Pro Black"/>
      <p:bold r:id="rId45"/>
      <p:boldItalic r:id="rId46"/>
    </p:embeddedFont>
    <p:embeddedFont>
      <p:font typeface="Source Sans Pr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bold.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SourceSansProBlack-boldItalic.fntdata"/><Relationship Id="rId45" Type="http://schemas.openxmlformats.org/officeDocument/2006/relationships/font" Target="fonts/SourceSansProBlack-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SourceSansPro-bold.fntdata"/><Relationship Id="rId47" Type="http://schemas.openxmlformats.org/officeDocument/2006/relationships/font" Target="fonts/SourceSansPro-regular.fntdata"/><Relationship Id="rId49" Type="http://schemas.openxmlformats.org/officeDocument/2006/relationships/font" Target="fonts/SourceSansPr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obotoSlab-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SourceSansPr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5c6d73053_7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55c6d73053_7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5e2e6742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5e2e6742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5cdfa4e36_2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55cdfa4e36_2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5e2e67426_1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5e2e67426_1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5c6d733c3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55c6d733c3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5e2e6742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55e2e6742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5c6d733c3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55c6d733c3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5cdfa4e36_2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55cdfa4e36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5cdfa4e36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55cdfa4e36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5e2e6742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5e2e6742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5cdfa4e36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55cdfa4e36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5e2e67426_1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5e2e67426_1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We have a selected Consumer Complaints dataset which presents consumers' financial complaints. These complaints have been collected by the Consumer Financial Protection Bureau (CFPB).</a:t>
            </a:r>
            <a:endParaRPr sz="1200">
              <a:solidFill>
                <a:schemeClr val="dk1"/>
              </a:solidFill>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The reason behind selecting this dataset is that we intend to determine how analysis was performed on complaints, how it has impacted the business to grow and the pertaining factors that have been measured in case of complaints.</a:t>
            </a:r>
            <a:endParaRPr sz="24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55cdfa4e36_2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55cdfa4e36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55cdfa4e36_2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55cdfa4e36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5e2e67426_1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5e2e67426_1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55cdfa4e36_2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55cdfa4e36_2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55e2e6742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55e2e6742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55cdfa4e36_2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55cdfa4e36_2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5e2e67426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5e2e67426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55e18536c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155e18536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55e18536c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55e18536c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5e18536cb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155e18536cb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5e2e67426_1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5e2e67426_1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55e6fd784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55e6fd784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55cdfa4e36_2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155cdfa4e36_2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55e6fd7846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155e6fd7846_2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5e2e67426_1_6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55e2e67426_1_6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5e2e67426_1_6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55e2e67426_1_6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5c6d73053_7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55c6d73053_7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5c6d73053_7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55c6d73053_7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5e2e6742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5e2e6742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5c6d733c3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55c6d733c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4" name="Shape 54"/>
        <p:cNvGrpSpPr/>
        <p:nvPr/>
      </p:nvGrpSpPr>
      <p:grpSpPr>
        <a:xfrm>
          <a:off x="0" y="0"/>
          <a:ext cx="0" cy="0"/>
          <a:chOff x="0" y="0"/>
          <a:chExt cx="0" cy="0"/>
        </a:xfrm>
      </p:grpSpPr>
      <p:sp>
        <p:nvSpPr>
          <p:cNvPr id="55" name="Google Shape;55;p1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6" name="Google Shape;56;p14"/>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7" name="Google Shape;57;p14"/>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8" name="Google Shape;58;p1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6"/>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63" name="Google Shape;63;p16"/>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4" name="Shape 64"/>
        <p:cNvGrpSpPr/>
        <p:nvPr/>
      </p:nvGrpSpPr>
      <p:grpSpPr>
        <a:xfrm>
          <a:off x="0" y="0"/>
          <a:ext cx="0" cy="0"/>
          <a:chOff x="0" y="0"/>
          <a:chExt cx="0" cy="0"/>
        </a:xfrm>
      </p:grpSpPr>
      <p:pic>
        <p:nvPicPr>
          <p:cNvPr id="65" name="Google Shape;65;p17"/>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66" name="Google Shape;66;p17"/>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67" name="Google Shape;67;p17"/>
          <p:cNvGrpSpPr/>
          <p:nvPr/>
        </p:nvGrpSpPr>
        <p:grpSpPr>
          <a:xfrm>
            <a:off x="3839646" y="782918"/>
            <a:ext cx="1464573" cy="842707"/>
            <a:chOff x="3593400" y="1729675"/>
            <a:chExt cx="1957200" cy="1123610"/>
          </a:xfrm>
        </p:grpSpPr>
        <p:sp>
          <p:nvSpPr>
            <p:cNvPr id="68" name="Google Shape;68;p17"/>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Source Sans Pro"/>
                  <a:ea typeface="Source Sans Pro"/>
                  <a:cs typeface="Source Sans Pro"/>
                  <a:sym typeface="Source Sans Pro"/>
                </a:rPr>
                <a:t>“</a:t>
              </a:r>
              <a:endParaRPr b="1" i="0" sz="6000" u="none" cap="none" strike="noStrike">
                <a:solidFill>
                  <a:schemeClr val="accent1"/>
                </a:solidFill>
                <a:latin typeface="Source Sans Pro"/>
                <a:ea typeface="Source Sans Pro"/>
                <a:cs typeface="Source Sans Pro"/>
                <a:sym typeface="Source Sans Pro"/>
              </a:endParaRPr>
            </a:p>
          </p:txBody>
        </p:sp>
        <p:sp>
          <p:nvSpPr>
            <p:cNvPr id="69" name="Google Shape;69;p1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1" name="Google Shape;71;p17"/>
          <p:cNvCxnSpPr>
            <a:endCxn id="69"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72" name="Google Shape;72;p17"/>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73" name="Google Shape;73;p17"/>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74" name="Google Shape;74;p17"/>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5" name="Shape 75"/>
        <p:cNvGrpSpPr/>
        <p:nvPr/>
      </p:nvGrpSpPr>
      <p:grpSpPr>
        <a:xfrm>
          <a:off x="0" y="0"/>
          <a:ext cx="0" cy="0"/>
          <a:chOff x="0" y="0"/>
          <a:chExt cx="0" cy="0"/>
        </a:xfrm>
      </p:grpSpPr>
      <p:sp>
        <p:nvSpPr>
          <p:cNvPr id="76" name="Google Shape;76;p18"/>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77" name="Google Shape;77;p18"/>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78" name="Google Shape;78;p1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9" name="Shape 79"/>
        <p:cNvGrpSpPr/>
        <p:nvPr/>
      </p:nvGrpSpPr>
      <p:grpSpPr>
        <a:xfrm>
          <a:off x="0" y="0"/>
          <a:ext cx="0" cy="0"/>
          <a:chOff x="0" y="0"/>
          <a:chExt cx="0" cy="0"/>
        </a:xfrm>
      </p:grpSpPr>
      <p:sp>
        <p:nvSpPr>
          <p:cNvPr id="80" name="Google Shape;80;p1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81" name="Google Shape;81;p19"/>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82" name="Google Shape;82;p19"/>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83" name="Google Shape;83;p19"/>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84" name="Google Shape;84;p1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85" name="Shape 85"/>
        <p:cNvGrpSpPr/>
        <p:nvPr/>
      </p:nvGrpSpPr>
      <p:grpSpPr>
        <a:xfrm>
          <a:off x="0" y="0"/>
          <a:ext cx="0" cy="0"/>
          <a:chOff x="0" y="0"/>
          <a:chExt cx="0" cy="0"/>
        </a:xfrm>
      </p:grpSpPr>
      <p:sp>
        <p:nvSpPr>
          <p:cNvPr id="86" name="Google Shape;86;p20"/>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87" name="Google Shape;87;p2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21"/>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22"/>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93" name="Google Shape;93;p22"/>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28.png"/><Relationship Id="rId5"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1.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8.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hyperlink" Target="http://linkedin.com/in/aimanmukhtar" TargetMode="External"/><Relationship Id="rId4" Type="http://schemas.openxmlformats.org/officeDocument/2006/relationships/hyperlink" Target="mailto:Aiman.Mirza.20@gmail.com" TargetMode="External"/><Relationship Id="rId11" Type="http://schemas.openxmlformats.org/officeDocument/2006/relationships/hyperlink" Target="mailto:syedxaidii110@gmail.com" TargetMode="External"/><Relationship Id="rId10" Type="http://schemas.openxmlformats.org/officeDocument/2006/relationships/hyperlink" Target="mailto:umairia4@gmail.com" TargetMode="External"/><Relationship Id="rId9" Type="http://schemas.openxmlformats.org/officeDocument/2006/relationships/hyperlink" Target="http://linkedin.com/in/umairkhalid-" TargetMode="External"/><Relationship Id="rId5" Type="http://schemas.openxmlformats.org/officeDocument/2006/relationships/hyperlink" Target="http://linkedin.com/in/muhammadwaleedyasin" TargetMode="External"/><Relationship Id="rId6" Type="http://schemas.openxmlformats.org/officeDocument/2006/relationships/hyperlink" Target="mailto:muhammadwaleed38669@gmail.com" TargetMode="External"/><Relationship Id="rId7" Type="http://schemas.openxmlformats.org/officeDocument/2006/relationships/hyperlink" Target="http://linkedin.com/in/osamayusufhassan" TargetMode="External"/><Relationship Id="rId8" Type="http://schemas.openxmlformats.org/officeDocument/2006/relationships/hyperlink" Target="mailto:osama.hassan.hhs@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3"/>
          <p:cNvSpPr/>
          <p:nvPr/>
        </p:nvSpPr>
        <p:spPr>
          <a:xfrm>
            <a:off x="1131698" y="3388689"/>
            <a:ext cx="6287400" cy="1292700"/>
          </a:xfrm>
          <a:prstGeom prst="rect">
            <a:avLst/>
          </a:prstGeom>
          <a:noFill/>
          <a:ln>
            <a:noFill/>
          </a:ln>
          <a:effectLst>
            <a:outerShdw blurRad="57150" rotWithShape="0" algn="bl" dist="19050">
              <a:srgbClr val="000000">
                <a:alpha val="29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 sz="3600" u="none" cap="none" strike="noStrike">
                <a:solidFill>
                  <a:srgbClr val="000000"/>
                </a:solidFill>
                <a:latin typeface="Roboto Slab"/>
                <a:ea typeface="Roboto Slab"/>
                <a:cs typeface="Roboto Slab"/>
                <a:sym typeface="Roboto Slab"/>
              </a:rPr>
              <a:t>GROUP C</a:t>
            </a:r>
            <a:endParaRPr/>
          </a:p>
          <a:p>
            <a:pPr indent="0" lvl="0" marL="0" marR="0" rtl="0" algn="ctr">
              <a:lnSpc>
                <a:spcPct val="100000"/>
              </a:lnSpc>
              <a:spcBef>
                <a:spcPts val="600"/>
              </a:spcBef>
              <a:spcAft>
                <a:spcPts val="0"/>
              </a:spcAft>
              <a:buNone/>
            </a:pPr>
            <a:r>
              <a:rPr b="1" i="0" lang="en" sz="1600" u="none" cap="none" strike="noStrike">
                <a:solidFill>
                  <a:srgbClr val="000000"/>
                </a:solidFill>
                <a:latin typeface="Roboto Slab"/>
                <a:ea typeface="Roboto Slab"/>
                <a:cs typeface="Roboto Slab"/>
                <a:sym typeface="Roboto Slab"/>
              </a:rPr>
              <a:t>Aiman Mukhtar - Muhammad Waleed Yasin - Umair Khalid -  </a:t>
            </a:r>
            <a:endParaRPr/>
          </a:p>
          <a:p>
            <a:pPr indent="0" lvl="0" marL="0" marR="0" rtl="0" algn="ctr">
              <a:lnSpc>
                <a:spcPct val="100000"/>
              </a:lnSpc>
              <a:spcBef>
                <a:spcPts val="600"/>
              </a:spcBef>
              <a:spcAft>
                <a:spcPts val="0"/>
              </a:spcAft>
              <a:buNone/>
            </a:pPr>
            <a:r>
              <a:rPr b="1" i="0" lang="en" sz="1600" u="none" cap="none" strike="noStrike">
                <a:solidFill>
                  <a:srgbClr val="000000"/>
                </a:solidFill>
                <a:latin typeface="Roboto Slab"/>
                <a:ea typeface="Roboto Slab"/>
                <a:cs typeface="Roboto Slab"/>
                <a:sym typeface="Roboto Slab"/>
              </a:rPr>
              <a:t>Osama Yusuf Hassan - Ghazi Haider</a:t>
            </a:r>
            <a:endParaRPr b="1" i="0" sz="1600" u="none" cap="none" strike="noStrike">
              <a:solidFill>
                <a:srgbClr val="000000"/>
              </a:solidFill>
              <a:latin typeface="Roboto Slab"/>
              <a:ea typeface="Roboto Slab"/>
              <a:cs typeface="Roboto Slab"/>
              <a:sym typeface="Roboto Slab"/>
            </a:endParaRPr>
          </a:p>
        </p:txBody>
      </p:sp>
      <p:sp>
        <p:nvSpPr>
          <p:cNvPr id="99" name="Google Shape;99;p2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00" name="Google Shape;100;p23"/>
          <p:cNvSpPr txBox="1"/>
          <p:nvPr/>
        </p:nvSpPr>
        <p:spPr>
          <a:xfrm>
            <a:off x="797353" y="402252"/>
            <a:ext cx="6624900" cy="2845800"/>
          </a:xfrm>
          <a:prstGeom prst="rect">
            <a:avLst/>
          </a:prstGeom>
          <a:no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6000" u="none" cap="none" strike="noStrike">
                <a:solidFill>
                  <a:schemeClr val="dk1"/>
                </a:solidFill>
                <a:latin typeface="Roboto Slab"/>
                <a:ea typeface="Roboto Slab"/>
                <a:cs typeface="Roboto Slab"/>
                <a:sym typeface="Roboto Slab"/>
              </a:rPr>
              <a:t>Ca</a:t>
            </a:r>
            <a:r>
              <a:rPr b="1" lang="en" sz="6000">
                <a:solidFill>
                  <a:schemeClr val="dk1"/>
                </a:solidFill>
                <a:latin typeface="Roboto Slab"/>
                <a:ea typeface="Roboto Slab"/>
                <a:cs typeface="Roboto Slab"/>
                <a:sym typeface="Roboto Slab"/>
              </a:rPr>
              <a:t>pstone 1 </a:t>
            </a:r>
            <a:r>
              <a:rPr b="1" lang="en" sz="4500">
                <a:solidFill>
                  <a:schemeClr val="accent1"/>
                </a:solidFill>
                <a:latin typeface="Roboto Slab"/>
                <a:ea typeface="Roboto Slab"/>
                <a:cs typeface="Roboto Slab"/>
                <a:sym typeface="Roboto Slab"/>
              </a:rPr>
              <a:t>C</a:t>
            </a:r>
            <a:r>
              <a:rPr b="1" i="0" lang="en" sz="4500" u="none" cap="none" strike="noStrike">
                <a:solidFill>
                  <a:schemeClr val="accent1"/>
                </a:solidFill>
                <a:latin typeface="Roboto Slab"/>
                <a:ea typeface="Roboto Slab"/>
                <a:cs typeface="Roboto Slab"/>
                <a:sym typeface="Roboto Slab"/>
              </a:rPr>
              <a:t>onsumer Complaints - Case Study</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2"/>
          <p:cNvPicPr preferRelativeResize="0"/>
          <p:nvPr/>
        </p:nvPicPr>
        <p:blipFill>
          <a:blip r:embed="rId3">
            <a:alphaModFix/>
          </a:blip>
          <a:stretch>
            <a:fillRect/>
          </a:stretch>
        </p:blipFill>
        <p:spPr>
          <a:xfrm>
            <a:off x="1059775" y="738500"/>
            <a:ext cx="7042676" cy="3764350"/>
          </a:xfrm>
          <a:prstGeom prst="rect">
            <a:avLst/>
          </a:prstGeom>
          <a:noFill/>
          <a:ln>
            <a:noFill/>
          </a:ln>
        </p:spPr>
      </p:pic>
      <p:sp>
        <p:nvSpPr>
          <p:cNvPr id="172" name="Google Shape;172;p32"/>
          <p:cNvSpPr txBox="1"/>
          <p:nvPr/>
        </p:nvSpPr>
        <p:spPr>
          <a:xfrm>
            <a:off x="983575" y="2844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a:t>
            </a:r>
            <a:r>
              <a:rPr b="1" lang="en"/>
              <a:t>Donut Chart: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idx="1" type="subTitle"/>
          </p:nvPr>
        </p:nvSpPr>
        <p:spPr>
          <a:xfrm>
            <a:off x="770575" y="214375"/>
            <a:ext cx="8106300" cy="20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Once the research team has performed a month by month analysis, it proceeds on to perform an year by year analysis on each product and numbers of complaints associated with it.</a:t>
            </a:r>
            <a:endParaRPr sz="1600">
              <a:solidFill>
                <a:schemeClr val="dk1"/>
              </a:solidFill>
              <a:latin typeface="Source Sans Pro Black"/>
              <a:ea typeface="Source Sans Pro Black"/>
              <a:cs typeface="Source Sans Pro Black"/>
              <a:sym typeface="Source Sans Pro Black"/>
            </a:endParaRPr>
          </a:p>
          <a:p>
            <a:pPr indent="0" lvl="0" marL="0" rtl="0" algn="l">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Run a query that returns the list of product along with with the number of complaints each product receives year by year. </a:t>
            </a:r>
            <a:endParaRPr sz="1600">
              <a:solidFill>
                <a:schemeClr val="dk1"/>
              </a:solidFill>
              <a:latin typeface="Source Sans Pro Black"/>
              <a:ea typeface="Source Sans Pro Black"/>
              <a:cs typeface="Source Sans Pro Black"/>
              <a:sym typeface="Source Sans Pro Black"/>
            </a:endParaRPr>
          </a:p>
          <a:p>
            <a:pPr indent="0" lvl="0" marL="0" rtl="0" algn="l">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p:txBody>
      </p:sp>
      <p:sp>
        <p:nvSpPr>
          <p:cNvPr id="178" name="Google Shape;178;p33"/>
          <p:cNvSpPr txBox="1"/>
          <p:nvPr>
            <p:ph type="ctrTitle"/>
          </p:nvPr>
        </p:nvSpPr>
        <p:spPr>
          <a:xfrm>
            <a:off x="3000" y="31250"/>
            <a:ext cx="660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3</a:t>
            </a:r>
            <a:r>
              <a:rPr lang="en"/>
              <a:t>.</a:t>
            </a:r>
            <a:endParaRPr/>
          </a:p>
        </p:txBody>
      </p:sp>
      <p:sp>
        <p:nvSpPr>
          <p:cNvPr id="179" name="Google Shape;179;p33"/>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80" name="Google Shape;180;p33"/>
          <p:cNvSpPr txBox="1"/>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424242"/>
              </a:solidFill>
              <a:latin typeface="Nunito"/>
              <a:ea typeface="Nunito"/>
              <a:cs typeface="Nunito"/>
              <a:sym typeface="Nunito"/>
            </a:endParaRPr>
          </a:p>
        </p:txBody>
      </p:sp>
      <p:pic>
        <p:nvPicPr>
          <p:cNvPr id="181" name="Google Shape;181;p33"/>
          <p:cNvPicPr preferRelativeResize="0"/>
          <p:nvPr/>
        </p:nvPicPr>
        <p:blipFill>
          <a:blip r:embed="rId3">
            <a:alphaModFix/>
          </a:blip>
          <a:stretch>
            <a:fillRect/>
          </a:stretch>
        </p:blipFill>
        <p:spPr>
          <a:xfrm>
            <a:off x="770580" y="2121925"/>
            <a:ext cx="6013200" cy="1465975"/>
          </a:xfrm>
          <a:prstGeom prst="rect">
            <a:avLst/>
          </a:prstGeom>
          <a:noFill/>
          <a:ln>
            <a:noFill/>
          </a:ln>
        </p:spPr>
      </p:pic>
      <p:pic>
        <p:nvPicPr>
          <p:cNvPr id="182" name="Google Shape;182;p33"/>
          <p:cNvPicPr preferRelativeResize="0"/>
          <p:nvPr/>
        </p:nvPicPr>
        <p:blipFill>
          <a:blip r:embed="rId4">
            <a:alphaModFix/>
          </a:blip>
          <a:stretch>
            <a:fillRect/>
          </a:stretch>
        </p:blipFill>
        <p:spPr>
          <a:xfrm>
            <a:off x="5598525" y="2895000"/>
            <a:ext cx="2805850" cy="2072400"/>
          </a:xfrm>
          <a:prstGeom prst="rect">
            <a:avLst/>
          </a:prstGeom>
          <a:noFill/>
          <a:ln>
            <a:noFill/>
          </a:ln>
        </p:spPr>
      </p:pic>
      <p:sp>
        <p:nvSpPr>
          <p:cNvPr id="183" name="Google Shape;183;p33"/>
          <p:cNvSpPr txBox="1"/>
          <p:nvPr/>
        </p:nvSpPr>
        <p:spPr>
          <a:xfrm>
            <a:off x="739200" y="1811725"/>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
        <p:nvSpPr>
          <p:cNvPr id="184" name="Google Shape;184;p33"/>
          <p:cNvSpPr txBox="1"/>
          <p:nvPr/>
        </p:nvSpPr>
        <p:spPr>
          <a:xfrm>
            <a:off x="5558850" y="2536975"/>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4"/>
          <p:cNvPicPr preferRelativeResize="0"/>
          <p:nvPr/>
        </p:nvPicPr>
        <p:blipFill>
          <a:blip r:embed="rId3">
            <a:alphaModFix/>
          </a:blip>
          <a:stretch>
            <a:fillRect/>
          </a:stretch>
        </p:blipFill>
        <p:spPr>
          <a:xfrm>
            <a:off x="1176425" y="630075"/>
            <a:ext cx="6465700" cy="3762025"/>
          </a:xfrm>
          <a:prstGeom prst="rect">
            <a:avLst/>
          </a:prstGeom>
          <a:noFill/>
          <a:ln>
            <a:noFill/>
          </a:ln>
        </p:spPr>
      </p:pic>
      <p:sp>
        <p:nvSpPr>
          <p:cNvPr id="190" name="Google Shape;190;p34"/>
          <p:cNvSpPr txBox="1"/>
          <p:nvPr>
            <p:ph idx="1" type="body"/>
          </p:nvPr>
        </p:nvSpPr>
        <p:spPr>
          <a:xfrm>
            <a:off x="457200" y="4436343"/>
            <a:ext cx="8229600" cy="3687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b="1" lang="en"/>
              <a:t>Number of Complaints By Product</a:t>
            </a:r>
            <a:endParaRPr b="1"/>
          </a:p>
        </p:txBody>
      </p:sp>
      <p:sp>
        <p:nvSpPr>
          <p:cNvPr id="191" name="Google Shape;191;p34"/>
          <p:cNvSpPr txBox="1"/>
          <p:nvPr/>
        </p:nvSpPr>
        <p:spPr>
          <a:xfrm>
            <a:off x="1059775" y="208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a:t>
            </a:r>
            <a:r>
              <a:rPr b="1" lang="en"/>
              <a:t>Donut Chart: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idx="1" type="subTitle"/>
          </p:nvPr>
        </p:nvSpPr>
        <p:spPr>
          <a:xfrm>
            <a:off x="770575" y="214375"/>
            <a:ext cx="8106300" cy="16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Once the research team has performed a month by month </a:t>
            </a:r>
            <a:r>
              <a:rPr lang="en" sz="1600">
                <a:solidFill>
                  <a:schemeClr val="dk1"/>
                </a:solidFill>
                <a:latin typeface="Source Sans Pro Black"/>
                <a:ea typeface="Source Sans Pro Black"/>
                <a:cs typeface="Source Sans Pro Black"/>
                <a:sym typeface="Source Sans Pro Black"/>
              </a:rPr>
              <a:t>analysis, it proceeds on to ascertain the key issues and their number of occurrences in each year.</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Run a query to return the key issues ordered by their number of occurrences (from highest to the lowest) year by year.</a:t>
            </a:r>
            <a:endParaRPr sz="1600">
              <a:solidFill>
                <a:schemeClr val="dk1"/>
              </a:solidFill>
              <a:latin typeface="Source Sans Pro Black"/>
              <a:ea typeface="Source Sans Pro Black"/>
              <a:cs typeface="Source Sans Pro Black"/>
              <a:sym typeface="Source Sans Pro Black"/>
            </a:endParaRPr>
          </a:p>
        </p:txBody>
      </p:sp>
      <p:sp>
        <p:nvSpPr>
          <p:cNvPr id="197" name="Google Shape;197;p35"/>
          <p:cNvSpPr txBox="1"/>
          <p:nvPr>
            <p:ph type="ctrTitle"/>
          </p:nvPr>
        </p:nvSpPr>
        <p:spPr>
          <a:xfrm>
            <a:off x="3000" y="31250"/>
            <a:ext cx="660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4</a:t>
            </a:r>
            <a:r>
              <a:rPr lang="en"/>
              <a:t>.</a:t>
            </a:r>
            <a:endParaRPr/>
          </a:p>
        </p:txBody>
      </p:sp>
      <p:sp>
        <p:nvSpPr>
          <p:cNvPr id="198" name="Google Shape;198;p35"/>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99" name="Google Shape;199;p35"/>
          <p:cNvSpPr txBox="1"/>
          <p:nvPr/>
        </p:nvSpPr>
        <p:spPr>
          <a:xfrm>
            <a:off x="2827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424242"/>
              </a:solidFill>
              <a:latin typeface="Nunito"/>
              <a:ea typeface="Nunito"/>
              <a:cs typeface="Nunito"/>
              <a:sym typeface="Nunito"/>
            </a:endParaRPr>
          </a:p>
        </p:txBody>
      </p:sp>
      <p:pic>
        <p:nvPicPr>
          <p:cNvPr id="200" name="Google Shape;200;p35"/>
          <p:cNvPicPr preferRelativeResize="0"/>
          <p:nvPr/>
        </p:nvPicPr>
        <p:blipFill>
          <a:blip r:embed="rId3">
            <a:alphaModFix/>
          </a:blip>
          <a:stretch>
            <a:fillRect/>
          </a:stretch>
        </p:blipFill>
        <p:spPr>
          <a:xfrm>
            <a:off x="772750" y="1949125"/>
            <a:ext cx="4572000" cy="1951700"/>
          </a:xfrm>
          <a:prstGeom prst="rect">
            <a:avLst/>
          </a:prstGeom>
          <a:noFill/>
          <a:ln>
            <a:noFill/>
          </a:ln>
        </p:spPr>
      </p:pic>
      <p:pic>
        <p:nvPicPr>
          <p:cNvPr id="201" name="Google Shape;201;p35"/>
          <p:cNvPicPr preferRelativeResize="0"/>
          <p:nvPr/>
        </p:nvPicPr>
        <p:blipFill rotWithShape="1">
          <a:blip r:embed="rId4">
            <a:alphaModFix/>
          </a:blip>
          <a:srcRect b="0" l="0" r="6985" t="0"/>
          <a:stretch/>
        </p:blipFill>
        <p:spPr>
          <a:xfrm>
            <a:off x="4395500" y="2744312"/>
            <a:ext cx="4252500" cy="2081750"/>
          </a:xfrm>
          <a:prstGeom prst="rect">
            <a:avLst/>
          </a:prstGeom>
          <a:noFill/>
          <a:ln>
            <a:noFill/>
          </a:ln>
        </p:spPr>
      </p:pic>
      <p:sp>
        <p:nvSpPr>
          <p:cNvPr id="202" name="Google Shape;202;p35"/>
          <p:cNvSpPr txBox="1"/>
          <p:nvPr/>
        </p:nvSpPr>
        <p:spPr>
          <a:xfrm>
            <a:off x="772750" y="1625125"/>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
        <p:nvSpPr>
          <p:cNvPr id="203" name="Google Shape;203;p35"/>
          <p:cNvSpPr txBox="1"/>
          <p:nvPr/>
        </p:nvSpPr>
        <p:spPr>
          <a:xfrm>
            <a:off x="4354150" y="2387125"/>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6"/>
          <p:cNvPicPr preferRelativeResize="0"/>
          <p:nvPr/>
        </p:nvPicPr>
        <p:blipFill>
          <a:blip r:embed="rId3">
            <a:alphaModFix/>
          </a:blip>
          <a:stretch>
            <a:fillRect/>
          </a:stretch>
        </p:blipFill>
        <p:spPr>
          <a:xfrm>
            <a:off x="4114813" y="85725"/>
            <a:ext cx="4419600" cy="1219200"/>
          </a:xfrm>
          <a:prstGeom prst="rect">
            <a:avLst/>
          </a:prstGeom>
          <a:noFill/>
          <a:ln>
            <a:noFill/>
          </a:ln>
        </p:spPr>
      </p:pic>
      <p:pic>
        <p:nvPicPr>
          <p:cNvPr id="209" name="Google Shape;209;p36"/>
          <p:cNvPicPr preferRelativeResize="0"/>
          <p:nvPr/>
        </p:nvPicPr>
        <p:blipFill>
          <a:blip r:embed="rId4">
            <a:alphaModFix/>
          </a:blip>
          <a:stretch>
            <a:fillRect/>
          </a:stretch>
        </p:blipFill>
        <p:spPr>
          <a:xfrm>
            <a:off x="281013" y="1543050"/>
            <a:ext cx="8124825" cy="2943225"/>
          </a:xfrm>
          <a:prstGeom prst="rect">
            <a:avLst/>
          </a:prstGeom>
          <a:noFill/>
          <a:ln>
            <a:noFill/>
          </a:ln>
        </p:spPr>
      </p:pic>
      <p:sp>
        <p:nvSpPr>
          <p:cNvPr id="210" name="Google Shape;210;p36"/>
          <p:cNvSpPr txBox="1"/>
          <p:nvPr/>
        </p:nvSpPr>
        <p:spPr>
          <a:xfrm>
            <a:off x="221575" y="1122675"/>
            <a:ext cx="38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a:t>
            </a:r>
            <a:r>
              <a:rPr b="1" lang="en"/>
              <a:t>Horizontal Bar Graph</a:t>
            </a:r>
            <a:r>
              <a:rPr b="1"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idx="1" type="subTitle"/>
          </p:nvPr>
        </p:nvSpPr>
        <p:spPr>
          <a:xfrm>
            <a:off x="770575" y="214375"/>
            <a:ext cx="8106300" cy="16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Moving on, the research team decides to assess the complaints </a:t>
            </a:r>
            <a:r>
              <a:rPr lang="en" sz="1600">
                <a:solidFill>
                  <a:schemeClr val="dk1"/>
                </a:solidFill>
                <a:latin typeface="Source Sans Pro Black"/>
                <a:ea typeface="Source Sans Pro Black"/>
                <a:cs typeface="Source Sans Pro Black"/>
                <a:sym typeface="Source Sans Pro Black"/>
              </a:rPr>
              <a:t>intensity</a:t>
            </a:r>
            <a:r>
              <a:rPr lang="en" sz="1600">
                <a:solidFill>
                  <a:schemeClr val="dk1"/>
                </a:solidFill>
                <a:latin typeface="Source Sans Pro Black"/>
                <a:ea typeface="Source Sans Pro Black"/>
                <a:cs typeface="Source Sans Pro Black"/>
                <a:sym typeface="Source Sans Pro Black"/>
              </a:rPr>
              <a:t> for every product in each state.</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Write a query that returns the number of complaints received by every state for each product separately.</a:t>
            </a:r>
            <a:endParaRPr sz="1600">
              <a:solidFill>
                <a:schemeClr val="dk1"/>
              </a:solidFill>
              <a:latin typeface="Source Sans Pro Black"/>
              <a:ea typeface="Source Sans Pro Black"/>
              <a:cs typeface="Source Sans Pro Black"/>
              <a:sym typeface="Source Sans Pro Black"/>
            </a:endParaRPr>
          </a:p>
        </p:txBody>
      </p:sp>
      <p:sp>
        <p:nvSpPr>
          <p:cNvPr id="216" name="Google Shape;216;p37"/>
          <p:cNvSpPr txBox="1"/>
          <p:nvPr>
            <p:ph type="ctrTitle"/>
          </p:nvPr>
        </p:nvSpPr>
        <p:spPr>
          <a:xfrm>
            <a:off x="3000" y="31250"/>
            <a:ext cx="660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5</a:t>
            </a:r>
            <a:r>
              <a:rPr lang="en"/>
              <a:t>.</a:t>
            </a:r>
            <a:endParaRPr/>
          </a:p>
        </p:txBody>
      </p:sp>
      <p:sp>
        <p:nvSpPr>
          <p:cNvPr id="217" name="Google Shape;217;p37"/>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18" name="Google Shape;218;p37"/>
          <p:cNvPicPr preferRelativeResize="0"/>
          <p:nvPr/>
        </p:nvPicPr>
        <p:blipFill>
          <a:blip r:embed="rId3">
            <a:alphaModFix/>
          </a:blip>
          <a:stretch>
            <a:fillRect/>
          </a:stretch>
        </p:blipFill>
        <p:spPr>
          <a:xfrm>
            <a:off x="888634" y="2372200"/>
            <a:ext cx="4471150" cy="1902275"/>
          </a:xfrm>
          <a:prstGeom prst="rect">
            <a:avLst/>
          </a:prstGeom>
          <a:noFill/>
          <a:ln>
            <a:noFill/>
          </a:ln>
        </p:spPr>
      </p:pic>
      <p:sp>
        <p:nvSpPr>
          <p:cNvPr id="219" name="Google Shape;219;p37"/>
          <p:cNvSpPr txBox="1"/>
          <p:nvPr/>
        </p:nvSpPr>
        <p:spPr>
          <a:xfrm>
            <a:off x="888625" y="1972000"/>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25" name="Google Shape;225;p38"/>
          <p:cNvPicPr preferRelativeResize="0"/>
          <p:nvPr/>
        </p:nvPicPr>
        <p:blipFill>
          <a:blip r:embed="rId3">
            <a:alphaModFix/>
          </a:blip>
          <a:stretch>
            <a:fillRect/>
          </a:stretch>
        </p:blipFill>
        <p:spPr>
          <a:xfrm>
            <a:off x="533301" y="858201"/>
            <a:ext cx="2818100" cy="3891650"/>
          </a:xfrm>
          <a:prstGeom prst="rect">
            <a:avLst/>
          </a:prstGeom>
          <a:noFill/>
          <a:ln>
            <a:noFill/>
          </a:ln>
        </p:spPr>
      </p:pic>
      <p:sp>
        <p:nvSpPr>
          <p:cNvPr id="226" name="Google Shape;226;p38"/>
          <p:cNvSpPr txBox="1"/>
          <p:nvPr/>
        </p:nvSpPr>
        <p:spPr>
          <a:xfrm>
            <a:off x="533300" y="458000"/>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pic>
        <p:nvPicPr>
          <p:cNvPr id="227" name="Google Shape;227;p38"/>
          <p:cNvPicPr preferRelativeResize="0"/>
          <p:nvPr/>
        </p:nvPicPr>
        <p:blipFill>
          <a:blip r:embed="rId4">
            <a:alphaModFix/>
          </a:blip>
          <a:stretch>
            <a:fillRect/>
          </a:stretch>
        </p:blipFill>
        <p:spPr>
          <a:xfrm>
            <a:off x="3834700" y="1904226"/>
            <a:ext cx="5042000" cy="2786175"/>
          </a:xfrm>
          <a:prstGeom prst="rect">
            <a:avLst/>
          </a:prstGeom>
          <a:noFill/>
          <a:ln>
            <a:noFill/>
          </a:ln>
        </p:spPr>
      </p:pic>
      <p:sp>
        <p:nvSpPr>
          <p:cNvPr id="228" name="Google Shape;228;p38"/>
          <p:cNvSpPr txBox="1"/>
          <p:nvPr/>
        </p:nvSpPr>
        <p:spPr>
          <a:xfrm>
            <a:off x="3802975" y="14274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a:t>
            </a:r>
            <a:r>
              <a:rPr b="1" lang="en"/>
              <a:t>Donut Chart: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idx="1" type="subTitle"/>
          </p:nvPr>
        </p:nvSpPr>
        <p:spPr>
          <a:xfrm>
            <a:off x="770575" y="214375"/>
            <a:ext cx="8106300" cy="209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During the course of meeting, the research team observes that it took unusually long for some complaints to be addressed. After an in-depth investigation it was discovered that it took several days for those complaints to be forwarded to their respective </a:t>
            </a:r>
            <a:r>
              <a:rPr lang="en" sz="1600">
                <a:solidFill>
                  <a:schemeClr val="dk1"/>
                </a:solidFill>
                <a:latin typeface="Source Sans Pro Black"/>
                <a:ea typeface="Source Sans Pro Black"/>
                <a:cs typeface="Source Sans Pro Black"/>
                <a:sym typeface="Source Sans Pro Black"/>
              </a:rPr>
              <a:t>financial companies.</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Write a query that returns ID number of top 5 complaints that took the longest to be forwarded their financial companies once received. Also return the number of days before they were forwarded.</a:t>
            </a:r>
            <a:endParaRPr sz="1600">
              <a:solidFill>
                <a:schemeClr val="dk1"/>
              </a:solidFill>
              <a:latin typeface="Source Sans Pro Black"/>
              <a:ea typeface="Source Sans Pro Black"/>
              <a:cs typeface="Source Sans Pro Black"/>
              <a:sym typeface="Source Sans Pro Black"/>
            </a:endParaRPr>
          </a:p>
        </p:txBody>
      </p:sp>
      <p:sp>
        <p:nvSpPr>
          <p:cNvPr id="234" name="Google Shape;234;p39"/>
          <p:cNvSpPr txBox="1"/>
          <p:nvPr>
            <p:ph type="ctrTitle"/>
          </p:nvPr>
        </p:nvSpPr>
        <p:spPr>
          <a:xfrm>
            <a:off x="3000" y="31250"/>
            <a:ext cx="660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6</a:t>
            </a:r>
            <a:r>
              <a:rPr lang="en"/>
              <a:t>.</a:t>
            </a:r>
            <a:endParaRPr/>
          </a:p>
        </p:txBody>
      </p:sp>
      <p:sp>
        <p:nvSpPr>
          <p:cNvPr id="235" name="Google Shape;235;p39"/>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36" name="Google Shape;236;p39"/>
          <p:cNvSpPr txBox="1"/>
          <p:nvPr/>
        </p:nvSpPr>
        <p:spPr>
          <a:xfrm>
            <a:off x="834375" y="25717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424242"/>
              </a:solidFill>
              <a:latin typeface="Nunito"/>
              <a:ea typeface="Nunito"/>
              <a:cs typeface="Nunito"/>
              <a:sym typeface="Nunito"/>
            </a:endParaRPr>
          </a:p>
        </p:txBody>
      </p:sp>
      <p:pic>
        <p:nvPicPr>
          <p:cNvPr id="237" name="Google Shape;237;p39"/>
          <p:cNvPicPr preferRelativeResize="0"/>
          <p:nvPr/>
        </p:nvPicPr>
        <p:blipFill rotWithShape="1">
          <a:blip r:embed="rId3">
            <a:alphaModFix/>
          </a:blip>
          <a:srcRect b="10940" l="0" r="0" t="-10940"/>
          <a:stretch/>
        </p:blipFill>
        <p:spPr>
          <a:xfrm>
            <a:off x="834375" y="2571750"/>
            <a:ext cx="7322850" cy="1394300"/>
          </a:xfrm>
          <a:prstGeom prst="rect">
            <a:avLst/>
          </a:prstGeom>
          <a:noFill/>
          <a:ln>
            <a:noFill/>
          </a:ln>
        </p:spPr>
      </p:pic>
      <p:pic>
        <p:nvPicPr>
          <p:cNvPr id="238" name="Google Shape;238;p39"/>
          <p:cNvPicPr preferRelativeResize="0"/>
          <p:nvPr/>
        </p:nvPicPr>
        <p:blipFill>
          <a:blip r:embed="rId4">
            <a:alphaModFix/>
          </a:blip>
          <a:stretch>
            <a:fillRect/>
          </a:stretch>
        </p:blipFill>
        <p:spPr>
          <a:xfrm>
            <a:off x="5286823" y="3255850"/>
            <a:ext cx="2578051" cy="1857500"/>
          </a:xfrm>
          <a:prstGeom prst="rect">
            <a:avLst/>
          </a:prstGeom>
          <a:noFill/>
          <a:ln>
            <a:noFill/>
          </a:ln>
        </p:spPr>
      </p:pic>
      <p:sp>
        <p:nvSpPr>
          <p:cNvPr id="239" name="Google Shape;239;p39"/>
          <p:cNvSpPr txBox="1"/>
          <p:nvPr/>
        </p:nvSpPr>
        <p:spPr>
          <a:xfrm>
            <a:off x="4419500" y="3288625"/>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sp>
        <p:nvSpPr>
          <p:cNvPr id="240" name="Google Shape;240;p39"/>
          <p:cNvSpPr txBox="1"/>
          <p:nvPr/>
        </p:nvSpPr>
        <p:spPr>
          <a:xfrm>
            <a:off x="834375" y="2371650"/>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0"/>
          <p:cNvPicPr preferRelativeResize="0"/>
          <p:nvPr/>
        </p:nvPicPr>
        <p:blipFill>
          <a:blip r:embed="rId3">
            <a:alphaModFix/>
          </a:blip>
          <a:stretch>
            <a:fillRect/>
          </a:stretch>
        </p:blipFill>
        <p:spPr>
          <a:xfrm>
            <a:off x="1480975" y="511800"/>
            <a:ext cx="5768699" cy="3467350"/>
          </a:xfrm>
          <a:prstGeom prst="rect">
            <a:avLst/>
          </a:prstGeom>
          <a:noFill/>
          <a:ln>
            <a:noFill/>
          </a:ln>
        </p:spPr>
      </p:pic>
      <p:sp>
        <p:nvSpPr>
          <p:cNvPr id="246" name="Google Shape;246;p40"/>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b="1" lang="en"/>
              <a:t>Complaints_IDs that take most time be forwarded</a:t>
            </a:r>
            <a:endParaRPr b="1"/>
          </a:p>
        </p:txBody>
      </p:sp>
      <p:sp>
        <p:nvSpPr>
          <p:cNvPr id="247" name="Google Shape;247;p40"/>
          <p:cNvSpPr txBox="1"/>
          <p:nvPr/>
        </p:nvSpPr>
        <p:spPr>
          <a:xfrm>
            <a:off x="1440775" y="132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a:t>
            </a:r>
            <a:r>
              <a:rPr b="1" lang="en"/>
              <a:t>Bar Graph</a:t>
            </a:r>
            <a:r>
              <a:rPr b="1"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idx="1" type="subTitle"/>
          </p:nvPr>
        </p:nvSpPr>
        <p:spPr>
          <a:xfrm>
            <a:off x="770575" y="214375"/>
            <a:ext cx="8106300" cy="209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Moving onwards the research team attempts to study the performance of each department.</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Write a query to return the consumer timely response rate.</a:t>
            </a:r>
            <a:endParaRPr sz="1600">
              <a:solidFill>
                <a:schemeClr val="dk1"/>
              </a:solidFill>
              <a:latin typeface="Source Sans Pro Black"/>
              <a:ea typeface="Source Sans Pro Black"/>
              <a:cs typeface="Source Sans Pro Black"/>
              <a:sym typeface="Source Sans Pro Black"/>
            </a:endParaRPr>
          </a:p>
        </p:txBody>
      </p:sp>
      <p:sp>
        <p:nvSpPr>
          <p:cNvPr id="253" name="Google Shape;253;p41"/>
          <p:cNvSpPr txBox="1"/>
          <p:nvPr>
            <p:ph type="ctrTitle"/>
          </p:nvPr>
        </p:nvSpPr>
        <p:spPr>
          <a:xfrm>
            <a:off x="3000" y="31250"/>
            <a:ext cx="660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7</a:t>
            </a:r>
            <a:r>
              <a:rPr lang="en"/>
              <a:t>.</a:t>
            </a:r>
            <a:endParaRPr/>
          </a:p>
        </p:txBody>
      </p:sp>
      <p:sp>
        <p:nvSpPr>
          <p:cNvPr id="254" name="Google Shape;254;p41"/>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55" name="Google Shape;255;p41"/>
          <p:cNvSpPr txBox="1"/>
          <p:nvPr/>
        </p:nvSpPr>
        <p:spPr>
          <a:xfrm>
            <a:off x="109075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424242"/>
              </a:solidFill>
              <a:latin typeface="Nunito"/>
              <a:ea typeface="Nunito"/>
              <a:cs typeface="Nunito"/>
              <a:sym typeface="Nunito"/>
            </a:endParaRPr>
          </a:p>
        </p:txBody>
      </p:sp>
      <p:pic>
        <p:nvPicPr>
          <p:cNvPr id="256" name="Google Shape;256;p41"/>
          <p:cNvPicPr preferRelativeResize="0"/>
          <p:nvPr/>
        </p:nvPicPr>
        <p:blipFill>
          <a:blip r:embed="rId3">
            <a:alphaModFix/>
          </a:blip>
          <a:stretch>
            <a:fillRect/>
          </a:stretch>
        </p:blipFill>
        <p:spPr>
          <a:xfrm>
            <a:off x="922800" y="1913854"/>
            <a:ext cx="5834376" cy="1066625"/>
          </a:xfrm>
          <a:prstGeom prst="rect">
            <a:avLst/>
          </a:prstGeom>
          <a:noFill/>
          <a:ln>
            <a:noFill/>
          </a:ln>
        </p:spPr>
      </p:pic>
      <p:pic>
        <p:nvPicPr>
          <p:cNvPr id="257" name="Google Shape;257;p41"/>
          <p:cNvPicPr preferRelativeResize="0"/>
          <p:nvPr/>
        </p:nvPicPr>
        <p:blipFill>
          <a:blip r:embed="rId4">
            <a:alphaModFix/>
          </a:blip>
          <a:stretch>
            <a:fillRect/>
          </a:stretch>
        </p:blipFill>
        <p:spPr>
          <a:xfrm>
            <a:off x="922800" y="3456650"/>
            <a:ext cx="1986700" cy="676950"/>
          </a:xfrm>
          <a:prstGeom prst="rect">
            <a:avLst/>
          </a:prstGeom>
          <a:noFill/>
          <a:ln>
            <a:noFill/>
          </a:ln>
        </p:spPr>
      </p:pic>
      <p:sp>
        <p:nvSpPr>
          <p:cNvPr id="258" name="Google Shape;258;p41"/>
          <p:cNvSpPr txBox="1"/>
          <p:nvPr/>
        </p:nvSpPr>
        <p:spPr>
          <a:xfrm>
            <a:off x="922800" y="1588425"/>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
        <p:nvSpPr>
          <p:cNvPr id="259" name="Google Shape;259;p41"/>
          <p:cNvSpPr txBox="1"/>
          <p:nvPr/>
        </p:nvSpPr>
        <p:spPr>
          <a:xfrm>
            <a:off x="859175" y="3132650"/>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pic>
        <p:nvPicPr>
          <p:cNvPr id="260" name="Google Shape;260;p41"/>
          <p:cNvPicPr preferRelativeResize="0"/>
          <p:nvPr/>
        </p:nvPicPr>
        <p:blipFill>
          <a:blip r:embed="rId5">
            <a:alphaModFix/>
          </a:blip>
          <a:stretch>
            <a:fillRect/>
          </a:stretch>
        </p:blipFill>
        <p:spPr>
          <a:xfrm>
            <a:off x="4285450" y="2721675"/>
            <a:ext cx="3728926" cy="1748500"/>
          </a:xfrm>
          <a:prstGeom prst="rect">
            <a:avLst/>
          </a:prstGeom>
          <a:noFill/>
          <a:ln>
            <a:noFill/>
          </a:ln>
        </p:spPr>
      </p:pic>
      <p:sp>
        <p:nvSpPr>
          <p:cNvPr id="261" name="Google Shape;261;p41"/>
          <p:cNvSpPr txBox="1"/>
          <p:nvPr/>
        </p:nvSpPr>
        <p:spPr>
          <a:xfrm>
            <a:off x="4260175" y="2341875"/>
            <a:ext cx="350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a:t>
            </a:r>
            <a:r>
              <a:rPr b="1" lang="en"/>
              <a:t>Vertical Bar Graph</a:t>
            </a:r>
            <a:r>
              <a:rPr b="1"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4"/>
          <p:cNvSpPr txBox="1"/>
          <p:nvPr>
            <p:ph type="title"/>
          </p:nvPr>
        </p:nvSpPr>
        <p:spPr>
          <a:xfrm>
            <a:off x="786150" y="308125"/>
            <a:ext cx="7257900" cy="12705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5400"/>
              <a:t>Introduction</a:t>
            </a:r>
            <a:r>
              <a:rPr lang="en"/>
              <a:t> </a:t>
            </a:r>
            <a:endParaRPr/>
          </a:p>
        </p:txBody>
      </p:sp>
      <p:sp>
        <p:nvSpPr>
          <p:cNvPr id="106" name="Google Shape;106;p24"/>
          <p:cNvSpPr txBox="1"/>
          <p:nvPr>
            <p:ph idx="1" type="body"/>
          </p:nvPr>
        </p:nvSpPr>
        <p:spPr>
          <a:xfrm>
            <a:off x="1144950" y="1888350"/>
            <a:ext cx="7158900" cy="2224200"/>
          </a:xfrm>
          <a:prstGeom prst="rect">
            <a:avLst/>
          </a:prstGeom>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chemeClr val="dk1"/>
              </a:buClr>
              <a:buSzPts val="2200"/>
              <a:buChar char="●"/>
            </a:pPr>
            <a:r>
              <a:rPr b="1" lang="en" sz="2200"/>
              <a:t>Consumer complaints dataset provided by CFPB.</a:t>
            </a:r>
            <a:endParaRPr b="1" sz="2200"/>
          </a:p>
          <a:p>
            <a:pPr indent="-368300" lvl="0" marL="457200" rtl="0" algn="just">
              <a:lnSpc>
                <a:spcPct val="115000"/>
              </a:lnSpc>
              <a:spcBef>
                <a:spcPts val="0"/>
              </a:spcBef>
              <a:spcAft>
                <a:spcPts val="0"/>
              </a:spcAft>
              <a:buClr>
                <a:schemeClr val="dk1"/>
              </a:buClr>
              <a:buSzPts val="2200"/>
              <a:buChar char="●"/>
            </a:pPr>
            <a:r>
              <a:rPr b="1" lang="en" sz="2200"/>
              <a:t>Why have we chosen this dataset?</a:t>
            </a:r>
            <a:endParaRPr b="1" sz="2200"/>
          </a:p>
          <a:p>
            <a:pPr indent="-368300" lvl="0" marL="457200" rtl="0" algn="just">
              <a:lnSpc>
                <a:spcPct val="115000"/>
              </a:lnSpc>
              <a:spcBef>
                <a:spcPts val="0"/>
              </a:spcBef>
              <a:spcAft>
                <a:spcPts val="0"/>
              </a:spcAft>
              <a:buClr>
                <a:schemeClr val="dk1"/>
              </a:buClr>
              <a:buSzPts val="2200"/>
              <a:buChar char="●"/>
            </a:pPr>
            <a:r>
              <a:rPr b="1" lang="en" sz="2200"/>
              <a:t>What is CFPB?</a:t>
            </a:r>
            <a:endParaRPr b="1" sz="2200"/>
          </a:p>
          <a:p>
            <a:pPr indent="0" lvl="0" marL="457200" rtl="0" algn="just">
              <a:lnSpc>
                <a:spcPct val="115000"/>
              </a:lnSpc>
              <a:spcBef>
                <a:spcPts val="0"/>
              </a:spcBef>
              <a:spcAft>
                <a:spcPts val="0"/>
              </a:spcAft>
              <a:buNone/>
            </a:pPr>
            <a:r>
              <a:rPr lang="en" sz="1500">
                <a:solidFill>
                  <a:srgbClr val="000000"/>
                </a:solidFill>
                <a:latin typeface="Georgia"/>
                <a:ea typeface="Georgia"/>
                <a:cs typeface="Georgia"/>
                <a:sym typeface="Georgia"/>
              </a:rPr>
              <a:t>CFPB is the Consumer Financial Protection Bureau, a U.S. government agency dedicated to making sure you are treated fairly by banks, lenders and other financial institutions.</a:t>
            </a:r>
            <a:endParaRPr b="1"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idx="1" type="subTitle"/>
          </p:nvPr>
        </p:nvSpPr>
        <p:spPr>
          <a:xfrm>
            <a:off x="770575" y="214375"/>
            <a:ext cx="8106300" cy="209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Now the research team has to evaluate the performance of customer care team. It decides it will base it evaluation on </a:t>
            </a:r>
            <a:r>
              <a:rPr lang="en" sz="1600">
                <a:solidFill>
                  <a:schemeClr val="dk1"/>
                </a:solidFill>
                <a:latin typeface="Source Sans Pro Black"/>
                <a:ea typeface="Source Sans Pro Black"/>
                <a:cs typeface="Source Sans Pro Black"/>
                <a:sym typeface="Source Sans Pro Black"/>
              </a:rPr>
              <a:t>customer complaints dispute rate. If the dispute rate is high it will they will have to work on improving the </a:t>
            </a:r>
            <a:r>
              <a:rPr lang="en" sz="1600">
                <a:solidFill>
                  <a:schemeClr val="dk1"/>
                </a:solidFill>
                <a:latin typeface="Source Sans Pro Black"/>
                <a:ea typeface="Source Sans Pro Black"/>
                <a:cs typeface="Source Sans Pro Black"/>
                <a:sym typeface="Source Sans Pro Black"/>
              </a:rPr>
              <a:t>customer care team </a:t>
            </a:r>
            <a:r>
              <a:rPr lang="en" sz="1600">
                <a:solidFill>
                  <a:schemeClr val="dk1"/>
                </a:solidFill>
                <a:latin typeface="Source Sans Pro Black"/>
                <a:ea typeface="Source Sans Pro Black"/>
                <a:cs typeface="Source Sans Pro Black"/>
                <a:sym typeface="Source Sans Pro Black"/>
              </a:rPr>
              <a:t>performance</a:t>
            </a:r>
            <a:r>
              <a:rPr lang="en" sz="1600">
                <a:solidFill>
                  <a:schemeClr val="dk1"/>
                </a:solidFill>
                <a:latin typeface="Source Sans Pro Black"/>
                <a:ea typeface="Source Sans Pro Black"/>
                <a:cs typeface="Source Sans Pro Black"/>
                <a:sym typeface="Source Sans Pro Black"/>
              </a:rPr>
              <a:t>.</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Write a query to return that consumer complaints dispute rate.</a:t>
            </a:r>
            <a:endParaRPr sz="1600">
              <a:solidFill>
                <a:schemeClr val="dk1"/>
              </a:solidFill>
              <a:latin typeface="Source Sans Pro Black"/>
              <a:ea typeface="Source Sans Pro Black"/>
              <a:cs typeface="Source Sans Pro Black"/>
              <a:sym typeface="Source Sans Pro Black"/>
            </a:endParaRPr>
          </a:p>
        </p:txBody>
      </p:sp>
      <p:sp>
        <p:nvSpPr>
          <p:cNvPr id="267" name="Google Shape;267;p42"/>
          <p:cNvSpPr txBox="1"/>
          <p:nvPr>
            <p:ph type="ctrTitle"/>
          </p:nvPr>
        </p:nvSpPr>
        <p:spPr>
          <a:xfrm>
            <a:off x="3000" y="31250"/>
            <a:ext cx="660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8</a:t>
            </a:r>
            <a:r>
              <a:rPr lang="en"/>
              <a:t>.</a:t>
            </a:r>
            <a:endParaRPr/>
          </a:p>
        </p:txBody>
      </p:sp>
      <p:sp>
        <p:nvSpPr>
          <p:cNvPr id="268" name="Google Shape;268;p42"/>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69" name="Google Shape;269;p42"/>
          <p:cNvSpPr txBox="1"/>
          <p:nvPr/>
        </p:nvSpPr>
        <p:spPr>
          <a:xfrm>
            <a:off x="1101500" y="23083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424242"/>
              </a:solidFill>
              <a:latin typeface="Nunito"/>
              <a:ea typeface="Nunito"/>
              <a:cs typeface="Nunito"/>
              <a:sym typeface="Nunito"/>
            </a:endParaRPr>
          </a:p>
        </p:txBody>
      </p:sp>
      <p:pic>
        <p:nvPicPr>
          <p:cNvPr id="270" name="Google Shape;270;p42"/>
          <p:cNvPicPr preferRelativeResize="0"/>
          <p:nvPr/>
        </p:nvPicPr>
        <p:blipFill>
          <a:blip r:embed="rId3">
            <a:alphaModFix/>
          </a:blip>
          <a:stretch>
            <a:fillRect/>
          </a:stretch>
        </p:blipFill>
        <p:spPr>
          <a:xfrm>
            <a:off x="1101500" y="2308375"/>
            <a:ext cx="6606484" cy="999300"/>
          </a:xfrm>
          <a:prstGeom prst="rect">
            <a:avLst/>
          </a:prstGeom>
          <a:noFill/>
          <a:ln>
            <a:noFill/>
          </a:ln>
        </p:spPr>
      </p:pic>
      <p:pic>
        <p:nvPicPr>
          <p:cNvPr id="271" name="Google Shape;271;p42"/>
          <p:cNvPicPr preferRelativeResize="0"/>
          <p:nvPr/>
        </p:nvPicPr>
        <p:blipFill>
          <a:blip r:embed="rId4">
            <a:alphaModFix/>
          </a:blip>
          <a:stretch>
            <a:fillRect/>
          </a:stretch>
        </p:blipFill>
        <p:spPr>
          <a:xfrm>
            <a:off x="1101500" y="3831400"/>
            <a:ext cx="1623800" cy="776600"/>
          </a:xfrm>
          <a:prstGeom prst="rect">
            <a:avLst/>
          </a:prstGeom>
          <a:noFill/>
          <a:ln>
            <a:noFill/>
          </a:ln>
        </p:spPr>
      </p:pic>
      <p:sp>
        <p:nvSpPr>
          <p:cNvPr id="272" name="Google Shape;272;p42"/>
          <p:cNvSpPr txBox="1"/>
          <p:nvPr/>
        </p:nvSpPr>
        <p:spPr>
          <a:xfrm>
            <a:off x="1016325" y="1908175"/>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
        <p:nvSpPr>
          <p:cNvPr id="273" name="Google Shape;273;p42"/>
          <p:cNvSpPr txBox="1"/>
          <p:nvPr/>
        </p:nvSpPr>
        <p:spPr>
          <a:xfrm>
            <a:off x="1101500" y="3477800"/>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idx="1" type="subTitle"/>
          </p:nvPr>
        </p:nvSpPr>
        <p:spPr>
          <a:xfrm>
            <a:off x="770575" y="214375"/>
            <a:ext cx="8106300" cy="209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Similarly</a:t>
            </a:r>
            <a:r>
              <a:rPr lang="en" sz="1600">
                <a:solidFill>
                  <a:schemeClr val="dk1"/>
                </a:solidFill>
                <a:latin typeface="Source Sans Pro Black"/>
                <a:ea typeface="Source Sans Pro Black"/>
                <a:cs typeface="Source Sans Pro Black"/>
                <a:sym typeface="Source Sans Pro Black"/>
              </a:rPr>
              <a:t>, the team computes the consumer complaint resolution rate to assess the performance of customer care team</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Write a query to return the </a:t>
            </a:r>
            <a:r>
              <a:rPr lang="en" sz="1600">
                <a:solidFill>
                  <a:schemeClr val="dk1"/>
                </a:solidFill>
                <a:latin typeface="Source Sans Pro Black"/>
                <a:ea typeface="Source Sans Pro Black"/>
                <a:cs typeface="Source Sans Pro Black"/>
                <a:sym typeface="Source Sans Pro Black"/>
              </a:rPr>
              <a:t>consumer complaint resolution rate</a:t>
            </a:r>
            <a:r>
              <a:rPr lang="en" sz="1600">
                <a:solidFill>
                  <a:schemeClr val="dk1"/>
                </a:solidFill>
                <a:latin typeface="Source Sans Pro Black"/>
                <a:ea typeface="Source Sans Pro Black"/>
                <a:cs typeface="Source Sans Pro Black"/>
                <a:sym typeface="Source Sans Pro Black"/>
              </a:rPr>
              <a:t>.</a:t>
            </a:r>
            <a:endParaRPr sz="1600">
              <a:solidFill>
                <a:schemeClr val="dk1"/>
              </a:solidFill>
              <a:latin typeface="Source Sans Pro Black"/>
              <a:ea typeface="Source Sans Pro Black"/>
              <a:cs typeface="Source Sans Pro Black"/>
              <a:sym typeface="Source Sans Pro Black"/>
            </a:endParaRPr>
          </a:p>
        </p:txBody>
      </p:sp>
      <p:sp>
        <p:nvSpPr>
          <p:cNvPr id="279" name="Google Shape;279;p43"/>
          <p:cNvSpPr txBox="1"/>
          <p:nvPr>
            <p:ph type="ctrTitle"/>
          </p:nvPr>
        </p:nvSpPr>
        <p:spPr>
          <a:xfrm>
            <a:off x="3000" y="31250"/>
            <a:ext cx="660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9</a:t>
            </a:r>
            <a:r>
              <a:rPr lang="en"/>
              <a:t>.</a:t>
            </a:r>
            <a:endParaRPr/>
          </a:p>
        </p:txBody>
      </p:sp>
      <p:sp>
        <p:nvSpPr>
          <p:cNvPr id="280" name="Google Shape;280;p43"/>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81" name="Google Shape;281;p43"/>
          <p:cNvSpPr txBox="1"/>
          <p:nvPr/>
        </p:nvSpPr>
        <p:spPr>
          <a:xfrm>
            <a:off x="1056750" y="23083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None/>
            </a:pPr>
            <a:r>
              <a:t/>
            </a:r>
            <a:endParaRPr sz="1300">
              <a:solidFill>
                <a:srgbClr val="424242"/>
              </a:solidFill>
              <a:latin typeface="Nunito"/>
              <a:ea typeface="Nunito"/>
              <a:cs typeface="Nunito"/>
              <a:sym typeface="Nunito"/>
            </a:endParaRPr>
          </a:p>
        </p:txBody>
      </p:sp>
      <p:pic>
        <p:nvPicPr>
          <p:cNvPr id="282" name="Google Shape;282;p43"/>
          <p:cNvPicPr preferRelativeResize="0"/>
          <p:nvPr/>
        </p:nvPicPr>
        <p:blipFill>
          <a:blip r:embed="rId3">
            <a:alphaModFix/>
          </a:blip>
          <a:stretch>
            <a:fillRect/>
          </a:stretch>
        </p:blipFill>
        <p:spPr>
          <a:xfrm>
            <a:off x="1056755" y="2308380"/>
            <a:ext cx="6169012" cy="999300"/>
          </a:xfrm>
          <a:prstGeom prst="rect">
            <a:avLst/>
          </a:prstGeom>
          <a:noFill/>
          <a:ln>
            <a:noFill/>
          </a:ln>
        </p:spPr>
      </p:pic>
      <p:pic>
        <p:nvPicPr>
          <p:cNvPr id="283" name="Google Shape;283;p43"/>
          <p:cNvPicPr preferRelativeResize="0"/>
          <p:nvPr/>
        </p:nvPicPr>
        <p:blipFill>
          <a:blip r:embed="rId4">
            <a:alphaModFix/>
          </a:blip>
          <a:stretch>
            <a:fillRect/>
          </a:stretch>
        </p:blipFill>
        <p:spPr>
          <a:xfrm>
            <a:off x="1056750" y="3802250"/>
            <a:ext cx="1623775" cy="665750"/>
          </a:xfrm>
          <a:prstGeom prst="rect">
            <a:avLst/>
          </a:prstGeom>
          <a:noFill/>
          <a:ln>
            <a:noFill/>
          </a:ln>
        </p:spPr>
      </p:pic>
      <p:sp>
        <p:nvSpPr>
          <p:cNvPr id="284" name="Google Shape;284;p43"/>
          <p:cNvSpPr txBox="1"/>
          <p:nvPr/>
        </p:nvSpPr>
        <p:spPr>
          <a:xfrm>
            <a:off x="993000" y="1908175"/>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
        <p:nvSpPr>
          <p:cNvPr id="285" name="Google Shape;285;p43"/>
          <p:cNvSpPr txBox="1"/>
          <p:nvPr/>
        </p:nvSpPr>
        <p:spPr>
          <a:xfrm>
            <a:off x="993000" y="3478250"/>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4"/>
          <p:cNvPicPr preferRelativeResize="0"/>
          <p:nvPr/>
        </p:nvPicPr>
        <p:blipFill>
          <a:blip r:embed="rId3">
            <a:alphaModFix/>
          </a:blip>
          <a:stretch>
            <a:fillRect/>
          </a:stretch>
        </p:blipFill>
        <p:spPr>
          <a:xfrm>
            <a:off x="1287526" y="755450"/>
            <a:ext cx="6287675" cy="3528000"/>
          </a:xfrm>
          <a:prstGeom prst="rect">
            <a:avLst/>
          </a:prstGeom>
          <a:noFill/>
          <a:ln>
            <a:noFill/>
          </a:ln>
        </p:spPr>
      </p:pic>
      <p:sp>
        <p:nvSpPr>
          <p:cNvPr id="291" name="Google Shape;291;p44"/>
          <p:cNvSpPr txBox="1"/>
          <p:nvPr/>
        </p:nvSpPr>
        <p:spPr>
          <a:xfrm>
            <a:off x="1212175" y="360675"/>
            <a:ext cx="38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a:t>
            </a:r>
            <a:r>
              <a:rPr b="1" lang="en"/>
              <a:t>Vertical Bar </a:t>
            </a:r>
            <a:r>
              <a:rPr b="1" lang="en"/>
              <a:t>Chart: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idx="1" type="subTitle"/>
          </p:nvPr>
        </p:nvSpPr>
        <p:spPr>
          <a:xfrm>
            <a:off x="922975" y="214375"/>
            <a:ext cx="8106300" cy="209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The research team wants to publish a list of the most responsive companies. The company with the most numbers of timely response by their customer team will be part of the list.</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Write a query to return the names of top 5 most responsive companies. Also, return the number of responses each of them has made.</a:t>
            </a:r>
            <a:endParaRPr sz="1600">
              <a:solidFill>
                <a:schemeClr val="dk1"/>
              </a:solidFill>
              <a:latin typeface="Source Sans Pro Black"/>
              <a:ea typeface="Source Sans Pro Black"/>
              <a:cs typeface="Source Sans Pro Black"/>
              <a:sym typeface="Source Sans Pro Black"/>
            </a:endParaRPr>
          </a:p>
        </p:txBody>
      </p:sp>
      <p:sp>
        <p:nvSpPr>
          <p:cNvPr id="297" name="Google Shape;297;p45"/>
          <p:cNvSpPr txBox="1"/>
          <p:nvPr>
            <p:ph type="ctrTitle"/>
          </p:nvPr>
        </p:nvSpPr>
        <p:spPr>
          <a:xfrm>
            <a:off x="3000" y="31250"/>
            <a:ext cx="912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10</a:t>
            </a:r>
            <a:r>
              <a:rPr lang="en"/>
              <a:t>.</a:t>
            </a:r>
            <a:endParaRPr/>
          </a:p>
        </p:txBody>
      </p:sp>
      <p:sp>
        <p:nvSpPr>
          <p:cNvPr id="298" name="Google Shape;298;p45"/>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99" name="Google Shape;299;p45"/>
          <p:cNvSpPr txBox="1"/>
          <p:nvPr/>
        </p:nvSpPr>
        <p:spPr>
          <a:xfrm>
            <a:off x="1209150" y="23845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None/>
            </a:pPr>
            <a:r>
              <a:t/>
            </a:r>
            <a:endParaRPr sz="1300">
              <a:solidFill>
                <a:srgbClr val="424242"/>
              </a:solidFill>
              <a:latin typeface="Nunito"/>
              <a:ea typeface="Nunito"/>
              <a:cs typeface="Nunito"/>
              <a:sym typeface="Nunito"/>
            </a:endParaRPr>
          </a:p>
        </p:txBody>
      </p:sp>
      <p:sp>
        <p:nvSpPr>
          <p:cNvPr id="300" name="Google Shape;300;p45"/>
          <p:cNvSpPr txBox="1"/>
          <p:nvPr/>
        </p:nvSpPr>
        <p:spPr>
          <a:xfrm>
            <a:off x="1069200" y="2060575"/>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
        <p:nvSpPr>
          <p:cNvPr id="301" name="Google Shape;301;p45"/>
          <p:cNvSpPr txBox="1"/>
          <p:nvPr/>
        </p:nvSpPr>
        <p:spPr>
          <a:xfrm>
            <a:off x="1145400" y="3783050"/>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pic>
        <p:nvPicPr>
          <p:cNvPr id="302" name="Google Shape;302;p45"/>
          <p:cNvPicPr preferRelativeResize="0"/>
          <p:nvPr/>
        </p:nvPicPr>
        <p:blipFill>
          <a:blip r:embed="rId3">
            <a:alphaModFix/>
          </a:blip>
          <a:stretch>
            <a:fillRect/>
          </a:stretch>
        </p:blipFill>
        <p:spPr>
          <a:xfrm>
            <a:off x="1097000" y="2384579"/>
            <a:ext cx="6258250" cy="1691750"/>
          </a:xfrm>
          <a:prstGeom prst="rect">
            <a:avLst/>
          </a:prstGeom>
          <a:noFill/>
          <a:ln>
            <a:noFill/>
          </a:ln>
        </p:spPr>
      </p:pic>
      <p:pic>
        <p:nvPicPr>
          <p:cNvPr id="303" name="Google Shape;303;p45"/>
          <p:cNvPicPr preferRelativeResize="0"/>
          <p:nvPr/>
        </p:nvPicPr>
        <p:blipFill>
          <a:blip r:embed="rId4">
            <a:alphaModFix/>
          </a:blip>
          <a:stretch>
            <a:fillRect/>
          </a:stretch>
        </p:blipFill>
        <p:spPr>
          <a:xfrm>
            <a:off x="4697425" y="3151900"/>
            <a:ext cx="3706950" cy="1774275"/>
          </a:xfrm>
          <a:prstGeom prst="rect">
            <a:avLst/>
          </a:prstGeom>
          <a:noFill/>
          <a:ln>
            <a:noFill/>
          </a:ln>
        </p:spPr>
      </p:pic>
      <p:sp>
        <p:nvSpPr>
          <p:cNvPr id="304" name="Google Shape;304;p45"/>
          <p:cNvSpPr txBox="1"/>
          <p:nvPr/>
        </p:nvSpPr>
        <p:spPr>
          <a:xfrm>
            <a:off x="4697425" y="2780775"/>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6"/>
          <p:cNvPicPr preferRelativeResize="0"/>
          <p:nvPr/>
        </p:nvPicPr>
        <p:blipFill>
          <a:blip r:embed="rId3">
            <a:alphaModFix/>
          </a:blip>
          <a:stretch>
            <a:fillRect/>
          </a:stretch>
        </p:blipFill>
        <p:spPr>
          <a:xfrm>
            <a:off x="152400" y="1003075"/>
            <a:ext cx="8839200" cy="3370278"/>
          </a:xfrm>
          <a:prstGeom prst="rect">
            <a:avLst/>
          </a:prstGeom>
          <a:noFill/>
          <a:ln>
            <a:noFill/>
          </a:ln>
        </p:spPr>
      </p:pic>
      <p:sp>
        <p:nvSpPr>
          <p:cNvPr id="310" name="Google Shape;310;p46"/>
          <p:cNvSpPr txBox="1"/>
          <p:nvPr/>
        </p:nvSpPr>
        <p:spPr>
          <a:xfrm>
            <a:off x="69175" y="513075"/>
            <a:ext cx="39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a:t>
            </a:r>
            <a:r>
              <a:rPr b="1" lang="en"/>
              <a:t>Horizontal Bar Graph</a:t>
            </a:r>
            <a:r>
              <a:rPr b="1"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idx="1" type="subTitle"/>
          </p:nvPr>
        </p:nvSpPr>
        <p:spPr>
          <a:xfrm>
            <a:off x="915000" y="246500"/>
            <a:ext cx="8106300" cy="106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Also, the research team decides to offer its expert advice to companies which have received most complaints for their products. This will help the team in identifying which companies needs the most help.</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Run a query that return the top 5 companies with most number of complaints. Also, </a:t>
            </a:r>
            <a:r>
              <a:rPr lang="en" sz="1600">
                <a:solidFill>
                  <a:schemeClr val="dk1"/>
                </a:solidFill>
                <a:latin typeface="Source Sans Pro Black"/>
                <a:ea typeface="Source Sans Pro Black"/>
                <a:cs typeface="Source Sans Pro Black"/>
                <a:sym typeface="Source Sans Pro Black"/>
              </a:rPr>
              <a:t> return the number of complaint each of them has received.</a:t>
            </a:r>
            <a:endParaRPr sz="1600">
              <a:solidFill>
                <a:schemeClr val="dk1"/>
              </a:solidFill>
              <a:latin typeface="Source Sans Pro Black"/>
              <a:ea typeface="Source Sans Pro Black"/>
              <a:cs typeface="Source Sans Pro Black"/>
              <a:sym typeface="Source Sans Pro Black"/>
            </a:endParaRPr>
          </a:p>
        </p:txBody>
      </p:sp>
      <p:sp>
        <p:nvSpPr>
          <p:cNvPr id="316" name="Google Shape;316;p47"/>
          <p:cNvSpPr txBox="1"/>
          <p:nvPr>
            <p:ph type="ctrTitle"/>
          </p:nvPr>
        </p:nvSpPr>
        <p:spPr>
          <a:xfrm>
            <a:off x="3000" y="31250"/>
            <a:ext cx="912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11.</a:t>
            </a:r>
            <a:endParaRPr/>
          </a:p>
        </p:txBody>
      </p:sp>
      <p:sp>
        <p:nvSpPr>
          <p:cNvPr id="317" name="Google Shape;317;p47"/>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18" name="Google Shape;318;p47"/>
          <p:cNvSpPr txBox="1"/>
          <p:nvPr/>
        </p:nvSpPr>
        <p:spPr>
          <a:xfrm>
            <a:off x="868700" y="21687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424242"/>
              </a:solidFill>
              <a:latin typeface="Nunito"/>
              <a:ea typeface="Nunito"/>
              <a:cs typeface="Nunito"/>
              <a:sym typeface="Nunito"/>
            </a:endParaRPr>
          </a:p>
        </p:txBody>
      </p:sp>
      <p:pic>
        <p:nvPicPr>
          <p:cNvPr id="319" name="Google Shape;319;p47"/>
          <p:cNvPicPr preferRelativeResize="0"/>
          <p:nvPr/>
        </p:nvPicPr>
        <p:blipFill>
          <a:blip r:embed="rId3">
            <a:alphaModFix/>
          </a:blip>
          <a:stretch>
            <a:fillRect/>
          </a:stretch>
        </p:blipFill>
        <p:spPr>
          <a:xfrm>
            <a:off x="314057" y="2593932"/>
            <a:ext cx="4951875" cy="1691250"/>
          </a:xfrm>
          <a:prstGeom prst="rect">
            <a:avLst/>
          </a:prstGeom>
          <a:noFill/>
          <a:ln>
            <a:noFill/>
          </a:ln>
        </p:spPr>
      </p:pic>
      <p:pic>
        <p:nvPicPr>
          <p:cNvPr id="320" name="Google Shape;320;p47"/>
          <p:cNvPicPr preferRelativeResize="0"/>
          <p:nvPr/>
        </p:nvPicPr>
        <p:blipFill>
          <a:blip r:embed="rId4">
            <a:alphaModFix/>
          </a:blip>
          <a:stretch>
            <a:fillRect/>
          </a:stretch>
        </p:blipFill>
        <p:spPr>
          <a:xfrm>
            <a:off x="5662200" y="2741225"/>
            <a:ext cx="3154750" cy="1577375"/>
          </a:xfrm>
          <a:prstGeom prst="rect">
            <a:avLst/>
          </a:prstGeom>
          <a:noFill/>
          <a:ln>
            <a:noFill/>
          </a:ln>
        </p:spPr>
      </p:pic>
      <p:sp>
        <p:nvSpPr>
          <p:cNvPr id="321" name="Google Shape;321;p47"/>
          <p:cNvSpPr txBox="1"/>
          <p:nvPr/>
        </p:nvSpPr>
        <p:spPr>
          <a:xfrm>
            <a:off x="314050" y="2168750"/>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
        <p:nvSpPr>
          <p:cNvPr id="322" name="Google Shape;322;p47"/>
          <p:cNvSpPr txBox="1"/>
          <p:nvPr/>
        </p:nvSpPr>
        <p:spPr>
          <a:xfrm>
            <a:off x="5576725" y="2302325"/>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48"/>
          <p:cNvPicPr preferRelativeResize="0"/>
          <p:nvPr/>
        </p:nvPicPr>
        <p:blipFill>
          <a:blip r:embed="rId3">
            <a:alphaModFix/>
          </a:blip>
          <a:stretch>
            <a:fillRect/>
          </a:stretch>
        </p:blipFill>
        <p:spPr>
          <a:xfrm>
            <a:off x="1248600" y="653825"/>
            <a:ext cx="6381750" cy="3835839"/>
          </a:xfrm>
          <a:prstGeom prst="rect">
            <a:avLst/>
          </a:prstGeom>
          <a:noFill/>
          <a:ln>
            <a:noFill/>
          </a:ln>
        </p:spPr>
      </p:pic>
      <p:sp>
        <p:nvSpPr>
          <p:cNvPr id="328" name="Google Shape;328;p48"/>
          <p:cNvSpPr txBox="1"/>
          <p:nvPr/>
        </p:nvSpPr>
        <p:spPr>
          <a:xfrm>
            <a:off x="1135975" y="208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Pie Chart</a:t>
            </a:r>
            <a:r>
              <a:rPr b="1" lang="en"/>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idx="1" type="subTitle"/>
          </p:nvPr>
        </p:nvSpPr>
        <p:spPr>
          <a:xfrm>
            <a:off x="915000" y="246500"/>
            <a:ext cx="8106300" cy="10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The research team plans on identifying the product which have most number of complaints associated with them. This will help them investigate any shortcomings related to those products so that they could mitigate the prevailing issues.</a:t>
            </a:r>
            <a:endParaRPr sz="1600">
              <a:solidFill>
                <a:schemeClr val="dk1"/>
              </a:solidFill>
              <a:latin typeface="Source Sans Pro Black"/>
              <a:ea typeface="Source Sans Pro Black"/>
              <a:cs typeface="Source Sans Pro Black"/>
              <a:sym typeface="Source Sans Pro Black"/>
            </a:endParaRPr>
          </a:p>
          <a:p>
            <a:pPr indent="0" lvl="0" marL="0" rtl="0" algn="l">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Run a query that return the top 5 products with most number of complaints. Also,  return the number of complaint each of them has received.</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p:txBody>
      </p:sp>
      <p:sp>
        <p:nvSpPr>
          <p:cNvPr id="334" name="Google Shape;334;p49"/>
          <p:cNvSpPr txBox="1"/>
          <p:nvPr>
            <p:ph type="ctrTitle"/>
          </p:nvPr>
        </p:nvSpPr>
        <p:spPr>
          <a:xfrm>
            <a:off x="3000" y="31250"/>
            <a:ext cx="912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12.</a:t>
            </a:r>
            <a:endParaRPr/>
          </a:p>
        </p:txBody>
      </p:sp>
      <p:sp>
        <p:nvSpPr>
          <p:cNvPr id="335" name="Google Shape;335;p49"/>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36" name="Google Shape;336;p49"/>
          <p:cNvSpPr txBox="1"/>
          <p:nvPr/>
        </p:nvSpPr>
        <p:spPr>
          <a:xfrm>
            <a:off x="868700" y="21687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424242"/>
              </a:solidFill>
              <a:latin typeface="Nunito"/>
              <a:ea typeface="Nunito"/>
              <a:cs typeface="Nunito"/>
              <a:sym typeface="Nunito"/>
            </a:endParaRPr>
          </a:p>
        </p:txBody>
      </p:sp>
      <p:sp>
        <p:nvSpPr>
          <p:cNvPr id="337" name="Google Shape;337;p49"/>
          <p:cNvSpPr txBox="1"/>
          <p:nvPr/>
        </p:nvSpPr>
        <p:spPr>
          <a:xfrm>
            <a:off x="116475" y="2371650"/>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
        <p:nvSpPr>
          <p:cNvPr id="338" name="Google Shape;338;p49"/>
          <p:cNvSpPr txBox="1"/>
          <p:nvPr/>
        </p:nvSpPr>
        <p:spPr>
          <a:xfrm>
            <a:off x="5500525" y="2302325"/>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pic>
        <p:nvPicPr>
          <p:cNvPr id="339" name="Google Shape;339;p49"/>
          <p:cNvPicPr preferRelativeResize="0"/>
          <p:nvPr/>
        </p:nvPicPr>
        <p:blipFill>
          <a:blip r:embed="rId3">
            <a:alphaModFix/>
          </a:blip>
          <a:stretch>
            <a:fillRect/>
          </a:stretch>
        </p:blipFill>
        <p:spPr>
          <a:xfrm>
            <a:off x="192675" y="2798525"/>
            <a:ext cx="5384051" cy="1520075"/>
          </a:xfrm>
          <a:prstGeom prst="rect">
            <a:avLst/>
          </a:prstGeom>
          <a:noFill/>
          <a:ln>
            <a:noFill/>
          </a:ln>
        </p:spPr>
      </p:pic>
      <p:pic>
        <p:nvPicPr>
          <p:cNvPr id="340" name="Google Shape;340;p49"/>
          <p:cNvPicPr preferRelativeResize="0"/>
          <p:nvPr/>
        </p:nvPicPr>
        <p:blipFill>
          <a:blip r:embed="rId4">
            <a:alphaModFix/>
          </a:blip>
          <a:stretch>
            <a:fillRect/>
          </a:stretch>
        </p:blipFill>
        <p:spPr>
          <a:xfrm>
            <a:off x="5576725" y="2869700"/>
            <a:ext cx="2827650" cy="127244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50"/>
          <p:cNvPicPr preferRelativeResize="0"/>
          <p:nvPr/>
        </p:nvPicPr>
        <p:blipFill>
          <a:blip r:embed="rId3">
            <a:alphaModFix/>
          </a:blip>
          <a:stretch>
            <a:fillRect/>
          </a:stretch>
        </p:blipFill>
        <p:spPr>
          <a:xfrm>
            <a:off x="1243100" y="653824"/>
            <a:ext cx="7140049" cy="3851200"/>
          </a:xfrm>
          <a:prstGeom prst="rect">
            <a:avLst/>
          </a:prstGeom>
          <a:noFill/>
          <a:ln>
            <a:noFill/>
          </a:ln>
        </p:spPr>
      </p:pic>
      <p:sp>
        <p:nvSpPr>
          <p:cNvPr id="346" name="Google Shape;346;p50"/>
          <p:cNvSpPr txBox="1"/>
          <p:nvPr/>
        </p:nvSpPr>
        <p:spPr>
          <a:xfrm>
            <a:off x="1212175" y="208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Pie Chart: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ph idx="1" type="subTitle"/>
          </p:nvPr>
        </p:nvSpPr>
        <p:spPr>
          <a:xfrm>
            <a:off x="915000" y="322700"/>
            <a:ext cx="8106300" cy="106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Once they the team has addressed the issues faced by products </a:t>
            </a:r>
            <a:r>
              <a:rPr lang="en" sz="1600">
                <a:solidFill>
                  <a:schemeClr val="dk1"/>
                </a:solidFill>
                <a:latin typeface="Source Sans Pro Black"/>
                <a:ea typeface="Source Sans Pro Black"/>
                <a:cs typeface="Source Sans Pro Black"/>
                <a:sym typeface="Source Sans Pro Black"/>
              </a:rPr>
              <a:t>with</a:t>
            </a:r>
            <a:r>
              <a:rPr lang="en" sz="1600">
                <a:solidFill>
                  <a:schemeClr val="dk1"/>
                </a:solidFill>
                <a:latin typeface="Source Sans Pro Black"/>
                <a:ea typeface="Source Sans Pro Black"/>
                <a:cs typeface="Source Sans Pro Black"/>
                <a:sym typeface="Source Sans Pro Black"/>
              </a:rPr>
              <a:t> the most number of complaint, it set on to </a:t>
            </a:r>
            <a:r>
              <a:rPr lang="en" sz="1600">
                <a:solidFill>
                  <a:schemeClr val="dk1"/>
                </a:solidFill>
                <a:latin typeface="Source Sans Pro Black"/>
                <a:ea typeface="Source Sans Pro Black"/>
                <a:cs typeface="Source Sans Pro Black"/>
                <a:sym typeface="Source Sans Pro Black"/>
              </a:rPr>
              <a:t>on identifying the product with the most disputes.</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Run a query that return the top 5 products with most disputes along with the number of </a:t>
            </a:r>
            <a:r>
              <a:rPr lang="en" sz="1600">
                <a:solidFill>
                  <a:schemeClr val="dk1"/>
                </a:solidFill>
                <a:latin typeface="Source Sans Pro Black"/>
                <a:ea typeface="Source Sans Pro Black"/>
                <a:cs typeface="Source Sans Pro Black"/>
                <a:sym typeface="Source Sans Pro Black"/>
              </a:rPr>
              <a:t>occurrences.</a:t>
            </a:r>
            <a:endParaRPr sz="1600">
              <a:solidFill>
                <a:schemeClr val="dk1"/>
              </a:solidFill>
              <a:latin typeface="Source Sans Pro Black"/>
              <a:ea typeface="Source Sans Pro Black"/>
              <a:cs typeface="Source Sans Pro Black"/>
              <a:sym typeface="Source Sans Pro Black"/>
            </a:endParaRPr>
          </a:p>
        </p:txBody>
      </p:sp>
      <p:sp>
        <p:nvSpPr>
          <p:cNvPr id="352" name="Google Shape;352;p51"/>
          <p:cNvSpPr txBox="1"/>
          <p:nvPr>
            <p:ph type="ctrTitle"/>
          </p:nvPr>
        </p:nvSpPr>
        <p:spPr>
          <a:xfrm>
            <a:off x="3000" y="31250"/>
            <a:ext cx="912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13.</a:t>
            </a:r>
            <a:endParaRPr/>
          </a:p>
        </p:txBody>
      </p:sp>
      <p:sp>
        <p:nvSpPr>
          <p:cNvPr id="353" name="Google Shape;353;p51"/>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54" name="Google Shape;354;p51"/>
          <p:cNvSpPr txBox="1"/>
          <p:nvPr/>
        </p:nvSpPr>
        <p:spPr>
          <a:xfrm>
            <a:off x="868700" y="21687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424242"/>
              </a:solidFill>
              <a:latin typeface="Nunito"/>
              <a:ea typeface="Nunito"/>
              <a:cs typeface="Nunito"/>
              <a:sym typeface="Nunito"/>
            </a:endParaRPr>
          </a:p>
        </p:txBody>
      </p:sp>
      <p:sp>
        <p:nvSpPr>
          <p:cNvPr id="355" name="Google Shape;355;p51"/>
          <p:cNvSpPr txBox="1"/>
          <p:nvPr/>
        </p:nvSpPr>
        <p:spPr>
          <a:xfrm>
            <a:off x="116475" y="2295450"/>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
        <p:nvSpPr>
          <p:cNvPr id="356" name="Google Shape;356;p51"/>
          <p:cNvSpPr txBox="1"/>
          <p:nvPr/>
        </p:nvSpPr>
        <p:spPr>
          <a:xfrm>
            <a:off x="5652925" y="2302325"/>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pic>
        <p:nvPicPr>
          <p:cNvPr id="357" name="Google Shape;357;p51"/>
          <p:cNvPicPr preferRelativeResize="0"/>
          <p:nvPr/>
        </p:nvPicPr>
        <p:blipFill>
          <a:blip r:embed="rId3">
            <a:alphaModFix/>
          </a:blip>
          <a:stretch>
            <a:fillRect/>
          </a:stretch>
        </p:blipFill>
        <p:spPr>
          <a:xfrm>
            <a:off x="116475" y="2593575"/>
            <a:ext cx="5558575" cy="1619575"/>
          </a:xfrm>
          <a:prstGeom prst="rect">
            <a:avLst/>
          </a:prstGeom>
          <a:noFill/>
          <a:ln>
            <a:noFill/>
          </a:ln>
        </p:spPr>
      </p:pic>
      <p:pic>
        <p:nvPicPr>
          <p:cNvPr id="358" name="Google Shape;358;p51"/>
          <p:cNvPicPr preferRelativeResize="0"/>
          <p:nvPr/>
        </p:nvPicPr>
        <p:blipFill>
          <a:blip r:embed="rId4">
            <a:alphaModFix/>
          </a:blip>
          <a:stretch>
            <a:fillRect/>
          </a:stretch>
        </p:blipFill>
        <p:spPr>
          <a:xfrm>
            <a:off x="5721400" y="2778077"/>
            <a:ext cx="3010000" cy="151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title"/>
          </p:nvPr>
        </p:nvSpPr>
        <p:spPr>
          <a:xfrm>
            <a:off x="786150" y="460527"/>
            <a:ext cx="7571700" cy="9537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5400"/>
              <a:t>About Dataset</a:t>
            </a:r>
            <a:endParaRPr/>
          </a:p>
        </p:txBody>
      </p:sp>
      <p:sp>
        <p:nvSpPr>
          <p:cNvPr id="112" name="Google Shape;112;p25"/>
          <p:cNvSpPr txBox="1"/>
          <p:nvPr>
            <p:ph idx="1" type="body"/>
          </p:nvPr>
        </p:nvSpPr>
        <p:spPr>
          <a:xfrm>
            <a:off x="786150" y="1626500"/>
            <a:ext cx="7571700" cy="3208800"/>
          </a:xfrm>
          <a:prstGeom prst="rect">
            <a:avLst/>
          </a:prstGeom>
        </p:spPr>
        <p:txBody>
          <a:bodyPr anchorCtr="0" anchor="t" bIns="91425" lIns="91425" spcFirstLastPara="1" rIns="91425" wrap="square" tIns="91425">
            <a:noAutofit/>
          </a:bodyPr>
          <a:lstStyle/>
          <a:p>
            <a:pPr indent="-368300" lvl="0" marL="457200" marR="0" rtl="0" algn="just">
              <a:lnSpc>
                <a:spcPct val="115000"/>
              </a:lnSpc>
              <a:spcBef>
                <a:spcPts val="0"/>
              </a:spcBef>
              <a:spcAft>
                <a:spcPts val="0"/>
              </a:spcAft>
              <a:buClr>
                <a:schemeClr val="dk1"/>
              </a:buClr>
              <a:buSzPts val="2200"/>
              <a:buChar char="●"/>
            </a:pPr>
            <a:r>
              <a:rPr b="1" lang="en" sz="2200"/>
              <a:t>Consumer complaints dataset have around 18 attributes and 65500 records.</a:t>
            </a:r>
            <a:endParaRPr b="1" sz="2200"/>
          </a:p>
          <a:p>
            <a:pPr indent="-368300" lvl="0" marL="457200" marR="0" rtl="0" algn="just">
              <a:lnSpc>
                <a:spcPct val="115000"/>
              </a:lnSpc>
              <a:spcBef>
                <a:spcPts val="0"/>
              </a:spcBef>
              <a:spcAft>
                <a:spcPts val="0"/>
              </a:spcAft>
              <a:buClr>
                <a:schemeClr val="dk1"/>
              </a:buClr>
              <a:buSzPts val="2200"/>
              <a:buChar char="●"/>
            </a:pPr>
            <a:r>
              <a:rPr b="1" lang="en" sz="2200"/>
              <a:t>Complaint_ID is the primary Key.</a:t>
            </a:r>
            <a:endParaRPr b="1" sz="2200"/>
          </a:p>
          <a:p>
            <a:pPr indent="-368300" lvl="0" marL="457200" marR="0" rtl="0" algn="just">
              <a:lnSpc>
                <a:spcPct val="115000"/>
              </a:lnSpc>
              <a:spcBef>
                <a:spcPts val="0"/>
              </a:spcBef>
              <a:spcAft>
                <a:spcPts val="0"/>
              </a:spcAft>
              <a:buClr>
                <a:schemeClr val="dk1"/>
              </a:buClr>
              <a:buSzPts val="2200"/>
              <a:buChar char="●"/>
            </a:pPr>
            <a:r>
              <a:rPr b="1" lang="en" sz="2200"/>
              <a:t>Tags, Consumer Consent Provided,Company Public Response, Consumer Complaint Narrative fields are not used in our analysis because around 80% of data is NULL.</a:t>
            </a:r>
            <a:endParaRPr b="1" sz="2200"/>
          </a:p>
          <a:p>
            <a:pPr indent="-368300" lvl="0" marL="457200" marR="0" rtl="0" algn="just">
              <a:lnSpc>
                <a:spcPct val="115000"/>
              </a:lnSpc>
              <a:spcBef>
                <a:spcPts val="0"/>
              </a:spcBef>
              <a:spcAft>
                <a:spcPts val="0"/>
              </a:spcAft>
              <a:buSzPts val="2200"/>
              <a:buChar char="●"/>
            </a:pPr>
            <a:r>
              <a:t/>
            </a:r>
            <a:endParaRPr b="1"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nvSpPr>
        <p:spPr>
          <a:xfrm>
            <a:off x="1235500" y="163150"/>
            <a:ext cx="36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Vertical Bar Graph:</a:t>
            </a:r>
            <a:endParaRPr/>
          </a:p>
        </p:txBody>
      </p:sp>
      <p:pic>
        <p:nvPicPr>
          <p:cNvPr id="364" name="Google Shape;364;p52"/>
          <p:cNvPicPr preferRelativeResize="0"/>
          <p:nvPr/>
        </p:nvPicPr>
        <p:blipFill>
          <a:blip r:embed="rId3">
            <a:alphaModFix/>
          </a:blip>
          <a:stretch>
            <a:fillRect/>
          </a:stretch>
        </p:blipFill>
        <p:spPr>
          <a:xfrm>
            <a:off x="1319300" y="730025"/>
            <a:ext cx="6350925" cy="3851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3"/>
          <p:cNvSpPr txBox="1"/>
          <p:nvPr>
            <p:ph idx="4294967295" type="ctrTitle"/>
          </p:nvPr>
        </p:nvSpPr>
        <p:spPr>
          <a:xfrm>
            <a:off x="0" y="2269150"/>
            <a:ext cx="9144000" cy="1159800"/>
          </a:xfrm>
          <a:prstGeom prst="rect">
            <a:avLst/>
          </a:prstGeom>
          <a:noFill/>
          <a:ln>
            <a:noFill/>
          </a:ln>
          <a:effectLst>
            <a:outerShdw blurRad="28575" rotWithShape="0" algn="bl" dir="20100000" dist="95250">
              <a:srgbClr val="000000"/>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12500"/>
              <a:t>Thank You!</a:t>
            </a:r>
            <a:endParaRPr b="1" i="0" sz="12500" u="none" cap="none" strike="noStrike">
              <a:solidFill>
                <a:schemeClr val="accent1"/>
              </a:solidFill>
              <a:latin typeface="Roboto Slab"/>
              <a:ea typeface="Roboto Slab"/>
              <a:cs typeface="Roboto Slab"/>
              <a:sym typeface="Roboto Slab"/>
            </a:endParaRPr>
          </a:p>
        </p:txBody>
      </p:sp>
      <p:sp>
        <p:nvSpPr>
          <p:cNvPr id="370" name="Google Shape;370;p5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4"/>
          <p:cNvSpPr txBox="1"/>
          <p:nvPr>
            <p:ph idx="4294967295" type="subTitle"/>
          </p:nvPr>
        </p:nvSpPr>
        <p:spPr>
          <a:xfrm>
            <a:off x="222650" y="1726150"/>
            <a:ext cx="9144000" cy="3054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600"/>
              </a:spcBef>
              <a:spcAft>
                <a:spcPts val="0"/>
              </a:spcAft>
              <a:buClr>
                <a:schemeClr val="accent4"/>
              </a:buClr>
              <a:buSzPts val="3000"/>
              <a:buFont typeface="Source Sans Pro"/>
              <a:buNone/>
            </a:pPr>
            <a:r>
              <a:rPr b="1" lang="en" sz="3600"/>
              <a:t>Aiman Mukhtar -</a:t>
            </a:r>
            <a:r>
              <a:rPr b="1" lang="en" sz="3600"/>
              <a:t> </a:t>
            </a:r>
            <a:r>
              <a:rPr b="1" lang="en" sz="3600" u="sng">
                <a:solidFill>
                  <a:schemeClr val="hlink"/>
                </a:solidFill>
                <a:hlinkClick r:id="rId3"/>
              </a:rPr>
              <a:t>LinkedIn</a:t>
            </a:r>
            <a:r>
              <a:rPr b="1" lang="en" sz="3600"/>
              <a:t> - </a:t>
            </a:r>
            <a:r>
              <a:rPr b="1" lang="en" sz="3600" u="sng">
                <a:solidFill>
                  <a:schemeClr val="hlink"/>
                </a:solidFill>
                <a:hlinkClick r:id="rId4"/>
              </a:rPr>
              <a:t>Email</a:t>
            </a:r>
            <a:endParaRPr b="1" sz="3600"/>
          </a:p>
          <a:p>
            <a:pPr indent="0" lvl="0" marL="0" rtl="0" algn="l">
              <a:spcBef>
                <a:spcPts val="600"/>
              </a:spcBef>
              <a:spcAft>
                <a:spcPts val="0"/>
              </a:spcAft>
              <a:buClr>
                <a:schemeClr val="accent4"/>
              </a:buClr>
              <a:buSzPts val="3000"/>
              <a:buFont typeface="Source Sans Pro"/>
              <a:buNone/>
            </a:pPr>
            <a:r>
              <a:rPr b="1" lang="en" sz="3600"/>
              <a:t>Muhammad Waleed Yasin - </a:t>
            </a:r>
            <a:r>
              <a:rPr b="1" lang="en" sz="3600" u="sng">
                <a:solidFill>
                  <a:schemeClr val="hlink"/>
                </a:solidFill>
                <a:hlinkClick r:id="rId5"/>
              </a:rPr>
              <a:t>LinkedIn</a:t>
            </a:r>
            <a:r>
              <a:rPr b="1" lang="en" sz="3600"/>
              <a:t> - </a:t>
            </a:r>
            <a:r>
              <a:rPr b="1" lang="en" sz="3600" u="sng">
                <a:solidFill>
                  <a:schemeClr val="hlink"/>
                </a:solidFill>
                <a:hlinkClick r:id="rId6"/>
              </a:rPr>
              <a:t>Email</a:t>
            </a:r>
            <a:endParaRPr b="1" sz="3600"/>
          </a:p>
          <a:p>
            <a:pPr indent="0" lvl="0" marL="0" marR="0" rtl="0" algn="l">
              <a:lnSpc>
                <a:spcPct val="100000"/>
              </a:lnSpc>
              <a:spcBef>
                <a:spcPts val="600"/>
              </a:spcBef>
              <a:spcAft>
                <a:spcPts val="0"/>
              </a:spcAft>
              <a:buClr>
                <a:schemeClr val="accent4"/>
              </a:buClr>
              <a:buSzPts val="3000"/>
              <a:buFont typeface="Source Sans Pro"/>
              <a:buNone/>
            </a:pPr>
            <a:r>
              <a:rPr b="1" lang="en" sz="3600"/>
              <a:t>Osama Yusuf Hassan - </a:t>
            </a:r>
            <a:r>
              <a:rPr b="1" lang="en" sz="3600" u="sng">
                <a:solidFill>
                  <a:schemeClr val="hlink"/>
                </a:solidFill>
                <a:hlinkClick r:id="rId7"/>
              </a:rPr>
              <a:t>LinkedIn</a:t>
            </a:r>
            <a:r>
              <a:rPr b="1" lang="en" sz="3600"/>
              <a:t> - </a:t>
            </a:r>
            <a:r>
              <a:rPr b="1" lang="en" sz="3600" u="sng">
                <a:solidFill>
                  <a:schemeClr val="hlink"/>
                </a:solidFill>
                <a:hlinkClick r:id="rId8"/>
              </a:rPr>
              <a:t>Email</a:t>
            </a:r>
            <a:endParaRPr b="1" sz="3600"/>
          </a:p>
          <a:p>
            <a:pPr indent="0" lvl="0" marL="0" rtl="0" algn="l">
              <a:spcBef>
                <a:spcPts val="600"/>
              </a:spcBef>
              <a:spcAft>
                <a:spcPts val="0"/>
              </a:spcAft>
              <a:buClr>
                <a:schemeClr val="accent4"/>
              </a:buClr>
              <a:buSzPts val="3000"/>
              <a:buFont typeface="Source Sans Pro"/>
              <a:buNone/>
            </a:pPr>
            <a:r>
              <a:rPr b="1" lang="en" sz="3600"/>
              <a:t>Umair Khalid - </a:t>
            </a:r>
            <a:r>
              <a:rPr b="1" lang="en" sz="3600" u="sng">
                <a:solidFill>
                  <a:schemeClr val="hlink"/>
                </a:solidFill>
                <a:hlinkClick r:id="rId9"/>
              </a:rPr>
              <a:t>LinkedIn</a:t>
            </a:r>
            <a:r>
              <a:rPr b="1" lang="en" sz="3600"/>
              <a:t> - </a:t>
            </a:r>
            <a:r>
              <a:rPr b="1" lang="en" sz="3600" u="sng">
                <a:solidFill>
                  <a:schemeClr val="hlink"/>
                </a:solidFill>
                <a:hlinkClick r:id="rId10"/>
              </a:rPr>
              <a:t>Email</a:t>
            </a:r>
            <a:endParaRPr b="1" sz="3600"/>
          </a:p>
          <a:p>
            <a:pPr indent="0" lvl="0" marL="0" rtl="0" algn="l">
              <a:spcBef>
                <a:spcPts val="600"/>
              </a:spcBef>
              <a:spcAft>
                <a:spcPts val="0"/>
              </a:spcAft>
              <a:buClr>
                <a:schemeClr val="accent4"/>
              </a:buClr>
              <a:buSzPts val="3000"/>
              <a:buFont typeface="Source Sans Pro"/>
              <a:buNone/>
            </a:pPr>
            <a:r>
              <a:rPr b="1" lang="en" sz="3600"/>
              <a:t>Ghazi Haider - </a:t>
            </a:r>
            <a:r>
              <a:rPr b="1" lang="en" sz="3600" u="sng">
                <a:solidFill>
                  <a:schemeClr val="hlink"/>
                </a:solidFill>
                <a:hlinkClick r:id="rId11"/>
              </a:rPr>
              <a:t>Email</a:t>
            </a:r>
            <a:endParaRPr b="1" sz="3600"/>
          </a:p>
        </p:txBody>
      </p:sp>
      <p:sp>
        <p:nvSpPr>
          <p:cNvPr id="376" name="Google Shape;376;p54"/>
          <p:cNvSpPr txBox="1"/>
          <p:nvPr>
            <p:ph idx="4294967295" type="ctrTitle"/>
          </p:nvPr>
        </p:nvSpPr>
        <p:spPr>
          <a:xfrm>
            <a:off x="37025" y="175550"/>
            <a:ext cx="9144000" cy="1642800"/>
          </a:xfrm>
          <a:prstGeom prst="rect">
            <a:avLst/>
          </a:prstGeom>
          <a:noFill/>
          <a:ln>
            <a:noFill/>
          </a:ln>
          <a:effectLst>
            <a:outerShdw blurRad="57150" rotWithShape="0" algn="bl" dist="66675">
              <a:srgbClr val="000000"/>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11900">
                <a:solidFill>
                  <a:schemeClr val="dk1"/>
                </a:solidFill>
              </a:rPr>
              <a:t>Meet us at:</a:t>
            </a:r>
            <a:endParaRPr b="1" i="0" sz="11900" u="none" cap="none" strike="noStrike">
              <a:solidFill>
                <a:schemeClr val="dk1"/>
              </a:solidFill>
              <a:latin typeface="Roboto Slab"/>
              <a:ea typeface="Roboto Slab"/>
              <a:cs typeface="Roboto Slab"/>
              <a:sym typeface="Roboto Slab"/>
            </a:endParaRPr>
          </a:p>
        </p:txBody>
      </p:sp>
      <p:sp>
        <p:nvSpPr>
          <p:cNvPr id="377" name="Google Shape;377;p5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150" y="-46775"/>
            <a:ext cx="7573500" cy="1039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b="1" lang="en" sz="5200"/>
              <a:t>Data Dictionary</a:t>
            </a:r>
            <a:endParaRPr b="1" sz="5200"/>
          </a:p>
        </p:txBody>
      </p:sp>
      <p:sp>
        <p:nvSpPr>
          <p:cNvPr id="118" name="Google Shape;118;p2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19" name="Google Shape;119;p26"/>
          <p:cNvPicPr preferRelativeResize="0"/>
          <p:nvPr/>
        </p:nvPicPr>
        <p:blipFill>
          <a:blip r:embed="rId3">
            <a:alphaModFix/>
          </a:blip>
          <a:stretch>
            <a:fillRect/>
          </a:stretch>
        </p:blipFill>
        <p:spPr>
          <a:xfrm>
            <a:off x="1357875" y="966425"/>
            <a:ext cx="6417700" cy="417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359475" y="297500"/>
            <a:ext cx="7573500" cy="1460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b="1" lang="en" sz="3700"/>
              <a:t>Entity Relationship Diagram (ERD)</a:t>
            </a:r>
            <a:endParaRPr b="1" sz="3700"/>
          </a:p>
        </p:txBody>
      </p:sp>
      <p:sp>
        <p:nvSpPr>
          <p:cNvPr id="125" name="Google Shape;125;p2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26" name="Google Shape;126;p27"/>
          <p:cNvPicPr preferRelativeResize="0"/>
          <p:nvPr/>
        </p:nvPicPr>
        <p:blipFill>
          <a:blip r:embed="rId3">
            <a:alphaModFix/>
          </a:blip>
          <a:stretch>
            <a:fillRect/>
          </a:stretch>
        </p:blipFill>
        <p:spPr>
          <a:xfrm>
            <a:off x="2428275" y="1266125"/>
            <a:ext cx="5179026" cy="369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8"/>
          <p:cNvSpPr/>
          <p:nvPr/>
        </p:nvSpPr>
        <p:spPr>
          <a:xfrm>
            <a:off x="5880381" y="2562025"/>
            <a:ext cx="1381800" cy="136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8"/>
          <p:cNvSpPr txBox="1"/>
          <p:nvPr>
            <p:ph idx="4294967295" type="ctrTitle"/>
          </p:nvPr>
        </p:nvSpPr>
        <p:spPr>
          <a:xfrm>
            <a:off x="150" y="435175"/>
            <a:ext cx="91440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5400" u="none" cap="none" strike="noStrike">
                <a:solidFill>
                  <a:schemeClr val="accent1"/>
                </a:solidFill>
                <a:latin typeface="Roboto Slab"/>
                <a:ea typeface="Roboto Slab"/>
                <a:cs typeface="Roboto Slab"/>
                <a:sym typeface="Roboto Slab"/>
              </a:rPr>
              <a:t>Business Problem</a:t>
            </a:r>
            <a:endParaRPr b="1" i="0" sz="5400" u="none" cap="none" strike="noStrike">
              <a:solidFill>
                <a:schemeClr val="accent1"/>
              </a:solidFill>
              <a:latin typeface="Roboto Slab"/>
              <a:ea typeface="Roboto Slab"/>
              <a:cs typeface="Roboto Slab"/>
              <a:sym typeface="Roboto Slab"/>
            </a:endParaRPr>
          </a:p>
        </p:txBody>
      </p:sp>
      <p:cxnSp>
        <p:nvCxnSpPr>
          <p:cNvPr id="133" name="Google Shape;133;p28"/>
          <p:cNvCxnSpPr/>
          <p:nvPr/>
        </p:nvCxnSpPr>
        <p:spPr>
          <a:xfrm>
            <a:off x="6694986" y="3933625"/>
            <a:ext cx="214500" cy="856800"/>
          </a:xfrm>
          <a:prstGeom prst="straightConnector1">
            <a:avLst/>
          </a:prstGeom>
          <a:noFill/>
          <a:ln cap="flat" cmpd="sng" w="9525">
            <a:solidFill>
              <a:srgbClr val="CFD8DC"/>
            </a:solidFill>
            <a:prstDash val="solid"/>
            <a:round/>
            <a:headEnd len="sm" w="sm" type="none"/>
            <a:tailEnd len="sm" w="sm" type="none"/>
          </a:ln>
        </p:spPr>
      </p:cxnSp>
      <p:cxnSp>
        <p:nvCxnSpPr>
          <p:cNvPr id="134" name="Google Shape;134;p28"/>
          <p:cNvCxnSpPr/>
          <p:nvPr/>
        </p:nvCxnSpPr>
        <p:spPr>
          <a:xfrm>
            <a:off x="7059842" y="3727574"/>
            <a:ext cx="394200" cy="525600"/>
          </a:xfrm>
          <a:prstGeom prst="straightConnector1">
            <a:avLst/>
          </a:prstGeom>
          <a:noFill/>
          <a:ln cap="flat" cmpd="sng" w="9525">
            <a:solidFill>
              <a:srgbClr val="CFD8DC"/>
            </a:solidFill>
            <a:prstDash val="solid"/>
            <a:round/>
            <a:headEnd len="sm" w="sm" type="none"/>
            <a:tailEnd len="sm" w="sm" type="none"/>
          </a:ln>
        </p:spPr>
      </p:cxnSp>
      <p:cxnSp>
        <p:nvCxnSpPr>
          <p:cNvPr id="135" name="Google Shape;135;p28"/>
          <p:cNvCxnSpPr/>
          <p:nvPr/>
        </p:nvCxnSpPr>
        <p:spPr>
          <a:xfrm>
            <a:off x="7224089" y="3501963"/>
            <a:ext cx="752400" cy="464100"/>
          </a:xfrm>
          <a:prstGeom prst="straightConnector1">
            <a:avLst/>
          </a:prstGeom>
          <a:noFill/>
          <a:ln cap="flat" cmpd="sng" w="9525">
            <a:solidFill>
              <a:srgbClr val="CFD8DC"/>
            </a:solidFill>
            <a:prstDash val="solid"/>
            <a:round/>
            <a:headEnd len="sm" w="sm" type="none"/>
            <a:tailEnd len="sm" w="sm" type="none"/>
          </a:ln>
        </p:spPr>
      </p:cxnSp>
      <p:sp>
        <p:nvSpPr>
          <p:cNvPr id="136" name="Google Shape;136;p2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37" name="Google Shape;137;p28"/>
          <p:cNvSpPr txBox="1"/>
          <p:nvPr/>
        </p:nvSpPr>
        <p:spPr>
          <a:xfrm>
            <a:off x="332275" y="1692575"/>
            <a:ext cx="8492400" cy="3309300"/>
          </a:xfrm>
          <a:prstGeom prst="rect">
            <a:avLst/>
          </a:prstGeom>
          <a:noFill/>
          <a:ln>
            <a:noFill/>
          </a:ln>
        </p:spPr>
        <p:txBody>
          <a:bodyPr anchorCtr="0" anchor="t" bIns="91425" lIns="91425" spcFirstLastPara="1" rIns="91425" wrap="square" tIns="91425">
            <a:spAutoFit/>
          </a:bodyPr>
          <a:lstStyle/>
          <a:p>
            <a:pPr indent="0" lvl="0" marL="0" rtl="0" algn="just">
              <a:spcBef>
                <a:spcPts val="600"/>
              </a:spcBef>
              <a:spcAft>
                <a:spcPts val="0"/>
              </a:spcAft>
              <a:buNone/>
            </a:pPr>
            <a:r>
              <a:rPr b="1" lang="en" sz="2200">
                <a:solidFill>
                  <a:schemeClr val="dk1"/>
                </a:solidFill>
                <a:latin typeface="Source Sans Pro"/>
                <a:ea typeface="Source Sans Pro"/>
                <a:cs typeface="Source Sans Pro"/>
                <a:sym typeface="Source Sans Pro"/>
              </a:rPr>
              <a:t>The Academic Research Council of Consumer Financial Protection Bureau (CFPB) is meeting to publish the annual Consumer Complaint Report published.</a:t>
            </a:r>
            <a:endParaRPr b="1" sz="2200">
              <a:solidFill>
                <a:schemeClr val="dk1"/>
              </a:solidFill>
              <a:latin typeface="Source Sans Pro"/>
              <a:ea typeface="Source Sans Pro"/>
              <a:cs typeface="Source Sans Pro"/>
              <a:sym typeface="Source Sans Pro"/>
            </a:endParaRPr>
          </a:p>
          <a:p>
            <a:pPr indent="-368300" lvl="0" marL="457200" rtl="0" algn="just">
              <a:spcBef>
                <a:spcPts val="600"/>
              </a:spcBef>
              <a:spcAft>
                <a:spcPts val="0"/>
              </a:spcAft>
              <a:buClr>
                <a:schemeClr val="dk1"/>
              </a:buClr>
              <a:buSzPts val="2200"/>
              <a:buFont typeface="Source Sans Pro"/>
              <a:buChar char="●"/>
            </a:pPr>
            <a:r>
              <a:rPr b="1" lang="en" sz="2200">
                <a:solidFill>
                  <a:schemeClr val="dk1"/>
                </a:solidFill>
                <a:latin typeface="Source Sans Pro"/>
                <a:ea typeface="Source Sans Pro"/>
                <a:cs typeface="Source Sans Pro"/>
                <a:sym typeface="Source Sans Pro"/>
              </a:rPr>
              <a:t>The agenda of this meeting involves:Analyzing the trends of consumer complaints across the US.</a:t>
            </a:r>
            <a:endParaRPr b="1" sz="2200">
              <a:solidFill>
                <a:schemeClr val="dk1"/>
              </a:solidFill>
              <a:latin typeface="Source Sans Pro"/>
              <a:ea typeface="Source Sans Pro"/>
              <a:cs typeface="Source Sans Pro"/>
              <a:sym typeface="Source Sans Pro"/>
            </a:endParaRPr>
          </a:p>
          <a:p>
            <a:pPr indent="-368300" lvl="0" marL="457200" rtl="0" algn="just">
              <a:spcBef>
                <a:spcPts val="0"/>
              </a:spcBef>
              <a:spcAft>
                <a:spcPts val="0"/>
              </a:spcAft>
              <a:buClr>
                <a:schemeClr val="dk1"/>
              </a:buClr>
              <a:buSzPts val="2200"/>
              <a:buFont typeface="Source Sans Pro"/>
              <a:buChar char="●"/>
            </a:pPr>
            <a:r>
              <a:rPr b="1" lang="en" sz="2200">
                <a:solidFill>
                  <a:schemeClr val="dk1"/>
                </a:solidFill>
                <a:latin typeface="Source Sans Pro"/>
                <a:ea typeface="Source Sans Pro"/>
                <a:cs typeface="Source Sans Pro"/>
                <a:sym typeface="Source Sans Pro"/>
              </a:rPr>
              <a:t>Dissecting the consumer complaints data updated in the Consumer Complaints Database and deriving insights from it.</a:t>
            </a:r>
            <a:endParaRPr b="1" sz="2200">
              <a:solidFill>
                <a:schemeClr val="dk1"/>
              </a:solidFill>
              <a:latin typeface="Source Sans Pro"/>
              <a:ea typeface="Source Sans Pro"/>
              <a:cs typeface="Source Sans Pro"/>
              <a:sym typeface="Source Sans Pro"/>
            </a:endParaRPr>
          </a:p>
          <a:p>
            <a:pPr indent="-368300" lvl="0" marL="457200" rtl="0" algn="just">
              <a:spcBef>
                <a:spcPts val="0"/>
              </a:spcBef>
              <a:spcAft>
                <a:spcPts val="0"/>
              </a:spcAft>
              <a:buClr>
                <a:schemeClr val="dk1"/>
              </a:buClr>
              <a:buSzPts val="2200"/>
              <a:buFont typeface="Source Sans Pro"/>
              <a:buChar char="●"/>
            </a:pPr>
            <a:r>
              <a:rPr b="1" lang="en" sz="2200">
                <a:solidFill>
                  <a:schemeClr val="dk1"/>
                </a:solidFill>
                <a:latin typeface="Source Sans Pro"/>
                <a:ea typeface="Source Sans Pro"/>
                <a:cs typeface="Source Sans Pro"/>
                <a:sym typeface="Source Sans Pro"/>
              </a:rPr>
              <a:t>Proposing measures to mitigate consumer complaints and ensure customer satisfaction.</a:t>
            </a:r>
            <a:endParaRPr sz="2200">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idx="1" type="subTitle"/>
          </p:nvPr>
        </p:nvSpPr>
        <p:spPr>
          <a:xfrm>
            <a:off x="694375" y="290575"/>
            <a:ext cx="8106300" cy="1845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The customers lodge their complaints through various modes of submission. The research team decides to identify the most frequent mode of submission in order to ensure that the respective team is equipped reasonably.</a:t>
            </a:r>
            <a:endParaRPr sz="1600">
              <a:solidFill>
                <a:schemeClr val="dk1"/>
              </a:solidFill>
              <a:latin typeface="Source Sans Pro Black"/>
              <a:ea typeface="Source Sans Pro Black"/>
              <a:cs typeface="Source Sans Pro Black"/>
              <a:sym typeface="Source Sans Pro Black"/>
            </a:endParaRPr>
          </a:p>
          <a:p>
            <a:pPr indent="0" lvl="0" marL="0" rtl="0" algn="just">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just">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Please run a query to identify the mode of submission adopted most frequently by customers.</a:t>
            </a:r>
            <a:endParaRPr sz="1600">
              <a:solidFill>
                <a:schemeClr val="dk1"/>
              </a:solidFill>
              <a:latin typeface="Source Sans Pro Black"/>
              <a:ea typeface="Source Sans Pro Black"/>
              <a:cs typeface="Source Sans Pro Black"/>
              <a:sym typeface="Source Sans Pro Black"/>
            </a:endParaRPr>
          </a:p>
        </p:txBody>
      </p:sp>
      <p:sp>
        <p:nvSpPr>
          <p:cNvPr id="143" name="Google Shape;143;p29"/>
          <p:cNvSpPr txBox="1"/>
          <p:nvPr>
            <p:ph type="ctrTitle"/>
          </p:nvPr>
        </p:nvSpPr>
        <p:spPr>
          <a:xfrm>
            <a:off x="231600" y="31250"/>
            <a:ext cx="5487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508000" lvl="0" marL="457200" rtl="0" algn="l">
              <a:lnSpc>
                <a:spcPct val="100000"/>
              </a:lnSpc>
              <a:spcBef>
                <a:spcPts val="0"/>
              </a:spcBef>
              <a:spcAft>
                <a:spcPts val="0"/>
              </a:spcAft>
              <a:buSzPts val="4400"/>
              <a:buAutoNum type="arabicPeriod"/>
            </a:pPr>
            <a:r>
              <a:t/>
            </a:r>
            <a:endParaRPr/>
          </a:p>
        </p:txBody>
      </p:sp>
      <p:sp>
        <p:nvSpPr>
          <p:cNvPr id="144" name="Google Shape;144;p29"/>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45" name="Google Shape;145;p29"/>
          <p:cNvSpPr txBox="1"/>
          <p:nvPr/>
        </p:nvSpPr>
        <p:spPr>
          <a:xfrm>
            <a:off x="2770125" y="247330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None/>
            </a:pPr>
            <a:r>
              <a:t/>
            </a:r>
            <a:endParaRPr sz="1300">
              <a:solidFill>
                <a:srgbClr val="424242"/>
              </a:solidFill>
              <a:latin typeface="Nunito"/>
              <a:ea typeface="Nunito"/>
              <a:cs typeface="Nunito"/>
              <a:sym typeface="Nunito"/>
            </a:endParaRPr>
          </a:p>
        </p:txBody>
      </p:sp>
      <p:pic>
        <p:nvPicPr>
          <p:cNvPr id="146" name="Google Shape;146;p29"/>
          <p:cNvPicPr preferRelativeResize="0"/>
          <p:nvPr/>
        </p:nvPicPr>
        <p:blipFill>
          <a:blip r:embed="rId3">
            <a:alphaModFix/>
          </a:blip>
          <a:stretch>
            <a:fillRect/>
          </a:stretch>
        </p:blipFill>
        <p:spPr>
          <a:xfrm>
            <a:off x="865125" y="2244700"/>
            <a:ext cx="4923025" cy="1618900"/>
          </a:xfrm>
          <a:prstGeom prst="rect">
            <a:avLst/>
          </a:prstGeom>
          <a:noFill/>
          <a:ln>
            <a:noFill/>
          </a:ln>
        </p:spPr>
      </p:pic>
      <p:pic>
        <p:nvPicPr>
          <p:cNvPr id="147" name="Google Shape;147;p29"/>
          <p:cNvPicPr preferRelativeResize="0"/>
          <p:nvPr/>
        </p:nvPicPr>
        <p:blipFill>
          <a:blip r:embed="rId4">
            <a:alphaModFix/>
          </a:blip>
          <a:stretch>
            <a:fillRect/>
          </a:stretch>
        </p:blipFill>
        <p:spPr>
          <a:xfrm>
            <a:off x="906950" y="3973775"/>
            <a:ext cx="3226375" cy="686800"/>
          </a:xfrm>
          <a:prstGeom prst="rect">
            <a:avLst/>
          </a:prstGeom>
          <a:noFill/>
          <a:ln>
            <a:noFill/>
          </a:ln>
        </p:spPr>
      </p:pic>
      <p:sp>
        <p:nvSpPr>
          <p:cNvPr id="148" name="Google Shape;148;p29"/>
          <p:cNvSpPr txBox="1"/>
          <p:nvPr/>
        </p:nvSpPr>
        <p:spPr>
          <a:xfrm>
            <a:off x="819850" y="1918725"/>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
        <p:nvSpPr>
          <p:cNvPr id="149" name="Google Shape;149;p29"/>
          <p:cNvSpPr txBox="1"/>
          <p:nvPr/>
        </p:nvSpPr>
        <p:spPr>
          <a:xfrm>
            <a:off x="819850" y="3573575"/>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3">
            <a:alphaModFix/>
          </a:blip>
          <a:stretch>
            <a:fillRect/>
          </a:stretch>
        </p:blipFill>
        <p:spPr>
          <a:xfrm>
            <a:off x="1485700" y="1006875"/>
            <a:ext cx="6077149" cy="3160900"/>
          </a:xfrm>
          <a:prstGeom prst="rect">
            <a:avLst/>
          </a:prstGeom>
          <a:noFill/>
          <a:ln>
            <a:noFill/>
          </a:ln>
        </p:spPr>
      </p:pic>
      <p:sp>
        <p:nvSpPr>
          <p:cNvPr id="155" name="Google Shape;155;p30"/>
          <p:cNvSpPr txBox="1"/>
          <p:nvPr/>
        </p:nvSpPr>
        <p:spPr>
          <a:xfrm>
            <a:off x="1485700" y="534600"/>
            <a:ext cx="38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Visualization using Vertical Bar Graph:</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idx="1" type="subTitle"/>
          </p:nvPr>
        </p:nvSpPr>
        <p:spPr>
          <a:xfrm>
            <a:off x="770575" y="214375"/>
            <a:ext cx="8106300" cy="16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Next on the research team decides to figure out the product which has </a:t>
            </a:r>
            <a:r>
              <a:rPr lang="en" sz="1600">
                <a:solidFill>
                  <a:schemeClr val="dk1"/>
                </a:solidFill>
                <a:latin typeface="Source Sans Pro Black"/>
                <a:ea typeface="Source Sans Pro Black"/>
                <a:cs typeface="Source Sans Pro Black"/>
                <a:sym typeface="Source Sans Pro Black"/>
              </a:rPr>
              <a:t>received the most number of complain in a specific month of a specific year.</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rPr lang="en" sz="1600">
                <a:solidFill>
                  <a:schemeClr val="dk1"/>
                </a:solidFill>
                <a:latin typeface="Source Sans Pro Black"/>
                <a:ea typeface="Source Sans Pro Black"/>
                <a:cs typeface="Source Sans Pro Black"/>
                <a:sym typeface="Source Sans Pro Black"/>
              </a:rPr>
              <a:t>Run a query for this.</a:t>
            </a:r>
            <a:endParaRPr sz="1600">
              <a:solidFill>
                <a:schemeClr val="dk1"/>
              </a:solidFill>
              <a:latin typeface="Source Sans Pro Black"/>
              <a:ea typeface="Source Sans Pro Black"/>
              <a:cs typeface="Source Sans Pro Black"/>
              <a:sym typeface="Source Sans Pro Black"/>
            </a:endParaRPr>
          </a:p>
          <a:p>
            <a:pPr indent="0" lvl="0" marL="0" rtl="0" algn="l">
              <a:lnSpc>
                <a:spcPct val="100000"/>
              </a:lnSpc>
              <a:spcBef>
                <a:spcPts val="0"/>
              </a:spcBef>
              <a:spcAft>
                <a:spcPts val="0"/>
              </a:spcAft>
              <a:buSzPts val="3000"/>
              <a:buNone/>
            </a:pPr>
            <a:r>
              <a:t/>
            </a:r>
            <a:endParaRPr sz="1600">
              <a:solidFill>
                <a:schemeClr val="dk1"/>
              </a:solidFill>
            </a:endParaRPr>
          </a:p>
        </p:txBody>
      </p:sp>
      <p:sp>
        <p:nvSpPr>
          <p:cNvPr id="161" name="Google Shape;161;p31"/>
          <p:cNvSpPr txBox="1"/>
          <p:nvPr>
            <p:ph type="ctrTitle"/>
          </p:nvPr>
        </p:nvSpPr>
        <p:spPr>
          <a:xfrm>
            <a:off x="3000" y="31250"/>
            <a:ext cx="660000" cy="88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t/>
            </a:r>
            <a:endParaRPr sz="6000">
              <a:solidFill>
                <a:schemeClr val="accent4"/>
              </a:solidFill>
            </a:endParaRPr>
          </a:p>
          <a:p>
            <a:pPr indent="0" lvl="0" marL="0" rtl="0" algn="l">
              <a:lnSpc>
                <a:spcPct val="100000"/>
              </a:lnSpc>
              <a:spcBef>
                <a:spcPts val="0"/>
              </a:spcBef>
              <a:spcAft>
                <a:spcPts val="0"/>
              </a:spcAft>
              <a:buNone/>
            </a:pPr>
            <a:r>
              <a:rPr lang="en"/>
              <a:t>2.</a:t>
            </a:r>
            <a:endParaRPr/>
          </a:p>
        </p:txBody>
      </p:sp>
      <p:sp>
        <p:nvSpPr>
          <p:cNvPr id="162" name="Google Shape;162;p31"/>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63" name="Google Shape;163;p31"/>
          <p:cNvPicPr preferRelativeResize="0"/>
          <p:nvPr/>
        </p:nvPicPr>
        <p:blipFill>
          <a:blip r:embed="rId3">
            <a:alphaModFix/>
          </a:blip>
          <a:stretch>
            <a:fillRect/>
          </a:stretch>
        </p:blipFill>
        <p:spPr>
          <a:xfrm>
            <a:off x="995150" y="3982628"/>
            <a:ext cx="2920475" cy="645575"/>
          </a:xfrm>
          <a:prstGeom prst="rect">
            <a:avLst/>
          </a:prstGeom>
          <a:noFill/>
          <a:ln>
            <a:noFill/>
          </a:ln>
        </p:spPr>
      </p:pic>
      <p:pic>
        <p:nvPicPr>
          <p:cNvPr id="164" name="Google Shape;164;p31"/>
          <p:cNvPicPr preferRelativeResize="0"/>
          <p:nvPr/>
        </p:nvPicPr>
        <p:blipFill>
          <a:blip r:embed="rId4">
            <a:alphaModFix/>
          </a:blip>
          <a:stretch>
            <a:fillRect/>
          </a:stretch>
        </p:blipFill>
        <p:spPr>
          <a:xfrm>
            <a:off x="918950" y="1657025"/>
            <a:ext cx="5513025" cy="1833600"/>
          </a:xfrm>
          <a:prstGeom prst="rect">
            <a:avLst/>
          </a:prstGeom>
          <a:noFill/>
          <a:ln>
            <a:noFill/>
          </a:ln>
        </p:spPr>
      </p:pic>
      <p:sp>
        <p:nvSpPr>
          <p:cNvPr id="165" name="Google Shape;165;p31"/>
          <p:cNvSpPr txBox="1"/>
          <p:nvPr/>
        </p:nvSpPr>
        <p:spPr>
          <a:xfrm>
            <a:off x="918950" y="1333025"/>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QUERY :</a:t>
            </a:r>
            <a:endParaRPr b="1">
              <a:latin typeface="Nunito"/>
              <a:ea typeface="Nunito"/>
              <a:cs typeface="Nunito"/>
              <a:sym typeface="Nunito"/>
            </a:endParaRPr>
          </a:p>
        </p:txBody>
      </p:sp>
      <p:sp>
        <p:nvSpPr>
          <p:cNvPr id="166" name="Google Shape;166;p31"/>
          <p:cNvSpPr txBox="1"/>
          <p:nvPr/>
        </p:nvSpPr>
        <p:spPr>
          <a:xfrm>
            <a:off x="918950" y="3590308"/>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RESULT :</a:t>
            </a:r>
            <a:endParaRPr b="1">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