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84" r:id="rId2"/>
    <p:sldId id="303" r:id="rId3"/>
    <p:sldId id="283" r:id="rId4"/>
    <p:sldId id="287" r:id="rId5"/>
    <p:sldId id="298" r:id="rId6"/>
    <p:sldId id="299" r:id="rId7"/>
    <p:sldId id="300" r:id="rId8"/>
    <p:sldId id="301" r:id="rId9"/>
    <p:sldId id="296" r:id="rId10"/>
    <p:sldId id="302" r:id="rId11"/>
    <p:sldId id="297" r:id="rId12"/>
  </p:sldIdLst>
  <p:sldSz cx="9144000" cy="5149850"/>
  <p:notesSz cx="9144000" cy="514985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hv2EdMjGYIkNu968fDu+fYjSTB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10D6F7-D2D4-9E24-0860-D0FA368C3A82}" v="1285" dt="2024-07-31T13:15:18.246"/>
    <p1510:client id="{4539454A-E064-C2E8-AB99-17C1B4435C52}" v="782" dt="2024-07-31T21:42:47.444"/>
    <p1510:client id="{E34B1DEA-72E9-45A9-8392-83F118EE4309}" v="56" dt="2024-07-31T21:47:41.834"/>
  </p1510:revLst>
</p1510:revInfo>
</file>

<file path=ppt/tableStyles.xml><?xml version="1.0" encoding="utf-8"?>
<a:tblStyleLst xmlns:a="http://schemas.openxmlformats.org/drawingml/2006/main" def="{B0F7810E-30E6-447E-AB5D-765BDE4E54A5}">
  <a:tblStyle styleId="{B0F7810E-30E6-447E-AB5D-765BDE4E54A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258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030538" y="644525"/>
            <a:ext cx="3082925" cy="17367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2478088"/>
            <a:ext cx="7315200" cy="202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4891088"/>
            <a:ext cx="3962400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914400" y="669925"/>
            <a:ext cx="7162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i="0" u="none" strike="noStrike" cap="non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914400" y="2862092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/>
          <p:nvPr/>
        </p:nvSpPr>
        <p:spPr>
          <a:xfrm>
            <a:off x="914400" y="3717925"/>
            <a:ext cx="716280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User-centric Analysis of Multimedia Data Group, TU Ilmenau</a:t>
            </a:r>
            <a:endParaRPr sz="1400">
              <a:solidFill>
                <a:srgbClr val="00335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400" b="0" i="0" u="none" strike="noStrik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rPr>
              <a:t>www.tu-ilmenau.de/mt-nam/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5443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25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00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1"/>
          </p:nvPr>
        </p:nvSpPr>
        <p:spPr>
          <a:xfrm>
            <a:off x="4800600" y="3032125"/>
            <a:ext cx="397242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Clr>
                <a:srgbClr val="00335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2"/>
          </p:nvPr>
        </p:nvSpPr>
        <p:spPr>
          <a:xfrm>
            <a:off x="2971801" y="3413125"/>
            <a:ext cx="580122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 slide">
  <p:cSld name="Normal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9298" y="974725"/>
            <a:ext cx="8305401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Noto Sans Symbols"/>
              <a:buChar char="−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0"/>
              </a:spcBef>
              <a:spcAft>
                <a:spcPts val="0"/>
              </a:spcAft>
              <a:buClr>
                <a:srgbClr val="FF7900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0033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0" y="44964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0074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title"/>
          </p:nvPr>
        </p:nvSpPr>
        <p:spPr>
          <a:xfrm>
            <a:off x="419299" y="243972"/>
            <a:ext cx="8305401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FF79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1027700" y="4740549"/>
            <a:ext cx="384910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sldNum" idx="12"/>
          </p:nvPr>
        </p:nvSpPr>
        <p:spPr>
          <a:xfrm>
            <a:off x="254259" y="4740549"/>
            <a:ext cx="426721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u="none">
                <a:solidFill>
                  <a:srgbClr val="A7B6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4" name="Google Shape;14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14000" y="4590000"/>
            <a:ext cx="1973213" cy="46327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812-C302-DC0D-AE50-81E99532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1615827"/>
          </a:xfrm>
        </p:spPr>
        <p:txBody>
          <a:bodyPr/>
          <a:lstStyle/>
          <a:p>
            <a:pPr marL="457200" indent="-228600" algn="ctr"/>
            <a:r>
              <a:rPr lang="de-DE" sz="3500" dirty="0"/>
              <a:t>VC Seminar Project</a:t>
            </a:r>
            <a:endParaRPr lang="en-US" sz="3500" b="0" dirty="0"/>
          </a:p>
          <a:p>
            <a:pPr marL="457200" indent="-228600" algn="ctr"/>
            <a:r>
              <a:rPr lang="de-DE" sz="3500" dirty="0"/>
              <a:t>Image-</a:t>
            </a:r>
            <a:r>
              <a:rPr lang="de-DE" sz="3500" dirty="0" err="1"/>
              <a:t>Compression</a:t>
            </a:r>
            <a:r>
              <a:rPr lang="de-DE" sz="3500" dirty="0"/>
              <a:t> </a:t>
            </a:r>
            <a:r>
              <a:rPr lang="de-DE" sz="3500" dirty="0" err="1"/>
              <a:t>using</a:t>
            </a:r>
            <a:r>
              <a:rPr lang="de-DE" sz="3500" dirty="0"/>
              <a:t> </a:t>
            </a:r>
            <a:r>
              <a:rPr lang="de-DE" sz="3500" dirty="0" err="1"/>
              <a:t>Lapped</a:t>
            </a:r>
            <a:r>
              <a:rPr lang="de-DE" sz="3500" dirty="0"/>
              <a:t> Transform</a:t>
            </a:r>
            <a:endParaRPr lang="en-US" sz="3500" b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1789D-3F02-9A05-F6AF-5FE7A6D8C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 lang="de-DE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1EAED8B8-A6CE-CEB1-28D9-38A6F7F64262}"/>
              </a:ext>
            </a:extLst>
          </p:cNvPr>
          <p:cNvSpPr txBox="1">
            <a:spLocks/>
          </p:cNvSpPr>
          <p:nvPr/>
        </p:nvSpPr>
        <p:spPr>
          <a:xfrm>
            <a:off x="914400" y="2889086"/>
            <a:ext cx="7159800" cy="686931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 dirty="0">
                <a:solidFill>
                  <a:schemeClr val="bg2">
                    <a:lumMod val="76000"/>
                  </a:schemeClr>
                </a:solidFill>
              </a:rPr>
              <a:t>Umair Khalid - 66512</a:t>
            </a:r>
          </a:p>
          <a:p>
            <a:pPr algn="ctr"/>
            <a:r>
              <a:rPr lang="en-GB" sz="1200" dirty="0">
                <a:solidFill>
                  <a:schemeClr val="bg2">
                    <a:lumMod val="76000"/>
                  </a:schemeClr>
                </a:solidFill>
              </a:rPr>
              <a:t>Muhammad Waleed Khan - 64684</a:t>
            </a:r>
            <a:endParaRPr lang="en-US" sz="1200" dirty="0">
              <a:solidFill>
                <a:schemeClr val="bg2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5443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461-7BBF-42FC-D8A0-10274033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Learned</a:t>
            </a:r>
            <a:r>
              <a:rPr lang="de-DE"/>
              <a:t> </a:t>
            </a:r>
            <a:r>
              <a:rPr lang="de-DE" err="1"/>
              <a:t>Perceptual</a:t>
            </a:r>
            <a:r>
              <a:rPr lang="de-DE"/>
              <a:t> Image Patch </a:t>
            </a:r>
            <a:r>
              <a:rPr lang="de-DE" err="1"/>
              <a:t>Similarity</a:t>
            </a:r>
            <a:endParaRPr lang="de-DE" b="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51940-7E3F-E630-6C3E-1F575D9A5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10</a:t>
            </a:fld>
            <a:endParaRPr lang="de-DE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3BF200C-2E37-D4F9-E368-B81824E6DF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47234"/>
              </p:ext>
            </p:extLst>
          </p:nvPr>
        </p:nvGraphicFramePr>
        <p:xfrm>
          <a:off x="419298" y="705636"/>
          <a:ext cx="7497881" cy="3759683"/>
        </p:xfrm>
        <a:graphic>
          <a:graphicData uri="http://schemas.openxmlformats.org/drawingml/2006/table">
            <a:tbl>
              <a:tblPr firstRow="1" bandRow="1">
                <a:tableStyleId>{B0F7810E-30E6-447E-AB5D-765BDE4E54A5}</a:tableStyleId>
              </a:tblPr>
              <a:tblGrid>
                <a:gridCol w="4151707">
                  <a:extLst>
                    <a:ext uri="{9D8B030D-6E8A-4147-A177-3AD203B41FA5}">
                      <a16:colId xmlns:a16="http://schemas.microsoft.com/office/drawing/2014/main" val="4218787659"/>
                    </a:ext>
                  </a:extLst>
                </a:gridCol>
                <a:gridCol w="3346174">
                  <a:extLst>
                    <a:ext uri="{9D8B030D-6E8A-4147-A177-3AD203B41FA5}">
                      <a16:colId xmlns:a16="http://schemas.microsoft.com/office/drawing/2014/main" val="3104821911"/>
                    </a:ext>
                  </a:extLst>
                </a:gridCol>
              </a:tblGrid>
              <a:tr h="3759683">
                <a:tc>
                  <a:txBody>
                    <a:bodyPr/>
                    <a:lstStyle/>
                    <a:p>
                      <a:r>
                        <a:rPr lang="en-US" dirty="0"/>
                        <a:t>LPIPS for color images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LPIPS for grayscale images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0942243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E413FB1-B6AA-2CBB-DD74-3D4BC3C4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28" y="1023653"/>
            <a:ext cx="3287631" cy="33777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FD70C2-1F2E-5751-4567-F1ED5F2D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010" y="980865"/>
            <a:ext cx="2255719" cy="346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6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26D-5715-E55C-D951-3F9738E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de-DE" dirty="0" err="1"/>
              <a:t>onclusion</a:t>
            </a:r>
            <a:endParaRPr lang="de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7BFF-24C1-01C9-03B6-94647F0A0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11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47BB-8E0A-1E41-4F38-56F4438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4045" cy="3352800"/>
          </a:xfrm>
        </p:spPr>
        <p:txBody>
          <a:bodyPr/>
          <a:lstStyle/>
          <a:p>
            <a:pPr lvl="1">
              <a:buFont typeface="Wingdings"/>
              <a:buChar char="§"/>
            </a:pPr>
            <a:r>
              <a:rPr lang="en-US" dirty="0"/>
              <a:t>Lapped transform outperformed DCT in both color and grayscale image regarding both compression ratio and perceptual quality</a:t>
            </a:r>
          </a:p>
          <a:p>
            <a:pPr lvl="1">
              <a:buFont typeface="Wingdings"/>
              <a:buChar char="§"/>
            </a:pPr>
            <a:endParaRPr lang="en-US" dirty="0"/>
          </a:p>
          <a:p>
            <a:pPr lvl="1">
              <a:buFont typeface="Wingdings"/>
              <a:buChar char="§"/>
            </a:pPr>
            <a:r>
              <a:rPr lang="en-US" dirty="0"/>
              <a:t>Lapped transform is more effective for maintaining image quality while achieving higher compression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4669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DF812-C302-DC0D-AE50-81E995325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Introduction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91789D-3F02-9A05-F6AF-5FE7A6D8C4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/>
              <a:t>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C036F-1241-99F0-065B-6BAF1018A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1756" cy="2631536"/>
          </a:xfrm>
        </p:spPr>
        <p:txBody>
          <a:bodyPr/>
          <a:lstStyle/>
          <a:p>
            <a:r>
              <a:rPr lang="de-DE" b="1" dirty="0"/>
              <a:t>Goal</a:t>
            </a:r>
            <a:r>
              <a:rPr lang="de-DE" dirty="0"/>
              <a:t>: The </a:t>
            </a:r>
            <a:r>
              <a:rPr lang="de-DE" dirty="0" err="1"/>
              <a:t>goal</a:t>
            </a:r>
            <a:r>
              <a:rPr lang="de-DE" dirty="0"/>
              <a:t> of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to </a:t>
            </a:r>
            <a:r>
              <a:rPr lang="de-DE" dirty="0" err="1"/>
              <a:t>evaluate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effectiveness</a:t>
            </a:r>
            <a:r>
              <a:rPr lang="de-DE" dirty="0"/>
              <a:t> of different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technique</a:t>
            </a:r>
            <a:r>
              <a:rPr lang="de-DE" dirty="0"/>
              <a:t> –The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cosine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and </a:t>
            </a:r>
            <a:r>
              <a:rPr lang="de-DE" dirty="0" err="1"/>
              <a:t>lapped</a:t>
            </a:r>
            <a:r>
              <a:rPr lang="de-DE" dirty="0"/>
              <a:t> </a:t>
            </a:r>
            <a:r>
              <a:rPr lang="de-DE" dirty="0" err="1"/>
              <a:t>transform</a:t>
            </a:r>
            <a:r>
              <a:rPr lang="de-DE" dirty="0"/>
              <a:t> on </a:t>
            </a:r>
            <a:r>
              <a:rPr lang="de-DE" dirty="0" err="1"/>
              <a:t>both</a:t>
            </a:r>
            <a:r>
              <a:rPr lang="de-DE" dirty="0"/>
              <a:t> </a:t>
            </a:r>
            <a:r>
              <a:rPr lang="de-DE" dirty="0" err="1"/>
              <a:t>color</a:t>
            </a:r>
            <a:r>
              <a:rPr lang="de-DE" dirty="0"/>
              <a:t> and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b="1" dirty="0" err="1"/>
              <a:t>Principal</a:t>
            </a:r>
            <a:r>
              <a:rPr lang="de-DE" b="1" dirty="0"/>
              <a:t> </a:t>
            </a:r>
            <a:r>
              <a:rPr lang="de-DE" b="1" dirty="0" err="1"/>
              <a:t>measure</a:t>
            </a:r>
            <a:endParaRPr lang="de-DE" b="1" dirty="0"/>
          </a:p>
          <a:p>
            <a:pPr lvl="1">
              <a:buSzPts val="1800"/>
              <a:buAutoNum type="arabicPeriod"/>
            </a:pPr>
            <a:r>
              <a:rPr lang="de-DE" dirty="0" err="1"/>
              <a:t>Compression</a:t>
            </a:r>
            <a:r>
              <a:rPr lang="de-DE" dirty="0"/>
              <a:t> Ratio: Ratio of original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to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. Higher </a:t>
            </a:r>
            <a:r>
              <a:rPr lang="de-DE" dirty="0" err="1"/>
              <a:t>ratio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compression</a:t>
            </a:r>
            <a:endParaRPr lang="de-DE" dirty="0"/>
          </a:p>
          <a:p>
            <a:pPr lvl="1">
              <a:buSzPts val="1800"/>
              <a:buAutoNum type="arabicPeriod"/>
            </a:pPr>
            <a:r>
              <a:rPr lang="de-DE" dirty="0"/>
              <a:t>LPIPS: </a:t>
            </a:r>
            <a:r>
              <a:rPr lang="de-DE" dirty="0" err="1"/>
              <a:t>compares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feature </a:t>
            </a:r>
            <a:r>
              <a:rPr lang="de-DE" dirty="0" err="1"/>
              <a:t>differences</a:t>
            </a:r>
            <a:r>
              <a:rPr lang="de-DE" dirty="0"/>
              <a:t>, </a:t>
            </a:r>
            <a:r>
              <a:rPr lang="de-DE" dirty="0" err="1"/>
              <a:t>rather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level</a:t>
            </a:r>
            <a:r>
              <a:rPr lang="de-DE" dirty="0"/>
              <a:t> </a:t>
            </a:r>
            <a:r>
              <a:rPr lang="de-DE" dirty="0" err="1"/>
              <a:t>differnce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crucial</a:t>
            </a:r>
            <a:r>
              <a:rPr lang="de-DE" dirty="0"/>
              <a:t> for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quality</a:t>
            </a:r>
            <a:r>
              <a:rPr lang="de-DE" dirty="0"/>
              <a:t> of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0945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75A-81CB-057E-7B8F-E1147484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Discrete</a:t>
            </a:r>
            <a:r>
              <a:rPr lang="de-DE"/>
              <a:t> </a:t>
            </a:r>
            <a:r>
              <a:rPr lang="de-DE" err="1"/>
              <a:t>Cosine</a:t>
            </a:r>
            <a:r>
              <a:rPr lang="de-DE"/>
              <a:t> Transform (DCT)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34C77-3D79-2390-7387-35D05F1E1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3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559EE-1BCB-DF85-F24B-0A1CDF25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DCT </a:t>
            </a:r>
            <a:r>
              <a:rPr lang="de-DE" dirty="0" err="1"/>
              <a:t>Characteristics</a:t>
            </a:r>
            <a:endParaRPr lang="en-US" dirty="0"/>
          </a:p>
          <a:p>
            <a:pPr lvl="2"/>
            <a:r>
              <a:rPr lang="de-DE" dirty="0" err="1"/>
              <a:t>Converts</a:t>
            </a:r>
            <a:r>
              <a:rPr lang="de-DE" dirty="0"/>
              <a:t> </a:t>
            </a:r>
            <a:r>
              <a:rPr lang="de-DE" dirty="0" err="1"/>
              <a:t>spatial</a:t>
            </a:r>
            <a:r>
              <a:rPr lang="de-DE" dirty="0"/>
              <a:t> </a:t>
            </a:r>
            <a:r>
              <a:rPr lang="de-DE" dirty="0" err="1"/>
              <a:t>domain</a:t>
            </a:r>
            <a:r>
              <a:rPr lang="de-DE" dirty="0"/>
              <a:t> (</a:t>
            </a:r>
            <a:r>
              <a:rPr lang="de-DE" dirty="0" err="1"/>
              <a:t>pixels</a:t>
            </a:r>
            <a:r>
              <a:rPr lang="de-DE" dirty="0"/>
              <a:t>) to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domain</a:t>
            </a:r>
            <a:endParaRPr lang="de-DE" dirty="0"/>
          </a:p>
          <a:p>
            <a:pPr lvl="2"/>
            <a:r>
              <a:rPr lang="de-DE" dirty="0" err="1"/>
              <a:t>Concentrates</a:t>
            </a:r>
            <a:r>
              <a:rPr lang="de-DE" dirty="0"/>
              <a:t> essential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lvl="2"/>
            <a:r>
              <a:rPr lang="de-DE" dirty="0" err="1"/>
              <a:t>Compresses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quantizing</a:t>
            </a:r>
            <a:r>
              <a:rPr lang="de-DE" dirty="0"/>
              <a:t> </a:t>
            </a:r>
            <a:r>
              <a:rPr lang="de-DE" dirty="0" err="1"/>
              <a:t>coefficients</a:t>
            </a:r>
            <a:r>
              <a:rPr lang="de-DE" dirty="0"/>
              <a:t> and </a:t>
            </a:r>
            <a:r>
              <a:rPr lang="de-DE" dirty="0" err="1"/>
              <a:t>discarding</a:t>
            </a:r>
            <a:r>
              <a:rPr lang="de-DE" dirty="0"/>
              <a:t> </a:t>
            </a:r>
            <a:r>
              <a:rPr lang="de-DE" dirty="0" err="1"/>
              <a:t>less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de-DE" dirty="0"/>
          </a:p>
          <a:p>
            <a:pPr lvl="1">
              <a:buFont typeface="Courier New"/>
              <a:buChar char="o"/>
            </a:pPr>
            <a:endParaRPr lang="de-DE" dirty="0"/>
          </a:p>
          <a:p>
            <a:r>
              <a:rPr lang="de-DE" dirty="0"/>
              <a:t>DCT Code </a:t>
            </a:r>
            <a:r>
              <a:rPr lang="de-DE" dirty="0" err="1"/>
              <a:t>explanation</a:t>
            </a:r>
            <a:endParaRPr lang="de-DE" dirty="0"/>
          </a:p>
          <a:p>
            <a:pPr lvl="2"/>
            <a:r>
              <a:rPr lang="de-DE" dirty="0"/>
              <a:t>The </a:t>
            </a:r>
            <a:r>
              <a:rPr lang="de-DE" dirty="0" err="1"/>
              <a:t>function</a:t>
            </a:r>
            <a:r>
              <a:rPr lang="de-DE" dirty="0"/>
              <a:t> </a:t>
            </a:r>
            <a:r>
              <a:rPr lang="de-DE" dirty="0" err="1"/>
              <a:t>loads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specific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grayscale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cv2.IMREAD_GRAYSCALE. 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converted</a:t>
            </a:r>
            <a:r>
              <a:rPr lang="de-DE" dirty="0"/>
              <a:t> to </a:t>
            </a:r>
            <a:r>
              <a:rPr lang="de-DE" dirty="0" err="1"/>
              <a:t>floating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np.float32</a:t>
            </a:r>
          </a:p>
          <a:p>
            <a:pPr lvl="1">
              <a:buFont typeface="Courier New"/>
              <a:buChar char="o"/>
            </a:pPr>
            <a:r>
              <a:rPr lang="de-DE" b="1" dirty="0"/>
              <a:t>Clipping and </a:t>
            </a:r>
            <a:r>
              <a:rPr lang="de-DE" b="1" dirty="0" err="1"/>
              <a:t>Saving</a:t>
            </a:r>
            <a:r>
              <a:rPr lang="de-DE" dirty="0"/>
              <a:t>: </a:t>
            </a:r>
            <a:r>
              <a:rPr lang="de-DE" dirty="0" err="1"/>
              <a:t>Ensures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0-255 </a:t>
            </a:r>
            <a:r>
              <a:rPr lang="de-DE" dirty="0" err="1"/>
              <a:t>range</a:t>
            </a:r>
            <a:r>
              <a:rPr lang="de-DE" dirty="0"/>
              <a:t>, </a:t>
            </a:r>
            <a:r>
              <a:rPr lang="de-DE" dirty="0" err="1"/>
              <a:t>converts</a:t>
            </a:r>
            <a:r>
              <a:rPr lang="de-DE" dirty="0"/>
              <a:t> to uint8, and </a:t>
            </a:r>
            <a:r>
              <a:rPr lang="de-DE" dirty="0" err="1"/>
              <a:t>saves</a:t>
            </a:r>
            <a:r>
              <a:rPr lang="de-DE" dirty="0"/>
              <a:t>.</a:t>
            </a:r>
          </a:p>
          <a:p>
            <a:pPr lvl="1">
              <a:buSzPts val="1800"/>
              <a:buFont typeface="Courier New"/>
              <a:buChar char="o"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8226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461-7BBF-42FC-D8A0-10274033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Discrete</a:t>
            </a:r>
            <a:r>
              <a:rPr lang="de-DE"/>
              <a:t> </a:t>
            </a:r>
            <a:r>
              <a:rPr lang="de-DE" err="1"/>
              <a:t>Cosine</a:t>
            </a:r>
            <a:r>
              <a:rPr lang="de-DE"/>
              <a:t> Transform (DCT)</a:t>
            </a:r>
            <a:endParaRPr lang="de-DE" b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51940-7E3F-E630-6C3E-1F575D9A5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4</a:t>
            </a:fld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6C738-FC38-1CA9-9F45-889255CF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9" y="841248"/>
            <a:ext cx="3771372" cy="24262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C9E89A-2975-4DE9-87C9-D2B40FB03E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94"/>
          <a:stretch/>
        </p:blipFill>
        <p:spPr>
          <a:xfrm>
            <a:off x="4905011" y="841248"/>
            <a:ext cx="3260194" cy="2426208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5C3ED31-F372-5D40-A817-E3BE8BB1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03352"/>
              </p:ext>
            </p:extLst>
          </p:nvPr>
        </p:nvGraphicFramePr>
        <p:xfrm>
          <a:off x="467618" y="3267456"/>
          <a:ext cx="7761982" cy="370840"/>
        </p:xfrm>
        <a:graphic>
          <a:graphicData uri="http://schemas.openxmlformats.org/drawingml/2006/table">
            <a:tbl>
              <a:tblPr firstRow="1" bandRow="1">
                <a:tableStyleId>{B0F7810E-30E6-447E-AB5D-765BDE4E54A5}</a:tableStyleId>
              </a:tblPr>
              <a:tblGrid>
                <a:gridCol w="4637782">
                  <a:extLst>
                    <a:ext uri="{9D8B030D-6E8A-4147-A177-3AD203B41FA5}">
                      <a16:colId xmlns:a16="http://schemas.microsoft.com/office/drawing/2014/main" val="3752188366"/>
                    </a:ext>
                  </a:extLst>
                </a:gridCol>
                <a:gridCol w="3124200">
                  <a:extLst>
                    <a:ext uri="{9D8B030D-6E8A-4147-A177-3AD203B41FA5}">
                      <a16:colId xmlns:a16="http://schemas.microsoft.com/office/drawing/2014/main" val="22936504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Color images with DCT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Grayscales images with DCT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9312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606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75A-81CB-057E-7B8F-E1147484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Lapped</a:t>
            </a:r>
            <a:r>
              <a:rPr lang="de-DE"/>
              <a:t> Transform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34C77-3D79-2390-7387-35D05F1E1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559EE-1BCB-DF85-F24B-0A1CDF25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Aim</a:t>
            </a:r>
            <a:r>
              <a:rPr lang="de-DE" dirty="0"/>
              <a:t> to </a:t>
            </a:r>
            <a:r>
              <a:rPr lang="de-DE" dirty="0" err="1"/>
              <a:t>address</a:t>
            </a:r>
            <a:r>
              <a:rPr lang="de-DE" dirty="0"/>
              <a:t> and </a:t>
            </a:r>
            <a:r>
              <a:rPr lang="de-DE" dirty="0" err="1"/>
              <a:t>reduce</a:t>
            </a:r>
            <a:r>
              <a:rPr lang="de-DE" dirty="0"/>
              <a:t> block </a:t>
            </a:r>
            <a:r>
              <a:rPr lang="de-DE" dirty="0" err="1"/>
              <a:t>artifacts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Smooth </a:t>
            </a:r>
            <a:r>
              <a:rPr lang="de-DE" dirty="0" err="1"/>
              <a:t>transition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neighboring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of </a:t>
            </a:r>
            <a:r>
              <a:rPr lang="de-DE" dirty="0" err="1"/>
              <a:t>these</a:t>
            </a:r>
            <a:r>
              <a:rPr lang="de-DE" dirty="0"/>
              <a:t> same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help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blend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edges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Convert</a:t>
            </a:r>
            <a:r>
              <a:rPr lang="de-DE" dirty="0"/>
              <a:t> </a:t>
            </a:r>
            <a:r>
              <a:rPr lang="de-DE" dirty="0" err="1"/>
              <a:t>pixel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to </a:t>
            </a:r>
            <a:r>
              <a:rPr lang="de-DE" dirty="0" err="1"/>
              <a:t>frequency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, </a:t>
            </a:r>
            <a:r>
              <a:rPr lang="de-DE" dirty="0" err="1"/>
              <a:t>focusing</a:t>
            </a:r>
            <a:r>
              <a:rPr lang="de-DE" dirty="0"/>
              <a:t> on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lower</a:t>
            </a:r>
            <a:r>
              <a:rPr lang="de-DE" dirty="0"/>
              <a:t> </a:t>
            </a:r>
            <a:r>
              <a:rPr lang="de-DE" dirty="0" err="1"/>
              <a:t>frequencies</a:t>
            </a:r>
            <a:r>
              <a:rPr lang="de-DE" dirty="0"/>
              <a:t> for </a:t>
            </a:r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compressions</a:t>
            </a:r>
            <a:endParaRPr lang="de-DE" dirty="0"/>
          </a:p>
          <a:p>
            <a:pPr marL="114300" indent="0">
              <a:buNone/>
            </a:pPr>
            <a:endParaRPr lang="de-DE" dirty="0"/>
          </a:p>
          <a:p>
            <a:r>
              <a:rPr lang="de-DE" dirty="0"/>
              <a:t> Image </a:t>
            </a:r>
            <a:r>
              <a:rPr lang="de-DE" dirty="0" err="1"/>
              <a:t>loading</a:t>
            </a:r>
            <a:r>
              <a:rPr lang="de-DE" dirty="0"/>
              <a:t>, </a:t>
            </a:r>
            <a:r>
              <a:rPr lang="de-DE" dirty="0" err="1"/>
              <a:t>padding</a:t>
            </a:r>
            <a:r>
              <a:rPr lang="de-DE" dirty="0"/>
              <a:t>, block </a:t>
            </a:r>
            <a:r>
              <a:rPr lang="de-DE" dirty="0" err="1"/>
              <a:t>processing</a:t>
            </a:r>
            <a:r>
              <a:rPr lang="de-DE" dirty="0"/>
              <a:t>, </a:t>
            </a:r>
            <a:r>
              <a:rPr lang="de-DE" dirty="0" err="1"/>
              <a:t>clipping</a:t>
            </a:r>
            <a:r>
              <a:rPr lang="de-DE" dirty="0"/>
              <a:t>, </a:t>
            </a:r>
            <a:r>
              <a:rPr lang="de-DE" dirty="0" err="1"/>
              <a:t>saving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32600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2461-7BBF-42FC-D8A0-10274033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Lapped</a:t>
            </a:r>
            <a:r>
              <a:rPr lang="de-DE"/>
              <a:t> Transform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051940-7E3F-E630-6C3E-1F575D9A5F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  <p:pic>
        <p:nvPicPr>
          <p:cNvPr id="4" name="Picture 3" descr="A collage of different images&#10;&#10;Description automatically generated">
            <a:extLst>
              <a:ext uri="{FF2B5EF4-FFF2-40B4-BE49-F238E27FC236}">
                <a16:creationId xmlns:a16="http://schemas.microsoft.com/office/drawing/2014/main" id="{D7FCD8A8-5087-BA07-F1D2-39E436FC37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49"/>
          <a:stretch/>
        </p:blipFill>
        <p:spPr>
          <a:xfrm>
            <a:off x="748390" y="1029970"/>
            <a:ext cx="3404421" cy="2859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 descr="A collage of different images of sailboats&#10;&#10;Description automatically generated">
            <a:extLst>
              <a:ext uri="{FF2B5EF4-FFF2-40B4-BE49-F238E27FC236}">
                <a16:creationId xmlns:a16="http://schemas.microsoft.com/office/drawing/2014/main" id="{2EE8586B-EEEA-88E7-F421-7C50FA4B08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383"/>
          <a:stretch/>
        </p:blipFill>
        <p:spPr>
          <a:xfrm>
            <a:off x="4768367" y="1031001"/>
            <a:ext cx="3514261" cy="28582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71E0F0-3D59-0575-B5A5-C4D843537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274153"/>
              </p:ext>
            </p:extLst>
          </p:nvPr>
        </p:nvGraphicFramePr>
        <p:xfrm>
          <a:off x="680980" y="4028161"/>
          <a:ext cx="7670540" cy="370840"/>
        </p:xfrm>
        <a:graphic>
          <a:graphicData uri="http://schemas.openxmlformats.org/drawingml/2006/table">
            <a:tbl>
              <a:tblPr firstRow="1" bandRow="1">
                <a:tableStyleId>{B0F7810E-30E6-447E-AB5D-765BDE4E54A5}</a:tableStyleId>
              </a:tblPr>
              <a:tblGrid>
                <a:gridCol w="4028180">
                  <a:extLst>
                    <a:ext uri="{9D8B030D-6E8A-4147-A177-3AD203B41FA5}">
                      <a16:colId xmlns:a16="http://schemas.microsoft.com/office/drawing/2014/main" val="4143391650"/>
                    </a:ext>
                  </a:extLst>
                </a:gridCol>
                <a:gridCol w="3642360">
                  <a:extLst>
                    <a:ext uri="{9D8B030D-6E8A-4147-A177-3AD203B41FA5}">
                      <a16:colId xmlns:a16="http://schemas.microsoft.com/office/drawing/2014/main" val="2330015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Grayscale images with Lapped transform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 images with lapped transform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2091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14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75A-81CB-057E-7B8F-E1147484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461665"/>
          </a:xfrm>
        </p:spPr>
        <p:txBody>
          <a:bodyPr/>
          <a:lstStyle/>
          <a:p>
            <a:r>
              <a:rPr lang="de-DE" err="1"/>
              <a:t>Compression</a:t>
            </a:r>
            <a:r>
              <a:rPr lang="de-DE"/>
              <a:t> Ratio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34C77-3D79-2390-7387-35D05F1E1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7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559EE-1BCB-DF85-F24B-0A1CDF25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Ratio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of original, </a:t>
            </a:r>
            <a:r>
              <a:rPr lang="de-DE" dirty="0" err="1"/>
              <a:t>uncompressed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and </a:t>
            </a:r>
            <a:r>
              <a:rPr lang="de-DE" dirty="0" err="1"/>
              <a:t>size</a:t>
            </a:r>
            <a:r>
              <a:rPr lang="de-DE" dirty="0"/>
              <a:t> of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image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= (original </a:t>
            </a:r>
            <a:r>
              <a:rPr lang="de-DE" dirty="0" err="1"/>
              <a:t>size</a:t>
            </a:r>
            <a:r>
              <a:rPr lang="de-DE" dirty="0"/>
              <a:t>)/(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)    </a:t>
            </a:r>
          </a:p>
          <a:p>
            <a:pPr marL="114300" indent="0">
              <a:buNone/>
            </a:pPr>
            <a:r>
              <a:rPr lang="de-DE" dirty="0"/>
              <a:t>                                                            </a:t>
            </a:r>
          </a:p>
          <a:p>
            <a:r>
              <a:rPr lang="de-DE" dirty="0"/>
              <a:t>Higher </a:t>
            </a:r>
            <a:r>
              <a:rPr lang="de-DE" dirty="0" err="1"/>
              <a:t>compresssion</a:t>
            </a:r>
            <a:r>
              <a:rPr lang="de-DE" dirty="0"/>
              <a:t> </a:t>
            </a:r>
            <a:r>
              <a:rPr lang="de-DE" dirty="0" err="1"/>
              <a:t>ratio</a:t>
            </a:r>
            <a:r>
              <a:rPr lang="de-DE" dirty="0"/>
              <a:t> and </a:t>
            </a:r>
            <a:r>
              <a:rPr lang="de-DE" dirty="0" err="1"/>
              <a:t>quality</a:t>
            </a:r>
            <a:r>
              <a:rPr lang="de-DE" dirty="0"/>
              <a:t> trade off</a:t>
            </a:r>
          </a:p>
          <a:p>
            <a:endParaRPr lang="de-DE" dirty="0"/>
          </a:p>
          <a:p>
            <a:r>
              <a:rPr lang="de-DE" dirty="0"/>
              <a:t>Data Collection: </a:t>
            </a:r>
            <a:r>
              <a:rPr lang="de-DE" dirty="0" err="1"/>
              <a:t>Append</a:t>
            </a:r>
            <a:r>
              <a:rPr lang="de-DE" dirty="0"/>
              <a:t> </a:t>
            </a:r>
            <a:r>
              <a:rPr lang="de-DE" dirty="0" err="1"/>
              <a:t>result</a:t>
            </a:r>
            <a:r>
              <a:rPr lang="de-DE" dirty="0"/>
              <a:t> for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to </a:t>
            </a:r>
            <a:r>
              <a:rPr lang="de-DE" dirty="0" err="1"/>
              <a:t>list</a:t>
            </a:r>
            <a:endParaRPr lang="de-DE" dirty="0"/>
          </a:p>
          <a:p>
            <a:endParaRPr lang="de-DE" dirty="0"/>
          </a:p>
          <a:p>
            <a:r>
              <a:rPr lang="de-DE" dirty="0"/>
              <a:t>Output: Save </a:t>
            </a:r>
            <a:r>
              <a:rPr lang="de-DE" dirty="0" err="1"/>
              <a:t>results</a:t>
            </a:r>
            <a:r>
              <a:rPr lang="de-DE" dirty="0"/>
              <a:t> to CSV </a:t>
            </a:r>
            <a:r>
              <a:rPr lang="de-DE" dirty="0" err="1"/>
              <a:t>file</a:t>
            </a:r>
            <a:r>
              <a:rPr lang="de-DE" dirty="0"/>
              <a:t> for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analysis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pPr marL="11430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7986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975A-81CB-057E-7B8F-E1147484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99" y="243972"/>
            <a:ext cx="8305401" cy="923330"/>
          </a:xfrm>
        </p:spPr>
        <p:txBody>
          <a:bodyPr/>
          <a:lstStyle/>
          <a:p>
            <a:r>
              <a:rPr lang="de-DE" dirty="0" err="1"/>
              <a:t>Compression</a:t>
            </a:r>
            <a:r>
              <a:rPr lang="de-DE" dirty="0"/>
              <a:t> Ratio</a:t>
            </a:r>
            <a:br>
              <a:rPr lang="de-DE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34C77-3D79-2390-7387-35D05F1E1C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8</a:t>
            </a:fld>
            <a:endParaRPr lang="de-DE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07EAF7-87E1-97D9-4B21-02F630124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9813"/>
              </p:ext>
            </p:extLst>
          </p:nvPr>
        </p:nvGraphicFramePr>
        <p:xfrm>
          <a:off x="419299" y="755904"/>
          <a:ext cx="8468670" cy="3730751"/>
        </p:xfrm>
        <a:graphic>
          <a:graphicData uri="http://schemas.openxmlformats.org/drawingml/2006/table">
            <a:tbl>
              <a:tblPr firstRow="1" bandRow="1">
                <a:tableStyleId>{B0F7810E-30E6-447E-AB5D-765BDE4E54A5}</a:tableStyleId>
              </a:tblPr>
              <a:tblGrid>
                <a:gridCol w="4234335">
                  <a:extLst>
                    <a:ext uri="{9D8B030D-6E8A-4147-A177-3AD203B41FA5}">
                      <a16:colId xmlns:a16="http://schemas.microsoft.com/office/drawing/2014/main" val="2050889979"/>
                    </a:ext>
                  </a:extLst>
                </a:gridCol>
                <a:gridCol w="4234335">
                  <a:extLst>
                    <a:ext uri="{9D8B030D-6E8A-4147-A177-3AD203B41FA5}">
                      <a16:colId xmlns:a16="http://schemas.microsoft.com/office/drawing/2014/main" val="4107476261"/>
                    </a:ext>
                  </a:extLst>
                </a:gridCol>
              </a:tblGrid>
              <a:tr h="3730751">
                <a:tc>
                  <a:txBody>
                    <a:bodyPr/>
                    <a:lstStyle/>
                    <a:p>
                      <a:r>
                        <a:rPr lang="en-US" dirty="0"/>
                        <a:t>Color image compression ratio 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Grayscale image compression ratio</a:t>
                      </a:r>
                      <a:endParaRPr lang="de-DE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11925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59E5B6CD-CE36-85FB-7264-D5FACB2F8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9" y="1198706"/>
            <a:ext cx="3921501" cy="32879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F277DB-07A8-309E-7159-6B6E38883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881" y="1198706"/>
            <a:ext cx="4181407" cy="328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326D-5715-E55C-D951-3F9738EAD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err="1"/>
              <a:t>Learned</a:t>
            </a:r>
            <a:r>
              <a:rPr lang="de-DE"/>
              <a:t> </a:t>
            </a:r>
            <a:r>
              <a:rPr lang="de-DE" err="1"/>
              <a:t>Perceptual</a:t>
            </a:r>
            <a:r>
              <a:rPr lang="de-DE"/>
              <a:t> Image Patch </a:t>
            </a:r>
            <a:r>
              <a:rPr lang="de-DE" err="1"/>
              <a:t>Similarity</a:t>
            </a:r>
            <a:endParaRPr lang="en-US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97BFF-24C1-01C9-03B6-94647F0A03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9</a:t>
            </a:fld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747BB-8E0A-1E41-4F38-56F44384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98" y="974725"/>
            <a:ext cx="8304045" cy="3352800"/>
          </a:xfrm>
        </p:spPr>
        <p:txBody>
          <a:bodyPr/>
          <a:lstStyle/>
          <a:p>
            <a:r>
              <a:rPr lang="de-DE" dirty="0"/>
              <a:t>LPIPS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metric</a:t>
            </a:r>
            <a:r>
              <a:rPr lang="de-DE" dirty="0"/>
              <a:t> </a:t>
            </a:r>
            <a:r>
              <a:rPr lang="de-DE" dirty="0" err="1"/>
              <a:t>designed</a:t>
            </a:r>
            <a:r>
              <a:rPr lang="de-DE" dirty="0"/>
              <a:t> to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images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uses</a:t>
            </a:r>
            <a:r>
              <a:rPr lang="de-DE" dirty="0"/>
              <a:t>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on large </a:t>
            </a:r>
            <a:r>
              <a:rPr lang="de-DE" dirty="0" err="1"/>
              <a:t>datasets</a:t>
            </a:r>
            <a:r>
              <a:rPr lang="de-DE" dirty="0"/>
              <a:t> to </a:t>
            </a:r>
            <a:r>
              <a:rPr lang="de-DE" dirty="0" err="1"/>
              <a:t>assess</a:t>
            </a:r>
            <a:r>
              <a:rPr lang="de-DE" dirty="0"/>
              <a:t> </a:t>
            </a:r>
            <a:r>
              <a:rPr lang="de-DE" dirty="0" err="1"/>
              <a:t>visual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comparing</a:t>
            </a:r>
            <a:r>
              <a:rPr lang="de-DE" dirty="0"/>
              <a:t> high </a:t>
            </a:r>
            <a:r>
              <a:rPr lang="de-DE" dirty="0" err="1"/>
              <a:t>level</a:t>
            </a:r>
            <a:r>
              <a:rPr lang="de-DE" dirty="0"/>
              <a:t> feature </a:t>
            </a:r>
            <a:r>
              <a:rPr lang="de-DE" dirty="0" err="1"/>
              <a:t>instead</a:t>
            </a:r>
            <a:r>
              <a:rPr lang="de-DE" dirty="0"/>
              <a:t> of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pixels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compressed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originals</a:t>
            </a:r>
            <a:r>
              <a:rPr lang="de-DE" dirty="0"/>
              <a:t> to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compression</a:t>
            </a:r>
            <a:r>
              <a:rPr lang="de-DE" dirty="0"/>
              <a:t> </a:t>
            </a:r>
            <a:r>
              <a:rPr lang="de-DE" dirty="0" err="1"/>
              <a:t>preserve</a:t>
            </a:r>
            <a:r>
              <a:rPr lang="de-DE" dirty="0"/>
              <a:t> </a:t>
            </a:r>
            <a:r>
              <a:rPr lang="de-DE" dirty="0" err="1"/>
              <a:t>perceptual</a:t>
            </a:r>
            <a:r>
              <a:rPr lang="de-DE" dirty="0"/>
              <a:t> </a:t>
            </a:r>
            <a:r>
              <a:rPr lang="de-DE" dirty="0" err="1"/>
              <a:t>quality</a:t>
            </a:r>
            <a:endParaRPr lang="de-DE" dirty="0"/>
          </a:p>
          <a:p>
            <a:endParaRPr lang="de-DE" dirty="0"/>
          </a:p>
          <a:p>
            <a:r>
              <a:rPr lang="de-DE" dirty="0"/>
              <a:t>For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a </a:t>
            </a:r>
            <a:r>
              <a:rPr lang="de-DE" dirty="0" err="1"/>
              <a:t>directory</a:t>
            </a:r>
            <a:r>
              <a:rPr lang="de-DE" dirty="0"/>
              <a:t> </a:t>
            </a:r>
            <a:r>
              <a:rPr lang="de-DE" dirty="0" err="1"/>
              <a:t>containing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and ist </a:t>
            </a:r>
            <a:r>
              <a:rPr lang="de-DE" dirty="0" err="1"/>
              <a:t>lpips</a:t>
            </a:r>
            <a:r>
              <a:rPr lang="de-DE" dirty="0"/>
              <a:t> score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appended</a:t>
            </a:r>
            <a:r>
              <a:rPr lang="de-DE" dirty="0"/>
              <a:t> to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23924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u TU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Custom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Noto Sans Symbols</vt:lpstr>
      <vt:lpstr>Wingdings</vt:lpstr>
      <vt:lpstr>Courier New</vt:lpstr>
      <vt:lpstr>Office Theme</vt:lpstr>
      <vt:lpstr>VC Seminar Project Image-Compression using Lapped Transform</vt:lpstr>
      <vt:lpstr>Introduction</vt:lpstr>
      <vt:lpstr>Discrete Cosine Transform (DCT)</vt:lpstr>
      <vt:lpstr>Discrete Cosine Transform (DCT)</vt:lpstr>
      <vt:lpstr>Lapped Transform</vt:lpstr>
      <vt:lpstr>Lapped Transform</vt:lpstr>
      <vt:lpstr>Compression Ratio</vt:lpstr>
      <vt:lpstr>Compression Ratio </vt:lpstr>
      <vt:lpstr>Learned Perceptual Image Patch Similarity</vt:lpstr>
      <vt:lpstr>Learned Perceptual Image Patch Similarity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matthias.hirth@tu-ilmenau.de</dc:creator>
  <cp:lastModifiedBy>muhammad-waleed.khan</cp:lastModifiedBy>
  <cp:revision>6</cp:revision>
  <dcterms:created xsi:type="dcterms:W3CDTF">2019-03-07T11:58:08Z</dcterms:created>
  <dcterms:modified xsi:type="dcterms:W3CDTF">2024-08-19T17:32:59Z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2019-03-07T00:00:00Z</vt:filetime>
  </property>
  <property fmtid="{D5CDD505-2E9C-101B-9397-08002B2CF9AE}" pid="3" name="Creator">
    <vt:lpwstr>Adobe InDesign CC 2017 (Macintosh)</vt:lpwstr>
  </property>
  <property fmtid="{D5CDD505-2E9C-101B-9397-08002B2CF9AE}" pid="4" name="LastSaved">
    <vt:filetime>2019-03-07T00:00:00Z</vt:filetime>
  </property>
</Properties>
</file>