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58D2-B7CC-AC70-7789-5172E2502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70D239-9475-B018-C1B5-5EFDBFBBC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6C0D41-68AF-3691-1001-05D62125F544}"/>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5" name="Footer Placeholder 4">
            <a:extLst>
              <a:ext uri="{FF2B5EF4-FFF2-40B4-BE49-F238E27FC236}">
                <a16:creationId xmlns:a16="http://schemas.microsoft.com/office/drawing/2014/main" id="{FA5AB9B2-C092-DFC8-0AA7-5F66226BF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B85B1-2392-CAB0-EF29-46BFD1729E58}"/>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939937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BE4C-C7D4-2C66-BEA1-B794CD01C6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FA73FB-636E-7CC0-09E4-8EE723BE5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2ADAA-B59B-64A3-DA05-73737D34EC66}"/>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5" name="Footer Placeholder 4">
            <a:extLst>
              <a:ext uri="{FF2B5EF4-FFF2-40B4-BE49-F238E27FC236}">
                <a16:creationId xmlns:a16="http://schemas.microsoft.com/office/drawing/2014/main" id="{6DB236EE-BFBE-92E0-F1E7-B9B588B1E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FFC5F-EAFA-566E-CB5E-BCF400518B9D}"/>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18306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930B65-80FB-9897-CB20-51C3C8CC08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04BA2D-DE64-308E-B309-49AD25E952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B6635-39B2-88DC-BAC4-E50A5BF9B8A3}"/>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5" name="Footer Placeholder 4">
            <a:extLst>
              <a:ext uri="{FF2B5EF4-FFF2-40B4-BE49-F238E27FC236}">
                <a16:creationId xmlns:a16="http://schemas.microsoft.com/office/drawing/2014/main" id="{0665C078-CBD8-8B4F-8149-DD0034412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60696-677E-9F40-9925-3161F274B721}"/>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13115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A86D-6101-4E9D-36DA-FA5EBB2CB2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68CC0-7E7F-451D-4C8A-9A692ABE2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510E3-C758-891F-8FB3-67CF2E5548C1}"/>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5" name="Footer Placeholder 4">
            <a:extLst>
              <a:ext uri="{FF2B5EF4-FFF2-40B4-BE49-F238E27FC236}">
                <a16:creationId xmlns:a16="http://schemas.microsoft.com/office/drawing/2014/main" id="{1E9F46F6-F294-E85D-EFDA-6683CFA7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0D59A-349F-4A3B-C4C4-B5986A580F86}"/>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122376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AEFA-BFEB-3057-6B0F-3C6013877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239F97-44FD-596B-C10E-C388E1EA6B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22E6A3-751A-2A8E-CCFC-21AC837265A5}"/>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5" name="Footer Placeholder 4">
            <a:extLst>
              <a:ext uri="{FF2B5EF4-FFF2-40B4-BE49-F238E27FC236}">
                <a16:creationId xmlns:a16="http://schemas.microsoft.com/office/drawing/2014/main" id="{0792AC01-41B8-91C1-702A-D0559B4A7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04551-A0AD-2F78-2B83-E52288DF3124}"/>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335652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6539-5207-2CAB-3BCE-070879134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6AB6A-1E0A-8DBA-0DAB-A7EF529838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3C54D5-A8A5-A003-429D-E6E690DE79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1A822A-3086-63D7-D1CB-B913666A55BC}"/>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6" name="Footer Placeholder 5">
            <a:extLst>
              <a:ext uri="{FF2B5EF4-FFF2-40B4-BE49-F238E27FC236}">
                <a16:creationId xmlns:a16="http://schemas.microsoft.com/office/drawing/2014/main" id="{63B7ABC7-48BD-D755-0316-BF70BA733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9217E-430B-F7BA-729C-98BE8169AFE7}"/>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77837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1F89-3004-D98F-9A11-DAB26CD03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0D4F31-F6A8-4D88-6CF9-28217F9C9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070A87-4A3F-8712-163C-CF57AC735D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95C127-A2D0-3587-AB8C-F5291D2E2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5EE876-31FA-54F1-C6FA-3A1187964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9C1F9F-633C-496F-93A1-71F86C5EAE54}"/>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8" name="Footer Placeholder 7">
            <a:extLst>
              <a:ext uri="{FF2B5EF4-FFF2-40B4-BE49-F238E27FC236}">
                <a16:creationId xmlns:a16="http://schemas.microsoft.com/office/drawing/2014/main" id="{B03F7AD6-87C9-2C17-0C00-97D3093C17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A2C988-BB3F-CDF7-2B84-061B33A23641}"/>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100917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B890-253A-1BEC-9503-6620A23649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49A4C4-094D-CF98-224F-DB75561E63CC}"/>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4" name="Footer Placeholder 3">
            <a:extLst>
              <a:ext uri="{FF2B5EF4-FFF2-40B4-BE49-F238E27FC236}">
                <a16:creationId xmlns:a16="http://schemas.microsoft.com/office/drawing/2014/main" id="{8C412512-BDD5-C8AB-D24C-75239A9BE6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6E66AB-E28E-48B7-3461-D4C42C143FC4}"/>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293595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01AF4-B0E1-E8B3-1A0B-5C6CDAD2416A}"/>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3" name="Footer Placeholder 2">
            <a:extLst>
              <a:ext uri="{FF2B5EF4-FFF2-40B4-BE49-F238E27FC236}">
                <a16:creationId xmlns:a16="http://schemas.microsoft.com/office/drawing/2014/main" id="{3065D0D7-4E44-FD73-8812-E4B9D46DE3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64C209-490C-DAA9-5BFB-845243101CD4}"/>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259383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ED6BF-E604-D0CA-3A34-E1289CDAB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B2415D-97F1-8C0C-79DC-39D3EB8BF6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94B952-EB56-19DC-A559-F1D3BBA9A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0E103-7F99-C52E-870A-500874AEC40B}"/>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6" name="Footer Placeholder 5">
            <a:extLst>
              <a:ext uri="{FF2B5EF4-FFF2-40B4-BE49-F238E27FC236}">
                <a16:creationId xmlns:a16="http://schemas.microsoft.com/office/drawing/2014/main" id="{2917D8BB-970B-621D-A891-6300AE280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E515D-0D1B-9FB8-103A-EEEA37A7AF3A}"/>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165794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4736-4EB7-E909-B5E5-F30059245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97077D-A7E0-F0BD-DC77-C02581B29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4A3237-1F05-A081-2440-994DF5A55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C5A0E-C4ED-A22C-EE73-5E51AC08A103}"/>
              </a:ext>
            </a:extLst>
          </p:cNvPr>
          <p:cNvSpPr>
            <a:spLocks noGrp="1"/>
          </p:cNvSpPr>
          <p:nvPr>
            <p:ph type="dt" sz="half" idx="10"/>
          </p:nvPr>
        </p:nvSpPr>
        <p:spPr/>
        <p:txBody>
          <a:bodyPr/>
          <a:lstStyle/>
          <a:p>
            <a:fld id="{99D2063F-DF26-4108-B3F4-E1C411C71948}" type="datetimeFigureOut">
              <a:rPr lang="en-US" smtClean="0"/>
              <a:t>8/21/2023</a:t>
            </a:fld>
            <a:endParaRPr lang="en-US"/>
          </a:p>
        </p:txBody>
      </p:sp>
      <p:sp>
        <p:nvSpPr>
          <p:cNvPr id="6" name="Footer Placeholder 5">
            <a:extLst>
              <a:ext uri="{FF2B5EF4-FFF2-40B4-BE49-F238E27FC236}">
                <a16:creationId xmlns:a16="http://schemas.microsoft.com/office/drawing/2014/main" id="{952A7CE6-8ABC-B57B-9B80-B31D97792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E321F-FA91-C05D-EAE6-8FF5A6AD2021}"/>
              </a:ext>
            </a:extLst>
          </p:cNvPr>
          <p:cNvSpPr>
            <a:spLocks noGrp="1"/>
          </p:cNvSpPr>
          <p:nvPr>
            <p:ph type="sldNum" sz="quarter" idx="12"/>
          </p:nvPr>
        </p:nvSpPr>
        <p:spPr/>
        <p:txBody>
          <a:bodyPr/>
          <a:lstStyle/>
          <a:p>
            <a:fld id="{A320DA59-7D31-4717-8EA9-1A1EF96007DF}" type="slidenum">
              <a:rPr lang="en-US" smtClean="0"/>
              <a:t>‹#›</a:t>
            </a:fld>
            <a:endParaRPr lang="en-US"/>
          </a:p>
        </p:txBody>
      </p:sp>
    </p:spTree>
    <p:extLst>
      <p:ext uri="{BB962C8B-B14F-4D97-AF65-F5344CB8AC3E}">
        <p14:creationId xmlns:p14="http://schemas.microsoft.com/office/powerpoint/2010/main" val="116760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49DD0-0486-5510-AB3F-F36851A68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05C164-377A-B2AB-DB74-70D3784BEF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40DC8-DE51-7D18-6567-FB8A6DCA57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2063F-DF26-4108-B3F4-E1C411C71948}" type="datetimeFigureOut">
              <a:rPr lang="en-US" smtClean="0"/>
              <a:t>8/21/2023</a:t>
            </a:fld>
            <a:endParaRPr lang="en-US"/>
          </a:p>
        </p:txBody>
      </p:sp>
      <p:sp>
        <p:nvSpPr>
          <p:cNvPr id="5" name="Footer Placeholder 4">
            <a:extLst>
              <a:ext uri="{FF2B5EF4-FFF2-40B4-BE49-F238E27FC236}">
                <a16:creationId xmlns:a16="http://schemas.microsoft.com/office/drawing/2014/main" id="{A0CEE553-8768-F5A0-73B2-98A580737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28FE81-5CD9-165A-2F33-36A9986835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0DA59-7D31-4717-8EA9-1A1EF96007DF}" type="slidenum">
              <a:rPr lang="en-US" smtClean="0"/>
              <a:t>‹#›</a:t>
            </a:fld>
            <a:endParaRPr lang="en-US"/>
          </a:p>
        </p:txBody>
      </p:sp>
    </p:spTree>
    <p:extLst>
      <p:ext uri="{BB962C8B-B14F-4D97-AF65-F5344CB8AC3E}">
        <p14:creationId xmlns:p14="http://schemas.microsoft.com/office/powerpoint/2010/main" val="16440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81F8-8C85-70B0-749B-F31BA7058920}"/>
              </a:ext>
            </a:extLst>
          </p:cNvPr>
          <p:cNvSpPr>
            <a:spLocks noGrp="1"/>
          </p:cNvSpPr>
          <p:nvPr>
            <p:ph type="ctrTitle"/>
          </p:nvPr>
        </p:nvSpPr>
        <p:spPr/>
        <p:txBody>
          <a:bodyPr/>
          <a:lstStyle/>
          <a:p>
            <a:r>
              <a:rPr lang="en-US" b="1" dirty="0">
                <a:latin typeface="Calibri "/>
              </a:rPr>
              <a:t>C# INTERVIEW QUESTIONS</a:t>
            </a:r>
          </a:p>
        </p:txBody>
      </p:sp>
      <p:sp>
        <p:nvSpPr>
          <p:cNvPr id="3" name="Subtitle 2">
            <a:extLst>
              <a:ext uri="{FF2B5EF4-FFF2-40B4-BE49-F238E27FC236}">
                <a16:creationId xmlns:a16="http://schemas.microsoft.com/office/drawing/2014/main" id="{89412CE7-C803-01E0-2D3B-DF1D3AE42CF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852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8562-7365-BAAE-E86F-260F7AF23E14}"/>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8. What is the difference between ref &amp; out parameters? </a:t>
            </a:r>
            <a:endParaRPr lang="en-US" sz="6600" dirty="0"/>
          </a:p>
        </p:txBody>
      </p:sp>
      <p:sp>
        <p:nvSpPr>
          <p:cNvPr id="3" name="Content Placeholder 2">
            <a:extLst>
              <a:ext uri="{FF2B5EF4-FFF2-40B4-BE49-F238E27FC236}">
                <a16:creationId xmlns:a16="http://schemas.microsoft.com/office/drawing/2014/main" id="{166E2FDC-D7D2-627A-0175-850BEECAAC35}"/>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An argument passed as ref must be initialized before passing to the method whereas out parameter needs not to be initialized before passing to a method. </a:t>
            </a:r>
            <a:endParaRPr lang="en-US" sz="4400" dirty="0"/>
          </a:p>
        </p:txBody>
      </p:sp>
    </p:spTree>
    <p:extLst>
      <p:ext uri="{BB962C8B-B14F-4D97-AF65-F5344CB8AC3E}">
        <p14:creationId xmlns:p14="http://schemas.microsoft.com/office/powerpoint/2010/main" val="11454878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AE7C-74B7-22B6-2BD3-0ACD61DB24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7284B9-1609-2B28-5CC7-BD45C9CB84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56589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8E02-2C97-A9FC-E062-86184E91BA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E0FAFC-F56B-8D3A-156D-54D699436F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365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64C4-0D45-B4F5-6DF3-C9AE11ACBC59}"/>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9. What is the use of using statement in C#? </a:t>
            </a:r>
            <a:endParaRPr lang="en-US" sz="6600" dirty="0"/>
          </a:p>
        </p:txBody>
      </p:sp>
      <p:sp>
        <p:nvSpPr>
          <p:cNvPr id="3" name="Content Placeholder 2">
            <a:extLst>
              <a:ext uri="{FF2B5EF4-FFF2-40B4-BE49-F238E27FC236}">
                <a16:creationId xmlns:a16="http://schemas.microsoft.com/office/drawing/2014/main" id="{2FBE8D45-FF8B-AAD1-3635-8302C01C6774}"/>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The using block is used to obtain a resource and use it and then automatically dispose of when the execution of block completed. </a:t>
            </a:r>
            <a:endParaRPr lang="en-US" sz="4400" dirty="0"/>
          </a:p>
        </p:txBody>
      </p:sp>
    </p:spTree>
    <p:extLst>
      <p:ext uri="{BB962C8B-B14F-4D97-AF65-F5344CB8AC3E}">
        <p14:creationId xmlns:p14="http://schemas.microsoft.com/office/powerpoint/2010/main" val="181351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73AA-71BA-4CEB-55D5-091F7E556910}"/>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10. What is serialization? </a:t>
            </a:r>
            <a:endParaRPr lang="en-US" sz="6600" dirty="0"/>
          </a:p>
        </p:txBody>
      </p:sp>
      <p:sp>
        <p:nvSpPr>
          <p:cNvPr id="3" name="Content Placeholder 2">
            <a:extLst>
              <a:ext uri="{FF2B5EF4-FFF2-40B4-BE49-F238E27FC236}">
                <a16:creationId xmlns:a16="http://schemas.microsoft.com/office/drawing/2014/main" id="{45F756B4-08C4-68E1-B071-592CC668C404}"/>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When we want to transport an object through network then we have to convert the object into a stream of bytes. The process of converting an object into a stream of bytes is called Serialization. For an object to be serializable, it should implement </a:t>
            </a:r>
            <a:r>
              <a:rPr lang="en-US" sz="3200" b="0" i="0" u="none" strike="noStrike" baseline="0" dirty="0" err="1">
                <a:solidFill>
                  <a:srgbClr val="000000"/>
                </a:solidFill>
                <a:latin typeface="Calibri" panose="020F0502020204030204" pitchFamily="34" charset="0"/>
              </a:rPr>
              <a:t>ISerialize</a:t>
            </a:r>
            <a:r>
              <a:rPr lang="en-US" sz="3200" b="0" i="0" u="none" strike="noStrike" baseline="0" dirty="0">
                <a:solidFill>
                  <a:srgbClr val="000000"/>
                </a:solidFill>
                <a:latin typeface="Calibri" panose="020F0502020204030204" pitchFamily="34" charset="0"/>
              </a:rPr>
              <a:t> Interface. De-serialization is the reverse process of creating an object from a stream of bytes. </a:t>
            </a:r>
            <a:endParaRPr lang="en-US" sz="4400" dirty="0"/>
          </a:p>
        </p:txBody>
      </p:sp>
    </p:spTree>
    <p:extLst>
      <p:ext uri="{BB962C8B-B14F-4D97-AF65-F5344CB8AC3E}">
        <p14:creationId xmlns:p14="http://schemas.microsoft.com/office/powerpoint/2010/main" val="88471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1595-60FC-9C49-B35F-C45860E83D7B}"/>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11. Can "this" be used within a static method? </a:t>
            </a:r>
            <a:endParaRPr lang="en-US" sz="6600" dirty="0"/>
          </a:p>
        </p:txBody>
      </p:sp>
      <p:sp>
        <p:nvSpPr>
          <p:cNvPr id="3" name="Content Placeholder 2">
            <a:extLst>
              <a:ext uri="{FF2B5EF4-FFF2-40B4-BE49-F238E27FC236}">
                <a16:creationId xmlns:a16="http://schemas.microsoft.com/office/drawing/2014/main" id="{1BB885E1-09AC-2F7E-99A8-5D872F333BF3}"/>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We can't use 'This' in a static method because we can only use static variables/methods in a static method. </a:t>
            </a:r>
            <a:endParaRPr lang="en-US" sz="4400" dirty="0"/>
          </a:p>
        </p:txBody>
      </p:sp>
    </p:spTree>
    <p:extLst>
      <p:ext uri="{BB962C8B-B14F-4D97-AF65-F5344CB8AC3E}">
        <p14:creationId xmlns:p14="http://schemas.microsoft.com/office/powerpoint/2010/main" val="418501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A257-DD06-5243-F0C5-E488846E3238}"/>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12. What is difference between constants and read-only? </a:t>
            </a:r>
            <a:endParaRPr lang="en-US" sz="6600" dirty="0"/>
          </a:p>
        </p:txBody>
      </p:sp>
      <p:sp>
        <p:nvSpPr>
          <p:cNvPr id="3" name="Content Placeholder 2">
            <a:extLst>
              <a:ext uri="{FF2B5EF4-FFF2-40B4-BE49-F238E27FC236}">
                <a16:creationId xmlns:a16="http://schemas.microsoft.com/office/drawing/2014/main" id="{1C0E2194-3C15-CC15-1D90-99C14EEB06F5}"/>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Constant variables are declared and initialized at compile time. The value can't be changed afterwards. Read only is used only when we want to assign the value at run time. </a:t>
            </a:r>
            <a:endParaRPr lang="en-US" sz="4400" dirty="0"/>
          </a:p>
        </p:txBody>
      </p:sp>
    </p:spTree>
    <p:extLst>
      <p:ext uri="{BB962C8B-B14F-4D97-AF65-F5344CB8AC3E}">
        <p14:creationId xmlns:p14="http://schemas.microsoft.com/office/powerpoint/2010/main" val="3007400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DCD8-B88F-0FF0-BC67-6D3276BFC488}"/>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13. What is an interface class? </a:t>
            </a:r>
            <a:endParaRPr lang="en-US" sz="6600" dirty="0"/>
          </a:p>
        </p:txBody>
      </p:sp>
      <p:sp>
        <p:nvSpPr>
          <p:cNvPr id="3" name="Content Placeholder 2">
            <a:extLst>
              <a:ext uri="{FF2B5EF4-FFF2-40B4-BE49-F238E27FC236}">
                <a16:creationId xmlns:a16="http://schemas.microsoft.com/office/drawing/2014/main" id="{1794D39F-D81B-63CD-4E37-07AEC16F4E69}"/>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Interface is an abstract class which has only public abstract methods and the methods only have the declaration and not the definition. These abstract methods must be implemented in the inherited classes. </a:t>
            </a:r>
            <a:endParaRPr lang="en-US" sz="4400" dirty="0"/>
          </a:p>
        </p:txBody>
      </p:sp>
    </p:spTree>
    <p:extLst>
      <p:ext uri="{BB962C8B-B14F-4D97-AF65-F5344CB8AC3E}">
        <p14:creationId xmlns:p14="http://schemas.microsoft.com/office/powerpoint/2010/main" val="313015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E239-FFFF-4AA4-FD13-3C6764382AB7}"/>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14. What are value types and reference types? </a:t>
            </a:r>
            <a:endParaRPr lang="en-US" sz="6600" dirty="0"/>
          </a:p>
        </p:txBody>
      </p:sp>
      <p:sp>
        <p:nvSpPr>
          <p:cNvPr id="3" name="Content Placeholder 2">
            <a:extLst>
              <a:ext uri="{FF2B5EF4-FFF2-40B4-BE49-F238E27FC236}">
                <a16:creationId xmlns:a16="http://schemas.microsoft.com/office/drawing/2014/main" id="{5AA96B40-FC2A-A6D1-C4CC-3A47B02D1897}"/>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Value types are stored in the Stack whereas reference types stored on heap. Value types: </a:t>
            </a:r>
          </a:p>
          <a:p>
            <a:r>
              <a:rPr lang="en-US" sz="3200" b="0" i="0" u="none" strike="noStrike" baseline="0" dirty="0">
                <a:solidFill>
                  <a:srgbClr val="000000"/>
                </a:solidFill>
                <a:latin typeface="Calibri" panose="020F0502020204030204" pitchFamily="34" charset="0"/>
              </a:rPr>
              <a:t>int, </a:t>
            </a:r>
            <a:r>
              <a:rPr lang="en-US" sz="3200" b="0" i="0" u="none" strike="noStrike" baseline="0" dirty="0" err="1">
                <a:solidFill>
                  <a:srgbClr val="000000"/>
                </a:solidFill>
                <a:latin typeface="Calibri" panose="020F0502020204030204" pitchFamily="34" charset="0"/>
              </a:rPr>
              <a:t>enum</a:t>
            </a:r>
            <a:r>
              <a:rPr lang="en-US" sz="3200" b="0" i="0" u="none" strike="noStrike" baseline="0" dirty="0">
                <a:solidFill>
                  <a:srgbClr val="000000"/>
                </a:solidFill>
                <a:latin typeface="Calibri" panose="020F0502020204030204" pitchFamily="34" charset="0"/>
              </a:rPr>
              <a:t> , byte, decimal, double, float, long</a:t>
            </a:r>
          </a:p>
          <a:p>
            <a:endParaRPr lang="en-US" sz="3200" dirty="0">
              <a:solidFill>
                <a:srgbClr val="000000"/>
              </a:solidFill>
              <a:latin typeface="Calibri" panose="020F0502020204030204" pitchFamily="34" charset="0"/>
            </a:endParaRPr>
          </a:p>
          <a:p>
            <a:r>
              <a:rPr lang="en-US" sz="3200" b="0" i="0" u="none" strike="noStrike" baseline="0" dirty="0">
                <a:solidFill>
                  <a:srgbClr val="000000"/>
                </a:solidFill>
                <a:latin typeface="Calibri" panose="020F0502020204030204" pitchFamily="34" charset="0"/>
              </a:rPr>
              <a:t>Reference Types: </a:t>
            </a:r>
          </a:p>
          <a:p>
            <a:r>
              <a:rPr lang="en-US" sz="3200" b="0" i="0" u="none" strike="noStrike" baseline="0" dirty="0">
                <a:solidFill>
                  <a:srgbClr val="000000"/>
                </a:solidFill>
                <a:latin typeface="Calibri" panose="020F0502020204030204" pitchFamily="34" charset="0"/>
              </a:rPr>
              <a:t>string , class, interface, object  </a:t>
            </a:r>
            <a:endParaRPr lang="en-US" sz="4400" dirty="0"/>
          </a:p>
        </p:txBody>
      </p:sp>
    </p:spTree>
    <p:extLst>
      <p:ext uri="{BB962C8B-B14F-4D97-AF65-F5344CB8AC3E}">
        <p14:creationId xmlns:p14="http://schemas.microsoft.com/office/powerpoint/2010/main" val="3928214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0BDF-AA2B-EC53-2267-2D57BDEA64A8}"/>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15. What are Custom Control and User Control? </a:t>
            </a:r>
            <a:endParaRPr lang="en-US" sz="6600" dirty="0"/>
          </a:p>
        </p:txBody>
      </p:sp>
      <p:sp>
        <p:nvSpPr>
          <p:cNvPr id="3" name="Content Placeholder 2">
            <a:extLst>
              <a:ext uri="{FF2B5EF4-FFF2-40B4-BE49-F238E27FC236}">
                <a16:creationId xmlns:a16="http://schemas.microsoft.com/office/drawing/2014/main" id="{626FF28F-76E1-7FC0-8159-1898736DBC80}"/>
              </a:ext>
            </a:extLst>
          </p:cNvPr>
          <p:cNvSpPr>
            <a:spLocks noGrp="1"/>
          </p:cNvSpPr>
          <p:nvPr>
            <p:ph idx="1"/>
          </p:nvPr>
        </p:nvSpPr>
        <p:spPr>
          <a:xfrm>
            <a:off x="593558" y="1475874"/>
            <a:ext cx="11261558" cy="5017001"/>
          </a:xfrm>
        </p:spPr>
        <p:txBody>
          <a:bodyPr>
            <a:noAutofit/>
          </a:bodyPr>
          <a:lstStyle/>
          <a:p>
            <a:r>
              <a:rPr lang="en-US" sz="3200" b="0" i="0" u="none" strike="noStrike" baseline="0" dirty="0">
                <a:solidFill>
                  <a:srgbClr val="000000"/>
                </a:solidFill>
                <a:latin typeface="Calibri" panose="020F0502020204030204" pitchFamily="34" charset="0"/>
              </a:rPr>
              <a:t>Custom Controls are controls generated as compiled code (</a:t>
            </a:r>
            <a:r>
              <a:rPr lang="en-US" sz="3200" b="0" i="0" u="none" strike="noStrike" baseline="0" dirty="0" err="1">
                <a:solidFill>
                  <a:srgbClr val="000000"/>
                </a:solidFill>
                <a:latin typeface="Calibri" panose="020F0502020204030204" pitchFamily="34" charset="0"/>
              </a:rPr>
              <a:t>Dlls</a:t>
            </a:r>
            <a:r>
              <a:rPr lang="en-US" sz="3200" b="0" i="0" u="none" strike="noStrike" baseline="0" dirty="0">
                <a:solidFill>
                  <a:srgbClr val="000000"/>
                </a:solidFill>
                <a:latin typeface="Calibri" panose="020F0502020204030204" pitchFamily="34" charset="0"/>
              </a:rPr>
              <a:t>), those are easier to use and can be added to toolbox. Developers can drag and drop controls to their web forms. Attributes can be set at design time. We can easily add custom controls to Multiple Applications (If Shared </a:t>
            </a:r>
            <a:r>
              <a:rPr lang="en-US" sz="3200" b="0" i="0" u="none" strike="noStrike" baseline="0" dirty="0" err="1">
                <a:solidFill>
                  <a:srgbClr val="000000"/>
                </a:solidFill>
                <a:latin typeface="Calibri" panose="020F0502020204030204" pitchFamily="34" charset="0"/>
              </a:rPr>
              <a:t>Dlls</a:t>
            </a:r>
            <a:r>
              <a:rPr lang="en-US" sz="3200" b="0" i="0" u="none" strike="noStrike" baseline="0" dirty="0">
                <a:solidFill>
                  <a:srgbClr val="000000"/>
                </a:solidFill>
                <a:latin typeface="Calibri" panose="020F0502020204030204" pitchFamily="34" charset="0"/>
              </a:rPr>
              <a:t>), If they are private then we can copy to </a:t>
            </a:r>
            <a:r>
              <a:rPr lang="en-US" sz="3200" b="0" i="0" u="none" strike="noStrike" baseline="0" dirty="0" err="1">
                <a:solidFill>
                  <a:srgbClr val="000000"/>
                </a:solidFill>
                <a:latin typeface="Calibri" panose="020F0502020204030204" pitchFamily="34" charset="0"/>
              </a:rPr>
              <a:t>dll</a:t>
            </a:r>
            <a:r>
              <a:rPr lang="en-US" sz="3200" b="0" i="0" u="none" strike="noStrike" baseline="0" dirty="0">
                <a:solidFill>
                  <a:srgbClr val="000000"/>
                </a:solidFill>
                <a:latin typeface="Calibri" panose="020F0502020204030204" pitchFamily="34" charset="0"/>
              </a:rPr>
              <a:t> to bin directory of web application and then add reference and can use them. </a:t>
            </a:r>
          </a:p>
          <a:p>
            <a:r>
              <a:rPr lang="en-US" sz="3200" b="0" i="0" u="none" strike="noStrike" baseline="0" dirty="0">
                <a:solidFill>
                  <a:srgbClr val="000000"/>
                </a:solidFill>
                <a:latin typeface="Calibri" panose="020F0502020204030204" pitchFamily="34" charset="0"/>
              </a:rPr>
              <a:t>User Controls are very much similar to ASP include files, and are easy to create. User control</a:t>
            </a:r>
            <a:r>
              <a:rPr lang="en-US" sz="3200" dirty="0">
                <a:solidFill>
                  <a:srgbClr val="000000"/>
                </a:solidFill>
                <a:latin typeface="Calibri" panose="020F0502020204030204" pitchFamily="34" charset="0"/>
              </a:rPr>
              <a:t> </a:t>
            </a:r>
            <a:r>
              <a:rPr lang="en-US" sz="3200" b="0" i="0" u="none" strike="noStrike" baseline="0" dirty="0">
                <a:latin typeface="Calibri" panose="020F0502020204030204" pitchFamily="34" charset="0"/>
              </a:rPr>
              <a:t>can't be placed in the toolbox and dragged - dropped from it. They have their design and code behind. The file extension for user controls is </a:t>
            </a:r>
            <a:r>
              <a:rPr lang="en-US" sz="3200" b="0" i="0" u="none" strike="noStrike" baseline="0" dirty="0" err="1">
                <a:latin typeface="Calibri" panose="020F0502020204030204" pitchFamily="34" charset="0"/>
              </a:rPr>
              <a:t>ascx</a:t>
            </a:r>
            <a:r>
              <a:rPr lang="en-US" sz="3200" b="0" i="0" u="none" strike="noStrike" baseline="0" dirty="0">
                <a:latin typeface="Calibri" panose="020F0502020204030204" pitchFamily="34" charset="0"/>
              </a:rPr>
              <a:t>. </a:t>
            </a:r>
            <a:endParaRPr lang="en-US" sz="3200" dirty="0"/>
          </a:p>
        </p:txBody>
      </p:sp>
    </p:spTree>
    <p:extLst>
      <p:ext uri="{BB962C8B-B14F-4D97-AF65-F5344CB8AC3E}">
        <p14:creationId xmlns:p14="http://schemas.microsoft.com/office/powerpoint/2010/main" val="3318989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717F-E73B-4E91-37AE-3CB204921F5F}"/>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16. What are sealed classes in C#? </a:t>
            </a:r>
            <a:endParaRPr lang="en-US" sz="6600" dirty="0"/>
          </a:p>
        </p:txBody>
      </p:sp>
      <p:sp>
        <p:nvSpPr>
          <p:cNvPr id="3" name="Content Placeholder 2">
            <a:extLst>
              <a:ext uri="{FF2B5EF4-FFF2-40B4-BE49-F238E27FC236}">
                <a16:creationId xmlns:a16="http://schemas.microsoft.com/office/drawing/2014/main" id="{D79E991B-F9F8-56D6-B7EE-E98ACEE391ED}"/>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We create sealed classes when we want to restrict the class to be inherited. Sealed modifier used to prevent derivation from a class. If we forcefully specify a sealed class as base class then a compile-time error occurs. </a:t>
            </a:r>
            <a:endParaRPr lang="en-US" sz="4400" dirty="0"/>
          </a:p>
        </p:txBody>
      </p:sp>
    </p:spTree>
    <p:extLst>
      <p:ext uri="{BB962C8B-B14F-4D97-AF65-F5344CB8AC3E}">
        <p14:creationId xmlns:p14="http://schemas.microsoft.com/office/powerpoint/2010/main" val="682093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1275-42A6-6110-FF99-ED9D241B0553}"/>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17. What is method overloading? </a:t>
            </a:r>
            <a:endParaRPr lang="en-US" sz="6600" dirty="0"/>
          </a:p>
        </p:txBody>
      </p:sp>
      <p:sp>
        <p:nvSpPr>
          <p:cNvPr id="3" name="Content Placeholder 2">
            <a:extLst>
              <a:ext uri="{FF2B5EF4-FFF2-40B4-BE49-F238E27FC236}">
                <a16:creationId xmlns:a16="http://schemas.microsoft.com/office/drawing/2014/main" id="{73A00B12-484B-1F4A-9A1D-2B94E57F5659}"/>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Method overloading is creating multiple methods with the same name with unique signatures in the same class. When we compile, the compiler uses overload resolution to determine the specific method to be invoke. </a:t>
            </a:r>
            <a:endParaRPr lang="en-US" sz="4400" dirty="0"/>
          </a:p>
        </p:txBody>
      </p:sp>
    </p:spTree>
    <p:extLst>
      <p:ext uri="{BB962C8B-B14F-4D97-AF65-F5344CB8AC3E}">
        <p14:creationId xmlns:p14="http://schemas.microsoft.com/office/powerpoint/2010/main" val="81923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0474-AB7F-D0C2-8A70-62E6305E3BD1}"/>
              </a:ext>
            </a:extLst>
          </p:cNvPr>
          <p:cNvSpPr>
            <a:spLocks noGrp="1"/>
          </p:cNvSpPr>
          <p:nvPr>
            <p:ph type="title"/>
          </p:nvPr>
        </p:nvSpPr>
        <p:spPr/>
        <p:txBody>
          <a:bodyPr/>
          <a:lstStyle/>
          <a:p>
            <a:r>
              <a:rPr lang="en-US" b="1" i="0" dirty="0">
                <a:solidFill>
                  <a:srgbClr val="51565E"/>
                </a:solidFill>
                <a:effectLst/>
                <a:latin typeface="+mn-lt"/>
              </a:rPr>
              <a:t>C# programming features:</a:t>
            </a:r>
            <a:endParaRPr lang="en-US" b="1" dirty="0">
              <a:latin typeface="+mn-lt"/>
            </a:endParaRPr>
          </a:p>
        </p:txBody>
      </p:sp>
      <p:sp>
        <p:nvSpPr>
          <p:cNvPr id="3" name="Content Placeholder 2">
            <a:extLst>
              <a:ext uri="{FF2B5EF4-FFF2-40B4-BE49-F238E27FC236}">
                <a16:creationId xmlns:a16="http://schemas.microsoft.com/office/drawing/2014/main" id="{E84DC17F-3E9A-1FAC-F31A-BC445176AD03}"/>
              </a:ext>
            </a:extLst>
          </p:cNvPr>
          <p:cNvSpPr>
            <a:spLocks noGrp="1"/>
          </p:cNvSpPr>
          <p:nvPr>
            <p:ph idx="1"/>
          </p:nvPr>
        </p:nvSpPr>
        <p:spPr>
          <a:xfrm>
            <a:off x="838200" y="1420427"/>
            <a:ext cx="10515600" cy="5437573"/>
          </a:xfrm>
        </p:spPr>
        <p:txBody>
          <a:bodyPr>
            <a:normAutofit fontScale="92500" lnSpcReduction="10000"/>
          </a:bodyPr>
          <a:lstStyle/>
          <a:p>
            <a:pPr algn="l">
              <a:buFont typeface="Arial" panose="020B0604020202020204" pitchFamily="34" charset="0"/>
              <a:buChar char="•"/>
            </a:pPr>
            <a:r>
              <a:rPr lang="en-US" b="0" i="0" dirty="0">
                <a:solidFill>
                  <a:srgbClr val="51565E"/>
                </a:solidFill>
                <a:effectLst/>
                <a:latin typeface="Cabri"/>
              </a:rPr>
              <a:t>Windows Integration</a:t>
            </a:r>
          </a:p>
          <a:p>
            <a:pPr algn="l">
              <a:buFont typeface="Arial" panose="020B0604020202020204" pitchFamily="34" charset="0"/>
              <a:buChar char="•"/>
            </a:pPr>
            <a:r>
              <a:rPr lang="en-US" b="0" i="0" dirty="0">
                <a:solidFill>
                  <a:srgbClr val="51565E"/>
                </a:solidFill>
                <a:effectLst/>
                <a:latin typeface="Cabri"/>
              </a:rPr>
              <a:t>A library that is standard</a:t>
            </a:r>
          </a:p>
          <a:p>
            <a:pPr algn="l">
              <a:buFont typeface="Arial" panose="020B0604020202020204" pitchFamily="34" charset="0"/>
              <a:buChar char="•"/>
            </a:pPr>
            <a:r>
              <a:rPr lang="en-US" b="0" i="0" dirty="0">
                <a:solidFill>
                  <a:srgbClr val="51565E"/>
                </a:solidFill>
                <a:effectLst/>
                <a:latin typeface="Cabri"/>
              </a:rPr>
              <a:t>Automated Garbage Collection</a:t>
            </a:r>
          </a:p>
          <a:p>
            <a:pPr algn="l">
              <a:buFont typeface="Arial" panose="020B0604020202020204" pitchFamily="34" charset="0"/>
              <a:buChar char="•"/>
            </a:pPr>
            <a:r>
              <a:rPr lang="en-US" b="0" i="0" dirty="0">
                <a:solidFill>
                  <a:srgbClr val="51565E"/>
                </a:solidFill>
                <a:effectLst/>
                <a:latin typeface="Cabri"/>
              </a:rPr>
              <a:t>Boolean Conditions</a:t>
            </a:r>
          </a:p>
          <a:p>
            <a:pPr algn="l">
              <a:buFont typeface="Arial" panose="020B0604020202020204" pitchFamily="34" charset="0"/>
              <a:buChar char="•"/>
            </a:pPr>
            <a:r>
              <a:rPr lang="en-US" b="0" i="0" dirty="0">
                <a:solidFill>
                  <a:srgbClr val="51565E"/>
                </a:solidFill>
                <a:effectLst/>
                <a:latin typeface="Cabri"/>
              </a:rPr>
              <a:t>Lambda Expressions and LINQ</a:t>
            </a:r>
          </a:p>
          <a:p>
            <a:pPr algn="l">
              <a:buFont typeface="Arial" panose="020B0604020202020204" pitchFamily="34" charset="0"/>
              <a:buChar char="•"/>
            </a:pPr>
            <a:r>
              <a:rPr lang="en-US" b="0" i="0" dirty="0">
                <a:solidFill>
                  <a:srgbClr val="51565E"/>
                </a:solidFill>
                <a:effectLst/>
                <a:latin typeface="Cabri"/>
              </a:rPr>
              <a:t>Proper Indexers</a:t>
            </a:r>
          </a:p>
          <a:p>
            <a:pPr algn="l">
              <a:buFont typeface="Arial" panose="020B0604020202020204" pitchFamily="34" charset="0"/>
              <a:buChar char="•"/>
            </a:pPr>
            <a:r>
              <a:rPr lang="en-US" b="0" i="0" dirty="0">
                <a:solidFill>
                  <a:srgbClr val="51565E"/>
                </a:solidFill>
                <a:effectLst/>
                <a:latin typeface="Cabri"/>
              </a:rPr>
              <a:t>Generics that are easy-to-use</a:t>
            </a:r>
          </a:p>
          <a:p>
            <a:pPr algn="l">
              <a:buFont typeface="Arial" panose="020B0604020202020204" pitchFamily="34" charset="0"/>
              <a:buChar char="•"/>
            </a:pPr>
            <a:r>
              <a:rPr lang="en-US" b="0" i="0" dirty="0">
                <a:solidFill>
                  <a:srgbClr val="51565E"/>
                </a:solidFill>
                <a:effectLst/>
                <a:latin typeface="Cabri"/>
              </a:rPr>
              <a:t>Assembly Versioning</a:t>
            </a:r>
          </a:p>
          <a:p>
            <a:pPr algn="l">
              <a:buFont typeface="Arial" panose="020B0604020202020204" pitchFamily="34" charset="0"/>
              <a:buChar char="•"/>
            </a:pPr>
            <a:r>
              <a:rPr lang="en-US" b="0" i="0" dirty="0">
                <a:solidFill>
                  <a:srgbClr val="51565E"/>
                </a:solidFill>
                <a:effectLst/>
                <a:latin typeface="Cabri"/>
              </a:rPr>
              <a:t>Multithreading that is simple</a:t>
            </a:r>
          </a:p>
          <a:p>
            <a:pPr algn="l">
              <a:buFont typeface="Arial" panose="020B0604020202020204" pitchFamily="34" charset="0"/>
              <a:buChar char="•"/>
            </a:pPr>
            <a:r>
              <a:rPr lang="en-US" b="0" i="0" dirty="0">
                <a:solidFill>
                  <a:srgbClr val="51565E"/>
                </a:solidFill>
                <a:effectLst/>
                <a:latin typeface="Cabri"/>
              </a:rPr>
              <a:t>Event Managers and Delegates</a:t>
            </a:r>
          </a:p>
          <a:p>
            <a:pPr algn="l">
              <a:buFont typeface="Arial" panose="020B0604020202020204" pitchFamily="34" charset="0"/>
              <a:buChar char="•"/>
            </a:pPr>
            <a:r>
              <a:rPr lang="en-US" b="0" i="0" dirty="0">
                <a:solidFill>
                  <a:srgbClr val="51565E"/>
                </a:solidFill>
                <a:effectLst/>
                <a:latin typeface="Cabri"/>
              </a:rPr>
              <a:t>Properties and Events</a:t>
            </a:r>
          </a:p>
          <a:p>
            <a:pPr algn="l">
              <a:buFont typeface="Arial" panose="020B0604020202020204" pitchFamily="34" charset="0"/>
              <a:buChar char="•"/>
            </a:pPr>
            <a:r>
              <a:rPr lang="en-US" b="0" i="0" dirty="0">
                <a:solidFill>
                  <a:srgbClr val="51565E"/>
                </a:solidFill>
                <a:effectLst/>
                <a:latin typeface="Cabri"/>
              </a:rPr>
              <a:t>Conditional Compilation</a:t>
            </a:r>
          </a:p>
        </p:txBody>
      </p:sp>
    </p:spTree>
    <p:extLst>
      <p:ext uri="{BB962C8B-B14F-4D97-AF65-F5344CB8AC3E}">
        <p14:creationId xmlns:p14="http://schemas.microsoft.com/office/powerpoint/2010/main" val="3503189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D62F-F954-F0AA-04C5-43B45697F4AB}"/>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18. What is the difference between Array and </a:t>
            </a:r>
            <a:r>
              <a:rPr lang="en-US" sz="3200" b="1" i="0" u="none" strike="noStrike" baseline="0" dirty="0" err="1">
                <a:solidFill>
                  <a:srgbClr val="000000"/>
                </a:solidFill>
                <a:latin typeface="Calibri" panose="020F0502020204030204" pitchFamily="34" charset="0"/>
              </a:rPr>
              <a:t>Arraylist</a:t>
            </a:r>
            <a:r>
              <a:rPr lang="en-US" sz="3200" b="1" i="0" u="none" strike="noStrike" baseline="0" dirty="0">
                <a:solidFill>
                  <a:srgbClr val="000000"/>
                </a:solidFill>
                <a:latin typeface="Calibri" panose="020F0502020204030204" pitchFamily="34" charset="0"/>
              </a:rPr>
              <a:t>? </a:t>
            </a:r>
            <a:endParaRPr lang="en-US" sz="6600" dirty="0"/>
          </a:p>
        </p:txBody>
      </p:sp>
      <p:sp>
        <p:nvSpPr>
          <p:cNvPr id="3" name="Content Placeholder 2">
            <a:extLst>
              <a:ext uri="{FF2B5EF4-FFF2-40B4-BE49-F238E27FC236}">
                <a16:creationId xmlns:a16="http://schemas.microsoft.com/office/drawing/2014/main" id="{8C6474CF-A8CA-7D9D-8232-E8EEC0558AAF}"/>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In an array, we can have items of the same type only. The size of the array is fixed. An </a:t>
            </a:r>
            <a:r>
              <a:rPr lang="en-US" sz="3200" b="0" i="0" u="none" strike="noStrike" baseline="0" dirty="0" err="1">
                <a:solidFill>
                  <a:srgbClr val="000000"/>
                </a:solidFill>
                <a:latin typeface="Calibri" panose="020F0502020204030204" pitchFamily="34" charset="0"/>
              </a:rPr>
              <a:t>arraylist</a:t>
            </a:r>
            <a:r>
              <a:rPr lang="en-US" sz="3200" b="0" i="0" u="none" strike="noStrike" baseline="0" dirty="0">
                <a:solidFill>
                  <a:srgbClr val="000000"/>
                </a:solidFill>
                <a:latin typeface="Calibri" panose="020F0502020204030204" pitchFamily="34" charset="0"/>
              </a:rPr>
              <a:t> is similar to an array but it doesn't have a fixed size. </a:t>
            </a:r>
            <a:endParaRPr lang="en-US" sz="4400" dirty="0"/>
          </a:p>
        </p:txBody>
      </p:sp>
    </p:spTree>
    <p:extLst>
      <p:ext uri="{BB962C8B-B14F-4D97-AF65-F5344CB8AC3E}">
        <p14:creationId xmlns:p14="http://schemas.microsoft.com/office/powerpoint/2010/main" val="486897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E3DC-AD2A-2EE7-12EA-70D07FB5EE50}"/>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19. Can a private virtual method be overridden? </a:t>
            </a:r>
            <a:endParaRPr lang="en-US" sz="6600" dirty="0"/>
          </a:p>
        </p:txBody>
      </p:sp>
      <p:sp>
        <p:nvSpPr>
          <p:cNvPr id="3" name="Content Placeholder 2">
            <a:extLst>
              <a:ext uri="{FF2B5EF4-FFF2-40B4-BE49-F238E27FC236}">
                <a16:creationId xmlns:a16="http://schemas.microsoft.com/office/drawing/2014/main" id="{9B847342-817C-B51A-62A0-FBAF3E32F412}"/>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No, because they are not accessible outside the class. </a:t>
            </a:r>
            <a:endParaRPr lang="en-US" sz="4400" dirty="0"/>
          </a:p>
        </p:txBody>
      </p:sp>
    </p:spTree>
    <p:extLst>
      <p:ext uri="{BB962C8B-B14F-4D97-AF65-F5344CB8AC3E}">
        <p14:creationId xmlns:p14="http://schemas.microsoft.com/office/powerpoint/2010/main" val="46526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A6C6-4A3F-1BEB-180A-9AAF673B37D7}"/>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20. Describe the accessibility modifier "protected internal". </a:t>
            </a:r>
            <a:endParaRPr lang="en-US" sz="6600" dirty="0"/>
          </a:p>
        </p:txBody>
      </p:sp>
      <p:sp>
        <p:nvSpPr>
          <p:cNvPr id="3" name="Content Placeholder 2">
            <a:extLst>
              <a:ext uri="{FF2B5EF4-FFF2-40B4-BE49-F238E27FC236}">
                <a16:creationId xmlns:a16="http://schemas.microsoft.com/office/drawing/2014/main" id="{39D055B2-5499-4B05-30E7-313141794789}"/>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Protected Internal variables/methods are accessible within the same assembly and also from the classes that are derived from this parent class. </a:t>
            </a:r>
            <a:endParaRPr lang="en-US" sz="4400" dirty="0"/>
          </a:p>
        </p:txBody>
      </p:sp>
    </p:spTree>
    <p:extLst>
      <p:ext uri="{BB962C8B-B14F-4D97-AF65-F5344CB8AC3E}">
        <p14:creationId xmlns:p14="http://schemas.microsoft.com/office/powerpoint/2010/main" val="2360582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BDA6-4021-E8D7-E9BB-3F5675072550}"/>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21. What are the differences between </a:t>
            </a:r>
            <a:r>
              <a:rPr lang="en-US" sz="3200" b="1" i="0" u="none" strike="noStrike" baseline="0" dirty="0" err="1">
                <a:solidFill>
                  <a:srgbClr val="000000"/>
                </a:solidFill>
                <a:latin typeface="Calibri" panose="020F0502020204030204" pitchFamily="34" charset="0"/>
              </a:rPr>
              <a:t>System.String</a:t>
            </a:r>
            <a:r>
              <a:rPr lang="en-US" sz="3200" b="1" i="0" u="none" strike="noStrike" baseline="0" dirty="0">
                <a:solidFill>
                  <a:srgbClr val="000000"/>
                </a:solidFill>
                <a:latin typeface="Calibri" panose="020F0502020204030204" pitchFamily="34" charset="0"/>
              </a:rPr>
              <a:t> and </a:t>
            </a:r>
            <a:r>
              <a:rPr lang="en-US" sz="3200" b="1" i="0" u="none" strike="noStrike" baseline="0" dirty="0" err="1">
                <a:solidFill>
                  <a:srgbClr val="000000"/>
                </a:solidFill>
                <a:latin typeface="Calibri" panose="020F0502020204030204" pitchFamily="34" charset="0"/>
              </a:rPr>
              <a:t>System.Text.StringBuilder</a:t>
            </a:r>
            <a:r>
              <a:rPr lang="en-US" sz="3200" b="1" i="0" u="none" strike="noStrike" baseline="0" dirty="0">
                <a:solidFill>
                  <a:srgbClr val="000000"/>
                </a:solidFill>
                <a:latin typeface="Calibri" panose="020F0502020204030204" pitchFamily="34" charset="0"/>
              </a:rPr>
              <a:t> classes? </a:t>
            </a:r>
            <a:endParaRPr lang="en-US" sz="6600" dirty="0"/>
          </a:p>
        </p:txBody>
      </p:sp>
      <p:sp>
        <p:nvSpPr>
          <p:cNvPr id="3" name="Content Placeholder 2">
            <a:extLst>
              <a:ext uri="{FF2B5EF4-FFF2-40B4-BE49-F238E27FC236}">
                <a16:creationId xmlns:a16="http://schemas.microsoft.com/office/drawing/2014/main" id="{B566674D-BBB7-17B3-FF85-71C4DE14AC8F}"/>
              </a:ext>
            </a:extLst>
          </p:cNvPr>
          <p:cNvSpPr>
            <a:spLocks noGrp="1"/>
          </p:cNvSpPr>
          <p:nvPr>
            <p:ph idx="1"/>
          </p:nvPr>
        </p:nvSpPr>
        <p:spPr/>
        <p:txBody>
          <a:bodyPr>
            <a:normAutofit/>
          </a:bodyPr>
          <a:lstStyle/>
          <a:p>
            <a:r>
              <a:rPr lang="en-US" sz="3200" b="0" i="0" u="none" strike="noStrike" baseline="0" dirty="0" err="1">
                <a:solidFill>
                  <a:srgbClr val="000000"/>
                </a:solidFill>
                <a:latin typeface="Calibri" panose="020F0502020204030204" pitchFamily="34" charset="0"/>
              </a:rPr>
              <a:t>System.String</a:t>
            </a:r>
            <a:r>
              <a:rPr lang="en-US" sz="3200" b="0" i="0" u="none" strike="noStrike" baseline="0" dirty="0">
                <a:solidFill>
                  <a:srgbClr val="000000"/>
                </a:solidFill>
                <a:latin typeface="Calibri" panose="020F0502020204030204" pitchFamily="34" charset="0"/>
              </a:rPr>
              <a:t> is immutable. When we modify the value of a string variable then a new memory is allocated to the new value and the previous memory allocation released. </a:t>
            </a:r>
            <a:r>
              <a:rPr lang="en-US" sz="3200" b="0" i="0" u="none" strike="noStrike" baseline="0" dirty="0" err="1">
                <a:solidFill>
                  <a:srgbClr val="000000"/>
                </a:solidFill>
                <a:latin typeface="Calibri" panose="020F0502020204030204" pitchFamily="34" charset="0"/>
              </a:rPr>
              <a:t>System.StringBuilder</a:t>
            </a:r>
            <a:r>
              <a:rPr lang="en-US" sz="3200" b="0" i="0" u="none" strike="noStrike" baseline="0" dirty="0">
                <a:solidFill>
                  <a:srgbClr val="000000"/>
                </a:solidFill>
                <a:latin typeface="Calibri" panose="020F0502020204030204" pitchFamily="34" charset="0"/>
              </a:rPr>
              <a:t> was designed to have concept of a mutable string where a variety of operations can be performed without allocation separate memory location for the modified string. </a:t>
            </a:r>
            <a:endParaRPr lang="en-US" sz="4400" dirty="0"/>
          </a:p>
        </p:txBody>
      </p:sp>
    </p:spTree>
    <p:extLst>
      <p:ext uri="{BB962C8B-B14F-4D97-AF65-F5344CB8AC3E}">
        <p14:creationId xmlns:p14="http://schemas.microsoft.com/office/powerpoint/2010/main" val="3368734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AA3A-B2F9-22E1-4E45-3199A196F64D}"/>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22. What's the difference between the </a:t>
            </a:r>
            <a:r>
              <a:rPr lang="en-US" sz="3200" b="1" i="0" u="none" strike="noStrike" baseline="0" dirty="0" err="1">
                <a:solidFill>
                  <a:srgbClr val="000000"/>
                </a:solidFill>
                <a:latin typeface="Calibri" panose="020F0502020204030204" pitchFamily="34" charset="0"/>
              </a:rPr>
              <a:t>System.Array.CopyTo</a:t>
            </a:r>
            <a:r>
              <a:rPr lang="en-US" sz="3200" b="1" i="0" u="none" strike="noStrike" baseline="0" dirty="0">
                <a:solidFill>
                  <a:srgbClr val="000000"/>
                </a:solidFill>
                <a:latin typeface="Calibri" panose="020F0502020204030204" pitchFamily="34" charset="0"/>
              </a:rPr>
              <a:t>() and </a:t>
            </a:r>
            <a:r>
              <a:rPr lang="en-US" sz="3200" b="1" i="0" u="none" strike="noStrike" baseline="0" dirty="0" err="1">
                <a:solidFill>
                  <a:srgbClr val="000000"/>
                </a:solidFill>
                <a:latin typeface="Calibri" panose="020F0502020204030204" pitchFamily="34" charset="0"/>
              </a:rPr>
              <a:t>System.Array.Clone</a:t>
            </a:r>
            <a:r>
              <a:rPr lang="en-US" sz="3200" b="1" i="0" u="none" strike="noStrike" baseline="0" dirty="0">
                <a:solidFill>
                  <a:srgbClr val="000000"/>
                </a:solidFill>
                <a:latin typeface="Calibri" panose="020F0502020204030204" pitchFamily="34" charset="0"/>
              </a:rPr>
              <a:t>() ? </a:t>
            </a:r>
            <a:endParaRPr lang="en-US" sz="6600" dirty="0"/>
          </a:p>
        </p:txBody>
      </p:sp>
      <p:sp>
        <p:nvSpPr>
          <p:cNvPr id="3" name="Content Placeholder 2">
            <a:extLst>
              <a:ext uri="{FF2B5EF4-FFF2-40B4-BE49-F238E27FC236}">
                <a16:creationId xmlns:a16="http://schemas.microsoft.com/office/drawing/2014/main" id="{53410964-1B14-E750-7613-ABF3FC327111}"/>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Using Clone() method, we creates a new array object containing all the elements in the original array and using </a:t>
            </a:r>
            <a:r>
              <a:rPr lang="en-US" sz="3200" b="0" i="0" u="none" strike="noStrike" baseline="0" dirty="0" err="1">
                <a:solidFill>
                  <a:srgbClr val="000000"/>
                </a:solidFill>
                <a:latin typeface="Calibri" panose="020F0502020204030204" pitchFamily="34" charset="0"/>
              </a:rPr>
              <a:t>CopyTo</a:t>
            </a:r>
            <a:r>
              <a:rPr lang="en-US" sz="3200" b="0" i="0" u="none" strike="noStrike" baseline="0" dirty="0">
                <a:solidFill>
                  <a:srgbClr val="000000"/>
                </a:solidFill>
                <a:latin typeface="Calibri" panose="020F0502020204030204" pitchFamily="34" charset="0"/>
              </a:rPr>
              <a:t>() method, all the elements of existing array copies into another existing array. Both the methods perform a shallow copy. </a:t>
            </a:r>
            <a:endParaRPr lang="en-US" sz="4400" dirty="0"/>
          </a:p>
        </p:txBody>
      </p:sp>
    </p:spTree>
    <p:extLst>
      <p:ext uri="{BB962C8B-B14F-4D97-AF65-F5344CB8AC3E}">
        <p14:creationId xmlns:p14="http://schemas.microsoft.com/office/powerpoint/2010/main" val="966648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7F81-0EE4-8FFB-7160-7DA25A813E19}"/>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23. How can we sort the elements of the array in descending order? </a:t>
            </a:r>
            <a:endParaRPr lang="en-US" sz="6600" dirty="0"/>
          </a:p>
        </p:txBody>
      </p:sp>
      <p:sp>
        <p:nvSpPr>
          <p:cNvPr id="3" name="Content Placeholder 2">
            <a:extLst>
              <a:ext uri="{FF2B5EF4-FFF2-40B4-BE49-F238E27FC236}">
                <a16:creationId xmlns:a16="http://schemas.microsoft.com/office/drawing/2014/main" id="{530DD210-462A-E6C2-8B26-0B4BF96A05DF}"/>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Using Sort() methods followed by Reverse() method. </a:t>
            </a:r>
            <a:endParaRPr lang="en-US" sz="4400" dirty="0"/>
          </a:p>
        </p:txBody>
      </p:sp>
    </p:spTree>
    <p:extLst>
      <p:ext uri="{BB962C8B-B14F-4D97-AF65-F5344CB8AC3E}">
        <p14:creationId xmlns:p14="http://schemas.microsoft.com/office/powerpoint/2010/main" val="1231175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2605-EC8E-ACC1-73E7-139BA0BFD73A}"/>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24. Write down the C# syntax to catch exception? </a:t>
            </a:r>
            <a:endParaRPr lang="en-US" sz="6600" dirty="0"/>
          </a:p>
        </p:txBody>
      </p:sp>
      <p:sp>
        <p:nvSpPr>
          <p:cNvPr id="3" name="Content Placeholder 2">
            <a:extLst>
              <a:ext uri="{FF2B5EF4-FFF2-40B4-BE49-F238E27FC236}">
                <a16:creationId xmlns:a16="http://schemas.microsoft.com/office/drawing/2014/main" id="{A205C234-9105-7CAC-47D9-D9764401286A}"/>
              </a:ext>
            </a:extLst>
          </p:cNvPr>
          <p:cNvSpPr>
            <a:spLocks noGrp="1"/>
          </p:cNvSpPr>
          <p:nvPr>
            <p:ph idx="1"/>
          </p:nvPr>
        </p:nvSpPr>
        <p:spPr>
          <a:xfrm>
            <a:off x="368967" y="1475874"/>
            <a:ext cx="11389895" cy="5017001"/>
          </a:xfrm>
        </p:spPr>
        <p:txBody>
          <a:bodyPr>
            <a:normAutofit/>
          </a:bodyPr>
          <a:lstStyle/>
          <a:p>
            <a:r>
              <a:rPr lang="en-US" b="0" i="0" u="none" strike="noStrike" baseline="0" dirty="0">
                <a:solidFill>
                  <a:srgbClr val="000000"/>
                </a:solidFill>
                <a:latin typeface="Calibri" panose="020F0502020204030204" pitchFamily="34" charset="0"/>
              </a:rPr>
              <a:t>To catch an exception, we use try catch blocks. Catch block can have parameter of </a:t>
            </a:r>
            <a:r>
              <a:rPr lang="en-US" b="0" i="0" u="none" strike="noStrike" baseline="0" dirty="0" err="1">
                <a:solidFill>
                  <a:srgbClr val="000000"/>
                </a:solidFill>
                <a:latin typeface="Calibri" panose="020F0502020204030204" pitchFamily="34" charset="0"/>
              </a:rPr>
              <a:t>system.Exception</a:t>
            </a:r>
            <a:r>
              <a:rPr lang="en-US" b="0" i="0" u="none" strike="noStrike" baseline="0" dirty="0">
                <a:solidFill>
                  <a:srgbClr val="000000"/>
                </a:solidFill>
                <a:latin typeface="Calibri" panose="020F0502020204030204" pitchFamily="34" charset="0"/>
              </a:rPr>
              <a:t> type. </a:t>
            </a:r>
          </a:p>
          <a:p>
            <a:pPr marL="0" indent="0">
              <a:buNone/>
            </a:pPr>
            <a:r>
              <a:rPr lang="en-US" b="0" i="0" u="none" strike="noStrike" baseline="0" dirty="0">
                <a:solidFill>
                  <a:srgbClr val="000000"/>
                </a:solidFill>
                <a:latin typeface="Calibri" panose="020F0502020204030204" pitchFamily="34" charset="0"/>
              </a:rPr>
              <a:t>try </a:t>
            </a:r>
          </a:p>
          <a:p>
            <a:pPr marL="0" indent="0">
              <a:buNone/>
            </a:pPr>
            <a:r>
              <a:rPr lang="en-US" b="0" i="0" u="none" strike="noStrike" baseline="0" dirty="0">
                <a:solidFill>
                  <a:srgbClr val="000000"/>
                </a:solidFill>
                <a:latin typeface="Calibri" panose="020F0502020204030204" pitchFamily="34" charset="0"/>
              </a:rPr>
              <a:t>{ </a:t>
            </a:r>
          </a:p>
          <a:p>
            <a:pPr marL="0" indent="0">
              <a:buNone/>
            </a:pPr>
            <a:r>
              <a:rPr lang="en-US" b="0" i="0" u="none" strike="noStrike" baseline="0" dirty="0" err="1">
                <a:solidFill>
                  <a:srgbClr val="000000"/>
                </a:solidFill>
                <a:latin typeface="Calibri" panose="020F0502020204030204" pitchFamily="34" charset="0"/>
              </a:rPr>
              <a:t>GetAllData</a:t>
            </a:r>
            <a:r>
              <a:rPr lang="en-US" b="0" i="0" u="none" strike="noStrike" baseline="0" dirty="0">
                <a:solidFill>
                  <a:srgbClr val="000000"/>
                </a:solidFill>
                <a:latin typeface="Calibri" panose="020F0502020204030204" pitchFamily="34" charset="0"/>
              </a:rPr>
              <a:t>(); </a:t>
            </a:r>
          </a:p>
          <a:p>
            <a:pPr marL="0" indent="0">
              <a:buNone/>
            </a:pPr>
            <a:r>
              <a:rPr lang="en-US" b="0" i="0" u="none" strike="noStrike" baseline="0" dirty="0">
                <a:solidFill>
                  <a:srgbClr val="000000"/>
                </a:solidFill>
                <a:latin typeface="Calibri" panose="020F0502020204030204" pitchFamily="34" charset="0"/>
              </a:rPr>
              <a:t>} </a:t>
            </a:r>
          </a:p>
          <a:p>
            <a:pPr marL="0" indent="0">
              <a:buNone/>
            </a:pPr>
            <a:r>
              <a:rPr lang="en-US" b="0" i="0" u="none" strike="noStrike" baseline="0" dirty="0">
                <a:solidFill>
                  <a:srgbClr val="000000"/>
                </a:solidFill>
                <a:latin typeface="Calibri" panose="020F0502020204030204" pitchFamily="34" charset="0"/>
              </a:rPr>
              <a:t>catch(Exception ex) </a:t>
            </a:r>
          </a:p>
          <a:p>
            <a:pPr marL="0" indent="0">
              <a:buNone/>
            </a:pPr>
            <a:r>
              <a:rPr lang="en-US" b="0" i="0" u="none" strike="noStrike" baseline="0" dirty="0">
                <a:solidFill>
                  <a:srgbClr val="000000"/>
                </a:solidFill>
                <a:latin typeface="Calibri" panose="020F0502020204030204" pitchFamily="34" charset="0"/>
              </a:rPr>
              <a:t>{ </a:t>
            </a:r>
          </a:p>
          <a:p>
            <a:pPr marL="0" indent="0">
              <a:buNone/>
            </a:pPr>
            <a:r>
              <a:rPr lang="en-US" b="0" i="0" u="none" strike="noStrike" baseline="0" dirty="0">
                <a:solidFill>
                  <a:srgbClr val="000000"/>
                </a:solidFill>
                <a:latin typeface="Calibri" panose="020F0502020204030204" pitchFamily="34" charset="0"/>
              </a:rPr>
              <a:t>} </a:t>
            </a:r>
          </a:p>
          <a:p>
            <a:r>
              <a:rPr lang="en-US" b="0" i="0" u="none" strike="noStrike" baseline="0" dirty="0">
                <a:solidFill>
                  <a:srgbClr val="000000"/>
                </a:solidFill>
                <a:latin typeface="Calibri" panose="020F0502020204030204" pitchFamily="34" charset="0"/>
              </a:rPr>
              <a:t>In the above example, we can omit the parameter from catch statement. </a:t>
            </a:r>
            <a:endParaRPr lang="en-US" sz="4000" dirty="0"/>
          </a:p>
        </p:txBody>
      </p:sp>
    </p:spTree>
    <p:extLst>
      <p:ext uri="{BB962C8B-B14F-4D97-AF65-F5344CB8AC3E}">
        <p14:creationId xmlns:p14="http://schemas.microsoft.com/office/powerpoint/2010/main" val="3029580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8BC0-23B3-C497-6A4E-F493FB4471B8}"/>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25. What's the difference between an interface and abstract class? </a:t>
            </a:r>
            <a:endParaRPr lang="en-US" sz="6600" dirty="0"/>
          </a:p>
        </p:txBody>
      </p:sp>
      <p:sp>
        <p:nvSpPr>
          <p:cNvPr id="3" name="Content Placeholder 2">
            <a:extLst>
              <a:ext uri="{FF2B5EF4-FFF2-40B4-BE49-F238E27FC236}">
                <a16:creationId xmlns:a16="http://schemas.microsoft.com/office/drawing/2014/main" id="{B2C69C1B-89F7-2B7B-7F7A-8C816A77B057}"/>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Interfaces have all the methods having only declaration but no definition. In an abstract class, we can have some concrete methods. In an interface class, all the methods are public. An abstract class may have private methods. </a:t>
            </a:r>
            <a:endParaRPr lang="en-US" sz="4400" dirty="0"/>
          </a:p>
        </p:txBody>
      </p:sp>
    </p:spTree>
    <p:extLst>
      <p:ext uri="{BB962C8B-B14F-4D97-AF65-F5344CB8AC3E}">
        <p14:creationId xmlns:p14="http://schemas.microsoft.com/office/powerpoint/2010/main" val="3895410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E1A0-C8D7-444A-795C-E6869CD43D72}"/>
              </a:ext>
            </a:extLst>
          </p:cNvPr>
          <p:cNvSpPr>
            <a:spLocks noGrp="1"/>
          </p:cNvSpPr>
          <p:nvPr>
            <p:ph type="title"/>
          </p:nvPr>
        </p:nvSpPr>
        <p:spPr/>
        <p:txBody>
          <a:bodyPr>
            <a:normAutofit/>
          </a:bodyPr>
          <a:lstStyle/>
          <a:p>
            <a:r>
              <a:rPr lang="en-US" sz="3200" b="1" i="0" u="none" strike="noStrike" baseline="0" dirty="0">
                <a:solidFill>
                  <a:srgbClr val="000000"/>
                </a:solidFill>
                <a:latin typeface="Calibri "/>
              </a:rPr>
              <a:t>26. What is the difference between Finalize() and Dispose() methods? </a:t>
            </a:r>
            <a:endParaRPr lang="en-US" sz="6600" b="1" dirty="0">
              <a:latin typeface="Calibri "/>
            </a:endParaRPr>
          </a:p>
        </p:txBody>
      </p:sp>
      <p:sp>
        <p:nvSpPr>
          <p:cNvPr id="3" name="Content Placeholder 2">
            <a:extLst>
              <a:ext uri="{FF2B5EF4-FFF2-40B4-BE49-F238E27FC236}">
                <a16:creationId xmlns:a16="http://schemas.microsoft.com/office/drawing/2014/main" id="{FC40A06B-FBCB-07C8-7FB5-96CC8CC22A90}"/>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Dispose() is called when we want for an object to release any unmanaged resources with them. On the other hand Finalize() is used for the same purpose but it doesn't assure the garbage collection of an object. </a:t>
            </a:r>
            <a:endParaRPr lang="en-US" sz="4400" dirty="0"/>
          </a:p>
        </p:txBody>
      </p:sp>
    </p:spTree>
    <p:extLst>
      <p:ext uri="{BB962C8B-B14F-4D97-AF65-F5344CB8AC3E}">
        <p14:creationId xmlns:p14="http://schemas.microsoft.com/office/powerpoint/2010/main" val="3453709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A55D-AEB5-3A35-2CA8-55F2039FCDC4}"/>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27. What are circular references? </a:t>
            </a:r>
            <a:endParaRPr lang="en-US" sz="6600" dirty="0"/>
          </a:p>
        </p:txBody>
      </p:sp>
      <p:sp>
        <p:nvSpPr>
          <p:cNvPr id="3" name="Content Placeholder 2">
            <a:extLst>
              <a:ext uri="{FF2B5EF4-FFF2-40B4-BE49-F238E27FC236}">
                <a16:creationId xmlns:a16="http://schemas.microsoft.com/office/drawing/2014/main" id="{4DA5BD8C-9121-D4B8-27B7-C6D53459465F}"/>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Circular reference is situation in which two or more resources are interdependent on each other causes the lock condition and make the resources unusable. </a:t>
            </a:r>
            <a:endParaRPr lang="en-US" sz="4400" dirty="0"/>
          </a:p>
        </p:txBody>
      </p:sp>
    </p:spTree>
    <p:extLst>
      <p:ext uri="{BB962C8B-B14F-4D97-AF65-F5344CB8AC3E}">
        <p14:creationId xmlns:p14="http://schemas.microsoft.com/office/powerpoint/2010/main" val="76473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3D24-6D82-B864-F462-3071656207CB}"/>
              </a:ext>
            </a:extLst>
          </p:cNvPr>
          <p:cNvSpPr>
            <a:spLocks noGrp="1"/>
          </p:cNvSpPr>
          <p:nvPr>
            <p:ph type="title"/>
          </p:nvPr>
        </p:nvSpPr>
        <p:spPr/>
        <p:txBody>
          <a:bodyPr>
            <a:noAutofit/>
          </a:bodyPr>
          <a:lstStyle/>
          <a:p>
            <a:r>
              <a:rPr lang="en-US" sz="5400" b="0" i="0" u="none" strike="noStrike" baseline="0" dirty="0">
                <a:solidFill>
                  <a:srgbClr val="000000"/>
                </a:solidFill>
                <a:latin typeface="Calibri" panose="020F0502020204030204" pitchFamily="34" charset="0"/>
              </a:rPr>
              <a:t> </a:t>
            </a:r>
            <a:r>
              <a:rPr lang="en-US" sz="5400" b="1" i="0" u="none" strike="noStrike" baseline="0" dirty="0">
                <a:solidFill>
                  <a:srgbClr val="000000"/>
                </a:solidFill>
                <a:latin typeface="Calibri" panose="020F0502020204030204" pitchFamily="34" charset="0"/>
              </a:rPr>
              <a:t>1. What is C#? </a:t>
            </a:r>
            <a:endParaRPr lang="en-US" sz="5400" dirty="0"/>
          </a:p>
        </p:txBody>
      </p:sp>
      <p:sp>
        <p:nvSpPr>
          <p:cNvPr id="3" name="Content Placeholder 2">
            <a:extLst>
              <a:ext uri="{FF2B5EF4-FFF2-40B4-BE49-F238E27FC236}">
                <a16:creationId xmlns:a16="http://schemas.microsoft.com/office/drawing/2014/main" id="{7AA2F53D-8508-69D3-EFBB-DE3BF63DA3C5}"/>
              </a:ext>
            </a:extLst>
          </p:cNvPr>
          <p:cNvSpPr>
            <a:spLocks noGrp="1"/>
          </p:cNvSpPr>
          <p:nvPr>
            <p:ph idx="1"/>
          </p:nvPr>
        </p:nvSpPr>
        <p:spPr/>
        <p:txBody>
          <a:bodyPr>
            <a:normAutofit/>
          </a:bodyPr>
          <a:lstStyle/>
          <a:p>
            <a:pPr marL="0" indent="0">
              <a:buNone/>
            </a:pPr>
            <a:r>
              <a:rPr lang="en-US" sz="4400" b="0" i="0" u="none" strike="noStrike" baseline="0" dirty="0">
                <a:solidFill>
                  <a:srgbClr val="000000"/>
                </a:solidFill>
                <a:latin typeface="Calibri" panose="020F0502020204030204" pitchFamily="34" charset="0"/>
              </a:rPr>
              <a:t>C# is an object oriented, type safe and managed language that is compiled by </a:t>
            </a:r>
            <a:r>
              <a:rPr lang="en-US" sz="4400" b="0" i="0" u="none" strike="noStrike" baseline="0" dirty="0" err="1">
                <a:solidFill>
                  <a:srgbClr val="000000"/>
                </a:solidFill>
                <a:latin typeface="Calibri" panose="020F0502020204030204" pitchFamily="34" charset="0"/>
              </a:rPr>
              <a:t>.Net</a:t>
            </a:r>
            <a:r>
              <a:rPr lang="en-US" sz="4400" b="0" i="0" u="none" strike="noStrike" baseline="0" dirty="0">
                <a:solidFill>
                  <a:srgbClr val="000000"/>
                </a:solidFill>
                <a:latin typeface="Calibri" panose="020F0502020204030204" pitchFamily="34" charset="0"/>
              </a:rPr>
              <a:t> framework to generate Microsoft Intermediate Language. </a:t>
            </a:r>
            <a:endParaRPr lang="en-US" sz="4400" dirty="0"/>
          </a:p>
        </p:txBody>
      </p:sp>
    </p:spTree>
    <p:extLst>
      <p:ext uri="{BB962C8B-B14F-4D97-AF65-F5344CB8AC3E}">
        <p14:creationId xmlns:p14="http://schemas.microsoft.com/office/powerpoint/2010/main" val="1436893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8859-73CB-A57E-C39C-0344C1BB3F28}"/>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28. What are generics in C#.NET? </a:t>
            </a:r>
            <a:endParaRPr lang="en-US" sz="6600" dirty="0"/>
          </a:p>
        </p:txBody>
      </p:sp>
      <p:sp>
        <p:nvSpPr>
          <p:cNvPr id="3" name="Content Placeholder 2">
            <a:extLst>
              <a:ext uri="{FF2B5EF4-FFF2-40B4-BE49-F238E27FC236}">
                <a16:creationId xmlns:a16="http://schemas.microsoft.com/office/drawing/2014/main" id="{C0819343-0B90-C1D8-1E98-DB58F445DE05}"/>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Generics are used to make reusable code classes to decrease the code redundancy, increase type safety and performance. Using generics, we can create collection classes. To create generic collection, </a:t>
            </a:r>
            <a:r>
              <a:rPr lang="en-US" sz="3200" b="0" i="0" u="none" strike="noStrike" baseline="0" dirty="0" err="1">
                <a:solidFill>
                  <a:srgbClr val="000000"/>
                </a:solidFill>
                <a:latin typeface="Calibri" panose="020F0502020204030204" pitchFamily="34" charset="0"/>
              </a:rPr>
              <a:t>System.Collections.Generic</a:t>
            </a:r>
            <a:r>
              <a:rPr lang="en-US" sz="3200" b="0" i="0" u="none" strike="noStrike" baseline="0" dirty="0">
                <a:solidFill>
                  <a:srgbClr val="000000"/>
                </a:solidFill>
                <a:latin typeface="Calibri" panose="020F0502020204030204" pitchFamily="34" charset="0"/>
              </a:rPr>
              <a:t> namespace should be used instead of classes such as </a:t>
            </a:r>
            <a:r>
              <a:rPr lang="en-US" sz="3200" b="0" i="0" u="none" strike="noStrike" baseline="0" dirty="0" err="1">
                <a:solidFill>
                  <a:srgbClr val="000000"/>
                </a:solidFill>
                <a:latin typeface="Calibri" panose="020F0502020204030204" pitchFamily="34" charset="0"/>
              </a:rPr>
              <a:t>ArrayList</a:t>
            </a:r>
            <a:r>
              <a:rPr lang="en-US" sz="3200" b="0" i="0" u="none" strike="noStrike" baseline="0" dirty="0">
                <a:solidFill>
                  <a:srgbClr val="000000"/>
                </a:solidFill>
                <a:latin typeface="Calibri" panose="020F0502020204030204" pitchFamily="34" charset="0"/>
              </a:rPr>
              <a:t> in the </a:t>
            </a:r>
            <a:r>
              <a:rPr lang="en-US" sz="3200" b="0" i="0" u="none" strike="noStrike" baseline="0" dirty="0" err="1">
                <a:solidFill>
                  <a:srgbClr val="000000"/>
                </a:solidFill>
                <a:latin typeface="Calibri" panose="020F0502020204030204" pitchFamily="34" charset="0"/>
              </a:rPr>
              <a:t>System.Collections</a:t>
            </a:r>
            <a:r>
              <a:rPr lang="en-US" sz="3200" b="0" i="0" u="none" strike="noStrike" baseline="0" dirty="0">
                <a:solidFill>
                  <a:srgbClr val="000000"/>
                </a:solidFill>
                <a:latin typeface="Calibri" panose="020F0502020204030204" pitchFamily="34" charset="0"/>
              </a:rPr>
              <a:t> namespace. Generics promotes the usage of parameterized types. </a:t>
            </a:r>
            <a:endParaRPr lang="en-US" sz="4400" dirty="0"/>
          </a:p>
        </p:txBody>
      </p:sp>
    </p:spTree>
    <p:extLst>
      <p:ext uri="{BB962C8B-B14F-4D97-AF65-F5344CB8AC3E}">
        <p14:creationId xmlns:p14="http://schemas.microsoft.com/office/powerpoint/2010/main" val="2811833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8ED4-7C9B-30D5-0483-5176AA767530}"/>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29. What is an object pool in .NET? </a:t>
            </a:r>
            <a:endParaRPr lang="en-US" sz="6600" dirty="0"/>
          </a:p>
        </p:txBody>
      </p:sp>
      <p:sp>
        <p:nvSpPr>
          <p:cNvPr id="3" name="Content Placeholder 2">
            <a:extLst>
              <a:ext uri="{FF2B5EF4-FFF2-40B4-BE49-F238E27FC236}">
                <a16:creationId xmlns:a16="http://schemas.microsoft.com/office/drawing/2014/main" id="{8254B0A1-8602-ACDA-4C95-7BD245F5529D}"/>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An object pool is a container having objects ready to be used. It tracks the object that is currently in use, total number of objects in the pool. This reduces the overhead of creating and re-creating objects. </a:t>
            </a:r>
            <a:endParaRPr lang="en-US" sz="4400" dirty="0"/>
          </a:p>
        </p:txBody>
      </p:sp>
    </p:spTree>
    <p:extLst>
      <p:ext uri="{BB962C8B-B14F-4D97-AF65-F5344CB8AC3E}">
        <p14:creationId xmlns:p14="http://schemas.microsoft.com/office/powerpoint/2010/main" val="3268546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66AB-AC58-BBAF-EFB7-E75B8BBAA20B}"/>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30. List down the commonly used types of exceptions in </a:t>
            </a:r>
            <a:r>
              <a:rPr lang="en-US" sz="3200" b="1" i="0" u="none" strike="noStrike" baseline="0" dirty="0" err="1">
                <a:solidFill>
                  <a:srgbClr val="000000"/>
                </a:solidFill>
                <a:latin typeface="Calibri" panose="020F0502020204030204" pitchFamily="34" charset="0"/>
              </a:rPr>
              <a:t>.Net</a:t>
            </a:r>
            <a:r>
              <a:rPr lang="en-US" sz="3200" b="1" i="0" u="none" strike="noStrike" baseline="0" dirty="0">
                <a:solidFill>
                  <a:srgbClr val="000000"/>
                </a:solidFill>
                <a:latin typeface="Calibri" panose="020F0502020204030204" pitchFamily="34" charset="0"/>
              </a:rPr>
              <a:t>? </a:t>
            </a:r>
            <a:endParaRPr lang="en-US" sz="6600" dirty="0"/>
          </a:p>
        </p:txBody>
      </p:sp>
      <p:sp>
        <p:nvSpPr>
          <p:cNvPr id="3" name="Content Placeholder 2">
            <a:extLst>
              <a:ext uri="{FF2B5EF4-FFF2-40B4-BE49-F238E27FC236}">
                <a16:creationId xmlns:a16="http://schemas.microsoft.com/office/drawing/2014/main" id="{0A744FBD-C608-FAC6-6934-F0A93527A4D4}"/>
              </a:ext>
            </a:extLst>
          </p:cNvPr>
          <p:cNvSpPr>
            <a:spLocks noGrp="1"/>
          </p:cNvSpPr>
          <p:nvPr>
            <p:ph idx="1"/>
          </p:nvPr>
        </p:nvSpPr>
        <p:spPr/>
        <p:txBody>
          <a:bodyPr>
            <a:normAutofit/>
          </a:bodyPr>
          <a:lstStyle/>
          <a:p>
            <a:r>
              <a:rPr lang="en-US" sz="3200" b="0" i="0" u="none" strike="noStrike" baseline="0" dirty="0" err="1">
                <a:solidFill>
                  <a:srgbClr val="000000"/>
                </a:solidFill>
                <a:latin typeface="Calibri" panose="020F0502020204030204" pitchFamily="34" charset="0"/>
              </a:rPr>
              <a:t>ArgumentException</a:t>
            </a:r>
            <a:r>
              <a:rPr lang="en-US" sz="3200" b="0" i="0" u="none" strike="noStrike" baseline="0" dirty="0">
                <a:solidFill>
                  <a:srgbClr val="000000"/>
                </a:solidFill>
                <a:latin typeface="Calibri" panose="020F0502020204030204" pitchFamily="34" charset="0"/>
              </a:rPr>
              <a:t>, </a:t>
            </a:r>
            <a:r>
              <a:rPr lang="en-US" sz="3200" b="0" i="0" u="none" strike="noStrike" baseline="0" dirty="0" err="1">
                <a:solidFill>
                  <a:srgbClr val="000000"/>
                </a:solidFill>
                <a:latin typeface="Calibri" panose="020F0502020204030204" pitchFamily="34" charset="0"/>
              </a:rPr>
              <a:t>ArgumentNullException</a:t>
            </a:r>
            <a:endParaRPr lang="en-US" sz="3200" dirty="0">
              <a:solidFill>
                <a:srgbClr val="000000"/>
              </a:solidFill>
              <a:latin typeface="Calibri" panose="020F0502020204030204" pitchFamily="34" charset="0"/>
            </a:endParaRPr>
          </a:p>
          <a:p>
            <a:r>
              <a:rPr lang="en-US" sz="3200" b="0" i="0" u="none" strike="noStrike" baseline="0" dirty="0" err="1">
                <a:solidFill>
                  <a:srgbClr val="000000"/>
                </a:solidFill>
                <a:latin typeface="Calibri" panose="020F0502020204030204" pitchFamily="34" charset="0"/>
              </a:rPr>
              <a:t>ArgumentOutOfRangeException</a:t>
            </a:r>
            <a:r>
              <a:rPr lang="en-US" sz="3200" dirty="0" err="1">
                <a:solidFill>
                  <a:srgbClr val="000000"/>
                </a:solidFill>
                <a:latin typeface="Calibri" panose="020F0502020204030204" pitchFamily="34" charset="0"/>
              </a:rPr>
              <a:t>,</a:t>
            </a:r>
            <a:r>
              <a:rPr lang="en-US" sz="3200" b="0" i="0" u="none" strike="noStrike" baseline="0" dirty="0" err="1">
                <a:solidFill>
                  <a:srgbClr val="000000"/>
                </a:solidFill>
                <a:latin typeface="Calibri" panose="020F0502020204030204" pitchFamily="34" charset="0"/>
              </a:rPr>
              <a:t>ArithmeticException</a:t>
            </a:r>
            <a:endParaRPr lang="en-US" sz="3200" b="0" i="0" u="none" strike="noStrike" baseline="0" dirty="0">
              <a:solidFill>
                <a:srgbClr val="000000"/>
              </a:solidFill>
              <a:latin typeface="Calibri" panose="020F0502020204030204" pitchFamily="34" charset="0"/>
            </a:endParaRPr>
          </a:p>
          <a:p>
            <a:r>
              <a:rPr lang="en-US" sz="3200" b="0" i="0" u="none" strike="noStrike" baseline="0" dirty="0" err="1">
                <a:solidFill>
                  <a:srgbClr val="000000"/>
                </a:solidFill>
                <a:latin typeface="Calibri" panose="020F0502020204030204" pitchFamily="34" charset="0"/>
              </a:rPr>
              <a:t>DivideByZeroException</a:t>
            </a:r>
            <a:r>
              <a:rPr lang="en-US" sz="3200" dirty="0">
                <a:solidFill>
                  <a:srgbClr val="000000"/>
                </a:solidFill>
                <a:latin typeface="Calibri" panose="020F0502020204030204" pitchFamily="34" charset="0"/>
              </a:rPr>
              <a:t>, </a:t>
            </a:r>
            <a:r>
              <a:rPr lang="en-US" sz="3200" b="0" i="0" u="none" strike="noStrike" baseline="0" dirty="0" err="1">
                <a:solidFill>
                  <a:srgbClr val="000000"/>
                </a:solidFill>
                <a:latin typeface="Calibri" panose="020F0502020204030204" pitchFamily="34" charset="0"/>
              </a:rPr>
              <a:t>OverflowException</a:t>
            </a:r>
            <a:endParaRPr lang="en-US" sz="3200" dirty="0">
              <a:solidFill>
                <a:srgbClr val="000000"/>
              </a:solidFill>
              <a:latin typeface="Calibri" panose="020F0502020204030204" pitchFamily="34" charset="0"/>
            </a:endParaRPr>
          </a:p>
          <a:p>
            <a:r>
              <a:rPr lang="en-US" sz="3200" b="0" i="0" u="none" strike="noStrike" baseline="0" dirty="0" err="1">
                <a:solidFill>
                  <a:srgbClr val="000000"/>
                </a:solidFill>
                <a:latin typeface="Calibri" panose="020F0502020204030204" pitchFamily="34" charset="0"/>
              </a:rPr>
              <a:t>IndexOutOfRangeException</a:t>
            </a:r>
            <a:r>
              <a:rPr lang="en-US" sz="3200" b="0" i="0" u="none" strike="noStrike" baseline="0" dirty="0">
                <a:solidFill>
                  <a:srgbClr val="000000"/>
                </a:solidFill>
                <a:latin typeface="Calibri" panose="020F0502020204030204" pitchFamily="34" charset="0"/>
              </a:rPr>
              <a:t>, </a:t>
            </a:r>
            <a:r>
              <a:rPr lang="en-US" sz="3200" b="0" i="0" u="none" strike="noStrike" baseline="0" dirty="0" err="1">
                <a:solidFill>
                  <a:srgbClr val="000000"/>
                </a:solidFill>
                <a:latin typeface="Calibri" panose="020F0502020204030204" pitchFamily="34" charset="0"/>
              </a:rPr>
              <a:t>InvalidCastException</a:t>
            </a:r>
            <a:endParaRPr lang="en-US" sz="3200" dirty="0">
              <a:solidFill>
                <a:srgbClr val="000000"/>
              </a:solidFill>
              <a:latin typeface="Calibri" panose="020F0502020204030204" pitchFamily="34" charset="0"/>
            </a:endParaRPr>
          </a:p>
          <a:p>
            <a:r>
              <a:rPr lang="en-US" sz="3200" b="0" i="0" u="none" strike="noStrike" baseline="0" dirty="0" err="1">
                <a:solidFill>
                  <a:srgbClr val="000000"/>
                </a:solidFill>
                <a:latin typeface="Calibri" panose="020F0502020204030204" pitchFamily="34" charset="0"/>
              </a:rPr>
              <a:t>InvalidOperationException</a:t>
            </a:r>
            <a:r>
              <a:rPr lang="en-US" sz="3200" b="0" i="0" u="none" strike="noStrike" baseline="0" dirty="0">
                <a:solidFill>
                  <a:srgbClr val="000000"/>
                </a:solidFill>
                <a:latin typeface="Calibri" panose="020F0502020204030204" pitchFamily="34" charset="0"/>
              </a:rPr>
              <a:t>, </a:t>
            </a:r>
            <a:r>
              <a:rPr lang="en-US" sz="3200" b="0" i="0" u="none" strike="noStrike" baseline="0" dirty="0" err="1">
                <a:solidFill>
                  <a:srgbClr val="000000"/>
                </a:solidFill>
                <a:latin typeface="Calibri" panose="020F0502020204030204" pitchFamily="34" charset="0"/>
              </a:rPr>
              <a:t>IOEndOfStreamException</a:t>
            </a:r>
            <a:r>
              <a:rPr lang="en-US" sz="3200" b="0" i="0" u="none" strike="noStrike" baseline="0" dirty="0">
                <a:solidFill>
                  <a:srgbClr val="000000"/>
                </a:solidFill>
                <a:latin typeface="Calibri" panose="020F0502020204030204" pitchFamily="34" charset="0"/>
              </a:rPr>
              <a:t> ,</a:t>
            </a:r>
          </a:p>
          <a:p>
            <a:r>
              <a:rPr lang="en-US" sz="3200" b="0" i="0" u="none" strike="noStrike" baseline="0" dirty="0" err="1">
                <a:solidFill>
                  <a:srgbClr val="000000"/>
                </a:solidFill>
                <a:latin typeface="Calibri" panose="020F0502020204030204" pitchFamily="34" charset="0"/>
              </a:rPr>
              <a:t>NullReferenceException</a:t>
            </a:r>
            <a:r>
              <a:rPr lang="en-US" sz="3200" b="0" i="0" u="none" strike="noStrike" baseline="0" dirty="0">
                <a:solidFill>
                  <a:srgbClr val="000000"/>
                </a:solidFill>
                <a:latin typeface="Calibri" panose="020F0502020204030204" pitchFamily="34" charset="0"/>
              </a:rPr>
              <a:t>, </a:t>
            </a:r>
            <a:r>
              <a:rPr lang="en-US" sz="3200" b="0" i="0" u="none" strike="noStrike" baseline="0" dirty="0" err="1">
                <a:solidFill>
                  <a:srgbClr val="000000"/>
                </a:solidFill>
                <a:latin typeface="Calibri" panose="020F0502020204030204" pitchFamily="34" charset="0"/>
              </a:rPr>
              <a:t>OutOfMemoryException</a:t>
            </a:r>
            <a:endParaRPr lang="en-US" sz="3200" dirty="0">
              <a:solidFill>
                <a:srgbClr val="000000"/>
              </a:solidFill>
              <a:latin typeface="Calibri" panose="020F0502020204030204" pitchFamily="34" charset="0"/>
            </a:endParaRPr>
          </a:p>
          <a:p>
            <a:r>
              <a:rPr lang="en-US" sz="3200" b="0" i="0" u="none" strike="noStrike" baseline="0" dirty="0" err="1">
                <a:solidFill>
                  <a:srgbClr val="000000"/>
                </a:solidFill>
                <a:latin typeface="Calibri" panose="020F0502020204030204" pitchFamily="34" charset="0"/>
              </a:rPr>
              <a:t>StackOverflowException</a:t>
            </a:r>
            <a:r>
              <a:rPr lang="en-US" sz="3200" b="0" i="0" u="none" strike="noStrike" baseline="0" dirty="0">
                <a:solidFill>
                  <a:srgbClr val="000000"/>
                </a:solidFill>
                <a:latin typeface="Calibri" panose="020F0502020204030204" pitchFamily="34" charset="0"/>
              </a:rPr>
              <a:t>. </a:t>
            </a:r>
            <a:endParaRPr lang="en-US" sz="4400" dirty="0"/>
          </a:p>
        </p:txBody>
      </p:sp>
    </p:spTree>
    <p:extLst>
      <p:ext uri="{BB962C8B-B14F-4D97-AF65-F5344CB8AC3E}">
        <p14:creationId xmlns:p14="http://schemas.microsoft.com/office/powerpoint/2010/main" val="3374529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2535-CD61-C3F0-23B4-C22B69B24945}"/>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31. What are Custom Exceptions? </a:t>
            </a:r>
            <a:endParaRPr lang="en-US" sz="6600" dirty="0"/>
          </a:p>
        </p:txBody>
      </p:sp>
      <p:sp>
        <p:nvSpPr>
          <p:cNvPr id="3" name="Content Placeholder 2">
            <a:extLst>
              <a:ext uri="{FF2B5EF4-FFF2-40B4-BE49-F238E27FC236}">
                <a16:creationId xmlns:a16="http://schemas.microsoft.com/office/drawing/2014/main" id="{FE9AD594-D74A-F2E7-DB09-0AB9346D3346}"/>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Sometimes there are some errors that need to be </a:t>
            </a:r>
            <a:r>
              <a:rPr lang="en-US" sz="3200" b="0" i="0" u="none" strike="noStrike" baseline="0" dirty="0" err="1">
                <a:solidFill>
                  <a:srgbClr val="000000"/>
                </a:solidFill>
                <a:latin typeface="Calibri" panose="020F0502020204030204" pitchFamily="34" charset="0"/>
              </a:rPr>
              <a:t>handeled</a:t>
            </a:r>
            <a:r>
              <a:rPr lang="en-US" sz="3200" b="0" i="0" u="none" strike="noStrike" baseline="0" dirty="0">
                <a:solidFill>
                  <a:srgbClr val="000000"/>
                </a:solidFill>
                <a:latin typeface="Calibri" panose="020F0502020204030204" pitchFamily="34" charset="0"/>
              </a:rPr>
              <a:t> as per user requirements. Custom exceptions are used for them and are used defined exceptions. </a:t>
            </a:r>
            <a:endParaRPr lang="en-US" sz="4400" dirty="0"/>
          </a:p>
        </p:txBody>
      </p:sp>
    </p:spTree>
    <p:extLst>
      <p:ext uri="{BB962C8B-B14F-4D97-AF65-F5344CB8AC3E}">
        <p14:creationId xmlns:p14="http://schemas.microsoft.com/office/powerpoint/2010/main" val="1859765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0813-85E8-D3E5-00EA-BEA153B6873A}"/>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32. What are delegates? </a:t>
            </a:r>
            <a:endParaRPr lang="en-US" sz="6600" dirty="0"/>
          </a:p>
        </p:txBody>
      </p:sp>
      <p:sp>
        <p:nvSpPr>
          <p:cNvPr id="3" name="Content Placeholder 2">
            <a:extLst>
              <a:ext uri="{FF2B5EF4-FFF2-40B4-BE49-F238E27FC236}">
                <a16:creationId xmlns:a16="http://schemas.microsoft.com/office/drawing/2014/main" id="{C21CE9CC-21E4-4E28-A69F-0624ADC049C2}"/>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Delegates are same are function pointers in C++ but the only difference is that they are type safe unlike function pointers. Delegates are required because they can be used to write much more generic type safe functions. </a:t>
            </a:r>
            <a:endParaRPr lang="en-US" sz="4400" dirty="0"/>
          </a:p>
        </p:txBody>
      </p:sp>
    </p:spTree>
    <p:extLst>
      <p:ext uri="{BB962C8B-B14F-4D97-AF65-F5344CB8AC3E}">
        <p14:creationId xmlns:p14="http://schemas.microsoft.com/office/powerpoint/2010/main" val="3549292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C28B-F451-0DB8-3E79-99A1C12DCDB5}"/>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33. How do you inherit a class into other class in C#? </a:t>
            </a:r>
            <a:endParaRPr lang="en-US" sz="6600" dirty="0"/>
          </a:p>
        </p:txBody>
      </p:sp>
      <p:sp>
        <p:nvSpPr>
          <p:cNvPr id="3" name="Content Placeholder 2">
            <a:extLst>
              <a:ext uri="{FF2B5EF4-FFF2-40B4-BE49-F238E27FC236}">
                <a16:creationId xmlns:a16="http://schemas.microsoft.com/office/drawing/2014/main" id="{AA0BD538-EBDC-6BBE-2EC2-F9F62E0ED5FA}"/>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Colon is used as inheritance operator in C#. Just place a colon and then the class name. </a:t>
            </a:r>
          </a:p>
          <a:p>
            <a:r>
              <a:rPr lang="en-US" sz="3200" b="0" i="0" u="none" strike="noStrike" baseline="0" dirty="0">
                <a:solidFill>
                  <a:srgbClr val="000000"/>
                </a:solidFill>
                <a:latin typeface="Calibri" panose="020F0502020204030204" pitchFamily="34" charset="0"/>
              </a:rPr>
              <a:t>public class </a:t>
            </a:r>
            <a:r>
              <a:rPr lang="en-US" sz="3200" b="0" i="0" u="none" strike="noStrike" baseline="0" dirty="0" err="1">
                <a:solidFill>
                  <a:srgbClr val="000000"/>
                </a:solidFill>
                <a:latin typeface="Calibri" panose="020F0502020204030204" pitchFamily="34" charset="0"/>
              </a:rPr>
              <a:t>DerivedClass</a:t>
            </a:r>
            <a:r>
              <a:rPr lang="en-US" sz="3200" b="0" i="0" u="none" strike="noStrike" baseline="0" dirty="0">
                <a:solidFill>
                  <a:srgbClr val="000000"/>
                </a:solidFill>
                <a:latin typeface="Calibri" panose="020F0502020204030204" pitchFamily="34" charset="0"/>
              </a:rPr>
              <a:t> : </a:t>
            </a:r>
            <a:r>
              <a:rPr lang="en-US" sz="3200" b="0" i="0" u="none" strike="noStrike" baseline="0" dirty="0" err="1">
                <a:solidFill>
                  <a:srgbClr val="000000"/>
                </a:solidFill>
                <a:latin typeface="Calibri" panose="020F0502020204030204" pitchFamily="34" charset="0"/>
              </a:rPr>
              <a:t>BaseCla</a:t>
            </a:r>
            <a:r>
              <a:rPr lang="en-US" sz="3200" dirty="0" err="1">
                <a:solidFill>
                  <a:srgbClr val="000000"/>
                </a:solidFill>
                <a:latin typeface="Calibri" panose="020F0502020204030204" pitchFamily="34" charset="0"/>
              </a:rPr>
              <a:t>ss</a:t>
            </a:r>
            <a:endParaRPr lang="en-US" sz="4400" dirty="0"/>
          </a:p>
        </p:txBody>
      </p:sp>
    </p:spTree>
    <p:extLst>
      <p:ext uri="{BB962C8B-B14F-4D97-AF65-F5344CB8AC3E}">
        <p14:creationId xmlns:p14="http://schemas.microsoft.com/office/powerpoint/2010/main" val="2022527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615C-51E8-8A32-CA44-EF62A839E2CA}"/>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34. What is the base class in </a:t>
            </a:r>
            <a:r>
              <a:rPr lang="en-US" sz="3200" b="1" i="0" u="none" strike="noStrike" baseline="0" dirty="0" err="1">
                <a:solidFill>
                  <a:srgbClr val="000000"/>
                </a:solidFill>
                <a:latin typeface="Calibri" panose="020F0502020204030204" pitchFamily="34" charset="0"/>
              </a:rPr>
              <a:t>.net</a:t>
            </a:r>
            <a:r>
              <a:rPr lang="en-US" sz="3200" b="1" i="0" u="none" strike="noStrike" baseline="0" dirty="0">
                <a:solidFill>
                  <a:srgbClr val="000000"/>
                </a:solidFill>
                <a:latin typeface="Calibri" panose="020F0502020204030204" pitchFamily="34" charset="0"/>
              </a:rPr>
              <a:t> from which all the classes are derived from? </a:t>
            </a:r>
            <a:endParaRPr lang="en-US" sz="6600" dirty="0"/>
          </a:p>
        </p:txBody>
      </p:sp>
      <p:sp>
        <p:nvSpPr>
          <p:cNvPr id="3" name="Content Placeholder 2">
            <a:extLst>
              <a:ext uri="{FF2B5EF4-FFF2-40B4-BE49-F238E27FC236}">
                <a16:creationId xmlns:a16="http://schemas.microsoft.com/office/drawing/2014/main" id="{DD413411-767F-E6CF-2F3E-303F482FA2E4}"/>
              </a:ext>
            </a:extLst>
          </p:cNvPr>
          <p:cNvSpPr>
            <a:spLocks noGrp="1"/>
          </p:cNvSpPr>
          <p:nvPr>
            <p:ph idx="1"/>
          </p:nvPr>
        </p:nvSpPr>
        <p:spPr/>
        <p:txBody>
          <a:bodyPr>
            <a:normAutofit/>
          </a:bodyPr>
          <a:lstStyle/>
          <a:p>
            <a:r>
              <a:rPr lang="en-US" sz="4000" b="0" i="0" u="none" strike="noStrike" baseline="0" dirty="0" err="1">
                <a:solidFill>
                  <a:srgbClr val="000000"/>
                </a:solidFill>
                <a:latin typeface="Calibri" panose="020F0502020204030204" pitchFamily="34" charset="0"/>
              </a:rPr>
              <a:t>System.Object</a:t>
            </a:r>
            <a:r>
              <a:rPr lang="en-US" sz="4000" b="0" i="0" u="none" strike="noStrike" baseline="0" dirty="0">
                <a:solidFill>
                  <a:srgbClr val="000000"/>
                </a:solidFill>
                <a:latin typeface="Calibri" panose="020F0502020204030204" pitchFamily="34" charset="0"/>
              </a:rPr>
              <a:t> </a:t>
            </a:r>
            <a:endParaRPr lang="en-US" sz="5400" dirty="0"/>
          </a:p>
        </p:txBody>
      </p:sp>
    </p:spTree>
    <p:extLst>
      <p:ext uri="{BB962C8B-B14F-4D97-AF65-F5344CB8AC3E}">
        <p14:creationId xmlns:p14="http://schemas.microsoft.com/office/powerpoint/2010/main" val="1905322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B688-2FC9-99B7-CFE2-A655904CDCEE}"/>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35. What is the difference between method overriding and method overloading? </a:t>
            </a:r>
            <a:endParaRPr lang="en-US" sz="6600" dirty="0"/>
          </a:p>
        </p:txBody>
      </p:sp>
      <p:sp>
        <p:nvSpPr>
          <p:cNvPr id="3" name="Content Placeholder 2">
            <a:extLst>
              <a:ext uri="{FF2B5EF4-FFF2-40B4-BE49-F238E27FC236}">
                <a16:creationId xmlns:a16="http://schemas.microsoft.com/office/drawing/2014/main" id="{016E5BF3-2D04-173B-0DAE-ADAE7E7EACFF}"/>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In method overriding, we change the method definition in the derived class that changes the method behavior. Method overloading is creating a method with the same name within the same class having different signatures. </a:t>
            </a:r>
            <a:endParaRPr lang="en-US" sz="4400" dirty="0"/>
          </a:p>
        </p:txBody>
      </p:sp>
    </p:spTree>
    <p:extLst>
      <p:ext uri="{BB962C8B-B14F-4D97-AF65-F5344CB8AC3E}">
        <p14:creationId xmlns:p14="http://schemas.microsoft.com/office/powerpoint/2010/main" val="4004582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A477-3E7E-C4A8-7449-2217A2697058}"/>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36. What are the different ways a method can be overloaded? </a:t>
            </a:r>
            <a:endParaRPr lang="en-US" sz="6600" dirty="0"/>
          </a:p>
        </p:txBody>
      </p:sp>
      <p:sp>
        <p:nvSpPr>
          <p:cNvPr id="3" name="Content Placeholder 2">
            <a:extLst>
              <a:ext uri="{FF2B5EF4-FFF2-40B4-BE49-F238E27FC236}">
                <a16:creationId xmlns:a16="http://schemas.microsoft.com/office/drawing/2014/main" id="{BB7BB505-99EC-1C6F-EC19-49A1F1B3E548}"/>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Methods can be overloaded using different data types for parameter, different order of parameters, and different number of parameters. </a:t>
            </a:r>
            <a:endParaRPr lang="en-US" sz="4400" dirty="0"/>
          </a:p>
        </p:txBody>
      </p:sp>
    </p:spTree>
    <p:extLst>
      <p:ext uri="{BB962C8B-B14F-4D97-AF65-F5344CB8AC3E}">
        <p14:creationId xmlns:p14="http://schemas.microsoft.com/office/powerpoint/2010/main" val="3920488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8FAD-794C-F772-9D47-01B7767ADCA4}"/>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37. Why can't you specify the accessibility modifier for methods inside the interface? </a:t>
            </a:r>
            <a:endParaRPr lang="en-US" sz="6600" dirty="0"/>
          </a:p>
        </p:txBody>
      </p:sp>
      <p:sp>
        <p:nvSpPr>
          <p:cNvPr id="3" name="Content Placeholder 2">
            <a:extLst>
              <a:ext uri="{FF2B5EF4-FFF2-40B4-BE49-F238E27FC236}">
                <a16:creationId xmlns:a16="http://schemas.microsoft.com/office/drawing/2014/main" id="{53FACCC0-C75C-7579-4EA1-8EB677E71C27}"/>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In an interface, we have virtual methods that do not have method definition. All the methods are there to be overridden in the derived class. That's why they all are public. </a:t>
            </a:r>
            <a:endParaRPr lang="en-US" sz="4400" dirty="0"/>
          </a:p>
        </p:txBody>
      </p:sp>
    </p:spTree>
    <p:extLst>
      <p:ext uri="{BB962C8B-B14F-4D97-AF65-F5344CB8AC3E}">
        <p14:creationId xmlns:p14="http://schemas.microsoft.com/office/powerpoint/2010/main" val="48035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F060-9994-1F74-DC7A-1BE48E51CEEC}"/>
              </a:ext>
            </a:extLst>
          </p:cNvPr>
          <p:cNvSpPr>
            <a:spLocks noGrp="1"/>
          </p:cNvSpPr>
          <p:nvPr>
            <p:ph type="title"/>
          </p:nvPr>
        </p:nvSpPr>
        <p:spPr/>
        <p:txBody>
          <a:bodyPr>
            <a:noAutofit/>
          </a:bodyPr>
          <a:lstStyle/>
          <a:p>
            <a:r>
              <a:rPr lang="en-US" sz="4000" b="1" i="0" u="none" strike="noStrike" baseline="0" dirty="0">
                <a:solidFill>
                  <a:srgbClr val="000000"/>
                </a:solidFill>
              </a:rPr>
              <a:t>What are the types of comment in C# with examples? </a:t>
            </a:r>
            <a:endParaRPr lang="en-US" sz="4000" b="1" dirty="0"/>
          </a:p>
        </p:txBody>
      </p:sp>
      <p:sp>
        <p:nvSpPr>
          <p:cNvPr id="3" name="Content Placeholder 2">
            <a:extLst>
              <a:ext uri="{FF2B5EF4-FFF2-40B4-BE49-F238E27FC236}">
                <a16:creationId xmlns:a16="http://schemas.microsoft.com/office/drawing/2014/main" id="{A15CF9C6-A8FF-A947-4588-5BE0E8B76A4D}"/>
              </a:ext>
            </a:extLst>
          </p:cNvPr>
          <p:cNvSpPr>
            <a:spLocks noGrp="1"/>
          </p:cNvSpPr>
          <p:nvPr>
            <p:ph idx="1"/>
          </p:nvPr>
        </p:nvSpPr>
        <p:spPr>
          <a:xfrm>
            <a:off x="838199" y="1825624"/>
            <a:ext cx="11193379" cy="4912059"/>
          </a:xfrm>
        </p:spPr>
        <p:txBody>
          <a:bodyPr>
            <a:noAutofit/>
          </a:bodyPr>
          <a:lstStyle/>
          <a:p>
            <a:r>
              <a:rPr lang="en-US" sz="3200" b="1" i="0" u="none" strike="noStrike" baseline="0" dirty="0">
                <a:solidFill>
                  <a:srgbClr val="000000"/>
                </a:solidFill>
                <a:latin typeface="Calibri" panose="020F0502020204030204" pitchFamily="34" charset="0"/>
              </a:rPr>
              <a:t> Single line: </a:t>
            </a:r>
          </a:p>
          <a:p>
            <a:pPr marL="0" indent="0">
              <a:buNone/>
            </a:pPr>
            <a:r>
              <a:rPr lang="en-US" sz="2400" i="0" u="none" strike="noStrike" baseline="0" dirty="0">
                <a:solidFill>
                  <a:srgbClr val="000000"/>
                </a:solidFill>
                <a:latin typeface="Calibri" panose="020F0502020204030204" pitchFamily="34" charset="0"/>
              </a:rPr>
              <a:t>//This is a Single line comment </a:t>
            </a:r>
          </a:p>
          <a:p>
            <a:r>
              <a:rPr lang="en-US" sz="3200" b="1" i="0" u="none" strike="noStrike" baseline="0" dirty="0">
                <a:solidFill>
                  <a:srgbClr val="000000"/>
                </a:solidFill>
                <a:latin typeface="Calibri" panose="020F0502020204030204" pitchFamily="34" charset="0"/>
              </a:rPr>
              <a:t>ii. Multiple line (/* */)  </a:t>
            </a:r>
          </a:p>
          <a:p>
            <a:pPr marL="0" indent="0">
              <a:buNone/>
            </a:pPr>
            <a:r>
              <a:rPr lang="en-US" i="0" u="none" strike="noStrike" baseline="0" dirty="0">
                <a:solidFill>
                  <a:srgbClr val="000000"/>
                </a:solidFill>
                <a:latin typeface="Calibri" panose="020F0502020204030204" pitchFamily="34" charset="0"/>
              </a:rPr>
              <a:t>/*This is a multiple line comment  We are in line 2  Last line of comment*/</a:t>
            </a:r>
            <a:r>
              <a:rPr lang="en-US" sz="3200" b="1" i="0" u="none" strike="noStrike" baseline="0" dirty="0">
                <a:solidFill>
                  <a:srgbClr val="000000"/>
                </a:solidFill>
                <a:latin typeface="Calibri" panose="020F0502020204030204" pitchFamily="34" charset="0"/>
              </a:rPr>
              <a:t> </a:t>
            </a:r>
          </a:p>
          <a:p>
            <a:r>
              <a:rPr lang="en-US" sz="3200" b="1" i="0" u="none" strike="noStrike" baseline="0" dirty="0">
                <a:solidFill>
                  <a:srgbClr val="000000"/>
                </a:solidFill>
                <a:latin typeface="Calibri" panose="020F0502020204030204" pitchFamily="34" charset="0"/>
              </a:rPr>
              <a:t>iii. XML Comments (///) </a:t>
            </a:r>
          </a:p>
          <a:p>
            <a:pPr marL="0" indent="0">
              <a:buNone/>
            </a:pPr>
            <a:r>
              <a:rPr lang="en-US" i="0" u="none" strike="noStrike" baseline="0" dirty="0">
                <a:solidFill>
                  <a:srgbClr val="000000"/>
                </a:solidFill>
                <a:latin typeface="Calibri" panose="020F0502020204030204" pitchFamily="34" charset="0"/>
              </a:rPr>
              <a:t>/// summary; </a:t>
            </a:r>
          </a:p>
          <a:p>
            <a:pPr marL="0" indent="0">
              <a:buNone/>
            </a:pPr>
            <a:r>
              <a:rPr lang="da-DK" i="0" u="none" strike="noStrike" baseline="0" dirty="0">
                <a:solidFill>
                  <a:srgbClr val="000000"/>
                </a:solidFill>
                <a:latin typeface="Calibri" panose="020F0502020204030204" pitchFamily="34" charset="0"/>
              </a:rPr>
              <a:t>/// Set error message for multilingual language. </a:t>
            </a:r>
          </a:p>
          <a:p>
            <a:pPr marL="0" indent="0">
              <a:buNone/>
            </a:pPr>
            <a:r>
              <a:rPr lang="en-US" i="0" u="none" strike="noStrike" baseline="0" dirty="0">
                <a:solidFill>
                  <a:srgbClr val="000000"/>
                </a:solidFill>
                <a:latin typeface="Calibri" panose="020F0502020204030204" pitchFamily="34" charset="0"/>
              </a:rPr>
              <a:t>/// summary </a:t>
            </a:r>
            <a:endParaRPr lang="en-US" dirty="0"/>
          </a:p>
          <a:p>
            <a:endParaRPr lang="en-US" sz="3200" b="1"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173043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E5A8-2873-0459-6041-FA059109D24A}"/>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38. How can we set class to be inherited, but prevent the method from being over-ridden? </a:t>
            </a:r>
            <a:endParaRPr lang="en-US" sz="6600" dirty="0"/>
          </a:p>
        </p:txBody>
      </p:sp>
      <p:sp>
        <p:nvSpPr>
          <p:cNvPr id="3" name="Content Placeholder 2">
            <a:extLst>
              <a:ext uri="{FF2B5EF4-FFF2-40B4-BE49-F238E27FC236}">
                <a16:creationId xmlns:a16="http://schemas.microsoft.com/office/drawing/2014/main" id="{8D3E6782-D5BB-93E9-4BF5-80D180BA2477}"/>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Declare the class as public and make the method sealed to prevent it from being overridden. </a:t>
            </a:r>
            <a:endParaRPr lang="en-US" sz="4400" dirty="0"/>
          </a:p>
        </p:txBody>
      </p:sp>
    </p:spTree>
    <p:extLst>
      <p:ext uri="{BB962C8B-B14F-4D97-AF65-F5344CB8AC3E}">
        <p14:creationId xmlns:p14="http://schemas.microsoft.com/office/powerpoint/2010/main" val="3084798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ED0F-AA1B-C3EE-AE9E-30730B9D93A9}"/>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39. What happens if the inherited interfaces have conflicting method names? </a:t>
            </a:r>
            <a:endParaRPr lang="en-US" sz="6600" dirty="0"/>
          </a:p>
        </p:txBody>
      </p:sp>
      <p:sp>
        <p:nvSpPr>
          <p:cNvPr id="3" name="Content Placeholder 2">
            <a:extLst>
              <a:ext uri="{FF2B5EF4-FFF2-40B4-BE49-F238E27FC236}">
                <a16:creationId xmlns:a16="http://schemas.microsoft.com/office/drawing/2014/main" id="{93B21E86-4222-2905-7A79-23AD92F986D2}"/>
              </a:ext>
            </a:extLst>
          </p:cNvPr>
          <p:cNvSpPr>
            <a:spLocks noGrp="1"/>
          </p:cNvSpPr>
          <p:nvPr>
            <p:ph idx="1"/>
          </p:nvPr>
        </p:nvSpPr>
        <p:spPr/>
        <p:txBody>
          <a:bodyPr>
            <a:normAutofit/>
          </a:bodyPr>
          <a:lstStyle/>
          <a:p>
            <a:r>
              <a:rPr lang="en-US" sz="3600" b="0" i="0" u="none" strike="noStrike" baseline="0" dirty="0">
                <a:solidFill>
                  <a:srgbClr val="000000"/>
                </a:solidFill>
                <a:latin typeface="Calibri" panose="020F0502020204030204" pitchFamily="34" charset="0"/>
              </a:rPr>
              <a:t>Implement is up to you as the method is inside your own class. There might be problem when the methods from different interfaces expect different data, but as far as compiler cares you're okay. </a:t>
            </a:r>
            <a:endParaRPr lang="en-US" sz="4800" dirty="0"/>
          </a:p>
        </p:txBody>
      </p:sp>
    </p:spTree>
    <p:extLst>
      <p:ext uri="{BB962C8B-B14F-4D97-AF65-F5344CB8AC3E}">
        <p14:creationId xmlns:p14="http://schemas.microsoft.com/office/powerpoint/2010/main" val="2080140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BEA-E58A-BD9C-89D0-FFBF0DE71601}"/>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40. What is the difference between a Struct and a Class? </a:t>
            </a:r>
            <a:endParaRPr lang="en-US" sz="6600" dirty="0"/>
          </a:p>
        </p:txBody>
      </p:sp>
      <p:sp>
        <p:nvSpPr>
          <p:cNvPr id="3" name="Content Placeholder 2">
            <a:extLst>
              <a:ext uri="{FF2B5EF4-FFF2-40B4-BE49-F238E27FC236}">
                <a16:creationId xmlns:a16="http://schemas.microsoft.com/office/drawing/2014/main" id="{420E2B91-D189-7B57-AFE5-10A09ACD17B0}"/>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Structs are value-type variables and classes are reference types. Structs stored on the stack, causes additional overhead but faster retrieval. Structs cannot be inherited. </a:t>
            </a:r>
            <a:endParaRPr lang="en-US" sz="4400" dirty="0"/>
          </a:p>
        </p:txBody>
      </p:sp>
    </p:spTree>
    <p:extLst>
      <p:ext uri="{BB962C8B-B14F-4D97-AF65-F5344CB8AC3E}">
        <p14:creationId xmlns:p14="http://schemas.microsoft.com/office/powerpoint/2010/main" val="565975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5352-3C97-B76A-60E2-7CCCAF5276C9}"/>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41. How to use nullable types in </a:t>
            </a:r>
            <a:r>
              <a:rPr lang="en-US" sz="3200" b="1" i="0" u="none" strike="noStrike" baseline="0" dirty="0" err="1">
                <a:solidFill>
                  <a:srgbClr val="000000"/>
                </a:solidFill>
                <a:latin typeface="Calibri" panose="020F0502020204030204" pitchFamily="34" charset="0"/>
              </a:rPr>
              <a:t>.Net</a:t>
            </a:r>
            <a:r>
              <a:rPr lang="en-US" sz="3200" b="1" i="0" u="none" strike="noStrike" baseline="0" dirty="0">
                <a:solidFill>
                  <a:srgbClr val="000000"/>
                </a:solidFill>
                <a:latin typeface="Calibri" panose="020F0502020204030204" pitchFamily="34" charset="0"/>
              </a:rPr>
              <a:t>? </a:t>
            </a:r>
            <a:endParaRPr lang="en-US" sz="6600" dirty="0"/>
          </a:p>
        </p:txBody>
      </p:sp>
      <p:sp>
        <p:nvSpPr>
          <p:cNvPr id="3" name="Content Placeholder 2">
            <a:extLst>
              <a:ext uri="{FF2B5EF4-FFF2-40B4-BE49-F238E27FC236}">
                <a16:creationId xmlns:a16="http://schemas.microsoft.com/office/drawing/2014/main" id="{28D0327B-858E-E29E-BEF7-683D694102A6}"/>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Value types can take either their normal values or a null value. Such types are called nullable types. </a:t>
            </a:r>
          </a:p>
          <a:p>
            <a:r>
              <a:rPr lang="en-US" sz="3200" b="0" i="0" u="none" strike="noStrike" baseline="0" dirty="0">
                <a:solidFill>
                  <a:srgbClr val="000000"/>
                </a:solidFill>
                <a:latin typeface="Calibri" panose="020F0502020204030204" pitchFamily="34" charset="0"/>
              </a:rPr>
              <a:t>Int? </a:t>
            </a:r>
            <a:r>
              <a:rPr lang="en-US" sz="3200" b="0" i="0" u="none" strike="noStrike" baseline="0" dirty="0" err="1">
                <a:solidFill>
                  <a:srgbClr val="000000"/>
                </a:solidFill>
                <a:latin typeface="Calibri" panose="020F0502020204030204" pitchFamily="34" charset="0"/>
              </a:rPr>
              <a:t>someID</a:t>
            </a:r>
            <a:r>
              <a:rPr lang="en-US" sz="3200" b="0" i="0" u="none" strike="noStrike" baseline="0" dirty="0">
                <a:solidFill>
                  <a:srgbClr val="000000"/>
                </a:solidFill>
                <a:latin typeface="Calibri" panose="020F0502020204030204" pitchFamily="34" charset="0"/>
              </a:rPr>
              <a:t> = null; </a:t>
            </a:r>
          </a:p>
          <a:p>
            <a:r>
              <a:rPr lang="en-US" sz="3200" b="0" i="0" u="none" strike="noStrike" baseline="0" dirty="0">
                <a:solidFill>
                  <a:srgbClr val="000000"/>
                </a:solidFill>
                <a:latin typeface="Calibri" panose="020F0502020204030204" pitchFamily="34" charset="0"/>
              </a:rPr>
              <a:t>If(</a:t>
            </a:r>
            <a:r>
              <a:rPr lang="en-US" sz="3200" b="0" i="0" u="none" strike="noStrike" baseline="0" dirty="0" err="1">
                <a:solidFill>
                  <a:srgbClr val="000000"/>
                </a:solidFill>
                <a:latin typeface="Calibri" panose="020F0502020204030204" pitchFamily="34" charset="0"/>
              </a:rPr>
              <a:t>someID.HasVAlue</a:t>
            </a:r>
            <a:r>
              <a:rPr lang="en-US" sz="3200" b="0" i="0" u="none" strike="noStrike" baseline="0" dirty="0">
                <a:solidFill>
                  <a:srgbClr val="000000"/>
                </a:solidFill>
                <a:latin typeface="Calibri" panose="020F0502020204030204" pitchFamily="34" charset="0"/>
              </a:rPr>
              <a:t>) </a:t>
            </a:r>
          </a:p>
          <a:p>
            <a:r>
              <a:rPr lang="en-US" sz="3200" b="0" i="0" u="none" strike="noStrike" baseline="0" dirty="0">
                <a:solidFill>
                  <a:srgbClr val="000000"/>
                </a:solidFill>
                <a:latin typeface="Calibri" panose="020F0502020204030204" pitchFamily="34" charset="0"/>
              </a:rPr>
              <a:t>{ </a:t>
            </a:r>
          </a:p>
          <a:p>
            <a:r>
              <a:rPr lang="en-US" sz="3200" b="0" i="0" u="none" strike="noStrike" baseline="0" dirty="0">
                <a:solidFill>
                  <a:srgbClr val="000000"/>
                </a:solidFill>
                <a:latin typeface="Calibri" panose="020F0502020204030204" pitchFamily="34" charset="0"/>
              </a:rPr>
              <a:t>} </a:t>
            </a:r>
            <a:endParaRPr lang="en-US" sz="4400" dirty="0"/>
          </a:p>
        </p:txBody>
      </p:sp>
    </p:spTree>
    <p:extLst>
      <p:ext uri="{BB962C8B-B14F-4D97-AF65-F5344CB8AC3E}">
        <p14:creationId xmlns:p14="http://schemas.microsoft.com/office/powerpoint/2010/main" val="4009319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8E76-7F2B-B1A1-BEE7-4D386A30D12C}"/>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42. How we can create an array with non-default values? </a:t>
            </a:r>
            <a:endParaRPr lang="en-US" sz="6600" dirty="0"/>
          </a:p>
        </p:txBody>
      </p:sp>
      <p:sp>
        <p:nvSpPr>
          <p:cNvPr id="3" name="Content Placeholder 2">
            <a:extLst>
              <a:ext uri="{FF2B5EF4-FFF2-40B4-BE49-F238E27FC236}">
                <a16:creationId xmlns:a16="http://schemas.microsoft.com/office/drawing/2014/main" id="{8AF4DD2E-5813-4214-02D2-27C086B16F53}"/>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We can create an array with non-default values using </a:t>
            </a:r>
            <a:r>
              <a:rPr lang="en-US" sz="3200" b="0" i="0" u="none" strike="noStrike" baseline="0" dirty="0" err="1">
                <a:solidFill>
                  <a:srgbClr val="000000"/>
                </a:solidFill>
                <a:latin typeface="Calibri" panose="020F0502020204030204" pitchFamily="34" charset="0"/>
              </a:rPr>
              <a:t>Enumerable.Repeat</a:t>
            </a:r>
            <a:r>
              <a:rPr lang="en-US" sz="3200" b="0" i="0" u="none" strike="noStrike" baseline="0" dirty="0">
                <a:solidFill>
                  <a:srgbClr val="000000"/>
                </a:solidFill>
                <a:latin typeface="Calibri" panose="020F0502020204030204" pitchFamily="34" charset="0"/>
              </a:rPr>
              <a:t>. </a:t>
            </a:r>
            <a:endParaRPr lang="en-US" sz="4400" dirty="0"/>
          </a:p>
        </p:txBody>
      </p:sp>
    </p:spTree>
    <p:extLst>
      <p:ext uri="{BB962C8B-B14F-4D97-AF65-F5344CB8AC3E}">
        <p14:creationId xmlns:p14="http://schemas.microsoft.com/office/powerpoint/2010/main" val="2118248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769-5891-3BFD-6303-3CD39C05DB11}"/>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43. What is difference between is and as operators in c#? </a:t>
            </a:r>
            <a:endParaRPr lang="en-US" sz="6600" dirty="0"/>
          </a:p>
        </p:txBody>
      </p:sp>
      <p:sp>
        <p:nvSpPr>
          <p:cNvPr id="3" name="Content Placeholder 2">
            <a:extLst>
              <a:ext uri="{FF2B5EF4-FFF2-40B4-BE49-F238E27FC236}">
                <a16:creationId xmlns:a16="http://schemas.microsoft.com/office/drawing/2014/main" id="{A46F12E8-3CB0-716B-0B44-766F4FB68F6E}"/>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"is" operator is used to check the compatibility of an object with a given type and it returns the result as Boolean. </a:t>
            </a:r>
          </a:p>
          <a:p>
            <a:r>
              <a:rPr lang="en-US" sz="3200" b="0" i="0" u="none" strike="noStrike" baseline="0" dirty="0">
                <a:solidFill>
                  <a:srgbClr val="000000"/>
                </a:solidFill>
                <a:latin typeface="Calibri" panose="020F0502020204030204" pitchFamily="34" charset="0"/>
              </a:rPr>
              <a:t>"as" operator is used for casting of object to a type or a class. </a:t>
            </a:r>
            <a:endParaRPr lang="en-US" sz="4400" dirty="0"/>
          </a:p>
        </p:txBody>
      </p:sp>
    </p:spTree>
    <p:extLst>
      <p:ext uri="{BB962C8B-B14F-4D97-AF65-F5344CB8AC3E}">
        <p14:creationId xmlns:p14="http://schemas.microsoft.com/office/powerpoint/2010/main" val="3488681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7AB9-B723-4EF9-07FC-7CC1CDFC990B}"/>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44. What's a multicast delegate? </a:t>
            </a:r>
            <a:endParaRPr lang="en-US" sz="6600" dirty="0"/>
          </a:p>
        </p:txBody>
      </p:sp>
      <p:sp>
        <p:nvSpPr>
          <p:cNvPr id="3" name="Content Placeholder 2">
            <a:extLst>
              <a:ext uri="{FF2B5EF4-FFF2-40B4-BE49-F238E27FC236}">
                <a16:creationId xmlns:a16="http://schemas.microsoft.com/office/drawing/2014/main" id="{9C546EE7-B78D-B4E9-1B26-CE61F049A08C}"/>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A delegate having multiple handlers assigned to it is called multicast delegate. Each handler is assigned to a method. </a:t>
            </a:r>
            <a:endParaRPr lang="en-US" sz="4400" dirty="0"/>
          </a:p>
        </p:txBody>
      </p:sp>
    </p:spTree>
    <p:extLst>
      <p:ext uri="{BB962C8B-B14F-4D97-AF65-F5344CB8AC3E}">
        <p14:creationId xmlns:p14="http://schemas.microsoft.com/office/powerpoint/2010/main" val="4123448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0E5E-7492-C59B-8907-A7E43C18E6A4}"/>
              </a:ext>
            </a:extLst>
          </p:cNvPr>
          <p:cNvSpPr>
            <a:spLocks noGrp="1"/>
          </p:cNvSpPr>
          <p:nvPr>
            <p:ph type="title"/>
          </p:nvPr>
        </p:nvSpPr>
        <p:spPr/>
        <p:txBody>
          <a:bodyPr>
            <a:normAutofit/>
          </a:bodyPr>
          <a:lstStyle/>
          <a:p>
            <a:r>
              <a:rPr lang="en-US" sz="3200" b="1" i="0" u="none" strike="noStrike" baseline="0" dirty="0">
                <a:solidFill>
                  <a:srgbClr val="000000"/>
                </a:solidFill>
                <a:latin typeface="Cabri"/>
              </a:rPr>
              <a:t>45. What are indexers in C# .NET? </a:t>
            </a:r>
            <a:endParaRPr lang="en-US" sz="4800" b="1" dirty="0">
              <a:latin typeface="Cabri"/>
            </a:endParaRPr>
          </a:p>
        </p:txBody>
      </p:sp>
      <p:sp>
        <p:nvSpPr>
          <p:cNvPr id="3" name="Content Placeholder 2">
            <a:extLst>
              <a:ext uri="{FF2B5EF4-FFF2-40B4-BE49-F238E27FC236}">
                <a16:creationId xmlns:a16="http://schemas.microsoft.com/office/drawing/2014/main" id="{C2D70E56-FD09-12A6-1A21-1236DE4AF40C}"/>
              </a:ext>
            </a:extLst>
          </p:cNvPr>
          <p:cNvSpPr>
            <a:spLocks noGrp="1"/>
          </p:cNvSpPr>
          <p:nvPr>
            <p:ph idx="1"/>
          </p:nvPr>
        </p:nvSpPr>
        <p:spPr/>
        <p:txBody>
          <a:bodyPr>
            <a:normAutofit/>
          </a:bodyPr>
          <a:lstStyle/>
          <a:p>
            <a:r>
              <a:rPr lang="en-US" sz="4400" b="0" i="0" u="none" strike="noStrike" baseline="0" dirty="0">
                <a:solidFill>
                  <a:srgbClr val="000000"/>
                </a:solidFill>
                <a:latin typeface="Calibri" panose="020F0502020204030204" pitchFamily="34" charset="0"/>
              </a:rPr>
              <a:t>Indexers are known as smart arrays in C#. It allows the instances of a class to be indexed in the same way as array. </a:t>
            </a:r>
            <a:r>
              <a:rPr lang="nn-NO" sz="4400" b="0" i="0" u="none" strike="noStrike" baseline="0" dirty="0">
                <a:solidFill>
                  <a:srgbClr val="000000"/>
                </a:solidFill>
                <a:latin typeface="Calibri" panose="020F0502020204030204" pitchFamily="34" charset="0"/>
              </a:rPr>
              <a:t>Eg:</a:t>
            </a:r>
            <a:endParaRPr lang="en-US" sz="2800" b="0" i="0" u="none" strike="noStrike" baseline="0" dirty="0">
              <a:latin typeface="Calibri" panose="020F0502020204030204" pitchFamily="34" charset="0"/>
            </a:endParaRPr>
          </a:p>
          <a:p>
            <a:pPr marL="0" indent="0">
              <a:buNone/>
            </a:pPr>
            <a:r>
              <a:rPr lang="en-US" sz="4400" b="0" i="0" u="none" strike="noStrike" baseline="0" dirty="0">
                <a:latin typeface="Calibri" panose="020F0502020204030204" pitchFamily="34" charset="0"/>
              </a:rPr>
              <a:t>public int this[int index] // Indexer declaration </a:t>
            </a:r>
            <a:endParaRPr lang="en-US" dirty="0"/>
          </a:p>
        </p:txBody>
      </p:sp>
    </p:spTree>
    <p:extLst>
      <p:ext uri="{BB962C8B-B14F-4D97-AF65-F5344CB8AC3E}">
        <p14:creationId xmlns:p14="http://schemas.microsoft.com/office/powerpoint/2010/main" val="3414701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1BD1-43A7-AE30-5E24-0C171C0504F8}"/>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46. What is difference between the "throw" and "throw ex" in .NET? </a:t>
            </a:r>
            <a:endParaRPr lang="en-US" sz="6600" dirty="0"/>
          </a:p>
        </p:txBody>
      </p:sp>
      <p:sp>
        <p:nvSpPr>
          <p:cNvPr id="3" name="Content Placeholder 2">
            <a:extLst>
              <a:ext uri="{FF2B5EF4-FFF2-40B4-BE49-F238E27FC236}">
                <a16:creationId xmlns:a16="http://schemas.microsoft.com/office/drawing/2014/main" id="{F9F0E53C-47AE-A620-1290-D5B6536EB7DF}"/>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"Throw" statement preserves original error stack whereas "throw ex" have the stack trace from their throw point. It is always advised to use "throw" because it provides more accurate error information. </a:t>
            </a:r>
            <a:endParaRPr lang="en-US" sz="4400" dirty="0"/>
          </a:p>
        </p:txBody>
      </p:sp>
    </p:spTree>
    <p:extLst>
      <p:ext uri="{BB962C8B-B14F-4D97-AF65-F5344CB8AC3E}">
        <p14:creationId xmlns:p14="http://schemas.microsoft.com/office/powerpoint/2010/main" val="2955990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784E-13E5-FC04-15C6-D905599416CA}"/>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47. What are C# attributes and its significance? </a:t>
            </a:r>
            <a:endParaRPr lang="en-US" sz="6600" dirty="0"/>
          </a:p>
        </p:txBody>
      </p:sp>
      <p:sp>
        <p:nvSpPr>
          <p:cNvPr id="3" name="Content Placeholder 2">
            <a:extLst>
              <a:ext uri="{FF2B5EF4-FFF2-40B4-BE49-F238E27FC236}">
                <a16:creationId xmlns:a16="http://schemas.microsoft.com/office/drawing/2014/main" id="{0457A637-AEEA-0CE3-E056-E020A067EAF9}"/>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C# provides developers a way to define declarative tags on certain entities </a:t>
            </a:r>
            <a:r>
              <a:rPr lang="en-US" sz="3200" b="0" i="0" u="none" strike="noStrike" baseline="0" dirty="0" err="1">
                <a:solidFill>
                  <a:srgbClr val="000000"/>
                </a:solidFill>
                <a:latin typeface="Calibri" panose="020F0502020204030204" pitchFamily="34" charset="0"/>
              </a:rPr>
              <a:t>eg.</a:t>
            </a:r>
            <a:r>
              <a:rPr lang="en-US" sz="3200" b="0" i="0" u="none" strike="noStrike" baseline="0" dirty="0">
                <a:solidFill>
                  <a:srgbClr val="000000"/>
                </a:solidFill>
                <a:latin typeface="Calibri" panose="020F0502020204030204" pitchFamily="34" charset="0"/>
              </a:rPr>
              <a:t> Class, method etc. are called attributes. The attribute's information can be retrieved at runtime using Reflection. </a:t>
            </a:r>
            <a:endParaRPr lang="en-US" sz="4400" dirty="0"/>
          </a:p>
        </p:txBody>
      </p:sp>
    </p:spTree>
    <p:extLst>
      <p:ext uri="{BB962C8B-B14F-4D97-AF65-F5344CB8AC3E}">
        <p14:creationId xmlns:p14="http://schemas.microsoft.com/office/powerpoint/2010/main" val="396720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8577-6A45-A4B8-8A26-704C5FF19D19}"/>
              </a:ext>
            </a:extLst>
          </p:cNvPr>
          <p:cNvSpPr>
            <a:spLocks noGrp="1"/>
          </p:cNvSpPr>
          <p:nvPr>
            <p:ph type="title"/>
          </p:nvPr>
        </p:nvSpPr>
        <p:spPr/>
        <p:txBody>
          <a:bodyPr>
            <a:normAutofit/>
          </a:bodyPr>
          <a:lstStyle/>
          <a:p>
            <a:br>
              <a:rPr lang="en-US" sz="3200" b="0" i="0" u="none" strike="noStrike" baseline="0" dirty="0">
                <a:solidFill>
                  <a:srgbClr val="000000"/>
                </a:solidFill>
                <a:latin typeface="Calibri" panose="020F0502020204030204" pitchFamily="34" charset="0"/>
              </a:rPr>
            </a:br>
            <a:r>
              <a:rPr lang="en-US" sz="3200" b="0" i="0" u="none" strike="noStrike" baseline="0" dirty="0">
                <a:solidFill>
                  <a:srgbClr val="000000"/>
                </a:solidFill>
                <a:latin typeface="Calibri" panose="020F0502020204030204" pitchFamily="34" charset="0"/>
              </a:rPr>
              <a:t> </a:t>
            </a:r>
            <a:r>
              <a:rPr lang="en-US" sz="3200" b="1" i="0" u="none" strike="noStrike" baseline="0" dirty="0">
                <a:solidFill>
                  <a:srgbClr val="000000"/>
                </a:solidFill>
                <a:latin typeface="Calibri" panose="020F0502020204030204" pitchFamily="34" charset="0"/>
              </a:rPr>
              <a:t>3. Can multiple catch blocks be executed? </a:t>
            </a:r>
            <a:endParaRPr lang="en-US" sz="3200" dirty="0"/>
          </a:p>
        </p:txBody>
      </p:sp>
      <p:sp>
        <p:nvSpPr>
          <p:cNvPr id="3" name="Content Placeholder 2">
            <a:extLst>
              <a:ext uri="{FF2B5EF4-FFF2-40B4-BE49-F238E27FC236}">
                <a16:creationId xmlns:a16="http://schemas.microsoft.com/office/drawing/2014/main" id="{3715682B-EADA-FD32-230F-3F83FC0C6998}"/>
              </a:ext>
            </a:extLst>
          </p:cNvPr>
          <p:cNvSpPr>
            <a:spLocks noGrp="1"/>
          </p:cNvSpPr>
          <p:nvPr>
            <p:ph idx="1"/>
          </p:nvPr>
        </p:nvSpPr>
        <p:spPr/>
        <p:txBody>
          <a:bodyPr>
            <a:normAutofit/>
          </a:bodyPr>
          <a:lstStyle/>
          <a:p>
            <a:pPr algn="l"/>
            <a:endParaRPr lang="en-US" sz="3200" b="0" i="0" u="none" strike="noStrike" baseline="0" dirty="0">
              <a:solidFill>
                <a:srgbClr val="000000"/>
              </a:solidFill>
              <a:latin typeface="Calibri" panose="020F0502020204030204" pitchFamily="34" charset="0"/>
            </a:endParaRPr>
          </a:p>
          <a:p>
            <a:r>
              <a:rPr lang="en-US" sz="3200" b="0" i="0" u="none" strike="noStrike" baseline="0" dirty="0">
                <a:solidFill>
                  <a:srgbClr val="000000"/>
                </a:solidFill>
                <a:latin typeface="Calibri" panose="020F0502020204030204" pitchFamily="34" charset="0"/>
              </a:rPr>
              <a:t> No, Multiple catch blocks can't be executed. Once the proper catch code executed, the control is transferred to the finally block and then the code that follows the finally block gets executed. </a:t>
            </a:r>
            <a:endParaRPr lang="en-US" sz="3200" dirty="0"/>
          </a:p>
        </p:txBody>
      </p:sp>
    </p:spTree>
    <p:extLst>
      <p:ext uri="{BB962C8B-B14F-4D97-AF65-F5344CB8AC3E}">
        <p14:creationId xmlns:p14="http://schemas.microsoft.com/office/powerpoint/2010/main" val="3659975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A79F-967C-029B-490D-E15A3E86D201}"/>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48. How to implement singleton design pattern in C#? </a:t>
            </a:r>
            <a:endParaRPr lang="en-US" sz="6600" dirty="0"/>
          </a:p>
        </p:txBody>
      </p:sp>
      <p:sp>
        <p:nvSpPr>
          <p:cNvPr id="3" name="Content Placeholder 2">
            <a:extLst>
              <a:ext uri="{FF2B5EF4-FFF2-40B4-BE49-F238E27FC236}">
                <a16:creationId xmlns:a16="http://schemas.microsoft.com/office/drawing/2014/main" id="{D267CA6F-A09B-8E27-8F5E-874D9B05F271}"/>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In singleton pattern, a class can only have one instance and provides access point to it globally. </a:t>
            </a:r>
          </a:p>
          <a:p>
            <a:r>
              <a:rPr lang="en-US" sz="3200" b="0" i="0" u="none" strike="noStrike" baseline="0" dirty="0" err="1">
                <a:solidFill>
                  <a:srgbClr val="000000"/>
                </a:solidFill>
                <a:latin typeface="Calibri" panose="020F0502020204030204" pitchFamily="34" charset="0"/>
              </a:rPr>
              <a:t>Eg</a:t>
            </a:r>
            <a:r>
              <a:rPr lang="en-US" sz="3200" b="0" i="0" u="none" strike="noStrike" baseline="0" dirty="0">
                <a:solidFill>
                  <a:srgbClr val="000000"/>
                </a:solidFill>
                <a:latin typeface="Calibri" panose="020F0502020204030204" pitchFamily="34" charset="0"/>
              </a:rPr>
              <a:t>: </a:t>
            </a:r>
          </a:p>
          <a:p>
            <a:r>
              <a:rPr lang="en-US" sz="3200" b="0" i="0" u="none" strike="noStrike" baseline="0" dirty="0">
                <a:solidFill>
                  <a:srgbClr val="000000"/>
                </a:solidFill>
                <a:latin typeface="Calibri" panose="020F0502020204030204" pitchFamily="34" charset="0"/>
              </a:rPr>
              <a:t>Public sealed class Singleton </a:t>
            </a:r>
          </a:p>
          <a:p>
            <a:r>
              <a:rPr lang="en-US" sz="3200" b="0" i="0" u="none" strike="noStrike" baseline="0" dirty="0">
                <a:solidFill>
                  <a:srgbClr val="000000"/>
                </a:solidFill>
                <a:latin typeface="Calibri" panose="020F0502020204030204" pitchFamily="34" charset="0"/>
              </a:rPr>
              <a:t>{ </a:t>
            </a:r>
          </a:p>
          <a:p>
            <a:r>
              <a:rPr lang="en-US" sz="3200" b="0" i="0" u="none" strike="noStrike" baseline="0" dirty="0">
                <a:solidFill>
                  <a:srgbClr val="000000"/>
                </a:solidFill>
                <a:latin typeface="Calibri" panose="020F0502020204030204" pitchFamily="34" charset="0"/>
              </a:rPr>
              <a:t>Private static </a:t>
            </a:r>
            <a:r>
              <a:rPr lang="en-US" sz="3200" b="0" i="0" u="none" strike="noStrike" baseline="0" dirty="0" err="1">
                <a:solidFill>
                  <a:srgbClr val="000000"/>
                </a:solidFill>
                <a:latin typeface="Calibri" panose="020F0502020204030204" pitchFamily="34" charset="0"/>
              </a:rPr>
              <a:t>readonly</a:t>
            </a:r>
            <a:r>
              <a:rPr lang="en-US" sz="3200" b="0" i="0" u="none" strike="noStrike" baseline="0" dirty="0">
                <a:solidFill>
                  <a:srgbClr val="000000"/>
                </a:solidFill>
                <a:latin typeface="Calibri" panose="020F0502020204030204" pitchFamily="34" charset="0"/>
              </a:rPr>
              <a:t> Singleton _instance = new Singleton(); </a:t>
            </a:r>
          </a:p>
          <a:p>
            <a:r>
              <a:rPr lang="en-US" sz="3200" b="0" i="0" u="none" strike="noStrike" baseline="0" dirty="0">
                <a:solidFill>
                  <a:srgbClr val="000000"/>
                </a:solidFill>
                <a:latin typeface="Calibri" panose="020F0502020204030204" pitchFamily="34" charset="0"/>
              </a:rPr>
              <a:t>} </a:t>
            </a:r>
            <a:endParaRPr lang="en-US" sz="4400" dirty="0"/>
          </a:p>
        </p:txBody>
      </p:sp>
    </p:spTree>
    <p:extLst>
      <p:ext uri="{BB962C8B-B14F-4D97-AF65-F5344CB8AC3E}">
        <p14:creationId xmlns:p14="http://schemas.microsoft.com/office/powerpoint/2010/main" val="35699684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259F-AA51-B19F-2066-243099A8E5FB}"/>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49. What is the difference between </a:t>
            </a:r>
            <a:r>
              <a:rPr lang="en-US" sz="3200" b="1" i="0" u="none" strike="noStrike" baseline="0" dirty="0" err="1">
                <a:solidFill>
                  <a:srgbClr val="000000"/>
                </a:solidFill>
                <a:latin typeface="Calibri" panose="020F0502020204030204" pitchFamily="34" charset="0"/>
              </a:rPr>
              <a:t>directcast</a:t>
            </a:r>
            <a:r>
              <a:rPr lang="en-US" sz="3200" b="1" i="0" u="none" strike="noStrike" baseline="0" dirty="0">
                <a:solidFill>
                  <a:srgbClr val="000000"/>
                </a:solidFill>
                <a:latin typeface="Calibri" panose="020F0502020204030204" pitchFamily="34" charset="0"/>
              </a:rPr>
              <a:t> and </a:t>
            </a:r>
            <a:r>
              <a:rPr lang="en-US" sz="3200" b="1" i="0" u="none" strike="noStrike" baseline="0" dirty="0" err="1">
                <a:solidFill>
                  <a:srgbClr val="000000"/>
                </a:solidFill>
                <a:latin typeface="Calibri" panose="020F0502020204030204" pitchFamily="34" charset="0"/>
              </a:rPr>
              <a:t>ctype</a:t>
            </a:r>
            <a:r>
              <a:rPr lang="en-US" sz="3200" b="1" i="0" u="none" strike="noStrike" baseline="0" dirty="0">
                <a:solidFill>
                  <a:srgbClr val="000000"/>
                </a:solidFill>
                <a:latin typeface="Calibri" panose="020F0502020204030204" pitchFamily="34" charset="0"/>
              </a:rPr>
              <a:t>? </a:t>
            </a:r>
            <a:endParaRPr lang="en-US" sz="6600" dirty="0"/>
          </a:p>
        </p:txBody>
      </p:sp>
      <p:sp>
        <p:nvSpPr>
          <p:cNvPr id="3" name="Content Placeholder 2">
            <a:extLst>
              <a:ext uri="{FF2B5EF4-FFF2-40B4-BE49-F238E27FC236}">
                <a16:creationId xmlns:a16="http://schemas.microsoft.com/office/drawing/2014/main" id="{CC10D90E-1C86-C0B0-D837-FE00F3B0B2A1}"/>
              </a:ext>
            </a:extLst>
          </p:cNvPr>
          <p:cNvSpPr>
            <a:spLocks noGrp="1"/>
          </p:cNvSpPr>
          <p:nvPr>
            <p:ph idx="1"/>
          </p:nvPr>
        </p:nvSpPr>
        <p:spPr/>
        <p:txBody>
          <a:bodyPr>
            <a:normAutofit/>
          </a:bodyPr>
          <a:lstStyle/>
          <a:p>
            <a:r>
              <a:rPr lang="en-US" sz="3200" b="0" i="0" u="none" strike="noStrike" baseline="0" dirty="0" err="1">
                <a:solidFill>
                  <a:srgbClr val="000000"/>
                </a:solidFill>
                <a:latin typeface="Calibri" panose="020F0502020204030204" pitchFamily="34" charset="0"/>
              </a:rPr>
              <a:t>DirectCast</a:t>
            </a:r>
            <a:r>
              <a:rPr lang="en-US" sz="3200" b="0" i="0" u="none" strike="noStrike" baseline="0" dirty="0">
                <a:solidFill>
                  <a:srgbClr val="000000"/>
                </a:solidFill>
                <a:latin typeface="Calibri" panose="020F0502020204030204" pitchFamily="34" charset="0"/>
              </a:rPr>
              <a:t> is used to convert the type of an object that requires the run-time type to be the same as the specified type in </a:t>
            </a:r>
            <a:r>
              <a:rPr lang="en-US" sz="3200" b="0" i="0" u="none" strike="noStrike" baseline="0" dirty="0" err="1">
                <a:solidFill>
                  <a:srgbClr val="000000"/>
                </a:solidFill>
                <a:latin typeface="Calibri" panose="020F0502020204030204" pitchFamily="34" charset="0"/>
              </a:rPr>
              <a:t>DirectCast</a:t>
            </a:r>
            <a:r>
              <a:rPr lang="en-US" sz="3200" b="0" i="0" u="none" strike="noStrike" baseline="0" dirty="0">
                <a:solidFill>
                  <a:srgbClr val="000000"/>
                </a:solidFill>
                <a:latin typeface="Calibri" panose="020F0502020204030204" pitchFamily="34" charset="0"/>
              </a:rPr>
              <a:t>. </a:t>
            </a:r>
          </a:p>
          <a:p>
            <a:r>
              <a:rPr lang="en-US" sz="3200" b="0" i="0" u="none" strike="noStrike" baseline="0" dirty="0" err="1">
                <a:solidFill>
                  <a:srgbClr val="000000"/>
                </a:solidFill>
                <a:latin typeface="Calibri" panose="020F0502020204030204" pitchFamily="34" charset="0"/>
              </a:rPr>
              <a:t>Ctype</a:t>
            </a:r>
            <a:r>
              <a:rPr lang="en-US" sz="3200" b="0" i="0" u="none" strike="noStrike" baseline="0" dirty="0">
                <a:solidFill>
                  <a:srgbClr val="000000"/>
                </a:solidFill>
                <a:latin typeface="Calibri" panose="020F0502020204030204" pitchFamily="34" charset="0"/>
              </a:rPr>
              <a:t> is used for conversion where the conversion is defined between the expression and the type. </a:t>
            </a:r>
            <a:endParaRPr lang="en-US" sz="4400" dirty="0"/>
          </a:p>
        </p:txBody>
      </p:sp>
    </p:spTree>
    <p:extLst>
      <p:ext uri="{BB962C8B-B14F-4D97-AF65-F5344CB8AC3E}">
        <p14:creationId xmlns:p14="http://schemas.microsoft.com/office/powerpoint/2010/main" val="1601694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A02C-1866-8FC4-2DA2-D1805C7A7912}"/>
              </a:ext>
            </a:extLst>
          </p:cNvPr>
          <p:cNvSpPr>
            <a:spLocks noGrp="1"/>
          </p:cNvSpPr>
          <p:nvPr>
            <p:ph type="title"/>
          </p:nvPr>
        </p:nvSpPr>
        <p:spPr/>
        <p:txBody>
          <a:bodyPr>
            <a:normAutofit/>
          </a:bodyPr>
          <a:lstStyle/>
          <a:p>
            <a:r>
              <a:rPr lang="en-US" sz="3600" b="1" i="0" u="none" strike="noStrike" baseline="0" dirty="0">
                <a:solidFill>
                  <a:srgbClr val="000000"/>
                </a:solidFill>
                <a:latin typeface="Calibri" panose="020F0502020204030204" pitchFamily="34" charset="0"/>
              </a:rPr>
              <a:t>50. Is C# code is managed or unmanaged code? </a:t>
            </a:r>
            <a:endParaRPr lang="en-US" sz="7200" dirty="0"/>
          </a:p>
        </p:txBody>
      </p:sp>
      <p:sp>
        <p:nvSpPr>
          <p:cNvPr id="3" name="Content Placeholder 2">
            <a:extLst>
              <a:ext uri="{FF2B5EF4-FFF2-40B4-BE49-F238E27FC236}">
                <a16:creationId xmlns:a16="http://schemas.microsoft.com/office/drawing/2014/main" id="{B813472C-949C-B034-3FC5-5CD0D3B13AE8}"/>
              </a:ext>
            </a:extLst>
          </p:cNvPr>
          <p:cNvSpPr>
            <a:spLocks noGrp="1"/>
          </p:cNvSpPr>
          <p:nvPr>
            <p:ph idx="1"/>
          </p:nvPr>
        </p:nvSpPr>
        <p:spPr/>
        <p:txBody>
          <a:bodyPr>
            <a:normAutofit/>
          </a:bodyPr>
          <a:lstStyle/>
          <a:p>
            <a:r>
              <a:rPr lang="en-US" sz="3600" b="0" i="0" u="none" strike="noStrike" baseline="0" dirty="0">
                <a:solidFill>
                  <a:srgbClr val="000000"/>
                </a:solidFill>
                <a:latin typeface="Calibri" panose="020F0502020204030204" pitchFamily="34" charset="0"/>
              </a:rPr>
              <a:t>C# is managed code because Common language runtime can compile C# code to Intermediate language. </a:t>
            </a:r>
            <a:endParaRPr lang="en-US" sz="4800" dirty="0"/>
          </a:p>
        </p:txBody>
      </p:sp>
    </p:spTree>
    <p:extLst>
      <p:ext uri="{BB962C8B-B14F-4D97-AF65-F5344CB8AC3E}">
        <p14:creationId xmlns:p14="http://schemas.microsoft.com/office/powerpoint/2010/main" val="155862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0EB9-EAA2-4E52-6AE5-7E4D5AE58CC0}"/>
              </a:ext>
            </a:extLst>
          </p:cNvPr>
          <p:cNvSpPr>
            <a:spLocks noGrp="1"/>
          </p:cNvSpPr>
          <p:nvPr>
            <p:ph type="title"/>
          </p:nvPr>
        </p:nvSpPr>
        <p:spPr/>
        <p:txBody>
          <a:bodyPr>
            <a:normAutofit/>
          </a:bodyPr>
          <a:lstStyle/>
          <a:p>
            <a:r>
              <a:rPr lang="en-US" b="1" dirty="0">
                <a:solidFill>
                  <a:srgbClr val="272C37"/>
                </a:solidFill>
                <a:latin typeface="Cabri"/>
              </a:rPr>
              <a:t>5</a:t>
            </a:r>
            <a:r>
              <a:rPr lang="en-US" b="1" i="0" dirty="0">
                <a:solidFill>
                  <a:srgbClr val="272C37"/>
                </a:solidFill>
                <a:effectLst/>
                <a:latin typeface="Cabri"/>
              </a:rPr>
              <a:t>1. What is a Console application?</a:t>
            </a:r>
            <a:endParaRPr lang="en-US" b="1" dirty="0">
              <a:latin typeface="Cabri"/>
            </a:endParaRPr>
          </a:p>
        </p:txBody>
      </p:sp>
      <p:sp>
        <p:nvSpPr>
          <p:cNvPr id="3" name="Content Placeholder 2">
            <a:extLst>
              <a:ext uri="{FF2B5EF4-FFF2-40B4-BE49-F238E27FC236}">
                <a16:creationId xmlns:a16="http://schemas.microsoft.com/office/drawing/2014/main" id="{A0A1C017-E139-3ED6-2551-6506C0F7401E}"/>
              </a:ext>
            </a:extLst>
          </p:cNvPr>
          <p:cNvSpPr>
            <a:spLocks noGrp="1"/>
          </p:cNvSpPr>
          <p:nvPr>
            <p:ph idx="1"/>
          </p:nvPr>
        </p:nvSpPr>
        <p:spPr/>
        <p:txBody>
          <a:bodyPr>
            <a:normAutofit/>
          </a:bodyPr>
          <a:lstStyle/>
          <a:p>
            <a:pPr algn="l"/>
            <a:r>
              <a:rPr lang="en-US" sz="3200" b="0" i="0" dirty="0">
                <a:solidFill>
                  <a:srgbClr val="51565E"/>
                </a:solidFill>
                <a:effectLst/>
                <a:latin typeface="Cabri"/>
              </a:rPr>
              <a:t>An application that is able to run in the command prompt window is called a console application. </a:t>
            </a:r>
          </a:p>
        </p:txBody>
      </p:sp>
    </p:spTree>
    <p:extLst>
      <p:ext uri="{BB962C8B-B14F-4D97-AF65-F5344CB8AC3E}">
        <p14:creationId xmlns:p14="http://schemas.microsoft.com/office/powerpoint/2010/main" val="979925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0ED5-525C-F913-5DF7-0F47D5E8452F}"/>
              </a:ext>
            </a:extLst>
          </p:cNvPr>
          <p:cNvSpPr>
            <a:spLocks noGrp="1"/>
          </p:cNvSpPr>
          <p:nvPr>
            <p:ph type="title"/>
          </p:nvPr>
        </p:nvSpPr>
        <p:spPr/>
        <p:txBody>
          <a:bodyPr>
            <a:normAutofit/>
          </a:bodyPr>
          <a:lstStyle/>
          <a:p>
            <a:r>
              <a:rPr lang="en-US" b="1" dirty="0">
                <a:solidFill>
                  <a:srgbClr val="272C37"/>
                </a:solidFill>
                <a:latin typeface="Cabri"/>
              </a:rPr>
              <a:t>5</a:t>
            </a:r>
            <a:r>
              <a:rPr lang="en-US" b="1" i="0" dirty="0">
                <a:solidFill>
                  <a:srgbClr val="272C37"/>
                </a:solidFill>
                <a:effectLst/>
                <a:latin typeface="Cabri"/>
              </a:rPr>
              <a:t>2. What are namespaces in C#?</a:t>
            </a:r>
            <a:endParaRPr lang="en-US" b="1" dirty="0">
              <a:latin typeface="Cabri"/>
            </a:endParaRPr>
          </a:p>
        </p:txBody>
      </p:sp>
      <p:sp>
        <p:nvSpPr>
          <p:cNvPr id="3" name="Content Placeholder 2">
            <a:extLst>
              <a:ext uri="{FF2B5EF4-FFF2-40B4-BE49-F238E27FC236}">
                <a16:creationId xmlns:a16="http://schemas.microsoft.com/office/drawing/2014/main" id="{68BAAAE7-D85B-0CDF-E356-FC269D8BC761}"/>
              </a:ext>
            </a:extLst>
          </p:cNvPr>
          <p:cNvSpPr>
            <a:spLocks noGrp="1"/>
          </p:cNvSpPr>
          <p:nvPr>
            <p:ph idx="1"/>
          </p:nvPr>
        </p:nvSpPr>
        <p:spPr/>
        <p:txBody>
          <a:bodyPr>
            <a:normAutofit/>
          </a:bodyPr>
          <a:lstStyle/>
          <a:p>
            <a:r>
              <a:rPr lang="en-US" sz="3200" b="0" i="0" dirty="0">
                <a:solidFill>
                  <a:srgbClr val="51565E"/>
                </a:solidFill>
                <a:effectLst/>
                <a:latin typeface="Cabri"/>
              </a:rPr>
              <a:t>Namespaces allow you to keep one set of names that is different from others. A great advantage of namespace is that class names declared in one namespace don’t clash with those declared in another namespace. </a:t>
            </a:r>
            <a:endParaRPr lang="en-US" sz="3200" dirty="0">
              <a:latin typeface="Cabri"/>
            </a:endParaRPr>
          </a:p>
        </p:txBody>
      </p:sp>
    </p:spTree>
    <p:extLst>
      <p:ext uri="{BB962C8B-B14F-4D97-AF65-F5344CB8AC3E}">
        <p14:creationId xmlns:p14="http://schemas.microsoft.com/office/powerpoint/2010/main" val="1446307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C4EF-D96C-6030-A8E9-43A73A295E22}"/>
              </a:ext>
            </a:extLst>
          </p:cNvPr>
          <p:cNvSpPr>
            <a:spLocks noGrp="1"/>
          </p:cNvSpPr>
          <p:nvPr>
            <p:ph type="title"/>
          </p:nvPr>
        </p:nvSpPr>
        <p:spPr/>
        <p:txBody>
          <a:bodyPr>
            <a:normAutofit/>
          </a:bodyPr>
          <a:lstStyle/>
          <a:p>
            <a:r>
              <a:rPr lang="en-US" b="1" dirty="0">
                <a:solidFill>
                  <a:srgbClr val="272C37"/>
                </a:solidFill>
                <a:latin typeface="Cabri"/>
              </a:rPr>
              <a:t>5</a:t>
            </a:r>
            <a:r>
              <a:rPr lang="en-US" b="1" i="0" dirty="0">
                <a:solidFill>
                  <a:srgbClr val="272C37"/>
                </a:solidFill>
                <a:effectLst/>
                <a:latin typeface="Cabri"/>
              </a:rPr>
              <a:t>3. What is the distinction between the Dispose() and Finalize() methods?</a:t>
            </a:r>
            <a:endParaRPr lang="en-US" b="1" dirty="0">
              <a:latin typeface="Cabri"/>
            </a:endParaRPr>
          </a:p>
        </p:txBody>
      </p:sp>
      <p:sp>
        <p:nvSpPr>
          <p:cNvPr id="3" name="Content Placeholder 2">
            <a:extLst>
              <a:ext uri="{FF2B5EF4-FFF2-40B4-BE49-F238E27FC236}">
                <a16:creationId xmlns:a16="http://schemas.microsoft.com/office/drawing/2014/main" id="{94F778F2-5020-DD12-E76E-50656F0320B6}"/>
              </a:ext>
            </a:extLst>
          </p:cNvPr>
          <p:cNvSpPr>
            <a:spLocks noGrp="1"/>
          </p:cNvSpPr>
          <p:nvPr>
            <p:ph idx="1"/>
          </p:nvPr>
        </p:nvSpPr>
        <p:spPr/>
        <p:txBody>
          <a:bodyPr>
            <a:normAutofit/>
          </a:bodyPr>
          <a:lstStyle/>
          <a:p>
            <a:pPr algn="l"/>
            <a:r>
              <a:rPr lang="en-US" sz="3200" b="0" i="0" dirty="0">
                <a:solidFill>
                  <a:srgbClr val="51565E"/>
                </a:solidFill>
                <a:effectLst/>
                <a:latin typeface="Cabri"/>
              </a:rPr>
              <a:t>Namespaces, interfaces, structures, and delegates can all be members. </a:t>
            </a:r>
          </a:p>
        </p:txBody>
      </p:sp>
    </p:spTree>
    <p:extLst>
      <p:ext uri="{BB962C8B-B14F-4D97-AF65-F5344CB8AC3E}">
        <p14:creationId xmlns:p14="http://schemas.microsoft.com/office/powerpoint/2010/main" val="123484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5E2B-AEBE-3107-E910-A0F3112F01AF}"/>
              </a:ext>
            </a:extLst>
          </p:cNvPr>
          <p:cNvSpPr>
            <a:spLocks noGrp="1"/>
          </p:cNvSpPr>
          <p:nvPr>
            <p:ph type="title"/>
          </p:nvPr>
        </p:nvSpPr>
        <p:spPr/>
        <p:txBody>
          <a:bodyPr>
            <a:normAutofit/>
          </a:bodyPr>
          <a:lstStyle/>
          <a:p>
            <a:r>
              <a:rPr lang="en-US" b="1" dirty="0">
                <a:solidFill>
                  <a:srgbClr val="272C37"/>
                </a:solidFill>
                <a:latin typeface="Cabri"/>
              </a:rPr>
              <a:t>5</a:t>
            </a:r>
            <a:r>
              <a:rPr lang="en-US" b="1" i="0" dirty="0">
                <a:solidFill>
                  <a:srgbClr val="272C37"/>
                </a:solidFill>
                <a:effectLst/>
                <a:latin typeface="Cabri"/>
              </a:rPr>
              <a:t>4. Write features of Generics in C#?</a:t>
            </a:r>
            <a:endParaRPr lang="en-US" b="1" dirty="0">
              <a:latin typeface="Cabri"/>
            </a:endParaRPr>
          </a:p>
        </p:txBody>
      </p:sp>
      <p:sp>
        <p:nvSpPr>
          <p:cNvPr id="3" name="Content Placeholder 2">
            <a:extLst>
              <a:ext uri="{FF2B5EF4-FFF2-40B4-BE49-F238E27FC236}">
                <a16:creationId xmlns:a16="http://schemas.microsoft.com/office/drawing/2014/main" id="{73CEE185-2CB1-E844-23EB-7EB171A09F06}"/>
              </a:ext>
            </a:extLst>
          </p:cNvPr>
          <p:cNvSpPr>
            <a:spLocks noGrp="1"/>
          </p:cNvSpPr>
          <p:nvPr>
            <p:ph idx="1"/>
          </p:nvPr>
        </p:nvSpPr>
        <p:spPr/>
        <p:txBody>
          <a:bodyPr>
            <a:normAutofit/>
          </a:bodyPr>
          <a:lstStyle/>
          <a:p>
            <a:r>
              <a:rPr lang="en-US" sz="3200" b="0" i="0" dirty="0">
                <a:solidFill>
                  <a:srgbClr val="51565E"/>
                </a:solidFill>
                <a:effectLst/>
                <a:latin typeface="Cabri"/>
              </a:rPr>
              <a:t>Generics is a technique to improve your program in various ways including creating generic classes and reusing code.</a:t>
            </a:r>
            <a:endParaRPr lang="en-US" sz="3200" dirty="0">
              <a:latin typeface="Cabri"/>
            </a:endParaRPr>
          </a:p>
        </p:txBody>
      </p:sp>
    </p:spTree>
    <p:extLst>
      <p:ext uri="{BB962C8B-B14F-4D97-AF65-F5344CB8AC3E}">
        <p14:creationId xmlns:p14="http://schemas.microsoft.com/office/powerpoint/2010/main" val="2273809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167A-647E-7131-62CE-B2579BE3F234}"/>
              </a:ext>
            </a:extLst>
          </p:cNvPr>
          <p:cNvSpPr>
            <a:spLocks noGrp="1"/>
          </p:cNvSpPr>
          <p:nvPr>
            <p:ph type="title"/>
          </p:nvPr>
        </p:nvSpPr>
        <p:spPr/>
        <p:txBody>
          <a:bodyPr>
            <a:normAutofit/>
          </a:bodyPr>
          <a:lstStyle/>
          <a:p>
            <a:r>
              <a:rPr lang="en-US" b="1" dirty="0">
                <a:solidFill>
                  <a:srgbClr val="272C37"/>
                </a:solidFill>
                <a:latin typeface="Cabri"/>
              </a:rPr>
              <a:t>5</a:t>
            </a:r>
            <a:r>
              <a:rPr lang="en-US" b="1" i="0" dirty="0">
                <a:solidFill>
                  <a:srgbClr val="272C37"/>
                </a:solidFill>
                <a:effectLst/>
                <a:latin typeface="Cabri"/>
              </a:rPr>
              <a:t>5. Difference between </a:t>
            </a:r>
            <a:r>
              <a:rPr lang="en-US" b="1" i="0" dirty="0" err="1">
                <a:solidFill>
                  <a:srgbClr val="272C37"/>
                </a:solidFill>
                <a:effectLst/>
                <a:latin typeface="Cabri"/>
              </a:rPr>
              <a:t>SortedList</a:t>
            </a:r>
            <a:r>
              <a:rPr lang="en-US" b="1" i="0" dirty="0">
                <a:solidFill>
                  <a:srgbClr val="272C37"/>
                </a:solidFill>
                <a:effectLst/>
                <a:latin typeface="Cabri"/>
              </a:rPr>
              <a:t> and </a:t>
            </a:r>
            <a:r>
              <a:rPr lang="en-US" b="1" i="0" dirty="0" err="1">
                <a:solidFill>
                  <a:srgbClr val="272C37"/>
                </a:solidFill>
                <a:effectLst/>
                <a:latin typeface="Cabri"/>
              </a:rPr>
              <a:t>SortedDictionary</a:t>
            </a:r>
            <a:r>
              <a:rPr lang="en-US" b="1" i="0" dirty="0">
                <a:solidFill>
                  <a:srgbClr val="272C37"/>
                </a:solidFill>
                <a:effectLst/>
                <a:latin typeface="Cabri"/>
              </a:rPr>
              <a:t> in C#.</a:t>
            </a:r>
            <a:endParaRPr lang="en-US" b="1" dirty="0">
              <a:latin typeface="Cabri"/>
            </a:endParaRPr>
          </a:p>
        </p:txBody>
      </p:sp>
      <p:sp>
        <p:nvSpPr>
          <p:cNvPr id="3" name="Content Placeholder 2">
            <a:extLst>
              <a:ext uri="{FF2B5EF4-FFF2-40B4-BE49-F238E27FC236}">
                <a16:creationId xmlns:a16="http://schemas.microsoft.com/office/drawing/2014/main" id="{D6AFBE08-DF1D-719C-D697-295BBEF598C3}"/>
              </a:ext>
            </a:extLst>
          </p:cNvPr>
          <p:cNvSpPr>
            <a:spLocks noGrp="1"/>
          </p:cNvSpPr>
          <p:nvPr>
            <p:ph idx="1"/>
          </p:nvPr>
        </p:nvSpPr>
        <p:spPr/>
        <p:txBody>
          <a:bodyPr>
            <a:normAutofit/>
          </a:bodyPr>
          <a:lstStyle/>
          <a:p>
            <a:r>
              <a:rPr lang="en-US" sz="3200" b="0" i="0" dirty="0" err="1">
                <a:solidFill>
                  <a:srgbClr val="51565E"/>
                </a:solidFill>
                <a:effectLst/>
                <a:latin typeface="Cabri"/>
              </a:rPr>
              <a:t>SortedList</a:t>
            </a:r>
            <a:r>
              <a:rPr lang="en-US" sz="3200" b="0" i="0" dirty="0">
                <a:solidFill>
                  <a:srgbClr val="51565E"/>
                </a:solidFill>
                <a:effectLst/>
                <a:latin typeface="Cabri"/>
              </a:rPr>
              <a:t> is a collection of value pairs sorted by their keys. </a:t>
            </a:r>
            <a:r>
              <a:rPr lang="en-US" sz="3200" b="0" i="0" dirty="0" err="1">
                <a:solidFill>
                  <a:srgbClr val="51565E"/>
                </a:solidFill>
                <a:effectLst/>
                <a:latin typeface="Cabri"/>
              </a:rPr>
              <a:t>SortedDictionary</a:t>
            </a:r>
            <a:r>
              <a:rPr lang="en-US" sz="3200" b="0" i="0" dirty="0">
                <a:solidFill>
                  <a:srgbClr val="51565E"/>
                </a:solidFill>
                <a:effectLst/>
                <a:latin typeface="Cabri"/>
              </a:rPr>
              <a:t> is a collection to store the value pairs in the sorted form, in which the sorting is done on the key.</a:t>
            </a:r>
            <a:endParaRPr lang="en-US" sz="3200" dirty="0">
              <a:latin typeface="Cabri"/>
            </a:endParaRPr>
          </a:p>
        </p:txBody>
      </p:sp>
    </p:spTree>
    <p:extLst>
      <p:ext uri="{BB962C8B-B14F-4D97-AF65-F5344CB8AC3E}">
        <p14:creationId xmlns:p14="http://schemas.microsoft.com/office/powerpoint/2010/main" val="3287582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3C9E-D335-3411-9618-77236BFEDE80}"/>
              </a:ext>
            </a:extLst>
          </p:cNvPr>
          <p:cNvSpPr>
            <a:spLocks noGrp="1"/>
          </p:cNvSpPr>
          <p:nvPr>
            <p:ph type="title"/>
          </p:nvPr>
        </p:nvSpPr>
        <p:spPr/>
        <p:txBody>
          <a:bodyPr>
            <a:normAutofit/>
          </a:bodyPr>
          <a:lstStyle/>
          <a:p>
            <a:r>
              <a:rPr lang="en-US" b="1" dirty="0">
                <a:solidFill>
                  <a:srgbClr val="272C37"/>
                </a:solidFill>
                <a:latin typeface="Cabri"/>
              </a:rPr>
              <a:t>56</a:t>
            </a:r>
            <a:r>
              <a:rPr lang="en-US" b="1" i="0" dirty="0">
                <a:solidFill>
                  <a:srgbClr val="272C37"/>
                </a:solidFill>
                <a:effectLst/>
                <a:latin typeface="Cabri"/>
              </a:rPr>
              <a:t>. What is tuple in C#?</a:t>
            </a:r>
            <a:endParaRPr lang="en-US" b="1" dirty="0">
              <a:latin typeface="Cabri"/>
            </a:endParaRPr>
          </a:p>
        </p:txBody>
      </p:sp>
      <p:sp>
        <p:nvSpPr>
          <p:cNvPr id="3" name="Content Placeholder 2">
            <a:extLst>
              <a:ext uri="{FF2B5EF4-FFF2-40B4-BE49-F238E27FC236}">
                <a16:creationId xmlns:a16="http://schemas.microsoft.com/office/drawing/2014/main" id="{349D0839-8615-7991-5D45-8E8080CE59D3}"/>
              </a:ext>
            </a:extLst>
          </p:cNvPr>
          <p:cNvSpPr>
            <a:spLocks noGrp="1"/>
          </p:cNvSpPr>
          <p:nvPr>
            <p:ph idx="1"/>
          </p:nvPr>
        </p:nvSpPr>
        <p:spPr/>
        <p:txBody>
          <a:bodyPr>
            <a:normAutofit/>
          </a:bodyPr>
          <a:lstStyle/>
          <a:p>
            <a:r>
              <a:rPr lang="en-US" sz="3200" b="0" i="0" dirty="0">
                <a:solidFill>
                  <a:srgbClr val="51565E"/>
                </a:solidFill>
                <a:effectLst/>
                <a:latin typeface="Cabri"/>
              </a:rPr>
              <a:t>Tuple is a data structure to represent a data set that has multiple values that could be related to each other. </a:t>
            </a:r>
            <a:endParaRPr lang="en-US" sz="3200" dirty="0">
              <a:latin typeface="Cabri"/>
            </a:endParaRPr>
          </a:p>
        </p:txBody>
      </p:sp>
    </p:spTree>
    <p:extLst>
      <p:ext uri="{BB962C8B-B14F-4D97-AF65-F5344CB8AC3E}">
        <p14:creationId xmlns:p14="http://schemas.microsoft.com/office/powerpoint/2010/main" val="16880646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C4BA-3631-B49D-AD4B-2189532EA826}"/>
              </a:ext>
            </a:extLst>
          </p:cNvPr>
          <p:cNvSpPr>
            <a:spLocks noGrp="1"/>
          </p:cNvSpPr>
          <p:nvPr>
            <p:ph type="title"/>
          </p:nvPr>
        </p:nvSpPr>
        <p:spPr/>
        <p:txBody>
          <a:bodyPr>
            <a:normAutofit/>
          </a:bodyPr>
          <a:lstStyle/>
          <a:p>
            <a:r>
              <a:rPr lang="en-US" b="1" dirty="0">
                <a:solidFill>
                  <a:srgbClr val="272C37"/>
                </a:solidFill>
                <a:latin typeface="Cabri"/>
              </a:rPr>
              <a:t>57</a:t>
            </a:r>
            <a:r>
              <a:rPr lang="en-US" b="1" i="0" dirty="0">
                <a:solidFill>
                  <a:srgbClr val="272C37"/>
                </a:solidFill>
                <a:effectLst/>
                <a:latin typeface="Cabri"/>
              </a:rPr>
              <a:t>. What are Events?</a:t>
            </a:r>
            <a:endParaRPr lang="en-US" b="1" dirty="0">
              <a:latin typeface="Cabri"/>
            </a:endParaRPr>
          </a:p>
        </p:txBody>
      </p:sp>
      <p:sp>
        <p:nvSpPr>
          <p:cNvPr id="3" name="Content Placeholder 2">
            <a:extLst>
              <a:ext uri="{FF2B5EF4-FFF2-40B4-BE49-F238E27FC236}">
                <a16:creationId xmlns:a16="http://schemas.microsoft.com/office/drawing/2014/main" id="{2D374545-2B39-27F6-CB35-ED0497A4141D}"/>
              </a:ext>
            </a:extLst>
          </p:cNvPr>
          <p:cNvSpPr>
            <a:spLocks noGrp="1"/>
          </p:cNvSpPr>
          <p:nvPr>
            <p:ph idx="1"/>
          </p:nvPr>
        </p:nvSpPr>
        <p:spPr/>
        <p:txBody>
          <a:bodyPr>
            <a:normAutofit/>
          </a:bodyPr>
          <a:lstStyle/>
          <a:p>
            <a:pPr algn="l"/>
            <a:r>
              <a:rPr lang="en-US" sz="3200" b="0" i="0" dirty="0">
                <a:solidFill>
                  <a:srgbClr val="51565E"/>
                </a:solidFill>
                <a:effectLst/>
                <a:latin typeface="Roboto" panose="02000000000000000000" pitchFamily="2" charset="0"/>
              </a:rPr>
              <a:t>An event is a notice that something has occurred.</a:t>
            </a:r>
            <a:br>
              <a:rPr lang="en-US" sz="3200" dirty="0"/>
            </a:br>
            <a:endParaRPr lang="en-US" sz="3200" dirty="0"/>
          </a:p>
        </p:txBody>
      </p:sp>
    </p:spTree>
    <p:extLst>
      <p:ext uri="{BB962C8B-B14F-4D97-AF65-F5344CB8AC3E}">
        <p14:creationId xmlns:p14="http://schemas.microsoft.com/office/powerpoint/2010/main" val="410365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B9FA-6834-E4A2-58F9-D77591BBB88D}"/>
              </a:ext>
            </a:extLst>
          </p:cNvPr>
          <p:cNvSpPr>
            <a:spLocks noGrp="1"/>
          </p:cNvSpPr>
          <p:nvPr>
            <p:ph type="title"/>
          </p:nvPr>
        </p:nvSpPr>
        <p:spPr/>
        <p:txBody>
          <a:bodyPr>
            <a:normAutofit/>
          </a:bodyPr>
          <a:lstStyle/>
          <a:p>
            <a:br>
              <a:rPr lang="en-US" sz="3200" b="0" i="0" u="none" strike="noStrike" baseline="0" dirty="0">
                <a:solidFill>
                  <a:srgbClr val="000000"/>
                </a:solidFill>
                <a:latin typeface="Calibri" panose="020F0502020204030204" pitchFamily="34" charset="0"/>
              </a:rPr>
            </a:br>
            <a:r>
              <a:rPr lang="en-US" sz="3200" b="0" i="0" u="none" strike="noStrike" baseline="0" dirty="0">
                <a:solidFill>
                  <a:srgbClr val="000000"/>
                </a:solidFill>
                <a:latin typeface="Calibri" panose="020F0502020204030204" pitchFamily="34" charset="0"/>
              </a:rPr>
              <a:t> </a:t>
            </a:r>
            <a:r>
              <a:rPr lang="en-US" sz="3200" b="1" i="0" u="none" strike="noStrike" baseline="0" dirty="0">
                <a:solidFill>
                  <a:srgbClr val="000000"/>
                </a:solidFill>
                <a:latin typeface="Calibri" panose="020F0502020204030204" pitchFamily="34" charset="0"/>
              </a:rPr>
              <a:t>4. What is the difference between public, static and void? </a:t>
            </a:r>
            <a:endParaRPr lang="en-US" sz="3200" dirty="0"/>
          </a:p>
        </p:txBody>
      </p:sp>
      <p:sp>
        <p:nvSpPr>
          <p:cNvPr id="3" name="Content Placeholder 2">
            <a:extLst>
              <a:ext uri="{FF2B5EF4-FFF2-40B4-BE49-F238E27FC236}">
                <a16:creationId xmlns:a16="http://schemas.microsoft.com/office/drawing/2014/main" id="{7785818C-857A-8028-D2A2-DB4DA8939883}"/>
              </a:ext>
            </a:extLst>
          </p:cNvPr>
          <p:cNvSpPr>
            <a:spLocks noGrp="1"/>
          </p:cNvSpPr>
          <p:nvPr>
            <p:ph idx="1"/>
          </p:nvPr>
        </p:nvSpPr>
        <p:spPr/>
        <p:txBody>
          <a:bodyPr>
            <a:normAutofit lnSpcReduction="10000"/>
          </a:bodyPr>
          <a:lstStyle/>
          <a:p>
            <a:pPr algn="l"/>
            <a:endParaRPr lang="en-US" sz="2400" b="0" i="0" u="none" strike="noStrike" baseline="0" dirty="0">
              <a:solidFill>
                <a:srgbClr val="000000"/>
              </a:solidFill>
              <a:latin typeface="Calibri" panose="020F0502020204030204" pitchFamily="34" charset="0"/>
            </a:endParaRPr>
          </a:p>
          <a:p>
            <a:r>
              <a:rPr lang="en-US" sz="2400" b="0" i="0" u="none" strike="noStrike" baseline="0" dirty="0">
                <a:solidFill>
                  <a:srgbClr val="000000"/>
                </a:solidFill>
                <a:latin typeface="Calibri" panose="020F0502020204030204" pitchFamily="34" charset="0"/>
              </a:rPr>
              <a:t> </a:t>
            </a:r>
            <a:r>
              <a:rPr lang="en-US" sz="2800" b="0" i="0" u="none" strike="noStrike" baseline="0" dirty="0">
                <a:solidFill>
                  <a:srgbClr val="000000"/>
                </a:solidFill>
                <a:latin typeface="Calibri" panose="020F0502020204030204" pitchFamily="34" charset="0"/>
              </a:rPr>
              <a:t>Public declared variables or methods are accessible anywhere in the application. </a:t>
            </a:r>
          </a:p>
          <a:p>
            <a:r>
              <a:rPr lang="en-US" sz="2800" b="0" i="0" u="none" strike="noStrike" baseline="0" dirty="0">
                <a:solidFill>
                  <a:srgbClr val="000000"/>
                </a:solidFill>
                <a:latin typeface="Calibri" panose="020F0502020204030204" pitchFamily="34" charset="0"/>
              </a:rPr>
              <a:t>Static declared variables or methods are globally accessible without creating an instance of the class. Static</a:t>
            </a:r>
            <a:r>
              <a:rPr lang="en-US" sz="1600" dirty="0">
                <a:solidFill>
                  <a:srgbClr val="000000"/>
                </a:solidFill>
                <a:latin typeface="Calibri" panose="020F0502020204030204" pitchFamily="34" charset="0"/>
              </a:rPr>
              <a:t> </a:t>
            </a:r>
            <a:r>
              <a:rPr lang="en-US" sz="2800" b="0" i="0" u="none" strike="noStrike" baseline="0" dirty="0">
                <a:latin typeface="Calibri" panose="020F0502020204030204" pitchFamily="34" charset="0"/>
              </a:rPr>
              <a:t>member are by default not globally accessible it depends upon the type of access modified used. The compiler stores the address of the method as the entry point and uses this information to begin execution before any objects are created. </a:t>
            </a:r>
          </a:p>
          <a:p>
            <a:r>
              <a:rPr lang="en-US" sz="2800" b="0" i="0" u="none" strike="noStrike" baseline="0" dirty="0">
                <a:latin typeface="Calibri" panose="020F0502020204030204" pitchFamily="34" charset="0"/>
              </a:rPr>
              <a:t>And Void is a type modifier that states that the method or variable does not return any value. </a:t>
            </a:r>
            <a:endParaRPr lang="en-US" dirty="0"/>
          </a:p>
        </p:txBody>
      </p:sp>
    </p:spTree>
    <p:extLst>
      <p:ext uri="{BB962C8B-B14F-4D97-AF65-F5344CB8AC3E}">
        <p14:creationId xmlns:p14="http://schemas.microsoft.com/office/powerpoint/2010/main" val="619832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63F0-706B-0452-21AD-1284C842764B}"/>
              </a:ext>
            </a:extLst>
          </p:cNvPr>
          <p:cNvSpPr>
            <a:spLocks noGrp="1"/>
          </p:cNvSpPr>
          <p:nvPr>
            <p:ph type="title"/>
          </p:nvPr>
        </p:nvSpPr>
        <p:spPr/>
        <p:txBody>
          <a:bodyPr>
            <a:normAutofit/>
          </a:bodyPr>
          <a:lstStyle/>
          <a:p>
            <a:r>
              <a:rPr lang="en-US" b="1" dirty="0">
                <a:latin typeface="Cabri"/>
              </a:rPr>
              <a:t>58. What is the Constructor Chaining in C#? </a:t>
            </a:r>
          </a:p>
        </p:txBody>
      </p:sp>
      <p:sp>
        <p:nvSpPr>
          <p:cNvPr id="3" name="Content Placeholder 2">
            <a:extLst>
              <a:ext uri="{FF2B5EF4-FFF2-40B4-BE49-F238E27FC236}">
                <a16:creationId xmlns:a16="http://schemas.microsoft.com/office/drawing/2014/main" id="{5E5176F9-8899-787C-03AA-F5DFC8F32B6B}"/>
              </a:ext>
            </a:extLst>
          </p:cNvPr>
          <p:cNvSpPr>
            <a:spLocks noGrp="1"/>
          </p:cNvSpPr>
          <p:nvPr>
            <p:ph idx="1"/>
          </p:nvPr>
        </p:nvSpPr>
        <p:spPr/>
        <p:txBody>
          <a:bodyPr>
            <a:normAutofit/>
          </a:bodyPr>
          <a:lstStyle/>
          <a:p>
            <a:r>
              <a:rPr lang="en-US" sz="3600" b="0" i="0" dirty="0">
                <a:solidFill>
                  <a:srgbClr val="51565E"/>
                </a:solidFill>
                <a:effectLst/>
                <a:latin typeface="Cabri"/>
              </a:rPr>
              <a:t>With Constructor Chaining, an overloaded constructor can be called from another constructor. The constructor must belong to the same class. </a:t>
            </a:r>
            <a:endParaRPr lang="en-US" sz="3600" dirty="0">
              <a:latin typeface="Cabri"/>
            </a:endParaRPr>
          </a:p>
        </p:txBody>
      </p:sp>
    </p:spTree>
    <p:extLst>
      <p:ext uri="{BB962C8B-B14F-4D97-AF65-F5344CB8AC3E}">
        <p14:creationId xmlns:p14="http://schemas.microsoft.com/office/powerpoint/2010/main" val="31109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F1D6-8C26-62AF-4F03-3DF0D0C7D22D}"/>
              </a:ext>
            </a:extLst>
          </p:cNvPr>
          <p:cNvSpPr>
            <a:spLocks noGrp="1"/>
          </p:cNvSpPr>
          <p:nvPr>
            <p:ph type="title"/>
          </p:nvPr>
        </p:nvSpPr>
        <p:spPr/>
        <p:txBody>
          <a:bodyPr>
            <a:normAutofit/>
          </a:bodyPr>
          <a:lstStyle/>
          <a:p>
            <a:r>
              <a:rPr lang="en-US" b="1" dirty="0">
                <a:solidFill>
                  <a:srgbClr val="272C37"/>
                </a:solidFill>
                <a:latin typeface="Cabri"/>
              </a:rPr>
              <a:t>59</a:t>
            </a:r>
            <a:r>
              <a:rPr lang="en-US" b="1" i="0" dirty="0">
                <a:solidFill>
                  <a:srgbClr val="272C37"/>
                </a:solidFill>
                <a:effectLst/>
                <a:latin typeface="Cabri"/>
              </a:rPr>
              <a:t>. What is a multicasting delegate in C#?</a:t>
            </a:r>
            <a:endParaRPr lang="en-US" b="1" dirty="0">
              <a:latin typeface="Cabri"/>
            </a:endParaRPr>
          </a:p>
        </p:txBody>
      </p:sp>
      <p:sp>
        <p:nvSpPr>
          <p:cNvPr id="3" name="Content Placeholder 2">
            <a:extLst>
              <a:ext uri="{FF2B5EF4-FFF2-40B4-BE49-F238E27FC236}">
                <a16:creationId xmlns:a16="http://schemas.microsoft.com/office/drawing/2014/main" id="{08BBA5BD-16F7-D3FF-82F1-FCF424A2F204}"/>
              </a:ext>
            </a:extLst>
          </p:cNvPr>
          <p:cNvSpPr>
            <a:spLocks noGrp="1"/>
          </p:cNvSpPr>
          <p:nvPr>
            <p:ph idx="1"/>
          </p:nvPr>
        </p:nvSpPr>
        <p:spPr/>
        <p:txBody>
          <a:bodyPr>
            <a:normAutofit/>
          </a:bodyPr>
          <a:lstStyle/>
          <a:p>
            <a:pPr algn="l"/>
            <a:r>
              <a:rPr lang="en-US" sz="3200" b="0" i="0" dirty="0">
                <a:solidFill>
                  <a:srgbClr val="51565E"/>
                </a:solidFill>
                <a:effectLst/>
                <a:latin typeface="Roboto" panose="02000000000000000000" pitchFamily="2" charset="0"/>
              </a:rPr>
              <a:t>Multicasting of delegates helps users to point to more than one method in a single call.</a:t>
            </a:r>
          </a:p>
        </p:txBody>
      </p:sp>
    </p:spTree>
    <p:extLst>
      <p:ext uri="{BB962C8B-B14F-4D97-AF65-F5344CB8AC3E}">
        <p14:creationId xmlns:p14="http://schemas.microsoft.com/office/powerpoint/2010/main" val="3443779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AA67-4126-AD7B-A193-816E02BD3A98}"/>
              </a:ext>
            </a:extLst>
          </p:cNvPr>
          <p:cNvSpPr>
            <a:spLocks noGrp="1"/>
          </p:cNvSpPr>
          <p:nvPr>
            <p:ph type="title"/>
          </p:nvPr>
        </p:nvSpPr>
        <p:spPr/>
        <p:txBody>
          <a:bodyPr>
            <a:normAutofit/>
          </a:bodyPr>
          <a:lstStyle/>
          <a:p>
            <a:r>
              <a:rPr lang="en-US" b="1" dirty="0">
                <a:solidFill>
                  <a:srgbClr val="272C37"/>
                </a:solidFill>
                <a:latin typeface="+mn-lt"/>
              </a:rPr>
              <a:t>60</a:t>
            </a:r>
            <a:r>
              <a:rPr lang="en-US" b="1" i="0" dirty="0">
                <a:solidFill>
                  <a:srgbClr val="272C37"/>
                </a:solidFill>
                <a:effectLst/>
                <a:latin typeface="+mn-lt"/>
              </a:rPr>
              <a:t>. What are Accessibility Modifiers in C#?</a:t>
            </a:r>
            <a:endParaRPr lang="en-US" b="1" dirty="0">
              <a:latin typeface="+mn-lt"/>
            </a:endParaRPr>
          </a:p>
        </p:txBody>
      </p:sp>
      <p:sp>
        <p:nvSpPr>
          <p:cNvPr id="3" name="Content Placeholder 2">
            <a:extLst>
              <a:ext uri="{FF2B5EF4-FFF2-40B4-BE49-F238E27FC236}">
                <a16:creationId xmlns:a16="http://schemas.microsoft.com/office/drawing/2014/main" id="{894F45A7-7728-BE27-47B1-AA89F31D1F2E}"/>
              </a:ext>
            </a:extLst>
          </p:cNvPr>
          <p:cNvSpPr>
            <a:spLocks noGrp="1"/>
          </p:cNvSpPr>
          <p:nvPr>
            <p:ph idx="1"/>
          </p:nvPr>
        </p:nvSpPr>
        <p:spPr/>
        <p:txBody>
          <a:bodyPr>
            <a:normAutofit/>
          </a:bodyPr>
          <a:lstStyle/>
          <a:p>
            <a:pPr algn="l"/>
            <a:r>
              <a:rPr lang="en-US" sz="3200" b="0" i="0" dirty="0">
                <a:solidFill>
                  <a:srgbClr val="51565E"/>
                </a:solidFill>
                <a:effectLst/>
                <a:latin typeface="Roboto" panose="02000000000000000000" pitchFamily="2" charset="0"/>
              </a:rPr>
              <a:t>Access Modifiers are terms that specify a program's member, class, or datatype's accessibility.</a:t>
            </a:r>
          </a:p>
        </p:txBody>
      </p:sp>
    </p:spTree>
    <p:extLst>
      <p:ext uri="{BB962C8B-B14F-4D97-AF65-F5344CB8AC3E}">
        <p14:creationId xmlns:p14="http://schemas.microsoft.com/office/powerpoint/2010/main" val="9962098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31F6-0B2F-8E81-6C96-C56ED6EA7A09}"/>
              </a:ext>
            </a:extLst>
          </p:cNvPr>
          <p:cNvSpPr>
            <a:spLocks noGrp="1"/>
          </p:cNvSpPr>
          <p:nvPr>
            <p:ph type="title"/>
          </p:nvPr>
        </p:nvSpPr>
        <p:spPr/>
        <p:txBody>
          <a:bodyPr>
            <a:normAutofit/>
          </a:bodyPr>
          <a:lstStyle/>
          <a:p>
            <a:r>
              <a:rPr lang="en-US" b="1" dirty="0">
                <a:solidFill>
                  <a:srgbClr val="272C37"/>
                </a:solidFill>
                <a:latin typeface="Cabri"/>
              </a:rPr>
              <a:t>61</a:t>
            </a:r>
            <a:r>
              <a:rPr lang="en-US" b="1" i="0" dirty="0">
                <a:solidFill>
                  <a:srgbClr val="272C37"/>
                </a:solidFill>
                <a:effectLst/>
                <a:latin typeface="Cabri"/>
              </a:rPr>
              <a:t>. What is a Virtual Method in C#?</a:t>
            </a:r>
            <a:endParaRPr lang="en-US" b="1" dirty="0">
              <a:latin typeface="Cabri"/>
            </a:endParaRPr>
          </a:p>
        </p:txBody>
      </p:sp>
      <p:sp>
        <p:nvSpPr>
          <p:cNvPr id="3" name="Content Placeholder 2">
            <a:extLst>
              <a:ext uri="{FF2B5EF4-FFF2-40B4-BE49-F238E27FC236}">
                <a16:creationId xmlns:a16="http://schemas.microsoft.com/office/drawing/2014/main" id="{A46E72E6-CAA3-3ECE-1CF9-A29F8072DFF1}"/>
              </a:ext>
            </a:extLst>
          </p:cNvPr>
          <p:cNvSpPr>
            <a:spLocks noGrp="1"/>
          </p:cNvSpPr>
          <p:nvPr>
            <p:ph idx="1"/>
          </p:nvPr>
        </p:nvSpPr>
        <p:spPr/>
        <p:txBody>
          <a:bodyPr>
            <a:normAutofit/>
          </a:bodyPr>
          <a:lstStyle/>
          <a:p>
            <a:r>
              <a:rPr lang="en-US" sz="3200" b="0" i="0" dirty="0">
                <a:solidFill>
                  <a:srgbClr val="51565E"/>
                </a:solidFill>
                <a:effectLst/>
                <a:latin typeface="Roboto" panose="02000000000000000000" pitchFamily="2" charset="0"/>
              </a:rPr>
              <a:t>In the parent class, a virtual method is declared that can be overridden in the child class. We construct a virtual method in the base class using the virtual keyword, and that function is overridden in the derived class with the Override keyword.</a:t>
            </a:r>
            <a:endParaRPr lang="en-US" sz="3200" dirty="0"/>
          </a:p>
        </p:txBody>
      </p:sp>
    </p:spTree>
    <p:extLst>
      <p:ext uri="{BB962C8B-B14F-4D97-AF65-F5344CB8AC3E}">
        <p14:creationId xmlns:p14="http://schemas.microsoft.com/office/powerpoint/2010/main" val="38620263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40AB-9061-88B1-F242-CE03D91004B9}"/>
              </a:ext>
            </a:extLst>
          </p:cNvPr>
          <p:cNvSpPr>
            <a:spLocks noGrp="1"/>
          </p:cNvSpPr>
          <p:nvPr>
            <p:ph type="title"/>
          </p:nvPr>
        </p:nvSpPr>
        <p:spPr/>
        <p:txBody>
          <a:bodyPr>
            <a:normAutofit/>
          </a:bodyPr>
          <a:lstStyle/>
          <a:p>
            <a:r>
              <a:rPr lang="en-US" b="1" dirty="0">
                <a:solidFill>
                  <a:srgbClr val="272C37"/>
                </a:solidFill>
                <a:latin typeface="Cabri"/>
              </a:rPr>
              <a:t>62</a:t>
            </a:r>
            <a:r>
              <a:rPr lang="en-US" b="1" i="0" dirty="0">
                <a:solidFill>
                  <a:srgbClr val="272C37"/>
                </a:solidFill>
                <a:effectLst/>
                <a:latin typeface="Cabri"/>
              </a:rPr>
              <a:t>. What is Multithreading with .NET?</a:t>
            </a:r>
            <a:endParaRPr lang="en-US" b="1" dirty="0">
              <a:latin typeface="Cabri"/>
            </a:endParaRPr>
          </a:p>
        </p:txBody>
      </p:sp>
      <p:sp>
        <p:nvSpPr>
          <p:cNvPr id="3" name="Content Placeholder 2">
            <a:extLst>
              <a:ext uri="{FF2B5EF4-FFF2-40B4-BE49-F238E27FC236}">
                <a16:creationId xmlns:a16="http://schemas.microsoft.com/office/drawing/2014/main" id="{03057070-6119-048B-4BF4-03B29D833B14}"/>
              </a:ext>
            </a:extLst>
          </p:cNvPr>
          <p:cNvSpPr>
            <a:spLocks noGrp="1"/>
          </p:cNvSpPr>
          <p:nvPr>
            <p:ph idx="1"/>
          </p:nvPr>
        </p:nvSpPr>
        <p:spPr/>
        <p:txBody>
          <a:bodyPr>
            <a:normAutofit/>
          </a:bodyPr>
          <a:lstStyle/>
          <a:p>
            <a:r>
              <a:rPr lang="en-US" sz="3600" b="0" i="0" dirty="0">
                <a:solidFill>
                  <a:srgbClr val="51565E"/>
                </a:solidFill>
                <a:effectLst/>
                <a:latin typeface="Roboto" panose="02000000000000000000" pitchFamily="2" charset="0"/>
              </a:rPr>
              <a:t>Multi-threading refers to the use of multiple threads within a single process. Each thread here performs a different function.</a:t>
            </a:r>
            <a:endParaRPr lang="en-US" sz="3600" dirty="0"/>
          </a:p>
        </p:txBody>
      </p:sp>
    </p:spTree>
    <p:extLst>
      <p:ext uri="{BB962C8B-B14F-4D97-AF65-F5344CB8AC3E}">
        <p14:creationId xmlns:p14="http://schemas.microsoft.com/office/powerpoint/2010/main" val="27516245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3B3E-B7FA-E506-2CAA-7F5BB757C0CB}"/>
              </a:ext>
            </a:extLst>
          </p:cNvPr>
          <p:cNvSpPr>
            <a:spLocks noGrp="1"/>
          </p:cNvSpPr>
          <p:nvPr>
            <p:ph type="title"/>
          </p:nvPr>
        </p:nvSpPr>
        <p:spPr/>
        <p:txBody>
          <a:bodyPr>
            <a:normAutofit/>
          </a:bodyPr>
          <a:lstStyle/>
          <a:p>
            <a:r>
              <a:rPr lang="en-US" b="1" dirty="0">
                <a:solidFill>
                  <a:srgbClr val="272C37"/>
                </a:solidFill>
                <a:latin typeface="Cabri"/>
              </a:rPr>
              <a:t>63</a:t>
            </a:r>
            <a:r>
              <a:rPr lang="en-US" b="1" i="0" dirty="0">
                <a:solidFill>
                  <a:srgbClr val="272C37"/>
                </a:solidFill>
                <a:effectLst/>
                <a:latin typeface="Cabri"/>
              </a:rPr>
              <a:t>. In C#, what is a Hash table class?</a:t>
            </a:r>
            <a:endParaRPr lang="en-US" b="1" dirty="0">
              <a:latin typeface="Cabri"/>
            </a:endParaRPr>
          </a:p>
        </p:txBody>
      </p:sp>
      <p:sp>
        <p:nvSpPr>
          <p:cNvPr id="3" name="Content Placeholder 2">
            <a:extLst>
              <a:ext uri="{FF2B5EF4-FFF2-40B4-BE49-F238E27FC236}">
                <a16:creationId xmlns:a16="http://schemas.microsoft.com/office/drawing/2014/main" id="{BB82EFD9-4883-E873-866C-3CFFDD810B54}"/>
              </a:ext>
            </a:extLst>
          </p:cNvPr>
          <p:cNvSpPr>
            <a:spLocks noGrp="1"/>
          </p:cNvSpPr>
          <p:nvPr>
            <p:ph idx="1"/>
          </p:nvPr>
        </p:nvSpPr>
        <p:spPr/>
        <p:txBody>
          <a:bodyPr>
            <a:normAutofit/>
          </a:bodyPr>
          <a:lstStyle/>
          <a:p>
            <a:r>
              <a:rPr lang="en-US" sz="3200" b="0" i="0" dirty="0">
                <a:solidFill>
                  <a:srgbClr val="51565E"/>
                </a:solidFill>
                <a:effectLst/>
                <a:latin typeface="Roboto" panose="02000000000000000000" pitchFamily="2" charset="0"/>
              </a:rPr>
              <a:t>The Hash table class represents a collection of key/value pairs that are organized based on the hash code of the key.</a:t>
            </a:r>
            <a:endParaRPr lang="en-US" sz="3200" dirty="0"/>
          </a:p>
        </p:txBody>
      </p:sp>
    </p:spTree>
    <p:extLst>
      <p:ext uri="{BB962C8B-B14F-4D97-AF65-F5344CB8AC3E}">
        <p14:creationId xmlns:p14="http://schemas.microsoft.com/office/powerpoint/2010/main" val="81041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350F-F839-C76D-9356-FEA0B3386ACC}"/>
              </a:ext>
            </a:extLst>
          </p:cNvPr>
          <p:cNvSpPr>
            <a:spLocks noGrp="1"/>
          </p:cNvSpPr>
          <p:nvPr>
            <p:ph type="title"/>
          </p:nvPr>
        </p:nvSpPr>
        <p:spPr/>
        <p:txBody>
          <a:bodyPr>
            <a:normAutofit/>
          </a:bodyPr>
          <a:lstStyle/>
          <a:p>
            <a:r>
              <a:rPr lang="en-US" b="1" i="0" dirty="0">
                <a:solidFill>
                  <a:srgbClr val="272C37"/>
                </a:solidFill>
                <a:effectLst/>
                <a:latin typeface="Cabri"/>
              </a:rPr>
              <a:t>64. What is LINQ in C#?</a:t>
            </a:r>
            <a:endParaRPr lang="en-US" b="1" dirty="0">
              <a:latin typeface="Cabri"/>
            </a:endParaRPr>
          </a:p>
        </p:txBody>
      </p:sp>
      <p:sp>
        <p:nvSpPr>
          <p:cNvPr id="3" name="Content Placeholder 2">
            <a:extLst>
              <a:ext uri="{FF2B5EF4-FFF2-40B4-BE49-F238E27FC236}">
                <a16:creationId xmlns:a16="http://schemas.microsoft.com/office/drawing/2014/main" id="{89286400-B33D-31E6-7848-B4253BDC9505}"/>
              </a:ext>
            </a:extLst>
          </p:cNvPr>
          <p:cNvSpPr>
            <a:spLocks noGrp="1"/>
          </p:cNvSpPr>
          <p:nvPr>
            <p:ph idx="1"/>
          </p:nvPr>
        </p:nvSpPr>
        <p:spPr/>
        <p:txBody>
          <a:bodyPr>
            <a:normAutofit/>
          </a:bodyPr>
          <a:lstStyle/>
          <a:p>
            <a:r>
              <a:rPr lang="en-US" sz="3200" b="0" i="0" dirty="0">
                <a:solidFill>
                  <a:srgbClr val="51565E"/>
                </a:solidFill>
                <a:effectLst/>
                <a:latin typeface="Roboto" panose="02000000000000000000" pitchFamily="2" charset="0"/>
              </a:rPr>
              <a:t>LINQ refers to Language Integrated Query. It provides .NET languages (like C#) the ability to generate queries to retrieve data from the data source. </a:t>
            </a:r>
            <a:endParaRPr lang="en-US" sz="3200" dirty="0"/>
          </a:p>
        </p:txBody>
      </p:sp>
    </p:spTree>
    <p:extLst>
      <p:ext uri="{BB962C8B-B14F-4D97-AF65-F5344CB8AC3E}">
        <p14:creationId xmlns:p14="http://schemas.microsoft.com/office/powerpoint/2010/main" val="16837410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41F6-4A6C-8855-4EC6-4630FCDD3252}"/>
              </a:ext>
            </a:extLst>
          </p:cNvPr>
          <p:cNvSpPr>
            <a:spLocks noGrp="1"/>
          </p:cNvSpPr>
          <p:nvPr>
            <p:ph type="title"/>
          </p:nvPr>
        </p:nvSpPr>
        <p:spPr/>
        <p:txBody>
          <a:bodyPr>
            <a:normAutofit/>
          </a:bodyPr>
          <a:lstStyle/>
          <a:p>
            <a:r>
              <a:rPr lang="en-US" b="1" dirty="0">
                <a:solidFill>
                  <a:srgbClr val="272C37"/>
                </a:solidFill>
                <a:latin typeface="Cabri"/>
              </a:rPr>
              <a:t>65</a:t>
            </a:r>
            <a:r>
              <a:rPr lang="en-US" b="1" i="0" dirty="0">
                <a:solidFill>
                  <a:srgbClr val="272C37"/>
                </a:solidFill>
                <a:effectLst/>
                <a:latin typeface="Cabri"/>
              </a:rPr>
              <a:t>. Why can't a private virtual procedure in C# be overridden?</a:t>
            </a:r>
            <a:endParaRPr lang="en-US" b="1" dirty="0">
              <a:latin typeface="Cabri"/>
            </a:endParaRPr>
          </a:p>
        </p:txBody>
      </p:sp>
      <p:sp>
        <p:nvSpPr>
          <p:cNvPr id="3" name="Content Placeholder 2">
            <a:extLst>
              <a:ext uri="{FF2B5EF4-FFF2-40B4-BE49-F238E27FC236}">
                <a16:creationId xmlns:a16="http://schemas.microsoft.com/office/drawing/2014/main" id="{5AD80702-98EC-6B11-3971-88C831B5C796}"/>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Private virtual methods are not accessible outside of the class.</a:t>
            </a:r>
            <a:br>
              <a:rPr lang="en-US" dirty="0"/>
            </a:br>
            <a:endParaRPr lang="en-US" dirty="0"/>
          </a:p>
        </p:txBody>
      </p:sp>
    </p:spTree>
    <p:extLst>
      <p:ext uri="{BB962C8B-B14F-4D97-AF65-F5344CB8AC3E}">
        <p14:creationId xmlns:p14="http://schemas.microsoft.com/office/powerpoint/2010/main" val="16029037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D9F2-A87A-BD3D-A375-5F7D4F2EFD61}"/>
              </a:ext>
            </a:extLst>
          </p:cNvPr>
          <p:cNvSpPr>
            <a:spLocks noGrp="1"/>
          </p:cNvSpPr>
          <p:nvPr>
            <p:ph type="title"/>
          </p:nvPr>
        </p:nvSpPr>
        <p:spPr/>
        <p:txBody>
          <a:bodyPr>
            <a:normAutofit/>
          </a:bodyPr>
          <a:lstStyle/>
          <a:p>
            <a:r>
              <a:rPr lang="en-US" b="1" dirty="0">
                <a:solidFill>
                  <a:srgbClr val="272C37"/>
                </a:solidFill>
                <a:latin typeface="Cabri"/>
              </a:rPr>
              <a:t>66</a:t>
            </a:r>
            <a:r>
              <a:rPr lang="en-US" b="1" i="0" dirty="0">
                <a:solidFill>
                  <a:srgbClr val="272C37"/>
                </a:solidFill>
                <a:effectLst/>
                <a:latin typeface="Cabri"/>
              </a:rPr>
              <a:t>. What is File Handling in C#?</a:t>
            </a:r>
            <a:endParaRPr lang="en-US" b="1" dirty="0">
              <a:latin typeface="Cabri"/>
            </a:endParaRPr>
          </a:p>
        </p:txBody>
      </p:sp>
      <p:sp>
        <p:nvSpPr>
          <p:cNvPr id="3" name="Content Placeholder 2">
            <a:extLst>
              <a:ext uri="{FF2B5EF4-FFF2-40B4-BE49-F238E27FC236}">
                <a16:creationId xmlns:a16="http://schemas.microsoft.com/office/drawing/2014/main" id="{140E4E74-AEF3-0094-12B3-BE55827E445B}"/>
              </a:ext>
            </a:extLst>
          </p:cNvPr>
          <p:cNvSpPr>
            <a:spLocks noGrp="1"/>
          </p:cNvSpPr>
          <p:nvPr>
            <p:ph idx="1"/>
          </p:nvPr>
        </p:nvSpPr>
        <p:spPr/>
        <p:txBody>
          <a:bodyPr>
            <a:normAutofit/>
          </a:bodyPr>
          <a:lstStyle/>
          <a:p>
            <a:r>
              <a:rPr lang="en-US" sz="3200" b="0" i="0" dirty="0">
                <a:solidFill>
                  <a:srgbClr val="51565E"/>
                </a:solidFill>
                <a:effectLst/>
                <a:latin typeface="Roboto" panose="02000000000000000000" pitchFamily="2" charset="0"/>
              </a:rPr>
              <a:t>File handling includes operations such as creating the file, reading from the file, and appending the file, among others.</a:t>
            </a:r>
            <a:endParaRPr lang="en-US" sz="3200" dirty="0"/>
          </a:p>
        </p:txBody>
      </p:sp>
    </p:spTree>
    <p:extLst>
      <p:ext uri="{BB962C8B-B14F-4D97-AF65-F5344CB8AC3E}">
        <p14:creationId xmlns:p14="http://schemas.microsoft.com/office/powerpoint/2010/main" val="2714458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C5E7-01A5-3750-35E5-E027909A3598}"/>
              </a:ext>
            </a:extLst>
          </p:cNvPr>
          <p:cNvSpPr>
            <a:spLocks noGrp="1"/>
          </p:cNvSpPr>
          <p:nvPr>
            <p:ph type="title"/>
          </p:nvPr>
        </p:nvSpPr>
        <p:spPr/>
        <p:txBody>
          <a:bodyPr>
            <a:normAutofit/>
          </a:bodyPr>
          <a:lstStyle/>
          <a:p>
            <a:r>
              <a:rPr lang="en-US" b="1" dirty="0">
                <a:solidFill>
                  <a:srgbClr val="272C37"/>
                </a:solidFill>
                <a:latin typeface="Cabri"/>
              </a:rPr>
              <a:t>67</a:t>
            </a:r>
            <a:r>
              <a:rPr lang="en-US" b="1" i="0" dirty="0">
                <a:solidFill>
                  <a:srgbClr val="272C37"/>
                </a:solidFill>
                <a:effectLst/>
                <a:latin typeface="Cabri"/>
              </a:rPr>
              <a:t>. What do you understand about Get and Set Accessor properties?</a:t>
            </a:r>
            <a:endParaRPr lang="en-US" b="1" dirty="0">
              <a:latin typeface="Cabri"/>
            </a:endParaRPr>
          </a:p>
        </p:txBody>
      </p:sp>
      <p:sp>
        <p:nvSpPr>
          <p:cNvPr id="3" name="Content Placeholder 2">
            <a:extLst>
              <a:ext uri="{FF2B5EF4-FFF2-40B4-BE49-F238E27FC236}">
                <a16:creationId xmlns:a16="http://schemas.microsoft.com/office/drawing/2014/main" id="{7AE63DA5-1E4C-7ED5-CE02-9E6552C5F9DF}"/>
              </a:ext>
            </a:extLst>
          </p:cNvPr>
          <p:cNvSpPr>
            <a:spLocks noGrp="1"/>
          </p:cNvSpPr>
          <p:nvPr>
            <p:ph idx="1"/>
          </p:nvPr>
        </p:nvSpPr>
        <p:spPr/>
        <p:txBody>
          <a:bodyPr>
            <a:normAutofit/>
          </a:bodyPr>
          <a:lstStyle/>
          <a:p>
            <a:r>
              <a:rPr lang="en-US" sz="3200" b="0" i="0" dirty="0">
                <a:solidFill>
                  <a:srgbClr val="51565E"/>
                </a:solidFill>
                <a:effectLst/>
                <a:latin typeface="Roboto" panose="02000000000000000000" pitchFamily="2" charset="0"/>
              </a:rPr>
              <a:t>In C#, Get and Set are termed accessors because they use properties. Such private fields are accessed via accessors.</a:t>
            </a:r>
            <a:endParaRPr lang="en-US" sz="3200" dirty="0"/>
          </a:p>
        </p:txBody>
      </p:sp>
    </p:spTree>
    <p:extLst>
      <p:ext uri="{BB962C8B-B14F-4D97-AF65-F5344CB8AC3E}">
        <p14:creationId xmlns:p14="http://schemas.microsoft.com/office/powerpoint/2010/main" val="417123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A19D-C599-4402-4EC6-D0C9D564E625}"/>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5. What is an object? </a:t>
            </a:r>
            <a:endParaRPr lang="en-US" sz="6600" dirty="0"/>
          </a:p>
        </p:txBody>
      </p:sp>
      <p:sp>
        <p:nvSpPr>
          <p:cNvPr id="3" name="Content Placeholder 2">
            <a:extLst>
              <a:ext uri="{FF2B5EF4-FFF2-40B4-BE49-F238E27FC236}">
                <a16:creationId xmlns:a16="http://schemas.microsoft.com/office/drawing/2014/main" id="{614E8EE6-461F-EEE8-F288-1CEB3413C3A5}"/>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An object is an instance of a class through which we access the methods of that class. "New" keyword is used to create an object. A class that creates an object in memory will contain the information about the methods, variables and behavior of that class. </a:t>
            </a:r>
            <a:endParaRPr lang="en-US" sz="3200" dirty="0"/>
          </a:p>
        </p:txBody>
      </p:sp>
    </p:spTree>
    <p:extLst>
      <p:ext uri="{BB962C8B-B14F-4D97-AF65-F5344CB8AC3E}">
        <p14:creationId xmlns:p14="http://schemas.microsoft.com/office/powerpoint/2010/main" val="23820097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FE9D-BD38-C4A5-B4DB-5AD4306F2D4F}"/>
              </a:ext>
            </a:extLst>
          </p:cNvPr>
          <p:cNvSpPr>
            <a:spLocks noGrp="1"/>
          </p:cNvSpPr>
          <p:nvPr>
            <p:ph type="title"/>
          </p:nvPr>
        </p:nvSpPr>
        <p:spPr/>
        <p:txBody>
          <a:bodyPr>
            <a:normAutofit/>
          </a:bodyPr>
          <a:lstStyle/>
          <a:p>
            <a:r>
              <a:rPr lang="en-US" b="1" dirty="0">
                <a:solidFill>
                  <a:srgbClr val="272C37"/>
                </a:solidFill>
                <a:latin typeface="+mn-lt"/>
              </a:rPr>
              <a:t>68</a:t>
            </a:r>
            <a:r>
              <a:rPr lang="en-US" b="1" i="0" dirty="0">
                <a:solidFill>
                  <a:srgbClr val="272C37"/>
                </a:solidFill>
                <a:effectLst/>
                <a:latin typeface="+mn-lt"/>
              </a:rPr>
              <a:t>. What is the Race condition in C#?</a:t>
            </a:r>
            <a:endParaRPr lang="en-US" b="1" dirty="0">
              <a:latin typeface="+mn-lt"/>
            </a:endParaRPr>
          </a:p>
        </p:txBody>
      </p:sp>
      <p:sp>
        <p:nvSpPr>
          <p:cNvPr id="3" name="Content Placeholder 2">
            <a:extLst>
              <a:ext uri="{FF2B5EF4-FFF2-40B4-BE49-F238E27FC236}">
                <a16:creationId xmlns:a16="http://schemas.microsoft.com/office/drawing/2014/main" id="{E5A33553-510B-3F52-23E3-5EEF4E3C693A}"/>
              </a:ext>
            </a:extLst>
          </p:cNvPr>
          <p:cNvSpPr>
            <a:spLocks noGrp="1"/>
          </p:cNvSpPr>
          <p:nvPr>
            <p:ph idx="1"/>
          </p:nvPr>
        </p:nvSpPr>
        <p:spPr/>
        <p:txBody>
          <a:bodyPr>
            <a:normAutofit/>
          </a:bodyPr>
          <a:lstStyle/>
          <a:p>
            <a:r>
              <a:rPr lang="en-US" sz="3200" b="0" i="0" dirty="0">
                <a:solidFill>
                  <a:srgbClr val="51565E"/>
                </a:solidFill>
                <a:effectLst/>
                <a:latin typeface="Roboto" panose="02000000000000000000" pitchFamily="2" charset="0"/>
              </a:rPr>
              <a:t>When 2 threads access the same resource and try to change it at the same time, we have a race condition. </a:t>
            </a:r>
            <a:endParaRPr lang="en-US" sz="3200" dirty="0"/>
          </a:p>
        </p:txBody>
      </p:sp>
    </p:spTree>
    <p:extLst>
      <p:ext uri="{BB962C8B-B14F-4D97-AF65-F5344CB8AC3E}">
        <p14:creationId xmlns:p14="http://schemas.microsoft.com/office/powerpoint/2010/main" val="39511530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B76C-2A65-EDDC-1805-B7424688AA69}"/>
              </a:ext>
            </a:extLst>
          </p:cNvPr>
          <p:cNvSpPr>
            <a:spLocks noGrp="1"/>
          </p:cNvSpPr>
          <p:nvPr>
            <p:ph type="title"/>
          </p:nvPr>
        </p:nvSpPr>
        <p:spPr/>
        <p:txBody>
          <a:bodyPr>
            <a:normAutofit/>
          </a:bodyPr>
          <a:lstStyle/>
          <a:p>
            <a:r>
              <a:rPr lang="en-US" b="1" dirty="0">
                <a:solidFill>
                  <a:srgbClr val="272C37"/>
                </a:solidFill>
                <a:latin typeface="Cabri"/>
              </a:rPr>
              <a:t>69</a:t>
            </a:r>
            <a:r>
              <a:rPr lang="en-US" b="1" i="0" dirty="0">
                <a:solidFill>
                  <a:srgbClr val="272C37"/>
                </a:solidFill>
                <a:effectLst/>
                <a:latin typeface="Cabri"/>
              </a:rPr>
              <a:t>. Why are Async and Await used in C#?</a:t>
            </a:r>
            <a:endParaRPr lang="en-US" b="1" dirty="0">
              <a:latin typeface="Cabri"/>
            </a:endParaRPr>
          </a:p>
        </p:txBody>
      </p:sp>
      <p:sp>
        <p:nvSpPr>
          <p:cNvPr id="3" name="Content Placeholder 2">
            <a:extLst>
              <a:ext uri="{FF2B5EF4-FFF2-40B4-BE49-F238E27FC236}">
                <a16:creationId xmlns:a16="http://schemas.microsoft.com/office/drawing/2014/main" id="{29307C61-5AE2-90B8-F8DA-26EDAA400201}"/>
              </a:ext>
            </a:extLst>
          </p:cNvPr>
          <p:cNvSpPr>
            <a:spLocks noGrp="1"/>
          </p:cNvSpPr>
          <p:nvPr>
            <p:ph idx="1"/>
          </p:nvPr>
        </p:nvSpPr>
        <p:spPr/>
        <p:txBody>
          <a:bodyPr>
            <a:normAutofit/>
          </a:bodyPr>
          <a:lstStyle/>
          <a:p>
            <a:r>
              <a:rPr lang="en-US" sz="3200" b="0" i="0" dirty="0">
                <a:solidFill>
                  <a:srgbClr val="51565E"/>
                </a:solidFill>
                <a:effectLst/>
                <a:latin typeface="Calibri "/>
              </a:rPr>
              <a:t>Asynchronous programming processes execute independently of the primary or other processes. Asynchronous methods in C# are created using the Async and Await keywords.</a:t>
            </a:r>
            <a:endParaRPr lang="en-US" sz="3200" dirty="0">
              <a:latin typeface="Calibri "/>
            </a:endParaRPr>
          </a:p>
        </p:txBody>
      </p:sp>
    </p:spTree>
    <p:extLst>
      <p:ext uri="{BB962C8B-B14F-4D97-AF65-F5344CB8AC3E}">
        <p14:creationId xmlns:p14="http://schemas.microsoft.com/office/powerpoint/2010/main" val="1617196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F3E5-5136-2696-0ED7-403F1BDA7157}"/>
              </a:ext>
            </a:extLst>
          </p:cNvPr>
          <p:cNvSpPr>
            <a:spLocks noGrp="1"/>
          </p:cNvSpPr>
          <p:nvPr>
            <p:ph type="title"/>
          </p:nvPr>
        </p:nvSpPr>
        <p:spPr/>
        <p:txBody>
          <a:bodyPr>
            <a:normAutofit/>
          </a:bodyPr>
          <a:lstStyle/>
          <a:p>
            <a:r>
              <a:rPr lang="en-US" b="1" dirty="0">
                <a:solidFill>
                  <a:srgbClr val="272C37"/>
                </a:solidFill>
                <a:latin typeface="Cabri"/>
              </a:rPr>
              <a:t>70</a:t>
            </a:r>
            <a:r>
              <a:rPr lang="en-US" b="1" i="0" dirty="0">
                <a:solidFill>
                  <a:srgbClr val="272C37"/>
                </a:solidFill>
                <a:effectLst/>
                <a:latin typeface="Cabri"/>
              </a:rPr>
              <a:t>. What is an Indexer in C#?</a:t>
            </a:r>
            <a:endParaRPr lang="en-US" b="1" dirty="0">
              <a:latin typeface="Cabri"/>
            </a:endParaRPr>
          </a:p>
        </p:txBody>
      </p:sp>
      <p:sp>
        <p:nvSpPr>
          <p:cNvPr id="3" name="Content Placeholder 2">
            <a:extLst>
              <a:ext uri="{FF2B5EF4-FFF2-40B4-BE49-F238E27FC236}">
                <a16:creationId xmlns:a16="http://schemas.microsoft.com/office/drawing/2014/main" id="{CA6DFAAD-465C-89F1-7232-7CED43AAC135}"/>
              </a:ext>
            </a:extLst>
          </p:cNvPr>
          <p:cNvSpPr>
            <a:spLocks noGrp="1"/>
          </p:cNvSpPr>
          <p:nvPr>
            <p:ph idx="1"/>
          </p:nvPr>
        </p:nvSpPr>
        <p:spPr/>
        <p:txBody>
          <a:bodyPr>
            <a:normAutofit/>
          </a:bodyPr>
          <a:lstStyle/>
          <a:p>
            <a:r>
              <a:rPr lang="en-US" sz="3200" b="0" i="0" dirty="0">
                <a:solidFill>
                  <a:srgbClr val="51565E"/>
                </a:solidFill>
                <a:effectLst/>
                <a:ea typeface="Roboto" panose="02000000000000000000" pitchFamily="2" charset="0"/>
              </a:rPr>
              <a:t>An indexer is a class property that allows you to access a member variable of another class using array characteristics.</a:t>
            </a:r>
            <a:endParaRPr lang="en-US" sz="3200" dirty="0">
              <a:ea typeface="Roboto" panose="02000000000000000000" pitchFamily="2" charset="0"/>
            </a:endParaRPr>
          </a:p>
        </p:txBody>
      </p:sp>
    </p:spTree>
    <p:extLst>
      <p:ext uri="{BB962C8B-B14F-4D97-AF65-F5344CB8AC3E}">
        <p14:creationId xmlns:p14="http://schemas.microsoft.com/office/powerpoint/2010/main" val="13507376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AD66-1D16-A14A-BA71-3C027E5F6A7A}"/>
              </a:ext>
            </a:extLst>
          </p:cNvPr>
          <p:cNvSpPr>
            <a:spLocks noGrp="1"/>
          </p:cNvSpPr>
          <p:nvPr>
            <p:ph type="title"/>
          </p:nvPr>
        </p:nvSpPr>
        <p:spPr/>
        <p:txBody>
          <a:bodyPr>
            <a:normAutofit/>
          </a:bodyPr>
          <a:lstStyle/>
          <a:p>
            <a:r>
              <a:rPr lang="en-US" b="1" dirty="0">
                <a:solidFill>
                  <a:srgbClr val="272C37"/>
                </a:solidFill>
                <a:latin typeface="Cabri"/>
              </a:rPr>
              <a:t>71</a:t>
            </a:r>
            <a:r>
              <a:rPr lang="en-US" b="1" i="0" dirty="0">
                <a:solidFill>
                  <a:srgbClr val="272C37"/>
                </a:solidFill>
                <a:effectLst/>
                <a:latin typeface="Cabri"/>
              </a:rPr>
              <a:t>. What is Thread Pooling in C#?</a:t>
            </a:r>
            <a:endParaRPr lang="en-US" b="1" dirty="0">
              <a:latin typeface="Cabri"/>
            </a:endParaRPr>
          </a:p>
        </p:txBody>
      </p:sp>
      <p:sp>
        <p:nvSpPr>
          <p:cNvPr id="3" name="Content Placeholder 2">
            <a:extLst>
              <a:ext uri="{FF2B5EF4-FFF2-40B4-BE49-F238E27FC236}">
                <a16:creationId xmlns:a16="http://schemas.microsoft.com/office/drawing/2014/main" id="{7482AB98-33B7-F49F-1344-341D4F2A288C}"/>
              </a:ext>
            </a:extLst>
          </p:cNvPr>
          <p:cNvSpPr>
            <a:spLocks noGrp="1"/>
          </p:cNvSpPr>
          <p:nvPr>
            <p:ph idx="1"/>
          </p:nvPr>
        </p:nvSpPr>
        <p:spPr/>
        <p:txBody>
          <a:bodyPr>
            <a:normAutofit/>
          </a:bodyPr>
          <a:lstStyle/>
          <a:p>
            <a:r>
              <a:rPr lang="en-US" sz="3200" b="0" i="0" dirty="0">
                <a:solidFill>
                  <a:srgbClr val="51565E"/>
                </a:solidFill>
                <a:effectLst/>
                <a:latin typeface="Cabri"/>
              </a:rPr>
              <a:t>In C#, a Thread Pool is a group of threads. These threads are used to do work without interfering with the principal thread's operation.</a:t>
            </a:r>
            <a:endParaRPr lang="en-US" sz="3200" dirty="0">
              <a:latin typeface="Cabri"/>
            </a:endParaRPr>
          </a:p>
        </p:txBody>
      </p:sp>
    </p:spTree>
    <p:extLst>
      <p:ext uri="{BB962C8B-B14F-4D97-AF65-F5344CB8AC3E}">
        <p14:creationId xmlns:p14="http://schemas.microsoft.com/office/powerpoint/2010/main" val="17375956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EBC4-F2AC-3034-F2DF-2CFD5BC402E0}"/>
              </a:ext>
            </a:extLst>
          </p:cNvPr>
          <p:cNvSpPr>
            <a:spLocks noGrp="1"/>
          </p:cNvSpPr>
          <p:nvPr>
            <p:ph type="title"/>
          </p:nvPr>
        </p:nvSpPr>
        <p:spPr/>
        <p:txBody>
          <a:bodyPr>
            <a:normAutofit/>
          </a:bodyPr>
          <a:lstStyle/>
          <a:p>
            <a:r>
              <a:rPr lang="en-US" b="1" dirty="0">
                <a:solidFill>
                  <a:srgbClr val="272C37"/>
                </a:solidFill>
                <a:latin typeface="Cabri"/>
              </a:rPr>
              <a:t>72</a:t>
            </a:r>
            <a:r>
              <a:rPr lang="en-US" b="1" i="0" dirty="0">
                <a:solidFill>
                  <a:srgbClr val="272C37"/>
                </a:solidFill>
                <a:effectLst/>
                <a:latin typeface="Cabri"/>
              </a:rPr>
              <a:t>. What information can you provide regarding the XSD file in C#?</a:t>
            </a:r>
            <a:endParaRPr lang="en-US" b="1" dirty="0">
              <a:latin typeface="Cabri"/>
            </a:endParaRPr>
          </a:p>
        </p:txBody>
      </p:sp>
      <p:sp>
        <p:nvSpPr>
          <p:cNvPr id="3" name="Content Placeholder 2">
            <a:extLst>
              <a:ext uri="{FF2B5EF4-FFF2-40B4-BE49-F238E27FC236}">
                <a16:creationId xmlns:a16="http://schemas.microsoft.com/office/drawing/2014/main" id="{74D48048-8403-4A8B-F7D1-01A8D0978F97}"/>
              </a:ext>
            </a:extLst>
          </p:cNvPr>
          <p:cNvSpPr>
            <a:spLocks noGrp="1"/>
          </p:cNvSpPr>
          <p:nvPr>
            <p:ph idx="1"/>
          </p:nvPr>
        </p:nvSpPr>
        <p:spPr/>
        <p:txBody>
          <a:bodyPr>
            <a:normAutofit/>
          </a:bodyPr>
          <a:lstStyle/>
          <a:p>
            <a:r>
              <a:rPr lang="en-US" sz="3200" b="0" i="0" dirty="0">
                <a:solidFill>
                  <a:srgbClr val="51565E"/>
                </a:solidFill>
                <a:effectLst/>
                <a:latin typeface="Roboto" panose="02000000000000000000" pitchFamily="2" charset="0"/>
              </a:rPr>
              <a:t>XSD stands for XML Schema Definition. The XML file can have any attributes and elements if there is no XSD file associated with it.</a:t>
            </a:r>
            <a:endParaRPr lang="en-US" sz="3200" dirty="0"/>
          </a:p>
        </p:txBody>
      </p:sp>
    </p:spTree>
    <p:extLst>
      <p:ext uri="{BB962C8B-B14F-4D97-AF65-F5344CB8AC3E}">
        <p14:creationId xmlns:p14="http://schemas.microsoft.com/office/powerpoint/2010/main" val="984941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AE42-072B-25D2-95DC-883B1363220F}"/>
              </a:ext>
            </a:extLst>
          </p:cNvPr>
          <p:cNvSpPr>
            <a:spLocks noGrp="1"/>
          </p:cNvSpPr>
          <p:nvPr>
            <p:ph type="title"/>
          </p:nvPr>
        </p:nvSpPr>
        <p:spPr/>
        <p:txBody>
          <a:bodyPr>
            <a:normAutofit/>
          </a:bodyPr>
          <a:lstStyle/>
          <a:p>
            <a:r>
              <a:rPr lang="en-US" b="1" dirty="0">
                <a:solidFill>
                  <a:srgbClr val="272C37"/>
                </a:solidFill>
                <a:latin typeface="+mn-lt"/>
              </a:rPr>
              <a:t>73</a:t>
            </a:r>
            <a:r>
              <a:rPr lang="en-US" b="1" i="0" dirty="0">
                <a:solidFill>
                  <a:srgbClr val="272C37"/>
                </a:solidFill>
                <a:effectLst/>
                <a:latin typeface="+mn-lt"/>
              </a:rPr>
              <a:t>. What are I/O classes in C#? </a:t>
            </a:r>
            <a:endParaRPr lang="en-US" b="1" dirty="0">
              <a:latin typeface="+mn-lt"/>
            </a:endParaRPr>
          </a:p>
        </p:txBody>
      </p:sp>
      <p:sp>
        <p:nvSpPr>
          <p:cNvPr id="3" name="Content Placeholder 2">
            <a:extLst>
              <a:ext uri="{FF2B5EF4-FFF2-40B4-BE49-F238E27FC236}">
                <a16:creationId xmlns:a16="http://schemas.microsoft.com/office/drawing/2014/main" id="{CEACD97E-10D8-56BB-91C7-979B58B05196}"/>
              </a:ext>
            </a:extLst>
          </p:cNvPr>
          <p:cNvSpPr>
            <a:spLocks noGrp="1"/>
          </p:cNvSpPr>
          <p:nvPr>
            <p:ph idx="1"/>
          </p:nvPr>
        </p:nvSpPr>
        <p:spPr/>
        <p:txBody>
          <a:bodyPr>
            <a:normAutofit/>
          </a:bodyPr>
          <a:lstStyle/>
          <a:p>
            <a:r>
              <a:rPr lang="en-US" sz="3200" b="0" i="0" dirty="0">
                <a:solidFill>
                  <a:srgbClr val="51565E"/>
                </a:solidFill>
                <a:effectLst/>
                <a:latin typeface="Roboto" panose="02000000000000000000" pitchFamily="2" charset="0"/>
              </a:rPr>
              <a:t>In C#, the System.IO namespace contains multiple classes that are used to conduct different file operations such as creation, deletion, closure, and opening.</a:t>
            </a:r>
            <a:endParaRPr lang="en-US" sz="3200" dirty="0"/>
          </a:p>
        </p:txBody>
      </p:sp>
    </p:spTree>
    <p:extLst>
      <p:ext uri="{BB962C8B-B14F-4D97-AF65-F5344CB8AC3E}">
        <p14:creationId xmlns:p14="http://schemas.microsoft.com/office/powerpoint/2010/main" val="28888136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927F-3CB6-B3F4-AD9E-D3CF3E302138}"/>
              </a:ext>
            </a:extLst>
          </p:cNvPr>
          <p:cNvSpPr>
            <a:spLocks noGrp="1"/>
          </p:cNvSpPr>
          <p:nvPr>
            <p:ph type="title"/>
          </p:nvPr>
        </p:nvSpPr>
        <p:spPr/>
        <p:txBody>
          <a:bodyPr>
            <a:normAutofit/>
          </a:bodyPr>
          <a:lstStyle/>
          <a:p>
            <a:r>
              <a:rPr lang="en-US" b="1" dirty="0">
                <a:solidFill>
                  <a:srgbClr val="272C37"/>
                </a:solidFill>
                <a:latin typeface="Cabri"/>
              </a:rPr>
              <a:t>74</a:t>
            </a:r>
            <a:r>
              <a:rPr lang="en-US" b="1" i="0" dirty="0">
                <a:solidFill>
                  <a:srgbClr val="272C37"/>
                </a:solidFill>
                <a:effectLst/>
                <a:latin typeface="Cabri"/>
              </a:rPr>
              <a:t>. What exactly do you mean by regular expressions in C#? </a:t>
            </a:r>
            <a:endParaRPr lang="en-US" b="1" dirty="0">
              <a:latin typeface="Cabri"/>
            </a:endParaRPr>
          </a:p>
        </p:txBody>
      </p:sp>
      <p:sp>
        <p:nvSpPr>
          <p:cNvPr id="3" name="Content Placeholder 2">
            <a:extLst>
              <a:ext uri="{FF2B5EF4-FFF2-40B4-BE49-F238E27FC236}">
                <a16:creationId xmlns:a16="http://schemas.microsoft.com/office/drawing/2014/main" id="{3CC76AC4-E8EF-624F-DF16-A6383386762B}"/>
              </a:ext>
            </a:extLst>
          </p:cNvPr>
          <p:cNvSpPr>
            <a:spLocks noGrp="1"/>
          </p:cNvSpPr>
          <p:nvPr>
            <p:ph idx="1"/>
          </p:nvPr>
        </p:nvSpPr>
        <p:spPr/>
        <p:txBody>
          <a:bodyPr>
            <a:normAutofit/>
          </a:bodyPr>
          <a:lstStyle/>
          <a:p>
            <a:r>
              <a:rPr lang="en-US" sz="3200" b="0" i="0" dirty="0">
                <a:solidFill>
                  <a:srgbClr val="51565E"/>
                </a:solidFill>
                <a:effectLst/>
                <a:latin typeface="Roboto" panose="02000000000000000000" pitchFamily="2" charset="0"/>
              </a:rPr>
              <a:t>A regular expression is a pattern that can be used to match a set of input. Constructs, character literals, and operators are all possible.</a:t>
            </a:r>
            <a:endParaRPr lang="en-US" sz="3200" dirty="0"/>
          </a:p>
        </p:txBody>
      </p:sp>
    </p:spTree>
    <p:extLst>
      <p:ext uri="{BB962C8B-B14F-4D97-AF65-F5344CB8AC3E}">
        <p14:creationId xmlns:p14="http://schemas.microsoft.com/office/powerpoint/2010/main" val="11973855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EB3E-ED16-DF3B-B961-B0C0363942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E9CE6A-26E2-627D-5A2F-123BACDEA1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0795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350B-796D-793B-FE52-E7F9B72146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0D6625-2F46-8DB7-60FB-474D3D27AF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48569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0534-AED8-7A8C-215A-7799144255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78CC33-1187-A20F-25ED-097253DDA2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098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CBCF-9B2D-3492-A92F-388D694A9F96}"/>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6. Define Constructors? </a:t>
            </a:r>
            <a:endParaRPr lang="en-US" sz="3200" dirty="0"/>
          </a:p>
        </p:txBody>
      </p:sp>
      <p:sp>
        <p:nvSpPr>
          <p:cNvPr id="3" name="Content Placeholder 2">
            <a:extLst>
              <a:ext uri="{FF2B5EF4-FFF2-40B4-BE49-F238E27FC236}">
                <a16:creationId xmlns:a16="http://schemas.microsoft.com/office/drawing/2014/main" id="{7A03A859-ADBE-2539-1E1A-E00F388BCF8B}"/>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A constructor is a member function in a class that has the same name as its class. The constructor is automatically invoked whenever an object class is created. It constructs the values of data members while initializing the class. </a:t>
            </a:r>
            <a:endParaRPr lang="en-US" sz="4400" dirty="0"/>
          </a:p>
        </p:txBody>
      </p:sp>
    </p:spTree>
    <p:extLst>
      <p:ext uri="{BB962C8B-B14F-4D97-AF65-F5344CB8AC3E}">
        <p14:creationId xmlns:p14="http://schemas.microsoft.com/office/powerpoint/2010/main" val="2708795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70D5-C440-85BD-55F0-C8BE2DA18F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3F4BAC-AABA-5377-9896-BAF37D1B83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51822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4956-9D75-59A9-D1A4-0B397198CE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2EA6E4-F9C6-0EF8-6C43-2260ECE062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25522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2FEA-F028-CB2C-F81A-1BF825F73B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4E99CD-8E2E-4702-70B1-2FFB6343E4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42699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90E8-F36B-0EDA-CE6D-64DAFBC0A9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887235-3329-A5B3-78A3-5854D8741C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65560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F27D-B04B-3091-2C39-BE3313D9F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FFB3A7-123E-24E1-1496-6DA9C9F509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37658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56CF-47AB-1194-D208-DDA8DFEF2B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E4B620-165A-FD21-EC17-47BF47D0C5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94739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A664-A66F-EBAD-69F4-A7F00FA662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5B6335-5E62-355A-4314-113AF230C7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64137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45C5-A0EE-9F88-5980-740DC11004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6D8358-8480-BC26-26BD-0C622B0A42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56945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44F4-7EA5-32DB-FDEB-3694D491E8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7125B0-2BE9-EF1D-6D19-E4E51FE673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07974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AED2-E953-F3AD-0D0B-E34C0B5972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22BA46-3C29-8E1E-D7D4-28026F946A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821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082F-AF39-AF95-77AD-12826B7D42D2}"/>
              </a:ext>
            </a:extLst>
          </p:cNvPr>
          <p:cNvSpPr>
            <a:spLocks noGrp="1"/>
          </p:cNvSpPr>
          <p:nvPr>
            <p:ph type="title"/>
          </p:nvPr>
        </p:nvSpPr>
        <p:spPr/>
        <p:txBody>
          <a:bodyPr>
            <a:normAutofit/>
          </a:bodyPr>
          <a:lstStyle/>
          <a:p>
            <a:r>
              <a:rPr lang="en-US" sz="3200" b="1" i="0" u="none" strike="noStrike" baseline="0" dirty="0">
                <a:solidFill>
                  <a:srgbClr val="000000"/>
                </a:solidFill>
                <a:latin typeface="Calibri" panose="020F0502020204030204" pitchFamily="34" charset="0"/>
              </a:rPr>
              <a:t>7. What is Jagged Arrays? </a:t>
            </a:r>
            <a:endParaRPr lang="en-US" sz="3200" dirty="0"/>
          </a:p>
        </p:txBody>
      </p:sp>
      <p:sp>
        <p:nvSpPr>
          <p:cNvPr id="3" name="Content Placeholder 2">
            <a:extLst>
              <a:ext uri="{FF2B5EF4-FFF2-40B4-BE49-F238E27FC236}">
                <a16:creationId xmlns:a16="http://schemas.microsoft.com/office/drawing/2014/main" id="{3FD051F0-C7A4-493A-D9B3-86AB8A69FDC5}"/>
              </a:ext>
            </a:extLst>
          </p:cNvPr>
          <p:cNvSpPr>
            <a:spLocks noGrp="1"/>
          </p:cNvSpPr>
          <p:nvPr>
            <p:ph idx="1"/>
          </p:nvPr>
        </p:nvSpPr>
        <p:spPr/>
        <p:txBody>
          <a:bodyPr>
            <a:normAutofit/>
          </a:bodyPr>
          <a:lstStyle/>
          <a:p>
            <a:r>
              <a:rPr lang="en-US" sz="3200" b="0" i="0" u="none" strike="noStrike" baseline="0" dirty="0">
                <a:solidFill>
                  <a:srgbClr val="000000"/>
                </a:solidFill>
                <a:latin typeface="Calibri" panose="020F0502020204030204" pitchFamily="34" charset="0"/>
              </a:rPr>
              <a:t>The array which has elements of type array is called jagged array. The elements can be of different dimensions and sizes. We can also call jagged array as Array of arrays. </a:t>
            </a:r>
            <a:endParaRPr lang="en-US" sz="4400" dirty="0"/>
          </a:p>
        </p:txBody>
      </p:sp>
    </p:spTree>
    <p:extLst>
      <p:ext uri="{BB962C8B-B14F-4D97-AF65-F5344CB8AC3E}">
        <p14:creationId xmlns:p14="http://schemas.microsoft.com/office/powerpoint/2010/main" val="2563367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8F91-32DC-C9B4-8D58-EE31D9EB06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D8543E-08F9-36EC-9EC2-3013473A04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789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0186-A61A-3FB9-D02E-0711DCCB88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1F0E5C-83EB-505D-B4C1-51E523DFE8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61454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461C-FBCC-5617-64A2-CBE5841357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2DAFCF-5173-DCFE-28E2-44285A0AA1D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9553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C3D7-D194-5585-00CE-E69890C256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D91185-39DF-86F3-DB58-61ACD171F8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5902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5DF9-8703-6752-0C72-9300EB0C97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31749A-CDB7-2E84-77DA-938136A70E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51274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F5C8-9C8E-2A84-9198-695715F0D5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766442-19E4-A4F4-D6A0-F7234293AE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68511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A191-5A5A-0D5A-ED6E-209662461B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3E01C9-F9AD-E47B-B523-EC8B7C9E83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55387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42CE-BA5C-CCFF-1A11-C83B7019BE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D8B2EB-607A-E3EE-4672-8EAA9A581E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39123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5562-1202-650B-0122-2BA86140C5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83733F-B404-F127-C09E-0755B293A9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190470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7C0A-3661-A3E2-167B-A7D14753C0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13B01D-093C-62D0-0875-BBF62F705B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8120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3286</Words>
  <Application>Microsoft Office PowerPoint</Application>
  <PresentationFormat>Widescreen</PresentationFormat>
  <Paragraphs>205</Paragraphs>
  <Slides>101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101</vt:i4>
      </vt:variant>
    </vt:vector>
  </HeadingPairs>
  <TitlesOfParts>
    <vt:vector size="108" baseType="lpstr">
      <vt:lpstr>Arial</vt:lpstr>
      <vt:lpstr>Cabri</vt:lpstr>
      <vt:lpstr>Calibri</vt:lpstr>
      <vt:lpstr>Calibri </vt:lpstr>
      <vt:lpstr>Calibri Light</vt:lpstr>
      <vt:lpstr>Roboto</vt:lpstr>
      <vt:lpstr>Office Theme</vt:lpstr>
      <vt:lpstr>C# INTERVIEW QUESTIONS</vt:lpstr>
      <vt:lpstr>C# programming features:</vt:lpstr>
      <vt:lpstr> 1. What is C#? </vt:lpstr>
      <vt:lpstr>What are the types of comment in C# with examples? </vt:lpstr>
      <vt:lpstr>  3. Can multiple catch blocks be executed? </vt:lpstr>
      <vt:lpstr>  4. What is the difference between public, static and void? </vt:lpstr>
      <vt:lpstr>5. What is an object? </vt:lpstr>
      <vt:lpstr>6. Define Constructors? </vt:lpstr>
      <vt:lpstr>7. What is Jagged Arrays? </vt:lpstr>
      <vt:lpstr>8. What is the difference between ref &amp; out parameters? </vt:lpstr>
      <vt:lpstr>9. What is the use of using statement in C#? </vt:lpstr>
      <vt:lpstr>10. What is serialization? </vt:lpstr>
      <vt:lpstr>11. Can "this" be used within a static method? </vt:lpstr>
      <vt:lpstr>12. What is difference between constants and read-only? </vt:lpstr>
      <vt:lpstr>13. What is an interface class? </vt:lpstr>
      <vt:lpstr>14. What are value types and reference types? </vt:lpstr>
      <vt:lpstr>15. What are Custom Control and User Control? </vt:lpstr>
      <vt:lpstr>16. What are sealed classes in C#? </vt:lpstr>
      <vt:lpstr>17. What is method overloading? </vt:lpstr>
      <vt:lpstr>18. What is the difference between Array and Arraylist? </vt:lpstr>
      <vt:lpstr>19. Can a private virtual method be overridden? </vt:lpstr>
      <vt:lpstr>20. Describe the accessibility modifier "protected internal". </vt:lpstr>
      <vt:lpstr>21. What are the differences between System.String and System.Text.StringBuilder classes? </vt:lpstr>
      <vt:lpstr>22. What's the difference between the System.Array.CopyTo() and System.Array.Clone() ? </vt:lpstr>
      <vt:lpstr>23. How can we sort the elements of the array in descending order? </vt:lpstr>
      <vt:lpstr>24. Write down the C# syntax to catch exception? </vt:lpstr>
      <vt:lpstr>25. What's the difference between an interface and abstract class? </vt:lpstr>
      <vt:lpstr>26. What is the difference between Finalize() and Dispose() methods? </vt:lpstr>
      <vt:lpstr>27. What are circular references? </vt:lpstr>
      <vt:lpstr>28. What are generics in C#.NET? </vt:lpstr>
      <vt:lpstr>29. What is an object pool in .NET? </vt:lpstr>
      <vt:lpstr>30. List down the commonly used types of exceptions in .Net? </vt:lpstr>
      <vt:lpstr>31. What are Custom Exceptions? </vt:lpstr>
      <vt:lpstr>32. What are delegates? </vt:lpstr>
      <vt:lpstr>33. How do you inherit a class into other class in C#? </vt:lpstr>
      <vt:lpstr>34. What is the base class in .net from which all the classes are derived from? </vt:lpstr>
      <vt:lpstr>35. What is the difference between method overriding and method overloading? </vt:lpstr>
      <vt:lpstr>36. What are the different ways a method can be overloaded? </vt:lpstr>
      <vt:lpstr>37. Why can't you specify the accessibility modifier for methods inside the interface? </vt:lpstr>
      <vt:lpstr>38. How can we set class to be inherited, but prevent the method from being over-ridden? </vt:lpstr>
      <vt:lpstr>39. What happens if the inherited interfaces have conflicting method names? </vt:lpstr>
      <vt:lpstr>40. What is the difference between a Struct and a Class? </vt:lpstr>
      <vt:lpstr>41. How to use nullable types in .Net? </vt:lpstr>
      <vt:lpstr>42. How we can create an array with non-default values? </vt:lpstr>
      <vt:lpstr>43. What is difference between is and as operators in c#? </vt:lpstr>
      <vt:lpstr>44. What's a multicast delegate? </vt:lpstr>
      <vt:lpstr>45. What are indexers in C# .NET? </vt:lpstr>
      <vt:lpstr>46. What is difference between the "throw" and "throw ex" in .NET? </vt:lpstr>
      <vt:lpstr>47. What are C# attributes and its significance? </vt:lpstr>
      <vt:lpstr>48. How to implement singleton design pattern in C#? </vt:lpstr>
      <vt:lpstr>49. What is the difference between directcast and ctype? </vt:lpstr>
      <vt:lpstr>50. Is C# code is managed or unmanaged code? </vt:lpstr>
      <vt:lpstr>51. What is a Console application?</vt:lpstr>
      <vt:lpstr>52. What are namespaces in C#?</vt:lpstr>
      <vt:lpstr>53. What is the distinction between the Dispose() and Finalize() methods?</vt:lpstr>
      <vt:lpstr>54. Write features of Generics in C#?</vt:lpstr>
      <vt:lpstr>55. Difference between SortedList and SortedDictionary in C#.</vt:lpstr>
      <vt:lpstr>56. What is tuple in C#?</vt:lpstr>
      <vt:lpstr>57. What are Events?</vt:lpstr>
      <vt:lpstr>58. What is the Constructor Chaining in C#? </vt:lpstr>
      <vt:lpstr>59. What is a multicasting delegate in C#?</vt:lpstr>
      <vt:lpstr>60. What are Accessibility Modifiers in C#?</vt:lpstr>
      <vt:lpstr>61. What is a Virtual Method in C#?</vt:lpstr>
      <vt:lpstr>62. What is Multithreading with .NET?</vt:lpstr>
      <vt:lpstr>63. In C#, what is a Hash table class?</vt:lpstr>
      <vt:lpstr>64. What is LINQ in C#?</vt:lpstr>
      <vt:lpstr>65. Why can't a private virtual procedure in C# be overridden?</vt:lpstr>
      <vt:lpstr>66. What is File Handling in C#?</vt:lpstr>
      <vt:lpstr>67. What do you understand about Get and Set Accessor properties?</vt:lpstr>
      <vt:lpstr>68. What is the Race condition in C#?</vt:lpstr>
      <vt:lpstr>69. Why are Async and Await used in C#?</vt:lpstr>
      <vt:lpstr>70. What is an Indexer in C#?</vt:lpstr>
      <vt:lpstr>71. What is Thread Pooling in C#?</vt:lpstr>
      <vt:lpstr>72. What information can you provide regarding the XSD file in C#?</vt:lpstr>
      <vt:lpstr>73. What are I/O classes in C#? </vt:lpstr>
      <vt:lpstr>74. What exactly do you mean by regular expressions in 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INTERVIEW QUESTIONS</dc:title>
  <dc:creator>Umair Ijaz</dc:creator>
  <cp:lastModifiedBy>Umair Ijaz</cp:lastModifiedBy>
  <cp:revision>82</cp:revision>
  <dcterms:created xsi:type="dcterms:W3CDTF">2023-08-21T16:34:56Z</dcterms:created>
  <dcterms:modified xsi:type="dcterms:W3CDTF">2023-08-21T18:28:41Z</dcterms:modified>
</cp:coreProperties>
</file>