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  <p:sldMasterId id="2147483690" r:id="rId2"/>
  </p:sldMasterIdLst>
  <p:notesMasterIdLst>
    <p:notesMasterId r:id="rId8"/>
  </p:notesMasterIdLst>
  <p:sldIdLst>
    <p:sldId id="256" r:id="rId3"/>
    <p:sldId id="259" r:id="rId4"/>
    <p:sldId id="261" r:id="rId5"/>
    <p:sldId id="262" r:id="rId6"/>
    <p:sldId id="263" r:id="rId7"/>
  </p:sldIdLst>
  <p:sldSz cx="9144000" cy="5143500" type="screen16x9"/>
  <p:notesSz cx="6858000" cy="9144000"/>
  <p:embeddedFontLst>
    <p:embeddedFont>
      <p:font typeface="DM Sans" pitchFamily="2" charset="0"/>
      <p:regular r:id="rId9"/>
      <p:bold r:id="rId10"/>
      <p:italic r:id="rId11"/>
      <p:boldItalic r:id="rId12"/>
    </p:embeddedFont>
    <p:embeddedFont>
      <p:font typeface="DM Sans Medium" pitchFamily="2" charset="0"/>
      <p:regular r:id="rId13"/>
      <p:bold r:id="rId14"/>
      <p:italic r:id="rId15"/>
      <p:boldItalic r:id="rId16"/>
    </p:embeddedFont>
    <p:embeddedFont>
      <p:font typeface="Merriweather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049" autoAdjust="0"/>
  </p:normalViewPr>
  <p:slideViewPr>
    <p:cSldViewPr snapToGrid="0">
      <p:cViewPr varScale="1">
        <p:scale>
          <a:sx n="87" d="100"/>
          <a:sy n="87" d="100"/>
        </p:scale>
        <p:origin x="680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4551a1e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4551a1e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4551a1e15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14551a1e15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4551a1e15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14551a1e15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4551a1e1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4551a1e15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>
          <a:extLst>
            <a:ext uri="{FF2B5EF4-FFF2-40B4-BE49-F238E27FC236}">
              <a16:creationId xmlns:a16="http://schemas.microsoft.com/office/drawing/2014/main" id="{84D85F07-0893-D8FB-703C-821BD4488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4551a1e15_0_309:notes">
            <a:extLst>
              <a:ext uri="{FF2B5EF4-FFF2-40B4-BE49-F238E27FC236}">
                <a16:creationId xmlns:a16="http://schemas.microsoft.com/office/drawing/2014/main" id="{1E4447B6-2745-3B22-40EF-5C4CBFF4AF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14551a1e15_0_309:notes">
            <a:extLst>
              <a:ext uri="{FF2B5EF4-FFF2-40B4-BE49-F238E27FC236}">
                <a16:creationId xmlns:a16="http://schemas.microsoft.com/office/drawing/2014/main" id="{987B1DCB-77DA-5E11-AB39-D5CED00807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4959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5" name="Google Shape;135;p29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1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1" name="Google Shape;151;p32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4" name="Google Shape;154;p32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2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32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32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4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>
            <a:spLocks noGrp="1"/>
          </p:cNvSpPr>
          <p:nvPr>
            <p:ph type="body" idx="1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subTitle" idx="2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35"/>
          <p:cNvSpPr>
            <a:spLocks noGrp="1"/>
          </p:cNvSpPr>
          <p:nvPr>
            <p:ph type="pic" idx="3"/>
          </p:nvPr>
        </p:nvSpPr>
        <p:spPr>
          <a:xfrm>
            <a:off x="4437578" y="2171250"/>
            <a:ext cx="4509600" cy="27756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81" name="Google Shape;181;p35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umber" type="secHead">
  <p:cSld name="SECTION_HEADER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>
            <a:spLocks noGrp="1"/>
          </p:cNvSpPr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title" idx="2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title" idx="3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title" idx="4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title" idx="5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body" idx="1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body" idx="6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 type="tx">
  <p:cSld name="TITLE_AND_BODY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7"/>
          <p:cNvSpPr txBox="1">
            <a:spLocks noGrp="1"/>
          </p:cNvSpPr>
          <p:nvPr>
            <p:ph type="subTitle" idx="1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94" name="Google Shape;194;p37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7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TITLE_AND_BODY_1">
    <p:bg>
      <p:bgPr>
        <a:solidFill>
          <a:schemeClr val="dk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subTitle" idx="1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38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1" type="twoColTx">
  <p:cSld name="TITLE_AND_TWO_COLUMN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9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9"/>
          <p:cNvSpPr>
            <a:spLocks noGrp="1"/>
          </p:cNvSpPr>
          <p:nvPr>
            <p:ph type="pic" idx="2"/>
          </p:nvPr>
        </p:nvSpPr>
        <p:spPr>
          <a:xfrm>
            <a:off x="3726325" y="669925"/>
            <a:ext cx="5220900" cy="42768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206" name="Google Shape;206;p39"/>
          <p:cNvSpPr txBox="1">
            <a:spLocks noGrp="1"/>
          </p:cNvSpPr>
          <p:nvPr>
            <p:ph type="body" idx="3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39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2">
  <p:cSld name="TITLE_AND_TWO_COLUMNS_1">
    <p:bg>
      <p:bgPr>
        <a:solidFill>
          <a:schemeClr val="dk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40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>
            <a:spLocks noGrp="1"/>
          </p:cNvSpPr>
          <p:nvPr>
            <p:ph type="pic" idx="2"/>
          </p:nvPr>
        </p:nvSpPr>
        <p:spPr>
          <a:xfrm>
            <a:off x="3726325" y="669925"/>
            <a:ext cx="5220900" cy="42768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213" name="Google Shape;213;p40"/>
          <p:cNvSpPr txBox="1">
            <a:spLocks noGrp="1"/>
          </p:cNvSpPr>
          <p:nvPr>
            <p:ph type="body" idx="3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0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40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chart">
  <p:cSld name="SECTION_TITLE_AND_DESCRIPTION">
    <p:bg>
      <p:bgPr>
        <a:solidFill>
          <a:schemeClr val="lt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41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21" name="Google Shape;221;p41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222" name="Google Shape;222;p41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pendix">
  <p:cSld name="CAPTION_ONLY">
    <p:bg>
      <p:bgPr>
        <a:solidFill>
          <a:schemeClr val="lt2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2"/>
          <p:cNvSpPr txBox="1">
            <a:spLocks noGrp="1"/>
          </p:cNvSpPr>
          <p:nvPr>
            <p:ph type="body" idx="1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26" name="Google Shape;226;p42"/>
          <p:cNvSpPr txBox="1">
            <a:spLocks noGrp="1"/>
          </p:cNvSpPr>
          <p:nvPr>
            <p:ph type="body" idx="2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27" name="Google Shape;227;p42"/>
          <p:cNvSpPr txBox="1">
            <a:spLocks noGrp="1"/>
          </p:cNvSpPr>
          <p:nvPr>
            <p:ph type="body" idx="3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28" name="Google Shape;228;p42"/>
          <p:cNvSpPr txBox="1">
            <a:spLocks noGrp="1"/>
          </p:cNvSpPr>
          <p:nvPr>
            <p:ph type="body" idx="4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29" name="Google Shape;229;p42"/>
          <p:cNvSpPr txBox="1">
            <a:spLocks noGrp="1"/>
          </p:cNvSpPr>
          <p:nvPr>
            <p:ph type="body" idx="5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0" name="Google Shape;230;p42"/>
          <p:cNvSpPr txBox="1">
            <a:spLocks noGrp="1"/>
          </p:cNvSpPr>
          <p:nvPr>
            <p:ph type="body" idx="6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1" name="Google Shape;231;p42"/>
          <p:cNvSpPr txBox="1">
            <a:spLocks noGrp="1"/>
          </p:cNvSpPr>
          <p:nvPr>
            <p:ph type="body" idx="7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2" name="Google Shape;232;p42"/>
          <p:cNvSpPr txBox="1">
            <a:spLocks noGrp="1"/>
          </p:cNvSpPr>
          <p:nvPr>
            <p:ph type="body" idx="8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3" name="Google Shape;233;p42"/>
          <p:cNvSpPr txBox="1">
            <a:spLocks noGrp="1"/>
          </p:cNvSpPr>
          <p:nvPr>
            <p:ph type="body" idx="9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4" name="Google Shape;234;p42"/>
          <p:cNvSpPr txBox="1">
            <a:spLocks noGrp="1"/>
          </p:cNvSpPr>
          <p:nvPr>
            <p:ph type="body" idx="13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5" name="Google Shape;235;p42"/>
          <p:cNvSpPr txBox="1">
            <a:spLocks noGrp="1"/>
          </p:cNvSpPr>
          <p:nvPr>
            <p:ph type="body" idx="14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6" name="Google Shape;236;p42"/>
          <p:cNvSpPr txBox="1">
            <a:spLocks noGrp="1"/>
          </p:cNvSpPr>
          <p:nvPr>
            <p:ph type="body" idx="15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7" name="Google Shape;237;p42"/>
          <p:cNvSpPr txBox="1">
            <a:spLocks noGrp="1"/>
          </p:cNvSpPr>
          <p:nvPr>
            <p:ph type="body" idx="16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8" name="Google Shape;238;p42"/>
          <p:cNvSpPr txBox="1">
            <a:spLocks noGrp="1"/>
          </p:cNvSpPr>
          <p:nvPr>
            <p:ph type="body" idx="17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body" idx="18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0" name="Google Shape;240;p42"/>
          <p:cNvSpPr txBox="1">
            <a:spLocks noGrp="1"/>
          </p:cNvSpPr>
          <p:nvPr>
            <p:ph type="body" idx="19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1" name="Google Shape;241;p42"/>
          <p:cNvSpPr txBox="1">
            <a:spLocks noGrp="1"/>
          </p:cNvSpPr>
          <p:nvPr>
            <p:ph type="body" idx="20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2" name="Google Shape;242;p42"/>
          <p:cNvSpPr txBox="1">
            <a:spLocks noGrp="1"/>
          </p:cNvSpPr>
          <p:nvPr>
            <p:ph type="body" idx="21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3" name="Google Shape;243;p42"/>
          <p:cNvSpPr txBox="1">
            <a:spLocks noGrp="1"/>
          </p:cNvSpPr>
          <p:nvPr>
            <p:ph type="body" idx="22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4" name="Google Shape;244;p42"/>
          <p:cNvSpPr txBox="1">
            <a:spLocks noGrp="1"/>
          </p:cNvSpPr>
          <p:nvPr>
            <p:ph type="body" idx="23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5" name="Google Shape;245;p42"/>
          <p:cNvSpPr txBox="1">
            <a:spLocks noGrp="1"/>
          </p:cNvSpPr>
          <p:nvPr>
            <p:ph type="body" idx="24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6" name="Google Shape;246;p42"/>
          <p:cNvSpPr txBox="1">
            <a:spLocks noGrp="1"/>
          </p:cNvSpPr>
          <p:nvPr>
            <p:ph type="body" idx="25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7" name="Google Shape;247;p42"/>
          <p:cNvSpPr txBox="1">
            <a:spLocks noGrp="1"/>
          </p:cNvSpPr>
          <p:nvPr>
            <p:ph type="body" idx="26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8" name="Google Shape;248;p42"/>
          <p:cNvSpPr txBox="1">
            <a:spLocks noGrp="1"/>
          </p:cNvSpPr>
          <p:nvPr>
            <p:ph type="body" idx="27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9" name="Google Shape;249;p42"/>
          <p:cNvSpPr txBox="1">
            <a:spLocks noGrp="1"/>
          </p:cNvSpPr>
          <p:nvPr>
            <p:ph type="body" idx="28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50" name="Google Shape;250;p42"/>
          <p:cNvSpPr txBox="1">
            <a:spLocks noGrp="1"/>
          </p:cNvSpPr>
          <p:nvPr>
            <p:ph type="body" idx="29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51" name="Google Shape;251;p42"/>
          <p:cNvSpPr txBox="1">
            <a:spLocks noGrp="1"/>
          </p:cNvSpPr>
          <p:nvPr>
            <p:ph type="body" idx="30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52" name="Google Shape;252;p42"/>
          <p:cNvSpPr txBox="1">
            <a:spLocks noGrp="1"/>
          </p:cNvSpPr>
          <p:nvPr>
            <p:ph type="body" idx="31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253" name="Google Shape;253;p42"/>
          <p:cNvSpPr txBox="1">
            <a:spLocks noGrp="1"/>
          </p:cNvSpPr>
          <p:nvPr>
            <p:ph type="body" idx="3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>
            <a:spLocks noGrp="1"/>
          </p:cNvSpPr>
          <p:nvPr>
            <p:ph type="ctrTitle"/>
          </p:nvPr>
        </p:nvSpPr>
        <p:spPr>
          <a:xfrm>
            <a:off x="919500" y="196450"/>
            <a:ext cx="7305000" cy="10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Information Retrieval</a:t>
            </a:r>
            <a:endParaRPr sz="5000" dirty="0"/>
          </a:p>
        </p:txBody>
      </p:sp>
      <p:sp>
        <p:nvSpPr>
          <p:cNvPr id="263" name="Google Shape;263;p44"/>
          <p:cNvSpPr txBox="1">
            <a:spLocks noGrp="1"/>
          </p:cNvSpPr>
          <p:nvPr>
            <p:ph type="subTitle" idx="2"/>
          </p:nvPr>
        </p:nvSpPr>
        <p:spPr>
          <a:xfrm>
            <a:off x="1962315" y="2484161"/>
            <a:ext cx="5219368" cy="428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by: M. Umair Shahid </a:t>
            </a:r>
            <a:r>
              <a:rPr lang="en" dirty="0">
                <a:solidFill>
                  <a:srgbClr val="F3F0DF"/>
                </a:solidFill>
                <a:latin typeface="DM Sans"/>
                <a:ea typeface="DM Sans"/>
                <a:cs typeface="DM Sans"/>
                <a:sym typeface="DM Sans"/>
              </a:rPr>
              <a:t>[2021-CS-144]</a:t>
            </a:r>
            <a:endParaRPr dirty="0"/>
          </a:p>
        </p:txBody>
      </p:sp>
      <p:sp>
        <p:nvSpPr>
          <p:cNvPr id="264" name="Google Shape;264;p44"/>
          <p:cNvSpPr txBox="1">
            <a:spLocks noGrp="1"/>
          </p:cNvSpPr>
          <p:nvPr>
            <p:ph type="ctrTitle"/>
          </p:nvPr>
        </p:nvSpPr>
        <p:spPr>
          <a:xfrm>
            <a:off x="2406947" y="1152102"/>
            <a:ext cx="4330103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Assignment 4</a:t>
            </a:r>
            <a:br>
              <a:rPr lang="en" sz="3000" dirty="0"/>
            </a:br>
            <a:r>
              <a:rPr lang="en" sz="3000" dirty="0"/>
              <a:t>Browsing Models</a:t>
            </a:r>
            <a:endParaRPr sz="3000" dirty="0"/>
          </a:p>
        </p:txBody>
      </p:sp>
      <p:sp>
        <p:nvSpPr>
          <p:cNvPr id="265" name="Google Shape;265;p44"/>
          <p:cNvSpPr txBox="1">
            <a:spLocks noGrp="1"/>
          </p:cNvSpPr>
          <p:nvPr>
            <p:ph type="subTitle" idx="2"/>
          </p:nvPr>
        </p:nvSpPr>
        <p:spPr>
          <a:xfrm>
            <a:off x="2269199" y="2912946"/>
            <a:ext cx="46056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Instructor: Dr. Khaldoon Syed Khurshid</a:t>
            </a:r>
            <a:endParaRPr dirty="0"/>
          </a:p>
        </p:txBody>
      </p:sp>
      <p:sp>
        <p:nvSpPr>
          <p:cNvPr id="266" name="Google Shape;266;p44"/>
          <p:cNvSpPr txBox="1">
            <a:spLocks noGrp="1"/>
          </p:cNvSpPr>
          <p:nvPr>
            <p:ph type="subTitle" idx="2"/>
          </p:nvPr>
        </p:nvSpPr>
        <p:spPr>
          <a:xfrm>
            <a:off x="1815150" y="4058650"/>
            <a:ext cx="55137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Computer Science</a:t>
            </a:r>
            <a:br>
              <a:rPr lang="en"/>
            </a:br>
            <a:r>
              <a:rPr lang="en"/>
              <a:t>University of Engineering and Technology Lahore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>
            <a:spLocks noGrp="1"/>
          </p:cNvSpPr>
          <p:nvPr>
            <p:ph type="sldNum" idx="12"/>
          </p:nvPr>
        </p:nvSpPr>
        <p:spPr>
          <a:xfrm>
            <a:off x="146558" y="461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06" name="Google Shape;306;p47"/>
          <p:cNvSpPr txBox="1">
            <a:spLocks noGrp="1"/>
          </p:cNvSpPr>
          <p:nvPr>
            <p:ph type="title" idx="4294967295"/>
          </p:nvPr>
        </p:nvSpPr>
        <p:spPr>
          <a:xfrm>
            <a:off x="375745" y="351550"/>
            <a:ext cx="3983400" cy="493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5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Goal Definition</a:t>
            </a:r>
          </a:p>
        </p:txBody>
      </p:sp>
      <p:sp>
        <p:nvSpPr>
          <p:cNvPr id="309" name="Google Shape;309;p47"/>
          <p:cNvSpPr txBox="1">
            <a:spLocks noGrp="1"/>
          </p:cNvSpPr>
          <p:nvPr>
            <p:ph type="subTitle" idx="1"/>
          </p:nvPr>
        </p:nvSpPr>
        <p:spPr>
          <a:xfrm>
            <a:off x="0" y="791819"/>
            <a:ext cx="6108192" cy="38779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b="1" dirty="0"/>
              <a:t>Problem Statement: </a:t>
            </a:r>
            <a:r>
              <a:rPr lang="en-US" sz="1600" dirty="0"/>
              <a:t>Navigating vast content is challenging; users need effective tools to find, access, and engage with information.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sz="1600" b="1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b="1" dirty="0"/>
              <a:t>Structure Guided Browsing (SGB): </a:t>
            </a:r>
            <a:r>
              <a:rPr lang="en-US" sz="1600" dirty="0"/>
              <a:t>Hierarchical navigation for structured exploration.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b="1" dirty="0"/>
              <a:t>Hypertext Model: </a:t>
            </a:r>
            <a:r>
              <a:rPr lang="en-US" sz="1600" dirty="0"/>
              <a:t>Interconnected navigation for dynamic, non-linear access.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sz="1600" b="1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b="1" dirty="0"/>
              <a:t>Real-World Analogy: </a:t>
            </a:r>
          </a:p>
          <a:p>
            <a:pPr lvl="1" indent="-330200" algn="l">
              <a:buSzPts val="1600"/>
              <a:buChar char="●"/>
            </a:pPr>
            <a:r>
              <a:rPr lang="en-US" sz="1600" dirty="0"/>
              <a:t>SGB is like an organized library with a clear catalog system.</a:t>
            </a:r>
          </a:p>
          <a:p>
            <a:pPr lvl="1" indent="-330200" algn="l">
              <a:buSzPts val="1600"/>
              <a:buChar char="●"/>
            </a:pPr>
            <a:r>
              <a:rPr lang="en-US" sz="1600" dirty="0"/>
              <a:t>Hypertext is like to jumping between linked articles on Wikipedia.</a:t>
            </a:r>
          </a:p>
        </p:txBody>
      </p:sp>
      <p:pic>
        <p:nvPicPr>
          <p:cNvPr id="2050" name="Picture 2" descr="Cartoon Man Thinking Images - Free Download on Freepik">
            <a:extLst>
              <a:ext uri="{FF2B5EF4-FFF2-40B4-BE49-F238E27FC236}">
                <a16:creationId xmlns:a16="http://schemas.microsoft.com/office/drawing/2014/main" id="{E8A22451-BEBF-8190-A7E0-9101C685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63" y="1097737"/>
            <a:ext cx="2948026" cy="29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>
            <a:spLocks noGrp="1"/>
          </p:cNvSpPr>
          <p:nvPr>
            <p:ph type="sldNum" idx="12"/>
          </p:nvPr>
        </p:nvSpPr>
        <p:spPr>
          <a:xfrm>
            <a:off x="146558" y="461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23" name="Google Shape;323;p49"/>
          <p:cNvSpPr txBox="1">
            <a:spLocks noGrp="1"/>
          </p:cNvSpPr>
          <p:nvPr>
            <p:ph type="title" idx="4294967295"/>
          </p:nvPr>
        </p:nvSpPr>
        <p:spPr>
          <a:xfrm>
            <a:off x="420907" y="245403"/>
            <a:ext cx="7880882" cy="493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5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Structure Guided Browsing</a:t>
            </a:r>
            <a:r>
              <a:rPr kumimoji="0" lang="en-US" sz="365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(SGB)</a:t>
            </a:r>
          </a:p>
        </p:txBody>
      </p:sp>
      <p:sp>
        <p:nvSpPr>
          <p:cNvPr id="324" name="Google Shape;324;p49"/>
          <p:cNvSpPr txBox="1">
            <a:spLocks noGrp="1"/>
          </p:cNvSpPr>
          <p:nvPr>
            <p:ph type="subTitle" idx="1"/>
          </p:nvPr>
        </p:nvSpPr>
        <p:spPr>
          <a:xfrm>
            <a:off x="0" y="773103"/>
            <a:ext cx="6503212" cy="43703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b="1" dirty="0"/>
              <a:t>Steps: </a:t>
            </a:r>
          </a:p>
          <a:p>
            <a:pPr lvl="1" indent="-330200" algn="l">
              <a:buSzPts val="1600"/>
              <a:buChar char="●"/>
            </a:pPr>
            <a:r>
              <a:rPr lang="en-US" sz="1600" dirty="0"/>
              <a:t>Define a content hierarchy (e.g., categories, subcategories).</a:t>
            </a:r>
          </a:p>
          <a:p>
            <a:pPr lvl="1" indent="-330200" algn="l">
              <a:buSzPts val="1600"/>
              <a:buChar char="●"/>
            </a:pPr>
            <a:r>
              <a:rPr lang="en-US" sz="1600" dirty="0"/>
              <a:t>Create a visual map (like a family tree).</a:t>
            </a:r>
          </a:p>
          <a:p>
            <a:pPr lvl="1" indent="-330200" algn="l">
              <a:buSzPts val="1600"/>
              <a:buChar char="●"/>
            </a:pPr>
            <a:r>
              <a:rPr lang="fr-FR" sz="1600" dirty="0" err="1"/>
              <a:t>Implement</a:t>
            </a:r>
            <a:r>
              <a:rPr lang="fr-FR" sz="1600" dirty="0"/>
              <a:t> intuitive navigation (menus, </a:t>
            </a:r>
            <a:r>
              <a:rPr lang="fr-FR" sz="1600" dirty="0" err="1"/>
              <a:t>collapsible</a:t>
            </a:r>
            <a:r>
              <a:rPr lang="fr-FR" sz="1600" dirty="0"/>
              <a:t> sections).</a:t>
            </a:r>
          </a:p>
          <a:p>
            <a:pPr lvl="1" indent="-330200" algn="l">
              <a:buSzPts val="1600"/>
              <a:buChar char="●"/>
            </a:pPr>
            <a:r>
              <a:rPr lang="en-US" sz="1600" dirty="0"/>
              <a:t>Test usability and gather feedback.</a:t>
            </a:r>
          </a:p>
          <a:p>
            <a:pPr marL="584200" lvl="1" indent="0" algn="l">
              <a:buSzPts val="1600"/>
            </a:pPr>
            <a:endParaRPr lang="en-US" sz="1600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b="1" dirty="0"/>
              <a:t>Example: </a:t>
            </a:r>
          </a:p>
          <a:p>
            <a:pPr lvl="1" indent="-330200" algn="l">
              <a:buSzPts val="1600"/>
              <a:buChar char="●"/>
            </a:pPr>
            <a:r>
              <a:rPr lang="en-US" sz="1600" dirty="0"/>
              <a:t>Udemy-style hierarchical tree: Categories like "Programming" → "Web Development" → "HTML Basics.“</a:t>
            </a:r>
          </a:p>
          <a:p>
            <a:pPr lvl="1" indent="-330200" algn="l">
              <a:buSzPts val="1600"/>
              <a:buChar char="●"/>
            </a:pPr>
            <a:r>
              <a:rPr lang="en-US" sz="1600" dirty="0"/>
              <a:t>Tree-like GUI for browsing courses and their details.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b="1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b="1" dirty="0"/>
              <a:t>Real-World Analogy: </a:t>
            </a:r>
          </a:p>
          <a:p>
            <a:pPr lvl="1" indent="-330200" algn="l">
              <a:buSzPts val="1600"/>
              <a:buChar char="●"/>
            </a:pPr>
            <a:r>
              <a:rPr lang="en-US" sz="1600" dirty="0"/>
              <a:t>Similar to finding books by genre and subgenre in a bookstore.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45CB872-D023-6787-6C76-4823B5C6C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019" y="571880"/>
            <a:ext cx="2631503" cy="457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22;p49">
            <a:extLst>
              <a:ext uri="{FF2B5EF4-FFF2-40B4-BE49-F238E27FC236}">
                <a16:creationId xmlns:a16="http://schemas.microsoft.com/office/drawing/2014/main" id="{8E73C9C0-FFF2-EC7D-FC54-540A96D2ECB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46558" y="461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Google Shape;323;p49">
            <a:extLst>
              <a:ext uri="{FF2B5EF4-FFF2-40B4-BE49-F238E27FC236}">
                <a16:creationId xmlns:a16="http://schemas.microsoft.com/office/drawing/2014/main" id="{682911EE-444A-5AB4-9DFD-D7A66991B95E}"/>
              </a:ext>
            </a:extLst>
          </p:cNvPr>
          <p:cNvSpPr txBox="1">
            <a:spLocks/>
          </p:cNvSpPr>
          <p:nvPr/>
        </p:nvSpPr>
        <p:spPr>
          <a:xfrm>
            <a:off x="420907" y="245403"/>
            <a:ext cx="7880882" cy="493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SzTx/>
              <a:buFont typeface="Arial"/>
              <a:buNone/>
              <a:defRPr/>
            </a:pPr>
            <a:r>
              <a:rPr lang="en-US" sz="3650" b="0" dirty="0">
                <a:solidFill>
                  <a:schemeClr val="bg1"/>
                </a:solidFill>
              </a:rPr>
              <a:t>Hypertext Model</a:t>
            </a:r>
            <a:endParaRPr lang="en-US" sz="3650" dirty="0">
              <a:solidFill>
                <a:schemeClr val="bg1"/>
              </a:solidFill>
            </a:endParaRPr>
          </a:p>
        </p:txBody>
      </p:sp>
      <p:sp>
        <p:nvSpPr>
          <p:cNvPr id="5" name="Google Shape;324;p49">
            <a:extLst>
              <a:ext uri="{FF2B5EF4-FFF2-40B4-BE49-F238E27FC236}">
                <a16:creationId xmlns:a16="http://schemas.microsoft.com/office/drawing/2014/main" id="{028F07D6-A1D4-B9F3-2F3F-B5E27D288583}"/>
              </a:ext>
            </a:extLst>
          </p:cNvPr>
          <p:cNvSpPr txBox="1">
            <a:spLocks/>
          </p:cNvSpPr>
          <p:nvPr/>
        </p:nvSpPr>
        <p:spPr>
          <a:xfrm>
            <a:off x="0" y="935088"/>
            <a:ext cx="6576365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127000" indent="0" algn="l">
              <a:buSzPts val="1600"/>
            </a:pPr>
            <a:r>
              <a:rPr lang="en-US" sz="1600" b="1" dirty="0"/>
              <a:t>Steps: </a:t>
            </a:r>
          </a:p>
          <a:p>
            <a:pPr lvl="1" indent="-330200" algn="l">
              <a:buSzPts val="1600"/>
              <a:buFont typeface="Merriweather"/>
              <a:buChar char="●"/>
            </a:pPr>
            <a:r>
              <a:rPr lang="fr-FR" sz="1600" dirty="0" err="1"/>
              <a:t>Identify</a:t>
            </a:r>
            <a:r>
              <a:rPr lang="fr-FR" sz="1600" dirty="0"/>
              <a:t> content </a:t>
            </a:r>
            <a:r>
              <a:rPr lang="fr-FR" sz="1600" dirty="0" err="1"/>
              <a:t>nodes</a:t>
            </a:r>
            <a:r>
              <a:rPr lang="fr-FR" sz="1600" dirty="0"/>
              <a:t> (</a:t>
            </a:r>
            <a:r>
              <a:rPr lang="fr-FR" sz="1600" dirty="0" err="1"/>
              <a:t>chapters</a:t>
            </a:r>
            <a:r>
              <a:rPr lang="fr-FR" sz="1600" dirty="0"/>
              <a:t>, articles).</a:t>
            </a:r>
          </a:p>
          <a:p>
            <a:pPr lvl="1" indent="-330200" algn="l">
              <a:buSzPts val="1600"/>
              <a:buFont typeface="Merriweather"/>
              <a:buChar char="●"/>
            </a:pPr>
            <a:r>
              <a:rPr lang="en-US" sz="1600" dirty="0"/>
              <a:t>Create links between related nodes.</a:t>
            </a:r>
          </a:p>
          <a:p>
            <a:pPr lvl="1" indent="-330200" algn="l">
              <a:buSzPts val="1600"/>
              <a:buFont typeface="Merriweather"/>
              <a:buChar char="●"/>
            </a:pPr>
            <a:r>
              <a:rPr lang="en-US" sz="1600" dirty="0"/>
              <a:t>Enhance navigation with features like search, back buttons</a:t>
            </a:r>
            <a:r>
              <a:rPr lang="fr-FR" sz="1600" dirty="0"/>
              <a:t>.</a:t>
            </a:r>
            <a:endParaRPr lang="en-US" sz="1600" dirty="0"/>
          </a:p>
          <a:p>
            <a:pPr marL="127000" indent="0" algn="l">
              <a:buSzPts val="1600"/>
            </a:pPr>
            <a:endParaRPr lang="en-US" sz="1600" b="1" dirty="0"/>
          </a:p>
          <a:p>
            <a:pPr marL="127000" indent="0" algn="l">
              <a:buSzPts val="1600"/>
            </a:pPr>
            <a:r>
              <a:rPr lang="en-US" sz="1600" b="1" dirty="0"/>
              <a:t>Example: </a:t>
            </a:r>
          </a:p>
          <a:p>
            <a:pPr lvl="1" indent="-330200" algn="l">
              <a:buSzPts val="1600"/>
              <a:buFont typeface="Merriweather"/>
              <a:buChar char="●"/>
            </a:pPr>
            <a:r>
              <a:rPr lang="en-US" sz="1600" dirty="0"/>
              <a:t>Sherlock Holmes e-book: Chapters linked for seamless transitions.</a:t>
            </a:r>
          </a:p>
          <a:p>
            <a:pPr lvl="1" indent="-330200" algn="l">
              <a:buSzPts val="1600"/>
              <a:buFont typeface="Merriweather"/>
              <a:buChar char="●"/>
            </a:pPr>
            <a:r>
              <a:rPr lang="en-US" sz="1600" dirty="0"/>
              <a:t>Features like search, back button, and highlighted links.</a:t>
            </a:r>
            <a:endParaRPr lang="en-US" sz="1600" b="1" dirty="0"/>
          </a:p>
          <a:p>
            <a:pPr marL="127000" indent="0" algn="l">
              <a:buSzPts val="1600"/>
            </a:pPr>
            <a:endParaRPr lang="en-US" sz="1600" b="1" dirty="0"/>
          </a:p>
          <a:p>
            <a:pPr marL="127000" indent="0" algn="l">
              <a:buSzPts val="1600"/>
            </a:pPr>
            <a:r>
              <a:rPr lang="en-US" sz="1600" b="1" dirty="0"/>
              <a:t>Real-World Analogy: </a:t>
            </a:r>
          </a:p>
          <a:p>
            <a:pPr lvl="1" indent="-330200" algn="l">
              <a:buSzPts val="1600"/>
              <a:buFont typeface="Merriweather"/>
              <a:buChar char="●"/>
            </a:pPr>
            <a:r>
              <a:rPr lang="en-US" sz="1600" dirty="0"/>
              <a:t>Hypertext is like exploring linked news articles on a website.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BE02AC6-678E-530C-B213-5E15F99B1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978" y="370369"/>
            <a:ext cx="2384755" cy="313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>
          <a:extLst>
            <a:ext uri="{FF2B5EF4-FFF2-40B4-BE49-F238E27FC236}">
              <a16:creationId xmlns:a16="http://schemas.microsoft.com/office/drawing/2014/main" id="{5BF9AEDB-D2BE-17AA-A93B-3DA2E1602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>
            <a:extLst>
              <a:ext uri="{FF2B5EF4-FFF2-40B4-BE49-F238E27FC236}">
                <a16:creationId xmlns:a16="http://schemas.microsoft.com/office/drawing/2014/main" id="{A6A61755-8E65-E36E-F7B3-EBB4B9162BE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46558" y="461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23" name="Google Shape;323;p49">
            <a:extLst>
              <a:ext uri="{FF2B5EF4-FFF2-40B4-BE49-F238E27FC236}">
                <a16:creationId xmlns:a16="http://schemas.microsoft.com/office/drawing/2014/main" id="{7FD1720A-F09A-65D8-06EF-B3BF3FD8D2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0907" y="245403"/>
            <a:ext cx="7411651" cy="493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5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Impact and Future Prospects</a:t>
            </a:r>
            <a:endParaRPr kumimoji="0" lang="en-US" sz="3650" b="1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4" name="Google Shape;324;p49">
            <a:extLst>
              <a:ext uri="{FF2B5EF4-FFF2-40B4-BE49-F238E27FC236}">
                <a16:creationId xmlns:a16="http://schemas.microsoft.com/office/drawing/2014/main" id="{D169D01E-8677-7402-CB97-77BD9FBD331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996806"/>
            <a:ext cx="6715354" cy="26468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b="1" dirty="0"/>
              <a:t>Benefits: </a:t>
            </a:r>
          </a:p>
          <a:p>
            <a:pPr lvl="1" indent="-330200" algn="l">
              <a:buSzPts val="1600"/>
              <a:buChar char="●"/>
            </a:pPr>
            <a:r>
              <a:rPr lang="en-US" sz="1600" dirty="0"/>
              <a:t>Faster, easier access to information.</a:t>
            </a:r>
          </a:p>
          <a:p>
            <a:pPr lvl="1" indent="-330200" algn="l">
              <a:buSzPts val="1600"/>
              <a:buChar char="●"/>
            </a:pPr>
            <a:r>
              <a:rPr lang="en-US" sz="1600" dirty="0"/>
              <a:t>Enhanced user engagement and experience.</a:t>
            </a:r>
          </a:p>
          <a:p>
            <a:pPr lvl="1" indent="-330200" algn="l">
              <a:buSzPts val="1600"/>
              <a:buChar char="●"/>
            </a:pPr>
            <a:endParaRPr lang="en-US" sz="1600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b="1" dirty="0"/>
              <a:t>Applications: </a:t>
            </a:r>
          </a:p>
          <a:p>
            <a:pPr lvl="1" indent="-330200" algn="l">
              <a:buSzPts val="1600"/>
              <a:buChar char="●"/>
            </a:pPr>
            <a:r>
              <a:rPr lang="en-US" sz="1600" dirty="0"/>
              <a:t>Educational platforms, online libraries, research tools.</a:t>
            </a:r>
            <a:endParaRPr lang="en-US" sz="1600" b="1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b="1" dirty="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r>
              <a:rPr lang="en-US" sz="1600" b="1" dirty="0"/>
              <a:t>Real-World Analogy: </a:t>
            </a:r>
          </a:p>
          <a:p>
            <a:pPr lvl="1" indent="-330200" algn="l">
              <a:buSzPts val="1600"/>
              <a:buChar char="●"/>
            </a:pPr>
            <a:r>
              <a:rPr lang="en-US" sz="1600" dirty="0"/>
              <a:t>Like upgrading from static road maps to dynamic GPS systems..</a:t>
            </a:r>
          </a:p>
        </p:txBody>
      </p:sp>
    </p:spTree>
    <p:extLst>
      <p:ext uri="{BB962C8B-B14F-4D97-AF65-F5344CB8AC3E}">
        <p14:creationId xmlns:p14="http://schemas.microsoft.com/office/powerpoint/2010/main" val="29142346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313</Words>
  <Application>Microsoft Office PowerPoint</Application>
  <PresentationFormat>On-screen Show (16:9)</PresentationFormat>
  <Paragraphs>54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DM Sans Medium</vt:lpstr>
      <vt:lpstr>Arial</vt:lpstr>
      <vt:lpstr>DM Sans</vt:lpstr>
      <vt:lpstr>Merriweather</vt:lpstr>
      <vt:lpstr>Simple Light</vt:lpstr>
      <vt:lpstr>Science Presentation</vt:lpstr>
      <vt:lpstr>Information Retrieval</vt:lpstr>
      <vt:lpstr>Goal Definition</vt:lpstr>
      <vt:lpstr>Structure Guided Browsing(SGB)</vt:lpstr>
      <vt:lpstr>PowerPoint Presentation</vt:lpstr>
      <vt:lpstr>Impact and Future Prospects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Muhammad Umair Shahid</cp:lastModifiedBy>
  <cp:revision>153</cp:revision>
  <dcterms:modified xsi:type="dcterms:W3CDTF">2024-12-12T10:22:51Z</dcterms:modified>
</cp:coreProperties>
</file>