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9"/>
  </p:notesMasterIdLst>
  <p:sldIdLst>
    <p:sldId id="256" r:id="rId3"/>
    <p:sldId id="258" r:id="rId4"/>
    <p:sldId id="259" r:id="rId5"/>
    <p:sldId id="262" r:id="rId6"/>
    <p:sldId id="273" r:id="rId7"/>
    <p:sldId id="261" r:id="rId8"/>
  </p:sldIdLst>
  <p:sldSz cx="9144000" cy="5143500" type="screen16x9"/>
  <p:notesSz cx="6858000" cy="9144000"/>
  <p:embeddedFontLs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DM Sans Medium" pitchFamily="2" charset="0"/>
      <p:regular r:id="rId14"/>
      <p:bold r:id="rId15"/>
      <p:italic r:id="rId16"/>
      <p:boldItalic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49" autoAdjust="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4551a1e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4551a1e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4551a1e1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4551a1e1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551a1e1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551a1e1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FD06F2A-32BF-731C-72E3-4AC31788A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>
            <a:extLst>
              <a:ext uri="{FF2B5EF4-FFF2-40B4-BE49-F238E27FC236}">
                <a16:creationId xmlns:a16="http://schemas.microsoft.com/office/drawing/2014/main" id="{644DDFB5-A300-BBF3-AC6C-3252E288C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>
            <a:extLst>
              <a:ext uri="{FF2B5EF4-FFF2-40B4-BE49-F238E27FC236}">
                <a16:creationId xmlns:a16="http://schemas.microsoft.com/office/drawing/2014/main" id="{7A0677EC-68DC-CFD4-AE5D-823104753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02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/>
          </p:nvPr>
        </p:nvSpPr>
        <p:spPr>
          <a:xfrm>
            <a:off x="919500" y="196450"/>
            <a:ext cx="73050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Information Retrieval</a:t>
            </a:r>
            <a:endParaRPr sz="5000"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2"/>
          </p:nvPr>
        </p:nvSpPr>
        <p:spPr>
          <a:xfrm>
            <a:off x="1962315" y="2484161"/>
            <a:ext cx="5219368" cy="428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M. Umair Shahid </a:t>
            </a:r>
            <a:r>
              <a:rPr lang="en" dirty="0">
                <a:solidFill>
                  <a:srgbClr val="F3F0DF"/>
                </a:solidFill>
                <a:latin typeface="DM Sans"/>
                <a:ea typeface="DM Sans"/>
                <a:cs typeface="DM Sans"/>
                <a:sym typeface="DM Sans"/>
              </a:rPr>
              <a:t>[2021-CS-144]</a:t>
            </a:r>
            <a:endParaRPr dirty="0"/>
          </a:p>
        </p:txBody>
      </p:sp>
      <p:sp>
        <p:nvSpPr>
          <p:cNvPr id="264" name="Google Shape;264;p44"/>
          <p:cNvSpPr txBox="1">
            <a:spLocks noGrp="1"/>
          </p:cNvSpPr>
          <p:nvPr>
            <p:ph type="ctrTitle"/>
          </p:nvPr>
        </p:nvSpPr>
        <p:spPr>
          <a:xfrm>
            <a:off x="2194807" y="1294231"/>
            <a:ext cx="4754384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Assignment 5</a:t>
            </a:r>
            <a:br>
              <a:rPr lang="en" sz="3000" dirty="0"/>
            </a:br>
            <a:r>
              <a:rPr lang="en" sz="3000" dirty="0"/>
              <a:t>Set </a:t>
            </a:r>
            <a:r>
              <a:rPr lang="en-US" sz="3000" dirty="0"/>
              <a:t>Theoretic Models</a:t>
            </a:r>
            <a:endParaRPr sz="3000" dirty="0"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2"/>
          </p:nvPr>
        </p:nvSpPr>
        <p:spPr>
          <a:xfrm>
            <a:off x="2269199" y="2912946"/>
            <a:ext cx="460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Dr. Khaldoon Syed Khurshid</a:t>
            </a:r>
            <a:endParaRPr dirty="0"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2"/>
          </p:nvPr>
        </p:nvSpPr>
        <p:spPr>
          <a:xfrm>
            <a:off x="1815150" y="4058650"/>
            <a:ext cx="5513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</a:t>
            </a:r>
            <a:br>
              <a:rPr lang="en"/>
            </a:br>
            <a:r>
              <a:rPr lang="en"/>
              <a:t>University of Engineering and Technology Lahore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0" y="1008009"/>
            <a:ext cx="6159398" cy="3631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Imagine you have a huge online store with thousands of products.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Traditional searches treat results like a strict yes/no: either you get everything that matches "headphones" or nothing.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The Extended Boolean Model is like giving the search a brain—it can understand "more than just yes/no," allowing partial matches and flexible conditions.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In simple words: instead of just “must have term X,” it can say “prefer term X, but if it’s not there, look for something close.”</a:t>
            </a:r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 idx="4294967295"/>
          </p:nvPr>
        </p:nvSpPr>
        <p:spPr>
          <a:xfrm>
            <a:off x="395399" y="281654"/>
            <a:ext cx="333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dirty="0">
                <a:solidFill>
                  <a:schemeClr val="lt1"/>
                </a:solidFill>
              </a:rPr>
              <a:t>Introduction</a:t>
            </a:r>
            <a:endParaRPr sz="3650" dirty="0">
              <a:solidFill>
                <a:schemeClr val="lt1"/>
              </a:solidFill>
            </a:endParaRPr>
          </a:p>
        </p:txBody>
      </p:sp>
      <p:pic>
        <p:nvPicPr>
          <p:cNvPr id="1034" name="Picture 10" descr="Headphones | Sony Pakistan">
            <a:extLst>
              <a:ext uri="{FF2B5EF4-FFF2-40B4-BE49-F238E27FC236}">
                <a16:creationId xmlns:a16="http://schemas.microsoft.com/office/drawing/2014/main" id="{E4D27069-F8FC-8C4C-24EC-4BFBF80AF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5" r="31391"/>
          <a:stretch/>
        </p:blipFill>
        <p:spPr bwMode="auto">
          <a:xfrm>
            <a:off x="6683518" y="1008009"/>
            <a:ext cx="2205345" cy="338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 idx="4294967295"/>
          </p:nvPr>
        </p:nvSpPr>
        <p:spPr>
          <a:xfrm>
            <a:off x="375745" y="351550"/>
            <a:ext cx="39834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0" y="1078430"/>
            <a:ext cx="5228100" cy="3139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We want to help customers find exactly what they need, even when their requests are complicated.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The goal: Let users say things like “Find electronics under $500 that aren’t from </a:t>
            </a:r>
            <a:r>
              <a:rPr lang="en-US" sz="1600" dirty="0" err="1"/>
              <a:t>BrandX</a:t>
            </a:r>
            <a:r>
              <a:rPr lang="en-US" sz="1600" dirty="0"/>
              <a:t>” and the system smartly narrows down the results.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This leads to happier customers because they get more accurate results, faster.</a:t>
            </a:r>
          </a:p>
        </p:txBody>
      </p:sp>
      <p:pic>
        <p:nvPicPr>
          <p:cNvPr id="2050" name="Picture 2" descr="Cartoon Man Thinking Images - Free Download on Freepik">
            <a:extLst>
              <a:ext uri="{FF2B5EF4-FFF2-40B4-BE49-F238E27FC236}">
                <a16:creationId xmlns:a16="http://schemas.microsoft.com/office/drawing/2014/main" id="{E8A22451-BEBF-8190-A7E0-9101C685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71" y="1078430"/>
            <a:ext cx="3284068" cy="32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-132535" y="765520"/>
            <a:ext cx="6431280" cy="4124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1" indent="-330200" algn="l">
              <a:buSzPts val="1600"/>
              <a:buChar char="●"/>
            </a:pPr>
            <a:r>
              <a:rPr lang="en-US" sz="1600" dirty="0"/>
              <a:t>Suppose you’re searching for a TV on an online store. If you say, “Show me Electronics AND price&lt;500 AND NOT </a:t>
            </a:r>
            <a:r>
              <a:rPr lang="en-US" sz="1600" dirty="0" err="1"/>
              <a:t>brand:soundwave</a:t>
            </a:r>
            <a:r>
              <a:rPr lang="en-US" sz="1600" dirty="0"/>
              <a:t>,” a regular Boolean system might struggle.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The Extended Boolean model understands:</a:t>
            </a:r>
          </a:p>
          <a:p>
            <a:pPr lvl="2" indent="-330200" algn="l">
              <a:buSzPts val="1600"/>
              <a:buChar char="●"/>
            </a:pPr>
            <a:r>
              <a:rPr lang="en-US" sz="1600" dirty="0"/>
              <a:t>“Electronics” means it should be in that category.</a:t>
            </a:r>
          </a:p>
          <a:p>
            <a:pPr lvl="2" indent="-330200" algn="l">
              <a:buSzPts val="1600"/>
              <a:buChar char="●"/>
            </a:pPr>
            <a:r>
              <a:rPr lang="en-US" sz="1600" dirty="0"/>
              <a:t>“price&lt;500” filters out expensive items.</a:t>
            </a:r>
          </a:p>
          <a:p>
            <a:pPr lvl="2" indent="-330200" algn="l">
              <a:buSzPts val="1600"/>
              <a:buChar char="●"/>
            </a:pPr>
            <a:r>
              <a:rPr lang="en-US" sz="1600" dirty="0"/>
              <a:t>“NOT </a:t>
            </a:r>
            <a:r>
              <a:rPr lang="en-US" sz="1600" dirty="0" err="1"/>
              <a:t>brand:soundwave</a:t>
            </a:r>
            <a:r>
              <a:rPr lang="en-US" sz="1600" dirty="0"/>
              <a:t>” removes items from that brand.</a:t>
            </a:r>
          </a:p>
          <a:p>
            <a:pPr marL="584200" lvl="1" indent="0" algn="l">
              <a:buSzPts val="1600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In a real store: </a:t>
            </a:r>
            <a:r>
              <a:rPr lang="en-US" sz="1600" dirty="0"/>
              <a:t>It’s like telling a salesperson, “Show me TVs in the electronics section, cheaper than $500, and no </a:t>
            </a:r>
            <a:r>
              <a:rPr lang="en-US" sz="1600" dirty="0" err="1"/>
              <a:t>SoundWave</a:t>
            </a:r>
            <a:r>
              <a:rPr lang="en-US" sz="1600" dirty="0"/>
              <a:t> brand.” They respond with a tailored list, not just a random pile of products.</a:t>
            </a:r>
          </a:p>
        </p:txBody>
      </p:sp>
      <p:sp>
        <p:nvSpPr>
          <p:cNvPr id="334" name="Google Shape;334;p50"/>
          <p:cNvSpPr txBox="1">
            <a:spLocks noGrp="1"/>
          </p:cNvSpPr>
          <p:nvPr>
            <p:ph type="title" idx="4294967295"/>
          </p:nvPr>
        </p:nvSpPr>
        <p:spPr>
          <a:xfrm>
            <a:off x="451209" y="134320"/>
            <a:ext cx="5263792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Real-World Example</a:t>
            </a:r>
          </a:p>
        </p:txBody>
      </p:sp>
      <p:pic>
        <p:nvPicPr>
          <p:cNvPr id="5122" name="Picture 2" descr="How to Start an Online Store in 2024: 10 Easy Steps">
            <a:extLst>
              <a:ext uri="{FF2B5EF4-FFF2-40B4-BE49-F238E27FC236}">
                <a16:creationId xmlns:a16="http://schemas.microsoft.com/office/drawing/2014/main" id="{383F9725-FA6D-713A-0678-1640111C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58" y="1333500"/>
            <a:ext cx="2902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6DD9035C-BD96-FF0F-3D70-AF8DBF15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>
            <a:extLst>
              <a:ext uri="{FF2B5EF4-FFF2-40B4-BE49-F238E27FC236}">
                <a16:creationId xmlns:a16="http://schemas.microsoft.com/office/drawing/2014/main" id="{BD1E56A1-5C3D-C9E2-2E2E-1B25979CAB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3" name="Google Shape;333;p50">
            <a:extLst>
              <a:ext uri="{FF2B5EF4-FFF2-40B4-BE49-F238E27FC236}">
                <a16:creationId xmlns:a16="http://schemas.microsoft.com/office/drawing/2014/main" id="{F7E1DC79-4689-5420-04C8-5C660A2AE4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87680" y="799293"/>
            <a:ext cx="7505395" cy="3877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584200" lvl="1" indent="0" algn="l">
              <a:buSzPts val="1600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Start with a CSV of products: each product has fields like name, brand, price, category.</a:t>
            </a:r>
          </a:p>
          <a:p>
            <a:pPr lvl="1" indent="-330200" algn="l">
              <a:buSzPts val="1600"/>
              <a:buChar char="●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Convert everything into a searchable “dictionary” of terms.</a:t>
            </a:r>
          </a:p>
          <a:p>
            <a:pPr lvl="1" indent="-330200" algn="l">
              <a:buSzPts val="1600"/>
              <a:buChar char="●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Use a small piece of code (in Python) to:</a:t>
            </a:r>
          </a:p>
          <a:p>
            <a:pPr lvl="2" indent="-330200" algn="l">
              <a:buSzPts val="1600"/>
              <a:buChar char="●"/>
            </a:pPr>
            <a:r>
              <a:rPr lang="en-US" sz="1600" dirty="0"/>
              <a:t>Break down user’s query into understandable parts (like “</a:t>
            </a:r>
            <a:r>
              <a:rPr lang="en-US" sz="1600" dirty="0" err="1"/>
              <a:t>category:electronics</a:t>
            </a:r>
            <a:r>
              <a:rPr lang="en-US" sz="1600" dirty="0"/>
              <a:t>,” “price&lt;500,” etc.).</a:t>
            </a:r>
          </a:p>
          <a:p>
            <a:pPr lvl="2" indent="-330200" algn="l">
              <a:buSzPts val="1600"/>
              <a:buChar char="●"/>
            </a:pPr>
            <a:r>
              <a:rPr lang="en-US" sz="1600" dirty="0"/>
              <a:t>Check each product’s details against these parts.</a:t>
            </a:r>
          </a:p>
          <a:p>
            <a:pPr lvl="2" indent="-330200" algn="l">
              <a:buSzPts val="1600"/>
              <a:buChar char="●"/>
            </a:pPr>
            <a:r>
              <a:rPr lang="en-US" sz="1600" dirty="0"/>
              <a:t>Combine results using extended Boolean logic so it’s flexible, not rigid.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Result:</a:t>
            </a:r>
            <a:r>
              <a:rPr lang="en-US" sz="1600" dirty="0"/>
              <a:t> A neat list of products that match most (or all) of what you asked for.</a:t>
            </a:r>
          </a:p>
        </p:txBody>
      </p:sp>
      <p:sp>
        <p:nvSpPr>
          <p:cNvPr id="334" name="Google Shape;334;p50">
            <a:extLst>
              <a:ext uri="{FF2B5EF4-FFF2-40B4-BE49-F238E27FC236}">
                <a16:creationId xmlns:a16="http://schemas.microsoft.com/office/drawing/2014/main" id="{CB646E5C-E380-75F4-68EB-43F16EA529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1209" y="134320"/>
            <a:ext cx="4120792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Implementation</a:t>
            </a:r>
          </a:p>
        </p:txBody>
      </p:sp>
      <p:pic>
        <p:nvPicPr>
          <p:cNvPr id="4099" name="Picture 3" descr="What is an Implementation Plan, and How Do You Create One? | Motion">
            <a:extLst>
              <a:ext uri="{FF2B5EF4-FFF2-40B4-BE49-F238E27FC236}">
                <a16:creationId xmlns:a16="http://schemas.microsoft.com/office/drawing/2014/main" id="{963DD85F-5C32-20D1-D305-E3B06BC3D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5" t="15223" r="3291" b="1838"/>
          <a:stretch/>
        </p:blipFill>
        <p:spPr bwMode="auto">
          <a:xfrm>
            <a:off x="7142335" y="1181100"/>
            <a:ext cx="1882048" cy="32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title" idx="4294967295"/>
          </p:nvPr>
        </p:nvSpPr>
        <p:spPr>
          <a:xfrm>
            <a:off x="420907" y="245403"/>
            <a:ext cx="6364903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Shortcomings</a:t>
            </a:r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1"/>
          </p:nvPr>
        </p:nvSpPr>
        <p:spPr>
          <a:xfrm>
            <a:off x="0" y="965220"/>
            <a:ext cx="7977987" cy="3631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Complex Queries: </a:t>
            </a:r>
            <a:r>
              <a:rPr lang="en-US" sz="1600" dirty="0"/>
              <a:t>The more complicated the request, the trickier and slower it can get.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Ranking Could Be Better: </a:t>
            </a:r>
            <a:r>
              <a:rPr lang="en-US" sz="1600" dirty="0"/>
              <a:t>While it’s more flexible than simple Boolean, it still might need smarter ranking (like showing the “best matches” first).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Field Limitations: </a:t>
            </a:r>
            <a:r>
              <a:rPr lang="en-US" sz="1600" dirty="0"/>
              <a:t>If the data isn’t well-structured or missing fields, results may be less helpful.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Still Needs Tuning: </a:t>
            </a:r>
            <a:r>
              <a:rPr lang="en-US" sz="1600" dirty="0"/>
              <a:t>Just because it’s “extended” doesn’t mean it’s perfect. We might need additional logic for synonyms, misspellings, or user errors.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523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DM Sans Medium</vt:lpstr>
      <vt:lpstr>Arial</vt:lpstr>
      <vt:lpstr>DM Sans</vt:lpstr>
      <vt:lpstr>Merriweather</vt:lpstr>
      <vt:lpstr>Simple Light</vt:lpstr>
      <vt:lpstr>Science Presentation</vt:lpstr>
      <vt:lpstr>Information Retrieval</vt:lpstr>
      <vt:lpstr>Introduction</vt:lpstr>
      <vt:lpstr>Goal Definition</vt:lpstr>
      <vt:lpstr>Real-World Example</vt:lpstr>
      <vt:lpstr>Implementation</vt:lpstr>
      <vt:lpstr>Shortcomings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Umair Shahid</cp:lastModifiedBy>
  <cp:revision>152</cp:revision>
  <dcterms:modified xsi:type="dcterms:W3CDTF">2024-12-12T10:24:24Z</dcterms:modified>
</cp:coreProperties>
</file>