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  <p:sldMasterId id="2147483690" r:id="rId2"/>
  </p:sldMasterIdLst>
  <p:notesMasterIdLst>
    <p:notesMasterId r:id="rId10"/>
  </p:notesMasterIdLst>
  <p:sldIdLst>
    <p:sldId id="256" r:id="rId3"/>
    <p:sldId id="258" r:id="rId4"/>
    <p:sldId id="259" r:id="rId5"/>
    <p:sldId id="262" r:id="rId6"/>
    <p:sldId id="273" r:id="rId7"/>
    <p:sldId id="261" r:id="rId8"/>
    <p:sldId id="274" r:id="rId9"/>
  </p:sldIdLst>
  <p:sldSz cx="9144000" cy="5143500" type="screen16x9"/>
  <p:notesSz cx="6858000" cy="9144000"/>
  <p:embeddedFontLst>
    <p:embeddedFont>
      <p:font typeface="DM Sans" pitchFamily="2" charset="0"/>
      <p:regular r:id="rId11"/>
      <p:bold r:id="rId12"/>
      <p:italic r:id="rId13"/>
      <p:boldItalic r:id="rId14"/>
    </p:embeddedFont>
    <p:embeddedFont>
      <p:font typeface="DM Sans Medium" pitchFamily="2" charset="0"/>
      <p:regular r:id="rId15"/>
      <p:bold r:id="rId16"/>
      <p:italic r:id="rId17"/>
      <p:boldItalic r:id="rId18"/>
    </p:embeddedFont>
    <p:embeddedFont>
      <p:font typeface="Merriweather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049" autoAdjust="0"/>
  </p:normalViewPr>
  <p:slideViewPr>
    <p:cSldViewPr snapToGrid="0">
      <p:cViewPr varScale="1">
        <p:scale>
          <a:sx n="87" d="100"/>
          <a:sy n="87" d="100"/>
        </p:scale>
        <p:origin x="680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4551a1e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4551a1e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4551a1e1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14551a1e1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4551a1e15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4551a1e15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4551a1e1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4551a1e1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0FD06F2A-32BF-731C-72E3-4AC31788A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4551a1e15_1_3:notes">
            <a:extLst>
              <a:ext uri="{FF2B5EF4-FFF2-40B4-BE49-F238E27FC236}">
                <a16:creationId xmlns:a16="http://schemas.microsoft.com/office/drawing/2014/main" id="{644DDFB5-A300-BBF3-AC6C-3252E288CE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4551a1e15_1_3:notes">
            <a:extLst>
              <a:ext uri="{FF2B5EF4-FFF2-40B4-BE49-F238E27FC236}">
                <a16:creationId xmlns:a16="http://schemas.microsoft.com/office/drawing/2014/main" id="{7A0677EC-68DC-CFD4-AE5D-823104753A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027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4551a1e15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4551a1e15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>
          <a:extLst>
            <a:ext uri="{FF2B5EF4-FFF2-40B4-BE49-F238E27FC236}">
              <a16:creationId xmlns:a16="http://schemas.microsoft.com/office/drawing/2014/main" id="{9652A725-81D1-D96B-82F3-598F63A56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4551a1e15_0_309:notes">
            <a:extLst>
              <a:ext uri="{FF2B5EF4-FFF2-40B4-BE49-F238E27FC236}">
                <a16:creationId xmlns:a16="http://schemas.microsoft.com/office/drawing/2014/main" id="{A25C27B2-6A25-5491-CFA2-FCA5AEAA73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4551a1e15_0_309:notes">
            <a:extLst>
              <a:ext uri="{FF2B5EF4-FFF2-40B4-BE49-F238E27FC236}">
                <a16:creationId xmlns:a16="http://schemas.microsoft.com/office/drawing/2014/main" id="{C0B17201-BABE-428A-CCEF-CC8490A738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628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26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4" name="Google Shape;124;p28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2" name="Google Shape;132;p29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2" name="Google Shape;142;p31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5" name="Google Shape;145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31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1" name="Google Shape;151;p32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4" name="Google Shape;154;p32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9" name="Google Shape;159;p32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32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4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ubTitle" idx="2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5"/>
          <p:cNvSpPr>
            <a:spLocks noGrp="1"/>
          </p:cNvSpPr>
          <p:nvPr>
            <p:ph type="pic" idx="3"/>
          </p:nvPr>
        </p:nvSpPr>
        <p:spPr>
          <a:xfrm>
            <a:off x="4437578" y="2171250"/>
            <a:ext cx="4509600" cy="27756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81" name="Google Shape;181;p35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number" type="secHead">
  <p:cSld name="SECTION_HEADER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>
            <a:spLocks noGrp="1"/>
          </p:cNvSpPr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4" name="Google Shape;18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36"/>
          <p:cNvSpPr txBox="1">
            <a:spLocks noGrp="1"/>
          </p:cNvSpPr>
          <p:nvPr>
            <p:ph type="title" idx="2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title" idx="3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7" name="Google Shape;187;p36"/>
          <p:cNvSpPr txBox="1">
            <a:spLocks noGrp="1"/>
          </p:cNvSpPr>
          <p:nvPr>
            <p:ph type="title" idx="4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title" idx="5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body" idx="6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 type="tx">
  <p:cSld name="TITLE_AND_BODY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37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94" name="Google Shape;194;p37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TITLE_AND_BODY_1">
    <p:bg>
      <p:bgPr>
        <a:solidFill>
          <a:schemeClr val="dk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1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1" type="twoColTx">
  <p:cSld name="TITLE_AND_TWO_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9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9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06" name="Google Shape;206;p39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9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2">
  <p:cSld name="TITLE_AND_TWO_COLUMNS_1">
    <p:bg>
      <p:bgPr>
        <a:solidFill>
          <a:schemeClr val="dk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0"/>
          <p:cNvSpPr>
            <a:spLocks noGrp="1"/>
          </p:cNvSpPr>
          <p:nvPr>
            <p:ph type="pic" idx="2"/>
          </p:nvPr>
        </p:nvSpPr>
        <p:spPr>
          <a:xfrm>
            <a:off x="3726325" y="669925"/>
            <a:ext cx="5220900" cy="42768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13" name="Google Shape;213;p40"/>
          <p:cNvSpPr txBox="1">
            <a:spLocks noGrp="1"/>
          </p:cNvSpPr>
          <p:nvPr>
            <p:ph type="body" idx="3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body" idx="4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40"/>
          <p:cNvSpPr txBox="1">
            <a:spLocks noGrp="1"/>
          </p:cNvSpPr>
          <p:nvPr>
            <p:ph type="sldNum" idx="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chart">
  <p:cSld name="SECTION_TITLE_AND_DESCRIPTION">
    <p:bg>
      <p:bgPr>
        <a:solidFill>
          <a:schemeClr val="l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41"/>
          <p:cNvSpPr txBox="1">
            <a:spLocks noGrp="1"/>
          </p:cNvSpPr>
          <p:nvPr>
            <p:ph type="body" idx="1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41"/>
          <p:cNvSpPr txBox="1">
            <a:spLocks noGrp="1"/>
          </p:cNvSpPr>
          <p:nvPr>
            <p:ph type="body" idx="2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222" name="Google Shape;222;p41"/>
          <p:cNvSpPr txBox="1">
            <a:spLocks noGrp="1"/>
          </p:cNvSpPr>
          <p:nvPr>
            <p:ph type="body" idx="3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">
  <p:cSld name="CAPTION_ONLY">
    <p:bg>
      <p:bgPr>
        <a:solidFill>
          <a:schemeClr val="lt2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42"/>
          <p:cNvSpPr txBox="1">
            <a:spLocks noGrp="1"/>
          </p:cNvSpPr>
          <p:nvPr>
            <p:ph type="body" idx="1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6" name="Google Shape;226;p42"/>
          <p:cNvSpPr txBox="1">
            <a:spLocks noGrp="1"/>
          </p:cNvSpPr>
          <p:nvPr>
            <p:ph type="body" idx="2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7" name="Google Shape;227;p42"/>
          <p:cNvSpPr txBox="1">
            <a:spLocks noGrp="1"/>
          </p:cNvSpPr>
          <p:nvPr>
            <p:ph type="body" idx="3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8" name="Google Shape;228;p42"/>
          <p:cNvSpPr txBox="1">
            <a:spLocks noGrp="1"/>
          </p:cNvSpPr>
          <p:nvPr>
            <p:ph type="body" idx="4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29" name="Google Shape;229;p42"/>
          <p:cNvSpPr txBox="1">
            <a:spLocks noGrp="1"/>
          </p:cNvSpPr>
          <p:nvPr>
            <p:ph type="body" idx="5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0" name="Google Shape;230;p42"/>
          <p:cNvSpPr txBox="1">
            <a:spLocks noGrp="1"/>
          </p:cNvSpPr>
          <p:nvPr>
            <p:ph type="body" idx="6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7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2" name="Google Shape;232;p42"/>
          <p:cNvSpPr txBox="1">
            <a:spLocks noGrp="1"/>
          </p:cNvSpPr>
          <p:nvPr>
            <p:ph type="body" idx="8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9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4" name="Google Shape;234;p42"/>
          <p:cNvSpPr txBox="1">
            <a:spLocks noGrp="1"/>
          </p:cNvSpPr>
          <p:nvPr>
            <p:ph type="body" idx="13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5" name="Google Shape;235;p42"/>
          <p:cNvSpPr txBox="1">
            <a:spLocks noGrp="1"/>
          </p:cNvSpPr>
          <p:nvPr>
            <p:ph type="body" idx="14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6" name="Google Shape;236;p42"/>
          <p:cNvSpPr txBox="1">
            <a:spLocks noGrp="1"/>
          </p:cNvSpPr>
          <p:nvPr>
            <p:ph type="body" idx="15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body" idx="16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8" name="Google Shape;238;p42"/>
          <p:cNvSpPr txBox="1">
            <a:spLocks noGrp="1"/>
          </p:cNvSpPr>
          <p:nvPr>
            <p:ph type="body" idx="17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8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body" idx="19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body" idx="20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body" idx="21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body" idx="22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4" name="Google Shape;244;p42"/>
          <p:cNvSpPr txBox="1">
            <a:spLocks noGrp="1"/>
          </p:cNvSpPr>
          <p:nvPr>
            <p:ph type="body" idx="23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5" name="Google Shape;245;p42"/>
          <p:cNvSpPr txBox="1">
            <a:spLocks noGrp="1"/>
          </p:cNvSpPr>
          <p:nvPr>
            <p:ph type="body" idx="24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6" name="Google Shape;246;p42"/>
          <p:cNvSpPr txBox="1">
            <a:spLocks noGrp="1"/>
          </p:cNvSpPr>
          <p:nvPr>
            <p:ph type="body" idx="25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7" name="Google Shape;247;p42"/>
          <p:cNvSpPr txBox="1">
            <a:spLocks noGrp="1"/>
          </p:cNvSpPr>
          <p:nvPr>
            <p:ph type="body" idx="26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8" name="Google Shape;248;p42"/>
          <p:cNvSpPr txBox="1">
            <a:spLocks noGrp="1"/>
          </p:cNvSpPr>
          <p:nvPr>
            <p:ph type="body" idx="27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body" idx="28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50" name="Google Shape;250;p42"/>
          <p:cNvSpPr txBox="1">
            <a:spLocks noGrp="1"/>
          </p:cNvSpPr>
          <p:nvPr>
            <p:ph type="body" idx="29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51" name="Google Shape;251;p42"/>
          <p:cNvSpPr txBox="1">
            <a:spLocks noGrp="1"/>
          </p:cNvSpPr>
          <p:nvPr>
            <p:ph type="body" idx="30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marL="1371600" lvl="2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marL="1828800" lvl="3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marL="2286000" lvl="4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marL="2743200" lvl="5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marL="3200400" lvl="6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marL="3657600" lvl="7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marL="4114800" lvl="8" indent="-279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252" name="Google Shape;252;p42"/>
          <p:cNvSpPr txBox="1">
            <a:spLocks noGrp="1"/>
          </p:cNvSpPr>
          <p:nvPr>
            <p:ph type="body" idx="31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  <p:sp>
        <p:nvSpPr>
          <p:cNvPr id="253" name="Google Shape;253;p42"/>
          <p:cNvSpPr txBox="1">
            <a:spLocks noGrp="1"/>
          </p:cNvSpPr>
          <p:nvPr>
            <p:ph type="body" idx="32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marL="1828800" lvl="3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marL="2286000" lvl="4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marL="2743200" lvl="5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marL="3200400" lvl="6" indent="-279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marL="3657600" lvl="7" indent="-279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marL="4114800" lvl="8" indent="-2794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sz="3450" b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>
            <a:spLocks noGrp="1"/>
          </p:cNvSpPr>
          <p:nvPr>
            <p:ph type="ctrTitle"/>
          </p:nvPr>
        </p:nvSpPr>
        <p:spPr>
          <a:xfrm>
            <a:off x="919500" y="196450"/>
            <a:ext cx="7305000" cy="10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Information Retrieval</a:t>
            </a:r>
            <a:endParaRPr sz="5000" dirty="0"/>
          </a:p>
        </p:txBody>
      </p:sp>
      <p:sp>
        <p:nvSpPr>
          <p:cNvPr id="263" name="Google Shape;263;p44"/>
          <p:cNvSpPr txBox="1">
            <a:spLocks noGrp="1"/>
          </p:cNvSpPr>
          <p:nvPr>
            <p:ph type="subTitle" idx="2"/>
          </p:nvPr>
        </p:nvSpPr>
        <p:spPr>
          <a:xfrm>
            <a:off x="1962315" y="2484161"/>
            <a:ext cx="5219368" cy="428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by: M. Umair Shahid </a:t>
            </a:r>
            <a:r>
              <a:rPr lang="en" dirty="0">
                <a:solidFill>
                  <a:srgbClr val="F3F0DF"/>
                </a:solidFill>
                <a:latin typeface="DM Sans"/>
                <a:ea typeface="DM Sans"/>
                <a:cs typeface="DM Sans"/>
                <a:sym typeface="DM Sans"/>
              </a:rPr>
              <a:t>[2021-CS-144]</a:t>
            </a:r>
            <a:endParaRPr dirty="0"/>
          </a:p>
        </p:txBody>
      </p:sp>
      <p:sp>
        <p:nvSpPr>
          <p:cNvPr id="264" name="Google Shape;264;p44"/>
          <p:cNvSpPr txBox="1">
            <a:spLocks noGrp="1"/>
          </p:cNvSpPr>
          <p:nvPr>
            <p:ph type="ctrTitle"/>
          </p:nvPr>
        </p:nvSpPr>
        <p:spPr>
          <a:xfrm>
            <a:off x="2578855" y="1270319"/>
            <a:ext cx="3986288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Assignment 6</a:t>
            </a:r>
            <a:br>
              <a:rPr lang="en" sz="3000" dirty="0"/>
            </a:br>
            <a:r>
              <a:rPr lang="en" sz="3000" dirty="0"/>
              <a:t>Algebric Models</a:t>
            </a:r>
            <a:endParaRPr sz="3000" dirty="0"/>
          </a:p>
        </p:txBody>
      </p:sp>
      <p:sp>
        <p:nvSpPr>
          <p:cNvPr id="265" name="Google Shape;265;p44"/>
          <p:cNvSpPr txBox="1">
            <a:spLocks noGrp="1"/>
          </p:cNvSpPr>
          <p:nvPr>
            <p:ph type="subTitle" idx="2"/>
          </p:nvPr>
        </p:nvSpPr>
        <p:spPr>
          <a:xfrm>
            <a:off x="2269199" y="2912946"/>
            <a:ext cx="46056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Instructor: Dr. Khaldoon Syed Khurshid</a:t>
            </a:r>
            <a:endParaRPr dirty="0"/>
          </a:p>
        </p:txBody>
      </p:sp>
      <p:sp>
        <p:nvSpPr>
          <p:cNvPr id="266" name="Google Shape;266;p44"/>
          <p:cNvSpPr txBox="1">
            <a:spLocks noGrp="1"/>
          </p:cNvSpPr>
          <p:nvPr>
            <p:ph type="subTitle" idx="2"/>
          </p:nvPr>
        </p:nvSpPr>
        <p:spPr>
          <a:xfrm>
            <a:off x="1815150" y="4058650"/>
            <a:ext cx="5513700" cy="5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Department of Computer Science</a:t>
            </a:r>
            <a:br>
              <a:rPr lang="en"/>
            </a:br>
            <a:r>
              <a:rPr lang="en"/>
              <a:t>University of Engineering and Technology Lahore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>
            <a:spLocks noGrp="1"/>
          </p:cNvSpPr>
          <p:nvPr>
            <p:ph type="sldNum" idx="12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97" name="Google Shape;297;p46"/>
          <p:cNvSpPr txBox="1">
            <a:spLocks noGrp="1"/>
          </p:cNvSpPr>
          <p:nvPr>
            <p:ph type="subTitle" idx="1"/>
          </p:nvPr>
        </p:nvSpPr>
        <p:spPr>
          <a:xfrm>
            <a:off x="0" y="1377341"/>
            <a:ext cx="6159398" cy="289306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Understanding Our Document Ranking Code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I’ve built a small program to rank documents based on how well they match a user’s query.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At the heart of this program is a basic neural network model.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The code processes text, converts it into numbers the model can understand, and then uses the network to produce a ranking of documents.</a:t>
            </a:r>
          </a:p>
        </p:txBody>
      </p:sp>
      <p:sp>
        <p:nvSpPr>
          <p:cNvPr id="298" name="Google Shape;298;p46"/>
          <p:cNvSpPr txBox="1">
            <a:spLocks noGrp="1"/>
          </p:cNvSpPr>
          <p:nvPr>
            <p:ph type="title" idx="4294967295"/>
          </p:nvPr>
        </p:nvSpPr>
        <p:spPr>
          <a:xfrm>
            <a:off x="395399" y="281654"/>
            <a:ext cx="3339600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50" dirty="0">
                <a:solidFill>
                  <a:schemeClr val="lt1"/>
                </a:solidFill>
              </a:rPr>
              <a:t>Introduction</a:t>
            </a:r>
            <a:endParaRPr sz="365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>
            <a:spLocks noGrp="1"/>
          </p:cNvSpPr>
          <p:nvPr>
            <p:ph type="sldNum" idx="12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306" name="Google Shape;306;p47"/>
          <p:cNvSpPr txBox="1">
            <a:spLocks noGrp="1"/>
          </p:cNvSpPr>
          <p:nvPr>
            <p:ph type="title" idx="4294967295"/>
          </p:nvPr>
        </p:nvSpPr>
        <p:spPr>
          <a:xfrm>
            <a:off x="375745" y="351550"/>
            <a:ext cx="3983400" cy="493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5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Goal Definition</a:t>
            </a:r>
          </a:p>
        </p:txBody>
      </p:sp>
      <p:sp>
        <p:nvSpPr>
          <p:cNvPr id="309" name="Google Shape;309;p47"/>
          <p:cNvSpPr txBox="1">
            <a:spLocks noGrp="1"/>
          </p:cNvSpPr>
          <p:nvPr>
            <p:ph type="subTitle" idx="1"/>
          </p:nvPr>
        </p:nvSpPr>
        <p:spPr>
          <a:xfrm>
            <a:off x="0" y="845350"/>
            <a:ext cx="5228100" cy="36317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Quickly find the most relevant documents from a large collection.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Instead of manually searching through hundreds of files, the system scores each document’s suitability for a query.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This leads to happier customers because they get more accurate results, faster.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endParaRPr lang="en-US"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By using a neural network, we aim to move beyond simple keyword matching to a smarter, learned approach.</a:t>
            </a:r>
          </a:p>
        </p:txBody>
      </p:sp>
      <p:pic>
        <p:nvPicPr>
          <p:cNvPr id="2050" name="Picture 2" descr="Cartoon Man Thinking Images - Free Download on Freepik">
            <a:extLst>
              <a:ext uri="{FF2B5EF4-FFF2-40B4-BE49-F238E27FC236}">
                <a16:creationId xmlns:a16="http://schemas.microsoft.com/office/drawing/2014/main" id="{E8A22451-BEBF-8190-A7E0-9101C685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371" y="1078430"/>
            <a:ext cx="3284068" cy="328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>
            <a:spLocks noGrp="1"/>
          </p:cNvSpPr>
          <p:nvPr>
            <p:ph type="sldNum" idx="12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33" name="Google Shape;333;p50"/>
          <p:cNvSpPr txBox="1">
            <a:spLocks noGrp="1"/>
          </p:cNvSpPr>
          <p:nvPr>
            <p:ph type="subTitle" idx="1"/>
          </p:nvPr>
        </p:nvSpPr>
        <p:spPr>
          <a:xfrm>
            <a:off x="-132535" y="765520"/>
            <a:ext cx="6431280" cy="4124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lvl="1" indent="-330200" algn="l">
              <a:buSzPts val="1600"/>
              <a:buChar char="●"/>
            </a:pPr>
            <a:r>
              <a:rPr lang="en-US" sz="1600" dirty="0"/>
              <a:t>Think of a neural network as a decision-making machine: it takes numbers in and gives a score out.</a:t>
            </a:r>
          </a:p>
          <a:p>
            <a:pPr lvl="1" indent="-330200" algn="l">
              <a:buSzPts val="1600"/>
              <a:buChar char="●"/>
            </a:pPr>
            <a:endParaRPr lang="en-US" sz="1600" b="1" dirty="0"/>
          </a:p>
          <a:p>
            <a:pPr lvl="1" indent="-330200" algn="l">
              <a:buSzPts val="1600"/>
              <a:buChar char="●"/>
            </a:pPr>
            <a:r>
              <a:rPr lang="en-US" sz="1600" dirty="0"/>
              <a:t>In our case, the “numbers in” represent how often certain important words (like “database” or “cloud”) appear in a document.</a:t>
            </a:r>
          </a:p>
          <a:p>
            <a:pPr lvl="1" indent="-330200" algn="l">
              <a:buSzPts val="1600"/>
              <a:buChar char="●"/>
            </a:pPr>
            <a:endParaRPr lang="en-US" sz="1600" dirty="0"/>
          </a:p>
          <a:p>
            <a:pPr lvl="1" indent="-330200" algn="l">
              <a:buSzPts val="1600"/>
              <a:buChar char="●"/>
            </a:pPr>
            <a:r>
              <a:rPr lang="en-US" sz="1600" dirty="0"/>
              <a:t>The network has simple layers of “neurons” that adjust how they weigh these words. Over time, it learns patterns that suggest a document might be more relevant.</a:t>
            </a:r>
          </a:p>
          <a:p>
            <a:pPr lvl="1" indent="-330200" algn="l">
              <a:buSzPts val="1600"/>
              <a:buChar char="●"/>
            </a:pPr>
            <a:endParaRPr lang="en-US" sz="1600" b="1" dirty="0"/>
          </a:p>
          <a:p>
            <a:pPr lvl="1" indent="-330200" algn="l">
              <a:buSzPts val="1600"/>
              <a:buChar char="●"/>
            </a:pPr>
            <a:r>
              <a:rPr lang="en-US" sz="1600" dirty="0"/>
              <a:t>Just as you might learn to guess what’s in a wrapped present by feeling its shape and weight, the network “feels” out which word patterns often match good answers.</a:t>
            </a:r>
          </a:p>
        </p:txBody>
      </p:sp>
      <p:sp>
        <p:nvSpPr>
          <p:cNvPr id="334" name="Google Shape;334;p50"/>
          <p:cNvSpPr txBox="1">
            <a:spLocks noGrp="1"/>
          </p:cNvSpPr>
          <p:nvPr>
            <p:ph type="title" idx="4294967295"/>
          </p:nvPr>
        </p:nvSpPr>
        <p:spPr>
          <a:xfrm>
            <a:off x="451209" y="134320"/>
            <a:ext cx="5263792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 dirty="0">
                <a:solidFill>
                  <a:schemeClr val="lt1"/>
                </a:solidFill>
              </a:rPr>
              <a:t>Neural Network</a:t>
            </a:r>
          </a:p>
        </p:txBody>
      </p:sp>
      <p:pic>
        <p:nvPicPr>
          <p:cNvPr id="2050" name="Picture 2" descr="Neural Network Logo Vector Images (over 5,200)">
            <a:extLst>
              <a:ext uri="{FF2B5EF4-FFF2-40B4-BE49-F238E27FC236}">
                <a16:creationId xmlns:a16="http://schemas.microsoft.com/office/drawing/2014/main" id="{EFCEA0EC-BB27-1F5F-0A99-ABC0C380F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745" y="1222400"/>
            <a:ext cx="2698699" cy="269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6DD9035C-BD96-FF0F-3D70-AF8DBF151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>
            <a:extLst>
              <a:ext uri="{FF2B5EF4-FFF2-40B4-BE49-F238E27FC236}">
                <a16:creationId xmlns:a16="http://schemas.microsoft.com/office/drawing/2014/main" id="{BD1E56A1-5C3D-C9E2-2E2E-1B25979CAB3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5683" y="46397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33" name="Google Shape;333;p50">
            <a:extLst>
              <a:ext uri="{FF2B5EF4-FFF2-40B4-BE49-F238E27FC236}">
                <a16:creationId xmlns:a16="http://schemas.microsoft.com/office/drawing/2014/main" id="{F7E1DC79-4689-5420-04C8-5C660A2AE43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367363" y="765520"/>
            <a:ext cx="6780195" cy="41241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584200" lvl="1" indent="0" algn="l">
              <a:buSzPts val="1600"/>
            </a:pPr>
            <a:endParaRPr lang="en-US" sz="1600" dirty="0"/>
          </a:p>
          <a:p>
            <a:pPr lvl="1" indent="-330200" algn="l">
              <a:buSzPts val="1600"/>
              <a:buChar char="●"/>
            </a:pPr>
            <a:r>
              <a:rPr lang="en-US" sz="1600" b="1" dirty="0"/>
              <a:t>Reading Documents:</a:t>
            </a:r>
            <a:r>
              <a:rPr lang="en-US" sz="1600" dirty="0"/>
              <a:t> The code loads a batch of text files from a folder.</a:t>
            </a:r>
          </a:p>
          <a:p>
            <a:pPr lvl="1" indent="-330200" algn="l">
              <a:buSzPts val="1600"/>
              <a:buChar char="●"/>
            </a:pPr>
            <a:r>
              <a:rPr lang="en-US" sz="1600" b="1" dirty="0"/>
              <a:t>Extracting Useful Words:</a:t>
            </a:r>
            <a:r>
              <a:rPr lang="en-US" sz="1600" dirty="0"/>
              <a:t> It identifies key nouns and builds a vocabulary.</a:t>
            </a:r>
            <a:endParaRPr lang="en-US" sz="1600" b="1" dirty="0"/>
          </a:p>
          <a:p>
            <a:pPr lvl="1" indent="-330200" algn="l">
              <a:buSzPts val="1600"/>
              <a:buChar char="●"/>
            </a:pPr>
            <a:r>
              <a:rPr lang="en-US" sz="1600" b="1" dirty="0"/>
              <a:t>Turning Words into Numbers:</a:t>
            </a:r>
            <a:r>
              <a:rPr lang="en-US" sz="1600" dirty="0"/>
              <a:t> Each document becomes a list of counts—how many times each important word appears.</a:t>
            </a:r>
            <a:endParaRPr lang="en-US" sz="1600" b="1" dirty="0"/>
          </a:p>
          <a:p>
            <a:pPr lvl="1" indent="-330200" algn="l">
              <a:buSzPts val="1600"/>
              <a:buChar char="●"/>
            </a:pPr>
            <a:r>
              <a:rPr lang="en-US" sz="1600" b="1" dirty="0"/>
              <a:t>Neural Network Setup: </a:t>
            </a:r>
            <a:r>
              <a:rPr lang="en-US" sz="1600" dirty="0"/>
              <a:t>We define a simple network with one hidden layer, initialized with small random values.</a:t>
            </a:r>
          </a:p>
          <a:p>
            <a:pPr lvl="1" indent="-330200" algn="l">
              <a:buSzPts val="1600"/>
              <a:buChar char="●"/>
            </a:pPr>
            <a:r>
              <a:rPr lang="en-US" sz="1600" b="1" dirty="0"/>
              <a:t>Training the Model: </a:t>
            </a:r>
            <a:r>
              <a:rPr lang="en-US" sz="1600" dirty="0"/>
              <a:t>The code runs through these “word-count vectors,” adjusting the network’s weights so it can produce more meaningful scores over time.</a:t>
            </a:r>
            <a:endParaRPr lang="en-US" sz="1600" b="1" dirty="0"/>
          </a:p>
          <a:p>
            <a:pPr lvl="1" indent="-330200" algn="l">
              <a:buSzPts val="1600"/>
              <a:buChar char="●"/>
            </a:pPr>
            <a:r>
              <a:rPr lang="en-US" sz="1600" b="1" dirty="0"/>
              <a:t>Query and Ranking: </a:t>
            </a:r>
            <a:r>
              <a:rPr lang="en-US" sz="1600" dirty="0"/>
              <a:t>When a query comes in, the code uses the trained network to score each document and present the top matches.</a:t>
            </a:r>
          </a:p>
        </p:txBody>
      </p:sp>
      <p:sp>
        <p:nvSpPr>
          <p:cNvPr id="334" name="Google Shape;334;p50">
            <a:extLst>
              <a:ext uri="{FF2B5EF4-FFF2-40B4-BE49-F238E27FC236}">
                <a16:creationId xmlns:a16="http://schemas.microsoft.com/office/drawing/2014/main" id="{CB646E5C-E380-75F4-68EB-43F16EA529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1209" y="134320"/>
            <a:ext cx="4120792" cy="6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50" dirty="0">
                <a:solidFill>
                  <a:schemeClr val="lt1"/>
                </a:solidFill>
              </a:rPr>
              <a:t>Implementation</a:t>
            </a:r>
          </a:p>
        </p:txBody>
      </p:sp>
      <p:pic>
        <p:nvPicPr>
          <p:cNvPr id="4099" name="Picture 3" descr="What is an Implementation Plan, and How Do You Create One? | Motion">
            <a:extLst>
              <a:ext uri="{FF2B5EF4-FFF2-40B4-BE49-F238E27FC236}">
                <a16:creationId xmlns:a16="http://schemas.microsoft.com/office/drawing/2014/main" id="{963DD85F-5C32-20D1-D305-E3B06BC3D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25" t="15223" r="3291" b="1838"/>
          <a:stretch/>
        </p:blipFill>
        <p:spPr bwMode="auto">
          <a:xfrm>
            <a:off x="7142335" y="1181100"/>
            <a:ext cx="1882048" cy="327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562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>
            <a:spLocks noGrp="1"/>
          </p:cNvSpPr>
          <p:nvPr>
            <p:ph type="sldNum" idx="12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23" name="Google Shape;323;p49"/>
          <p:cNvSpPr txBox="1">
            <a:spLocks noGrp="1"/>
          </p:cNvSpPr>
          <p:nvPr>
            <p:ph type="title" idx="4294967295"/>
          </p:nvPr>
        </p:nvSpPr>
        <p:spPr>
          <a:xfrm>
            <a:off x="420907" y="245403"/>
            <a:ext cx="6364903" cy="493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5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Implementation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25199FD-45B4-5ACD-67AD-8B998354C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13" y="885139"/>
            <a:ext cx="7140773" cy="378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>
          <a:extLst>
            <a:ext uri="{FF2B5EF4-FFF2-40B4-BE49-F238E27FC236}">
              <a16:creationId xmlns:a16="http://schemas.microsoft.com/office/drawing/2014/main" id="{473529AE-404C-DF63-7E9F-F378538BB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>
            <a:extLst>
              <a:ext uri="{FF2B5EF4-FFF2-40B4-BE49-F238E27FC236}">
                <a16:creationId xmlns:a16="http://schemas.microsoft.com/office/drawing/2014/main" id="{1F19B987-C53B-4D53-456E-65C6979A52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46558" y="461624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23" name="Google Shape;323;p49">
            <a:extLst>
              <a:ext uri="{FF2B5EF4-FFF2-40B4-BE49-F238E27FC236}">
                <a16:creationId xmlns:a16="http://schemas.microsoft.com/office/drawing/2014/main" id="{9F0A1D8D-31C2-8C8D-C536-8AA1A2AFA8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0907" y="245403"/>
            <a:ext cx="6364903" cy="493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50" b="1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erriweather"/>
                <a:ea typeface="Merriweather"/>
                <a:cs typeface="Merriweather"/>
                <a:sym typeface="Merriweather"/>
              </a:rPr>
              <a:t>Shortcomings</a:t>
            </a:r>
          </a:p>
        </p:txBody>
      </p:sp>
      <p:sp>
        <p:nvSpPr>
          <p:cNvPr id="324" name="Google Shape;324;p49">
            <a:extLst>
              <a:ext uri="{FF2B5EF4-FFF2-40B4-BE49-F238E27FC236}">
                <a16:creationId xmlns:a16="http://schemas.microsoft.com/office/drawing/2014/main" id="{E9543FAC-ACAD-BC12-E533-D67E4ADEA6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385636" y="527700"/>
            <a:ext cx="7977987" cy="43703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127000" lvl="0" indent="0" algn="l" rtl="0">
              <a:spcBef>
                <a:spcPts val="0"/>
              </a:spcBef>
              <a:spcAft>
                <a:spcPts val="0"/>
              </a:spcAft>
              <a:buSzPts val="1600"/>
            </a:pPr>
            <a:endParaRPr lang="en-US" sz="1600" b="1" dirty="0"/>
          </a:p>
          <a:p>
            <a:pPr lvl="1" indent="-330200" algn="l">
              <a:buSzPts val="1600"/>
              <a:buChar char="●"/>
            </a:pPr>
            <a:r>
              <a:rPr lang="en-US" sz="1600" b="1" dirty="0"/>
              <a:t>Use Real Relevance Data: </a:t>
            </a:r>
            <a:r>
              <a:rPr lang="en-US" sz="1600" dirty="0"/>
              <a:t>Currently, the network is trained on random values. If we had true feedback—like which documents users find helpful—we could teach the model to rank documents more accurately.</a:t>
            </a:r>
            <a:endParaRPr lang="en-US" sz="1600" b="1" dirty="0"/>
          </a:p>
          <a:p>
            <a:pPr lvl="1" indent="-330200" algn="l">
              <a:buSzPts val="1600"/>
              <a:buChar char="●"/>
            </a:pPr>
            <a:endParaRPr lang="en-US" sz="1600" b="1" dirty="0"/>
          </a:p>
          <a:p>
            <a:pPr lvl="1" indent="-330200" algn="l">
              <a:buSzPts val="1600"/>
              <a:buChar char="●"/>
            </a:pPr>
            <a:r>
              <a:rPr lang="en-US" sz="1600" b="1" dirty="0"/>
              <a:t>Understand Context, Not Just Counts</a:t>
            </a:r>
            <a:r>
              <a:rPr lang="en-US" sz="1600" dirty="0"/>
              <a:t>: Instead of just counting words, we could use advanced language models to grasp the meaning behind them.</a:t>
            </a:r>
            <a:endParaRPr lang="en-US" sz="1600" b="1" dirty="0"/>
          </a:p>
          <a:p>
            <a:pPr lvl="1" indent="-330200" algn="l">
              <a:buSzPts val="1600"/>
              <a:buChar char="●"/>
            </a:pPr>
            <a:endParaRPr lang="en-US" sz="1600" b="1" dirty="0"/>
          </a:p>
          <a:p>
            <a:pPr lvl="1" indent="-330200" algn="l">
              <a:buSzPts val="1600"/>
              <a:buChar char="●"/>
            </a:pPr>
            <a:r>
              <a:rPr lang="en-US" sz="1600" b="1" dirty="0"/>
              <a:t>Optimize Performance: </a:t>
            </a:r>
            <a:r>
              <a:rPr lang="en-US" sz="1600" dirty="0"/>
              <a:t>For large datasets, we can speed up the process using more efficient data structures, vectorized operations (e.g., with NumPy), and possibly more advanced neural architectures.</a:t>
            </a:r>
          </a:p>
          <a:p>
            <a:pPr lvl="1" indent="-330200" algn="l">
              <a:buSzPts val="1600"/>
              <a:buChar char="●"/>
            </a:pPr>
            <a:endParaRPr lang="en-US" sz="1600" b="1" dirty="0"/>
          </a:p>
          <a:p>
            <a:pPr lvl="1" indent="-330200" algn="l">
              <a:buSzPts val="1600"/>
              <a:buChar char="●"/>
            </a:pPr>
            <a:r>
              <a:rPr lang="en-US" sz="1600" b="1" dirty="0"/>
              <a:t>Better User Feedback: </a:t>
            </a:r>
            <a:r>
              <a:rPr lang="en-US" sz="1600" dirty="0"/>
              <a:t>Adding a mechanism where users can rate document results would help the network get smarter over time.</a:t>
            </a:r>
          </a:p>
        </p:txBody>
      </p:sp>
    </p:spTree>
    <p:extLst>
      <p:ext uri="{BB962C8B-B14F-4D97-AF65-F5344CB8AC3E}">
        <p14:creationId xmlns:p14="http://schemas.microsoft.com/office/powerpoint/2010/main" val="25545742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535</Words>
  <Application>Microsoft Office PowerPoint</Application>
  <PresentationFormat>On-screen Show (16:9)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DM Sans Medium</vt:lpstr>
      <vt:lpstr>Arial</vt:lpstr>
      <vt:lpstr>DM Sans</vt:lpstr>
      <vt:lpstr>Merriweather</vt:lpstr>
      <vt:lpstr>Simple Light</vt:lpstr>
      <vt:lpstr>Science Presentation</vt:lpstr>
      <vt:lpstr>Information Retrieval</vt:lpstr>
      <vt:lpstr>Introduction</vt:lpstr>
      <vt:lpstr>Goal Definition</vt:lpstr>
      <vt:lpstr>Neural Network</vt:lpstr>
      <vt:lpstr>Implementation</vt:lpstr>
      <vt:lpstr>Implementation</vt:lpstr>
      <vt:lpstr>Shortcomings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Muhammad Umair Shahid</cp:lastModifiedBy>
  <cp:revision>166</cp:revision>
  <dcterms:modified xsi:type="dcterms:W3CDTF">2024-12-12T10:25:25Z</dcterms:modified>
</cp:coreProperties>
</file>