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70" r:id="rId11"/>
    <p:sldId id="271" r:id="rId12"/>
    <p:sldId id="268" r:id="rId13"/>
    <p:sldId id="263" r:id="rId14"/>
    <p:sldId id="264" r:id="rId15"/>
    <p:sldId id="267" r:id="rId16"/>
  </p:sldIdLst>
  <p:sldSz cx="9144000" cy="5143500" type="screen16x9"/>
  <p:notesSz cx="6858000" cy="9144000"/>
  <p:embeddedFontLs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DM Sans Medium" pitchFamily="2" charset="0"/>
      <p:regular r:id="rId22"/>
      <p:bold r:id="rId23"/>
      <p:italic r:id="rId24"/>
      <p:boldItalic r:id="rId25"/>
    </p:embeddedFont>
    <p:embeddedFont>
      <p:font typeface="Merriweather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049" autoAdjust="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4551a1e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4551a1e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1595A90A-547C-8FCF-05DD-E028BAEAF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4551a1e15_1_3:notes">
            <a:extLst>
              <a:ext uri="{FF2B5EF4-FFF2-40B4-BE49-F238E27FC236}">
                <a16:creationId xmlns:a16="http://schemas.microsoft.com/office/drawing/2014/main" id="{11CF1CC4-E822-1BA2-30B8-CB07D5454D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4551a1e15_1_3:notes">
            <a:extLst>
              <a:ext uri="{FF2B5EF4-FFF2-40B4-BE49-F238E27FC236}">
                <a16:creationId xmlns:a16="http://schemas.microsoft.com/office/drawing/2014/main" id="{05274ADB-218B-9CF6-AFC3-BF419B966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035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0D204671-2067-26E0-C8AF-2A6506736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4551a1e15_1_3:notes">
            <a:extLst>
              <a:ext uri="{FF2B5EF4-FFF2-40B4-BE49-F238E27FC236}">
                <a16:creationId xmlns:a16="http://schemas.microsoft.com/office/drawing/2014/main" id="{011B8B53-435C-C963-E514-4DCF0F82AE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4551a1e15_1_3:notes">
            <a:extLst>
              <a:ext uri="{FF2B5EF4-FFF2-40B4-BE49-F238E27FC236}">
                <a16:creationId xmlns:a16="http://schemas.microsoft.com/office/drawing/2014/main" id="{AF260F75-8FCB-C230-6852-56C16E79F5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069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4551a1e1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14551a1e1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4551a1e15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14551a1e15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4551a1e15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4551a1e15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4551a1e1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4551a1e1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4551a1e1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14551a1e1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4551a1e15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4551a1e15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4551a1e15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14551a1e15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4551a1e15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4551a1e15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4551a1e1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4551a1e1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>
          <a:extLst>
            <a:ext uri="{FF2B5EF4-FFF2-40B4-BE49-F238E27FC236}">
              <a16:creationId xmlns:a16="http://schemas.microsoft.com/office/drawing/2014/main" id="{259EA86A-048F-26A0-72EB-84B853935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4551a1e15_0_309:notes">
            <a:extLst>
              <a:ext uri="{FF2B5EF4-FFF2-40B4-BE49-F238E27FC236}">
                <a16:creationId xmlns:a16="http://schemas.microsoft.com/office/drawing/2014/main" id="{80D6AC4C-3D06-C158-B285-37586F3EFA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4551a1e15_0_309:notes">
            <a:extLst>
              <a:ext uri="{FF2B5EF4-FFF2-40B4-BE49-F238E27FC236}">
                <a16:creationId xmlns:a16="http://schemas.microsoft.com/office/drawing/2014/main" id="{979A8430-AE1A-9D93-C565-117E172959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9876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942BDCED-8C1E-9FB6-1C62-47D5D74B5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4551a1e15_1_3:notes">
            <a:extLst>
              <a:ext uri="{FF2B5EF4-FFF2-40B4-BE49-F238E27FC236}">
                <a16:creationId xmlns:a16="http://schemas.microsoft.com/office/drawing/2014/main" id="{191538F0-767C-B87F-05A2-426618B9B8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4551a1e15_1_3:notes">
            <a:extLst>
              <a:ext uri="{FF2B5EF4-FFF2-40B4-BE49-F238E27FC236}">
                <a16:creationId xmlns:a16="http://schemas.microsoft.com/office/drawing/2014/main" id="{6798E41F-529F-B173-3371-5001DB3DFA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31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1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1" name="Google Shape;151;p32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Google Shape;154;p32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4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ubTitle" idx="2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5"/>
          <p:cNvSpPr>
            <a:spLocks noGrp="1"/>
          </p:cNvSpPr>
          <p:nvPr>
            <p:ph type="pic" idx="3"/>
          </p:nvPr>
        </p:nvSpPr>
        <p:spPr>
          <a:xfrm>
            <a:off x="4437578" y="2171250"/>
            <a:ext cx="4509600" cy="27756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81" name="Google Shape;181;p35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" type="secHead">
  <p:cSld name="SECTION_HEADER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>
            <a:spLocks noGrp="1"/>
          </p:cNvSpPr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2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title" idx="3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4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title" idx="5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body" idx="6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 type="tx">
  <p:cSld name="TITLE_AND_BOD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TITLE_AND_BODY_1">
    <p:bg>
      <p:bgPr>
        <a:solidFill>
          <a:schemeClr val="dk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1" type="twoColTx">
  <p:cSld name="TITLE_AND_TWO_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9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9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06" name="Google Shape;206;p39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2">
  <p:cSld name="TITLE_AND_TWO_COLUMNS_1">
    <p:bg>
      <p:bgPr>
        <a:solidFill>
          <a:schemeClr val="dk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13" name="Google Shape;213;p40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4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chart">
  <p:cSld name="SECTION_TITLE_AND_DESCRIPTION">
    <p:bg>
      <p:bgPr>
        <a:solidFill>
          <a:schemeClr val="l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41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41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222" name="Google Shape;222;p41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">
  <p:cSld name="CAPTION_ONLY">
    <p:bg>
      <p:bgPr>
        <a:solidFill>
          <a:schemeClr val="lt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body" idx="1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6" name="Google Shape;226;p42"/>
          <p:cNvSpPr txBox="1">
            <a:spLocks noGrp="1"/>
          </p:cNvSpPr>
          <p:nvPr>
            <p:ph type="body" idx="2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body" idx="3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8" name="Google Shape;228;p42"/>
          <p:cNvSpPr txBox="1">
            <a:spLocks noGrp="1"/>
          </p:cNvSpPr>
          <p:nvPr>
            <p:ph type="body" idx="4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9" name="Google Shape;229;p42"/>
          <p:cNvSpPr txBox="1">
            <a:spLocks noGrp="1"/>
          </p:cNvSpPr>
          <p:nvPr>
            <p:ph type="body" idx="5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0" name="Google Shape;230;p42"/>
          <p:cNvSpPr txBox="1">
            <a:spLocks noGrp="1"/>
          </p:cNvSpPr>
          <p:nvPr>
            <p:ph type="body" idx="6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7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2" name="Google Shape;232;p42"/>
          <p:cNvSpPr txBox="1">
            <a:spLocks noGrp="1"/>
          </p:cNvSpPr>
          <p:nvPr>
            <p:ph type="body" idx="8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9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4" name="Google Shape;234;p42"/>
          <p:cNvSpPr txBox="1">
            <a:spLocks noGrp="1"/>
          </p:cNvSpPr>
          <p:nvPr>
            <p:ph type="body" idx="13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5" name="Google Shape;235;p42"/>
          <p:cNvSpPr txBox="1">
            <a:spLocks noGrp="1"/>
          </p:cNvSpPr>
          <p:nvPr>
            <p:ph type="body" idx="14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15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body" idx="16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body" idx="17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8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body" idx="19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body" idx="20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body" idx="21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body" idx="22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4" name="Google Shape;244;p42"/>
          <p:cNvSpPr txBox="1">
            <a:spLocks noGrp="1"/>
          </p:cNvSpPr>
          <p:nvPr>
            <p:ph type="body" idx="23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5" name="Google Shape;245;p42"/>
          <p:cNvSpPr txBox="1">
            <a:spLocks noGrp="1"/>
          </p:cNvSpPr>
          <p:nvPr>
            <p:ph type="body" idx="24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6" name="Google Shape;246;p42"/>
          <p:cNvSpPr txBox="1">
            <a:spLocks noGrp="1"/>
          </p:cNvSpPr>
          <p:nvPr>
            <p:ph type="body" idx="25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7" name="Google Shape;247;p42"/>
          <p:cNvSpPr txBox="1">
            <a:spLocks noGrp="1"/>
          </p:cNvSpPr>
          <p:nvPr>
            <p:ph type="body" idx="26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8" name="Google Shape;248;p42"/>
          <p:cNvSpPr txBox="1">
            <a:spLocks noGrp="1"/>
          </p:cNvSpPr>
          <p:nvPr>
            <p:ph type="body" idx="27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body" idx="28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50" name="Google Shape;250;p42"/>
          <p:cNvSpPr txBox="1">
            <a:spLocks noGrp="1"/>
          </p:cNvSpPr>
          <p:nvPr>
            <p:ph type="body" idx="29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51" name="Google Shape;251;p42"/>
          <p:cNvSpPr txBox="1">
            <a:spLocks noGrp="1"/>
          </p:cNvSpPr>
          <p:nvPr>
            <p:ph type="body" idx="30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31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253" name="Google Shape;253;p42"/>
          <p:cNvSpPr txBox="1">
            <a:spLocks noGrp="1"/>
          </p:cNvSpPr>
          <p:nvPr>
            <p:ph type="body" idx="3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blank">
  <p:cSld name="CUSTOM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>
            <a:spLocks noGrp="1"/>
          </p:cNvSpPr>
          <p:nvPr>
            <p:ph type="ctrTitle"/>
          </p:nvPr>
        </p:nvSpPr>
        <p:spPr>
          <a:xfrm>
            <a:off x="919500" y="196450"/>
            <a:ext cx="7305000" cy="10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Information Retrieval</a:t>
            </a:r>
            <a:endParaRPr sz="5000" dirty="0"/>
          </a:p>
        </p:txBody>
      </p:sp>
      <p:sp>
        <p:nvSpPr>
          <p:cNvPr id="263" name="Google Shape;263;p44"/>
          <p:cNvSpPr txBox="1">
            <a:spLocks noGrp="1"/>
          </p:cNvSpPr>
          <p:nvPr>
            <p:ph type="subTitle" idx="2"/>
          </p:nvPr>
        </p:nvSpPr>
        <p:spPr>
          <a:xfrm>
            <a:off x="1962315" y="2484161"/>
            <a:ext cx="5219368" cy="428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 M. Umair Shahid </a:t>
            </a:r>
            <a:r>
              <a:rPr lang="en" dirty="0">
                <a:solidFill>
                  <a:srgbClr val="F3F0DF"/>
                </a:solidFill>
                <a:latin typeface="DM Sans"/>
                <a:ea typeface="DM Sans"/>
                <a:cs typeface="DM Sans"/>
                <a:sym typeface="DM Sans"/>
              </a:rPr>
              <a:t>[2021-CS-144]</a:t>
            </a:r>
            <a:endParaRPr dirty="0"/>
          </a:p>
        </p:txBody>
      </p:sp>
      <p:sp>
        <p:nvSpPr>
          <p:cNvPr id="264" name="Google Shape;264;p44"/>
          <p:cNvSpPr txBox="1">
            <a:spLocks noGrp="1"/>
          </p:cNvSpPr>
          <p:nvPr>
            <p:ph type="ctrTitle"/>
          </p:nvPr>
        </p:nvSpPr>
        <p:spPr>
          <a:xfrm>
            <a:off x="2334542" y="1315531"/>
            <a:ext cx="4474916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Assignment 2: TF-IDF</a:t>
            </a:r>
            <a:endParaRPr sz="3000" dirty="0"/>
          </a:p>
        </p:txBody>
      </p:sp>
      <p:sp>
        <p:nvSpPr>
          <p:cNvPr id="265" name="Google Shape;265;p44"/>
          <p:cNvSpPr txBox="1">
            <a:spLocks noGrp="1"/>
          </p:cNvSpPr>
          <p:nvPr>
            <p:ph type="subTitle" idx="2"/>
          </p:nvPr>
        </p:nvSpPr>
        <p:spPr>
          <a:xfrm>
            <a:off x="2269199" y="2912946"/>
            <a:ext cx="46056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Instructor: Dr. Khaldoon Syed Khurshid</a:t>
            </a:r>
            <a:endParaRPr dirty="0"/>
          </a:p>
        </p:txBody>
      </p:sp>
      <p:sp>
        <p:nvSpPr>
          <p:cNvPr id="266" name="Google Shape;266;p44"/>
          <p:cNvSpPr txBox="1">
            <a:spLocks noGrp="1"/>
          </p:cNvSpPr>
          <p:nvPr>
            <p:ph type="subTitle" idx="2"/>
          </p:nvPr>
        </p:nvSpPr>
        <p:spPr>
          <a:xfrm>
            <a:off x="1815150" y="4058650"/>
            <a:ext cx="5513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Science</a:t>
            </a:r>
            <a:br>
              <a:rPr lang="en"/>
            </a:br>
            <a:r>
              <a:rPr lang="en"/>
              <a:t>University of Engineering and Technology Lahore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3644965F-CB6C-F4D0-5D18-CF211C793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>
            <a:extLst>
              <a:ext uri="{FF2B5EF4-FFF2-40B4-BE49-F238E27FC236}">
                <a16:creationId xmlns:a16="http://schemas.microsoft.com/office/drawing/2014/main" id="{91C825C4-B1EB-5121-5288-A14014A79D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33" name="Google Shape;333;p50">
            <a:extLst>
              <a:ext uri="{FF2B5EF4-FFF2-40B4-BE49-F238E27FC236}">
                <a16:creationId xmlns:a16="http://schemas.microsoft.com/office/drawing/2014/main" id="{D99AE5DD-FCCE-EB5C-5F57-5BA01594337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765520"/>
            <a:ext cx="1602029" cy="4308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indent="-355600" algn="l">
              <a:buSzPts val="2000"/>
              <a:buFont typeface="Merriweather"/>
              <a:buChar char="●"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3F0DF"/>
                </a:solidFill>
                <a:effectLst/>
                <a:uLnTx/>
                <a:uFillTx/>
                <a:latin typeface="Merriweather"/>
                <a:sym typeface="Merriweather"/>
              </a:rPr>
              <a:t>Example:</a:t>
            </a:r>
            <a:endParaRPr lang="en-US" sz="1600" dirty="0"/>
          </a:p>
        </p:txBody>
      </p:sp>
      <p:sp>
        <p:nvSpPr>
          <p:cNvPr id="334" name="Google Shape;334;p50">
            <a:extLst>
              <a:ext uri="{FF2B5EF4-FFF2-40B4-BE49-F238E27FC236}">
                <a16:creationId xmlns:a16="http://schemas.microsoft.com/office/drawing/2014/main" id="{9DC3F33F-B932-7912-D237-D3E89396A8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1207" y="134320"/>
            <a:ext cx="5993483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 dirty="0">
                <a:solidFill>
                  <a:schemeClr val="lt1"/>
                </a:solidFill>
              </a:rPr>
              <a:t>Cosine Similarity (cont.)</a:t>
            </a:r>
            <a:endParaRPr sz="3650" dirty="0">
              <a:solidFill>
                <a:schemeClr val="l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96F2B-AA51-72BE-E99B-159975397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54" y="870632"/>
            <a:ext cx="5854692" cy="41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7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05761558-C050-8D83-F9F7-9A5630AE5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>
            <a:extLst>
              <a:ext uri="{FF2B5EF4-FFF2-40B4-BE49-F238E27FC236}">
                <a16:creationId xmlns:a16="http://schemas.microsoft.com/office/drawing/2014/main" id="{3B437052-DA20-31D2-2ED6-9E11171BB9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33" name="Google Shape;333;p50">
            <a:extLst>
              <a:ext uri="{FF2B5EF4-FFF2-40B4-BE49-F238E27FC236}">
                <a16:creationId xmlns:a16="http://schemas.microsoft.com/office/drawing/2014/main" id="{618FC662-4A2D-DF2F-61CA-83CB0989C46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902321"/>
            <a:ext cx="6870951" cy="2154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600" dirty="0"/>
              <a:t>Modules:</a:t>
            </a:r>
          </a:p>
          <a:p>
            <a:pPr lvl="1" indent="-355600" algn="l">
              <a:buSzPts val="2000"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indent="-355600" algn="l">
              <a:buSzPts val="2000"/>
              <a:buFont typeface="Wingdings" panose="05000000000000000000" pitchFamily="2" charset="2"/>
              <a:buChar char="Ø"/>
            </a:pPr>
            <a:r>
              <a:rPr lang="en-US" sz="1600" dirty="0" err="1"/>
              <a:t>tokenize_nouns</a:t>
            </a:r>
            <a:r>
              <a:rPr lang="en-US" sz="1600" dirty="0"/>
              <a:t>(): Extracts meaningful terms.</a:t>
            </a:r>
          </a:p>
          <a:p>
            <a:pPr lvl="1" indent="-355600" algn="l">
              <a:buSzPts val="2000"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indent="-355600" algn="l">
              <a:buSzPts val="2000"/>
              <a:buFont typeface="Wingdings" panose="05000000000000000000" pitchFamily="2" charset="2"/>
              <a:buChar char="Ø"/>
            </a:pPr>
            <a:r>
              <a:rPr lang="en-US" sz="1600" dirty="0" err="1"/>
              <a:t>calculate_tf</a:t>
            </a:r>
            <a:r>
              <a:rPr lang="en-US" sz="1600" dirty="0"/>
              <a:t>() and </a:t>
            </a:r>
            <a:r>
              <a:rPr lang="en-US" sz="1600" dirty="0" err="1"/>
              <a:t>calculate_idf</a:t>
            </a:r>
            <a:r>
              <a:rPr lang="en-US" sz="1600" dirty="0"/>
              <a:t>(): Computes scores.</a:t>
            </a:r>
          </a:p>
          <a:p>
            <a:pPr lvl="1" indent="-355600" algn="l">
              <a:buSzPts val="2000"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indent="-355600" algn="l">
              <a:buSzPts val="2000"/>
              <a:buFont typeface="Wingdings" panose="05000000000000000000" pitchFamily="2" charset="2"/>
              <a:buChar char="Ø"/>
            </a:pPr>
            <a:r>
              <a:rPr lang="en-US" sz="1600" dirty="0" err="1"/>
              <a:t>calculate_cosine_similarity</a:t>
            </a:r>
            <a:r>
              <a:rPr lang="en-US" sz="1600" dirty="0"/>
              <a:t>(): Implements vector similarity.</a:t>
            </a:r>
          </a:p>
        </p:txBody>
      </p:sp>
      <p:sp>
        <p:nvSpPr>
          <p:cNvPr id="334" name="Google Shape;334;p50">
            <a:extLst>
              <a:ext uri="{FF2B5EF4-FFF2-40B4-BE49-F238E27FC236}">
                <a16:creationId xmlns:a16="http://schemas.microsoft.com/office/drawing/2014/main" id="{F02DEEA8-7C6B-932D-FB26-F6009016CC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1209" y="134320"/>
            <a:ext cx="2255415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dirty="0">
                <a:solidFill>
                  <a:schemeClr val="lt1"/>
                </a:solidFill>
              </a:rPr>
              <a:t>Backend</a:t>
            </a:r>
            <a:endParaRPr sz="3650" dirty="0">
              <a:solidFill>
                <a:schemeClr val="lt1"/>
              </a:solidFill>
            </a:endParaRPr>
          </a:p>
        </p:txBody>
      </p:sp>
      <p:pic>
        <p:nvPicPr>
          <p:cNvPr id="335" name="Google Shape;335;p50">
            <a:extLst>
              <a:ext uri="{FF2B5EF4-FFF2-40B4-BE49-F238E27FC236}">
                <a16:creationId xmlns:a16="http://schemas.microsoft.com/office/drawing/2014/main" id="{99BC1B96-7CA2-D104-A2C3-F22B07D3EA5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247" y="809988"/>
            <a:ext cx="2319753" cy="3479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310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>
            <a:spLocks noGrp="1"/>
          </p:cNvSpPr>
          <p:nvPr>
            <p:ph type="sldNum" idx="12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41" name="Google Shape;341;p51"/>
          <p:cNvSpPr txBox="1">
            <a:spLocks noGrp="1"/>
          </p:cNvSpPr>
          <p:nvPr>
            <p:ph type="title" idx="4294967295"/>
          </p:nvPr>
        </p:nvSpPr>
        <p:spPr>
          <a:xfrm>
            <a:off x="669750" y="264950"/>
            <a:ext cx="3724500" cy="493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5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User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55518-6678-5510-D32B-A082009EF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74" y="1443765"/>
            <a:ext cx="8205052" cy="3172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91EBD2-F325-78F5-E889-3F25CEDCCDB2}"/>
              </a:ext>
            </a:extLst>
          </p:cNvPr>
          <p:cNvSpPr txBox="1"/>
          <p:nvPr/>
        </p:nvSpPr>
        <p:spPr>
          <a:xfrm>
            <a:off x="246000" y="990280"/>
            <a:ext cx="69375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l">
              <a:buSzPts val="2000"/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Merriweather" panose="00000500000000000000" pitchFamily="2" charset="0"/>
              </a:rPr>
              <a:t>Colorama</a:t>
            </a:r>
            <a:r>
              <a:rPr lang="en-US" sz="1600" b="1" dirty="0">
                <a:latin typeface="Merriweather" panose="00000500000000000000" pitchFamily="2" charset="0"/>
              </a:rPr>
              <a:t>: </a:t>
            </a:r>
            <a:r>
              <a:rPr lang="en-US" sz="1600" dirty="0">
                <a:latin typeface="Merriweather" panose="00000500000000000000" pitchFamily="2" charset="0"/>
              </a:rPr>
              <a:t>CLI enhancements to provide better User Interface.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>
            <a:spLocks noGrp="1"/>
          </p:cNvSpPr>
          <p:nvPr>
            <p:ph type="subTitle" idx="1"/>
          </p:nvPr>
        </p:nvSpPr>
        <p:spPr>
          <a:xfrm>
            <a:off x="0" y="782861"/>
            <a:ext cx="4959706" cy="4124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600" b="1" dirty="0"/>
              <a:t>Static Noun Extraction: </a:t>
            </a:r>
            <a:r>
              <a:rPr lang="en-US" sz="1600" dirty="0"/>
              <a:t>Heuristic-based extraction may miss context-specific nouns.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endParaRPr lang="en-US" sz="1600" dirty="0"/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600" b="1" dirty="0"/>
              <a:t>Duplicate Tokens: </a:t>
            </a:r>
            <a:r>
              <a:rPr lang="en-US" sz="1600" dirty="0"/>
              <a:t>Repeated terms in preprocessing inflate results.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endParaRPr lang="en-US" sz="1600" dirty="0"/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600" b="1" dirty="0"/>
              <a:t>Limited Query Options: </a:t>
            </a:r>
            <a:r>
              <a:rPr lang="en-US" sz="1600" dirty="0"/>
              <a:t>No support for multi-word or phrase searches.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endParaRPr lang="en-US" sz="1600" dirty="0"/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600" b="1" dirty="0"/>
              <a:t>Exact Match Dependence: </a:t>
            </a:r>
            <a:r>
              <a:rPr lang="en-US" sz="1600" dirty="0"/>
              <a:t>Lacks support for stemming or semantic variations.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endParaRPr lang="en-US" sz="1600" dirty="0"/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600" b="1" dirty="0"/>
              <a:t>Basic Cosine Similarity: </a:t>
            </a:r>
            <a:r>
              <a:rPr lang="en-US" sz="1600" dirty="0"/>
              <a:t>Relies on raw term vectors, missing advanced embeddings.</a:t>
            </a:r>
          </a:p>
        </p:txBody>
      </p:sp>
      <p:sp>
        <p:nvSpPr>
          <p:cNvPr id="348" name="Google Shape;348;p52"/>
          <p:cNvSpPr txBox="1">
            <a:spLocks noGrp="1"/>
          </p:cNvSpPr>
          <p:nvPr>
            <p:ph type="sldNum" idx="12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49" name="Google Shape;349;p52"/>
          <p:cNvSpPr txBox="1">
            <a:spLocks noGrp="1"/>
          </p:cNvSpPr>
          <p:nvPr>
            <p:ph type="title" idx="4294967295"/>
          </p:nvPr>
        </p:nvSpPr>
        <p:spPr>
          <a:xfrm>
            <a:off x="506442" y="113352"/>
            <a:ext cx="3339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Shortcoming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50" name="Google Shape;3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44050"/>
            <a:ext cx="4334942" cy="433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>
            <a:spLocks noGrp="1"/>
          </p:cNvSpPr>
          <p:nvPr>
            <p:ph type="sldNum" idx="12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72" name="Google Shape;372;p55"/>
          <p:cNvSpPr txBox="1">
            <a:spLocks noGrp="1"/>
          </p:cNvSpPr>
          <p:nvPr>
            <p:ph type="title" idx="4294967295"/>
          </p:nvPr>
        </p:nvSpPr>
        <p:spPr>
          <a:xfrm>
            <a:off x="2722500" y="1145425"/>
            <a:ext cx="3699000" cy="493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Thank You</a:t>
            </a:r>
          </a:p>
        </p:txBody>
      </p:sp>
      <p:sp>
        <p:nvSpPr>
          <p:cNvPr id="373" name="Google Shape;373;p55"/>
          <p:cNvSpPr txBox="1">
            <a:spLocks noGrp="1"/>
          </p:cNvSpPr>
          <p:nvPr>
            <p:ph type="subTitle" idx="1"/>
          </p:nvPr>
        </p:nvSpPr>
        <p:spPr>
          <a:xfrm>
            <a:off x="1160700" y="1689850"/>
            <a:ext cx="68226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dirty="0"/>
              <a:t>Suggestions and Questions are welcomed!</a:t>
            </a:r>
            <a:endParaRPr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2" name="Google Shape;272;p45"/>
          <p:cNvSpPr txBox="1">
            <a:spLocks noGrp="1"/>
          </p:cNvSpPr>
          <p:nvPr>
            <p:ph type="title" idx="4294967295"/>
          </p:nvPr>
        </p:nvSpPr>
        <p:spPr>
          <a:xfrm>
            <a:off x="528158" y="275350"/>
            <a:ext cx="2374800" cy="493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5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Agenda</a:t>
            </a:r>
          </a:p>
        </p:txBody>
      </p:sp>
      <p:sp>
        <p:nvSpPr>
          <p:cNvPr id="273" name="Google Shape;273;p45"/>
          <p:cNvSpPr txBox="1"/>
          <p:nvPr/>
        </p:nvSpPr>
        <p:spPr>
          <a:xfrm>
            <a:off x="968925" y="999900"/>
            <a:ext cx="31968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661204" y="10096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5" name="Google Shape;275;p45"/>
          <p:cNvSpPr txBox="1"/>
          <p:nvPr/>
        </p:nvSpPr>
        <p:spPr>
          <a:xfrm>
            <a:off x="968925" y="1457100"/>
            <a:ext cx="31968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Goal Definition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6" name="Google Shape;276;p45"/>
          <p:cNvSpPr txBox="1"/>
          <p:nvPr/>
        </p:nvSpPr>
        <p:spPr>
          <a:xfrm>
            <a:off x="661204" y="14668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7" name="Google Shape;277;p45"/>
          <p:cNvSpPr txBox="1"/>
          <p:nvPr/>
        </p:nvSpPr>
        <p:spPr>
          <a:xfrm>
            <a:off x="968925" y="1914300"/>
            <a:ext cx="2891193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Document Collection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8" name="Google Shape;278;p45"/>
          <p:cNvSpPr txBox="1"/>
          <p:nvPr/>
        </p:nvSpPr>
        <p:spPr>
          <a:xfrm>
            <a:off x="661204" y="19240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9" name="Google Shape;279;p45"/>
          <p:cNvSpPr txBox="1"/>
          <p:nvPr/>
        </p:nvSpPr>
        <p:spPr>
          <a:xfrm>
            <a:off x="968925" y="2371500"/>
            <a:ext cx="45354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Implementation Plan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661204" y="23812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1" name="Google Shape;281;p45"/>
          <p:cNvSpPr txBox="1"/>
          <p:nvPr/>
        </p:nvSpPr>
        <p:spPr>
          <a:xfrm>
            <a:off x="968925" y="2828700"/>
            <a:ext cx="1934033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Approaches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661204" y="28384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968925" y="3285900"/>
            <a:ext cx="45354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Backend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4" name="Google Shape;284;p45"/>
          <p:cNvSpPr txBox="1"/>
          <p:nvPr/>
        </p:nvSpPr>
        <p:spPr>
          <a:xfrm>
            <a:off x="661204" y="32956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6.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5" name="Google Shape;285;p45"/>
          <p:cNvSpPr txBox="1"/>
          <p:nvPr/>
        </p:nvSpPr>
        <p:spPr>
          <a:xfrm>
            <a:off x="968925" y="3743100"/>
            <a:ext cx="45354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 Interface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6" name="Google Shape;286;p45"/>
          <p:cNvSpPr txBox="1"/>
          <p:nvPr/>
        </p:nvSpPr>
        <p:spPr>
          <a:xfrm>
            <a:off x="661204" y="37528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7" name="Google Shape;287;p45"/>
          <p:cNvSpPr txBox="1"/>
          <p:nvPr/>
        </p:nvSpPr>
        <p:spPr>
          <a:xfrm>
            <a:off x="968925" y="4200300"/>
            <a:ext cx="2056573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Shortcomings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8" name="Google Shape;288;p45"/>
          <p:cNvSpPr txBox="1"/>
          <p:nvPr/>
        </p:nvSpPr>
        <p:spPr>
          <a:xfrm>
            <a:off x="661204" y="42100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8.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89" name="Google Shape;2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012" y="784675"/>
            <a:ext cx="3196800" cy="31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>
            <a:spLocks noGrp="1"/>
          </p:cNvSpPr>
          <p:nvPr>
            <p:ph type="sldNum" idx="12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97" name="Google Shape;297;p46"/>
          <p:cNvSpPr txBox="1">
            <a:spLocks noGrp="1"/>
          </p:cNvSpPr>
          <p:nvPr>
            <p:ph type="subTitle" idx="1"/>
          </p:nvPr>
        </p:nvSpPr>
        <p:spPr>
          <a:xfrm>
            <a:off x="0" y="1103050"/>
            <a:ext cx="5308430" cy="2893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Building a Document Search Engine with Scoring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The system focuses on preprocessing, tokenization, and ranking.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Extracts nouns related to technology using heuristics.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Implements TF, IDF, TF-IDF, and Cosine Similarity for ranking.</a:t>
            </a:r>
            <a:endParaRPr sz="1600" dirty="0"/>
          </a:p>
        </p:txBody>
      </p:sp>
      <p:sp>
        <p:nvSpPr>
          <p:cNvPr id="298" name="Google Shape;298;p46"/>
          <p:cNvSpPr txBox="1">
            <a:spLocks noGrp="1"/>
          </p:cNvSpPr>
          <p:nvPr>
            <p:ph type="title" idx="4294967295"/>
          </p:nvPr>
        </p:nvSpPr>
        <p:spPr>
          <a:xfrm>
            <a:off x="395399" y="281654"/>
            <a:ext cx="3339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dirty="0">
                <a:solidFill>
                  <a:schemeClr val="lt1"/>
                </a:solidFill>
              </a:rPr>
              <a:t>Introduction</a:t>
            </a:r>
            <a:endParaRPr sz="3650" dirty="0">
              <a:solidFill>
                <a:schemeClr val="lt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2B4470D-B3D8-DF38-7035-1398A57C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31" y="471850"/>
            <a:ext cx="2402957" cy="410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>
            <a:spLocks noGrp="1"/>
          </p:cNvSpPr>
          <p:nvPr>
            <p:ph type="sldNum" idx="12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06" name="Google Shape;306;p47"/>
          <p:cNvSpPr txBox="1">
            <a:spLocks noGrp="1"/>
          </p:cNvSpPr>
          <p:nvPr>
            <p:ph type="title" idx="4294967295"/>
          </p:nvPr>
        </p:nvSpPr>
        <p:spPr>
          <a:xfrm>
            <a:off x="375745" y="351550"/>
            <a:ext cx="3983400" cy="493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5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Goal Definition</a:t>
            </a:r>
          </a:p>
        </p:txBody>
      </p:sp>
      <p:sp>
        <p:nvSpPr>
          <p:cNvPr id="309" name="Google Shape;309;p47"/>
          <p:cNvSpPr txBox="1">
            <a:spLocks noGrp="1"/>
          </p:cNvSpPr>
          <p:nvPr>
            <p:ph type="subTitle" idx="1"/>
          </p:nvPr>
        </p:nvSpPr>
        <p:spPr>
          <a:xfrm>
            <a:off x="0" y="963707"/>
            <a:ext cx="5228100" cy="2154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Optimize document ranking using advanced techniques (TF-IDF, Cosine Similarity).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Enable customizable folder paths for real-time updates.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Ensure accurate noun extraction using heuristics.</a:t>
            </a:r>
            <a:endParaRPr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687742-2B51-19BA-23C2-0A80815D4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760" y="276295"/>
            <a:ext cx="2982540" cy="459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>
            <a:spLocks noGrp="1"/>
          </p:cNvSpPr>
          <p:nvPr>
            <p:ph type="sldNum" idx="12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15" name="Google Shape;315;p48"/>
          <p:cNvSpPr txBox="1">
            <a:spLocks noGrp="1"/>
          </p:cNvSpPr>
          <p:nvPr>
            <p:ph type="title" idx="4294967295"/>
          </p:nvPr>
        </p:nvSpPr>
        <p:spPr>
          <a:xfrm>
            <a:off x="431974" y="471850"/>
            <a:ext cx="5076371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chemeClr val="lt1"/>
                </a:solidFill>
              </a:rPr>
              <a:t>Document</a:t>
            </a:r>
            <a:r>
              <a:rPr lang="en" dirty="0">
                <a:solidFill>
                  <a:schemeClr val="lt1"/>
                </a:solidFill>
              </a:rPr>
              <a:t> Collection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6" name="Google Shape;316;p48"/>
          <p:cNvSpPr txBox="1">
            <a:spLocks noGrp="1"/>
          </p:cNvSpPr>
          <p:nvPr>
            <p:ph type="subTitle" idx="1"/>
          </p:nvPr>
        </p:nvSpPr>
        <p:spPr>
          <a:xfrm>
            <a:off x="0" y="1441788"/>
            <a:ext cx="6363653" cy="2646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600" b="1" dirty="0"/>
              <a:t>Input: </a:t>
            </a:r>
            <a:r>
              <a:rPr lang="en-US" sz="1600" dirty="0"/>
              <a:t>.txt files from a specified folder path.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sz="16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600" b="1" dirty="0"/>
              <a:t>Preprocessing:</a:t>
            </a:r>
            <a:endParaRPr lang="en-US" sz="1600" dirty="0"/>
          </a:p>
          <a:p>
            <a:pPr lvl="1" indent="-355600" algn="l">
              <a:buSzPts val="2000"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indent="-355600" algn="l">
              <a:buSzPts val="2000"/>
              <a:buFont typeface="Wingdings" panose="05000000000000000000" pitchFamily="2" charset="2"/>
              <a:buChar char="Ø"/>
            </a:pPr>
            <a:r>
              <a:rPr lang="en-US" sz="1600" dirty="0"/>
              <a:t>Convert to lowercase.</a:t>
            </a:r>
          </a:p>
          <a:p>
            <a:pPr lvl="1" indent="-355600" algn="l">
              <a:buSzPts val="2000"/>
              <a:buFont typeface="Wingdings" panose="05000000000000000000" pitchFamily="2" charset="2"/>
              <a:buChar char="Ø"/>
            </a:pPr>
            <a:r>
              <a:rPr lang="en-US" sz="1600" dirty="0"/>
              <a:t>Extract nouns using a heuristic function optimized for terms.</a:t>
            </a:r>
          </a:p>
          <a:p>
            <a:pPr marL="558800" lvl="1" indent="0" algn="l">
              <a:buSzPts val="2000"/>
            </a:pPr>
            <a:endParaRPr lang="en-PK" sz="16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600" b="1" dirty="0"/>
              <a:t>Example of extracted terms: </a:t>
            </a:r>
            <a:r>
              <a:rPr lang="en-US" sz="1600" dirty="0"/>
              <a:t>"automation, robotics, AI, ethics".</a:t>
            </a:r>
            <a:endParaRPr sz="1600" dirty="0"/>
          </a:p>
        </p:txBody>
      </p:sp>
      <p:pic>
        <p:nvPicPr>
          <p:cNvPr id="317" name="Google Shape;3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208" y="1103050"/>
            <a:ext cx="2573096" cy="3106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>
            <a:spLocks noGrp="1"/>
          </p:cNvSpPr>
          <p:nvPr>
            <p:ph type="sldNum" idx="12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23" name="Google Shape;323;p49"/>
          <p:cNvSpPr txBox="1">
            <a:spLocks noGrp="1"/>
          </p:cNvSpPr>
          <p:nvPr>
            <p:ph type="title" idx="4294967295"/>
          </p:nvPr>
        </p:nvSpPr>
        <p:spPr>
          <a:xfrm>
            <a:off x="420908" y="245403"/>
            <a:ext cx="3219900" cy="493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5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Approaches</a:t>
            </a:r>
          </a:p>
        </p:txBody>
      </p:sp>
      <p:sp>
        <p:nvSpPr>
          <p:cNvPr id="324" name="Google Shape;324;p49"/>
          <p:cNvSpPr txBox="1">
            <a:spLocks noGrp="1"/>
          </p:cNvSpPr>
          <p:nvPr>
            <p:ph type="subTitle" idx="1"/>
          </p:nvPr>
        </p:nvSpPr>
        <p:spPr>
          <a:xfrm>
            <a:off x="0" y="1314141"/>
            <a:ext cx="7977987" cy="2400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 dirty="0"/>
              <a:t>Heuristic Noun Extraction: </a:t>
            </a:r>
            <a:r>
              <a:rPr lang="en-US" sz="1600" dirty="0"/>
              <a:t>Filters trivial words; focuses on domain-specific terms.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 dirty="0"/>
              <a:t>Scoring Algorithms: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lvl="1" indent="-330200" algn="l">
              <a:buSzPts val="1600"/>
              <a:buFont typeface="Wingdings" panose="05000000000000000000" pitchFamily="2" charset="2"/>
              <a:buChar char="Ø"/>
            </a:pPr>
            <a:r>
              <a:rPr lang="en-US" sz="1600" dirty="0"/>
              <a:t>TF: Frequency of a term in a document.</a:t>
            </a:r>
          </a:p>
          <a:p>
            <a:pPr lvl="1" indent="-330200" algn="l">
              <a:buSzPts val="1600"/>
              <a:buFont typeface="Wingdings" panose="05000000000000000000" pitchFamily="2" charset="2"/>
              <a:buChar char="Ø"/>
            </a:pPr>
            <a:r>
              <a:rPr lang="en-US" sz="1600" dirty="0"/>
              <a:t>IDF: Penalizes terms common across many documents.</a:t>
            </a:r>
          </a:p>
          <a:p>
            <a:pPr lvl="1" indent="-330200" algn="l">
              <a:buSzPts val="1600"/>
              <a:buFont typeface="Wingdings" panose="05000000000000000000" pitchFamily="2" charset="2"/>
              <a:buChar char="Ø"/>
            </a:pPr>
            <a:r>
              <a:rPr lang="en-US" sz="1600" dirty="0"/>
              <a:t>TF-IDF: Combines TF and IDF</a:t>
            </a:r>
          </a:p>
          <a:p>
            <a:pPr lvl="1" indent="-330200" algn="l">
              <a:buSzPts val="1600"/>
              <a:buFont typeface="Wingdings" panose="05000000000000000000" pitchFamily="2" charset="2"/>
              <a:buChar char="Ø"/>
            </a:pPr>
            <a:r>
              <a:rPr lang="en-US" sz="1600" dirty="0"/>
              <a:t>Cosine Similarity: Measures query-document vector similarity.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>
            <a:spLocks noGrp="1"/>
          </p:cNvSpPr>
          <p:nvPr>
            <p:ph type="sldNum" idx="12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33" name="Google Shape;333;p50"/>
          <p:cNvSpPr txBox="1">
            <a:spLocks noGrp="1"/>
          </p:cNvSpPr>
          <p:nvPr>
            <p:ph type="subTitle" idx="1"/>
          </p:nvPr>
        </p:nvSpPr>
        <p:spPr>
          <a:xfrm>
            <a:off x="0" y="884897"/>
            <a:ext cx="7505395" cy="35086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600" b="1" dirty="0"/>
              <a:t>What it is: </a:t>
            </a:r>
            <a:r>
              <a:rPr lang="en-US" sz="1600" dirty="0"/>
              <a:t>Measures how often a term appears in a document.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US" sz="16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600" b="1" dirty="0"/>
              <a:t>Formula: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lang="en-US" sz="2000" dirty="0"/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/>
              <a:t>	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lang="en-US" sz="2000" dirty="0"/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lang="en-US" sz="2000" dirty="0"/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0DF"/>
              </a:buClr>
              <a:buSzPts val="2000"/>
              <a:buFont typeface="Merriweather"/>
              <a:buChar char="●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3F0DF"/>
                </a:solidFill>
                <a:effectLst/>
                <a:uLnTx/>
                <a:uFillTx/>
                <a:latin typeface="Merriweather"/>
                <a:sym typeface="Merriweather"/>
              </a:rPr>
              <a:t>Example: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lang="en-US" sz="1600" dirty="0"/>
          </a:p>
          <a:p>
            <a:pPr lvl="1" indent="-355600" algn="l">
              <a:buSzPts val="2000"/>
              <a:buFont typeface="Wingdings" panose="05000000000000000000" pitchFamily="2" charset="2"/>
              <a:buChar char="Ø"/>
            </a:pPr>
            <a:r>
              <a:rPr lang="en-US" sz="1600" dirty="0"/>
              <a:t>If a term </a:t>
            </a:r>
            <a:r>
              <a:rPr lang="en-US" sz="1600"/>
              <a:t>appears 50 </a:t>
            </a:r>
            <a:r>
              <a:rPr lang="en-US" sz="1600" dirty="0"/>
              <a:t>times in a document with 100 total words:</a:t>
            </a:r>
          </a:p>
          <a:p>
            <a:pPr marL="558800" lvl="1" indent="0" algn="l">
              <a:buSzPts val="2000"/>
            </a:pPr>
            <a:r>
              <a:rPr lang="en-US" sz="1600" dirty="0"/>
              <a:t>			</a:t>
            </a:r>
          </a:p>
          <a:p>
            <a:pPr marL="558800" lvl="1" indent="0" algn="l">
              <a:buSzPts val="2000"/>
            </a:pPr>
            <a:r>
              <a:rPr lang="en-US" sz="1600" dirty="0"/>
              <a:t>			TF= 50/100​ = 0.2</a:t>
            </a:r>
          </a:p>
        </p:txBody>
      </p:sp>
      <p:sp>
        <p:nvSpPr>
          <p:cNvPr id="334" name="Google Shape;334;p50"/>
          <p:cNvSpPr txBox="1">
            <a:spLocks noGrp="1"/>
          </p:cNvSpPr>
          <p:nvPr>
            <p:ph type="title" idx="4294967295"/>
          </p:nvPr>
        </p:nvSpPr>
        <p:spPr>
          <a:xfrm>
            <a:off x="451209" y="134320"/>
            <a:ext cx="894788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 dirty="0">
                <a:solidFill>
                  <a:schemeClr val="lt1"/>
                </a:solidFill>
              </a:rPr>
              <a:t>TF</a:t>
            </a:r>
            <a:endParaRPr sz="3650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B5549-C1E4-A6F0-E6B5-8FE54D8425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1"/>
          <a:stretch/>
        </p:blipFill>
        <p:spPr>
          <a:xfrm>
            <a:off x="1709705" y="1883634"/>
            <a:ext cx="5724590" cy="9812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>
          <a:extLst>
            <a:ext uri="{FF2B5EF4-FFF2-40B4-BE49-F238E27FC236}">
              <a16:creationId xmlns:a16="http://schemas.microsoft.com/office/drawing/2014/main" id="{E33CDBC2-0FA2-08CE-0E46-9C3B3AEA4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>
            <a:extLst>
              <a:ext uri="{FF2B5EF4-FFF2-40B4-BE49-F238E27FC236}">
                <a16:creationId xmlns:a16="http://schemas.microsoft.com/office/drawing/2014/main" id="{76EA3561-27FB-0B28-B0BC-C9532ADE78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23" name="Google Shape;323;p49">
            <a:extLst>
              <a:ext uri="{FF2B5EF4-FFF2-40B4-BE49-F238E27FC236}">
                <a16:creationId xmlns:a16="http://schemas.microsoft.com/office/drawing/2014/main" id="{2F0EF45E-E61D-2479-E34C-451BD79FA7D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9917" y="144851"/>
            <a:ext cx="1047286" cy="493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5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IDF</a:t>
            </a:r>
          </a:p>
        </p:txBody>
      </p:sp>
      <p:sp>
        <p:nvSpPr>
          <p:cNvPr id="324" name="Google Shape;324;p49">
            <a:extLst>
              <a:ext uri="{FF2B5EF4-FFF2-40B4-BE49-F238E27FC236}">
                <a16:creationId xmlns:a16="http://schemas.microsoft.com/office/drawing/2014/main" id="{ADB219B3-7AE9-68C3-F308-00616F0CEC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649993"/>
            <a:ext cx="9144000" cy="46166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 dirty="0"/>
              <a:t>What it is: </a:t>
            </a:r>
            <a:r>
              <a:rPr lang="en-US" sz="1600" dirty="0"/>
              <a:t>Measures how unique a term is across documents.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 dirty="0"/>
              <a:t>Formula: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dirty="0"/>
              <a:t>	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/>
          </a:p>
          <a:p>
            <a:pPr lvl="1" indent="-330200" algn="l">
              <a:buSzPts val="1600"/>
              <a:buFont typeface="Wingdings" panose="05000000000000000000" pitchFamily="2" charset="2"/>
              <a:buChar char="Ø"/>
            </a:pPr>
            <a:r>
              <a:rPr lang="en-US" sz="1600" b="1" dirty="0"/>
              <a:t>N</a:t>
            </a:r>
            <a:r>
              <a:rPr lang="en-US" sz="1600" dirty="0"/>
              <a:t> = is the total number of documents in the collection.</a:t>
            </a:r>
          </a:p>
          <a:p>
            <a:pPr lvl="1" indent="-330200" algn="l">
              <a:buSzPts val="1600"/>
              <a:buFont typeface="Wingdings" panose="05000000000000000000" pitchFamily="2" charset="2"/>
              <a:buChar char="Ø"/>
            </a:pPr>
            <a:r>
              <a:rPr lang="en-US" sz="1600" b="1" dirty="0"/>
              <a:t>n</a:t>
            </a:r>
            <a:r>
              <a:rPr lang="en-US" sz="1600" dirty="0"/>
              <a:t> = is the number of documents that contain the term you’re interested in.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5088"/>
              </a:solidFill>
              <a:effectLst/>
              <a:uLnTx/>
              <a:uFillTx/>
              <a:latin typeface="Merriweather"/>
              <a:sym typeface="Merriweather"/>
            </a:endParaRPr>
          </a:p>
          <a:p>
            <a:pPr lvl="1" indent="-330200" algn="l">
              <a:buClr>
                <a:srgbClr val="005088"/>
              </a:buClr>
              <a:buSzPts val="1600"/>
              <a:buFont typeface="Wingdings" panose="05000000000000000000" pitchFamily="2" charset="2"/>
              <a:buChar char="Ø"/>
              <a:defRPr/>
            </a:pPr>
            <a:r>
              <a:rPr lang="en-US" sz="1600" b="1" dirty="0"/>
              <a:t>Why Log:</a:t>
            </a:r>
          </a:p>
          <a:p>
            <a:pPr lvl="2" indent="-330200" algn="l">
              <a:buClr>
                <a:srgbClr val="005088"/>
              </a:buClr>
              <a:buSzPts val="1600"/>
              <a:buFont typeface="Wingdings" panose="05000000000000000000" pitchFamily="2" charset="2"/>
              <a:buChar char="Ø"/>
              <a:defRPr/>
            </a:pPr>
            <a:r>
              <a:rPr lang="en-US" sz="1600" b="1" dirty="0"/>
              <a:t>Normalize and balance scores: </a:t>
            </a:r>
            <a:r>
              <a:rPr lang="en-US" sz="1600" dirty="0"/>
              <a:t>Ensures term importance is scaled effectively and prevents division by zero.</a:t>
            </a:r>
          </a:p>
          <a:p>
            <a:pPr lvl="2" indent="-330200" algn="l">
              <a:buClr>
                <a:srgbClr val="005088"/>
              </a:buClr>
              <a:buSzPts val="1600"/>
              <a:buFont typeface="Wingdings" panose="05000000000000000000" pitchFamily="2" charset="2"/>
              <a:buChar char="Ø"/>
              <a:defRPr/>
            </a:pPr>
            <a:r>
              <a:rPr lang="en-US" sz="1600" b="1" dirty="0"/>
              <a:t>Enhances interpretation: </a:t>
            </a:r>
            <a:r>
              <a:rPr lang="en-US" sz="1600" dirty="0"/>
              <a:t>Provides an intuitive measure of a term's rarity or significance in the document collection.</a:t>
            </a:r>
          </a:p>
          <a:p>
            <a:pPr indent="-330200" algn="l">
              <a:buSzPts val="1600"/>
              <a:buFont typeface="Merriweather"/>
              <a:buChar char="●"/>
            </a:pPr>
            <a:endParaRPr lang="en-US" sz="1600" b="1" dirty="0"/>
          </a:p>
          <a:p>
            <a:pPr indent="-330200" algn="l">
              <a:buSzPts val="1600"/>
              <a:buFont typeface="Merriweather"/>
              <a:buChar char="●"/>
            </a:pPr>
            <a:r>
              <a:rPr lang="en-US" sz="1600" b="1" dirty="0"/>
              <a:t>Example:</a:t>
            </a:r>
            <a:endParaRPr lang="en-US" sz="1600" dirty="0"/>
          </a:p>
          <a:p>
            <a:pPr lvl="1" indent="-330200" algn="l">
              <a:buSzPts val="1600"/>
              <a:buFont typeface="Wingdings" panose="05000000000000000000" pitchFamily="2" charset="2"/>
              <a:buChar char="Ø"/>
            </a:pPr>
            <a:r>
              <a:rPr lang="en-US" sz="1600" dirty="0"/>
              <a:t>If the term appears in 2 out of 12 documents:</a:t>
            </a:r>
          </a:p>
          <a:p>
            <a:pPr marL="584200" lvl="1" indent="0" algn="l">
              <a:buSzPts val="1600"/>
            </a:pPr>
            <a:endParaRPr lang="en-US" sz="1600" dirty="0"/>
          </a:p>
          <a:p>
            <a:pPr marL="2413000" lvl="5" indent="0" algn="l">
              <a:buSzPts val="1600"/>
            </a:pPr>
            <a:r>
              <a:rPr lang="en-US" sz="1600" b="1" dirty="0"/>
              <a:t>IDF</a:t>
            </a:r>
            <a:r>
              <a:rPr lang="en-US" sz="1600" dirty="0"/>
              <a:t> = log (12 \ 2+1) =  log(4) = 0.345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53CCA-B84C-14A9-D0B2-7EDDD0564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15" y="1364127"/>
            <a:ext cx="3123163" cy="5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5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0BCB6507-2FAF-D1DF-2D9A-2E313D42B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>
            <a:extLst>
              <a:ext uri="{FF2B5EF4-FFF2-40B4-BE49-F238E27FC236}">
                <a16:creationId xmlns:a16="http://schemas.microsoft.com/office/drawing/2014/main" id="{E5D809BD-AA7F-72DD-3A77-E81FA66FE6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33" name="Google Shape;333;p50">
            <a:extLst>
              <a:ext uri="{FF2B5EF4-FFF2-40B4-BE49-F238E27FC236}">
                <a16:creationId xmlns:a16="http://schemas.microsoft.com/office/drawing/2014/main" id="{5EDAAAD8-D54F-71DD-184F-502198AD39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711548"/>
            <a:ext cx="9144000" cy="44319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600" b="1" dirty="0"/>
              <a:t>What it is: </a:t>
            </a:r>
            <a:r>
              <a:rPr lang="en-US" sz="1600" dirty="0"/>
              <a:t>Measures similarity between two documents by comparing angles between their term vectors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US" sz="1600" b="1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600" b="1" dirty="0"/>
              <a:t>Formula: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lang="en-US" sz="2000" dirty="0"/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0DF"/>
              </a:buClr>
              <a:buSzPts val="2000"/>
              <a:buFont typeface="Merriweather"/>
              <a:buChar char="●"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3F0DF"/>
              </a:solidFill>
              <a:effectLst/>
              <a:uLnTx/>
              <a:uFillTx/>
              <a:latin typeface="Merriweather"/>
              <a:sym typeface="Merriweather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0DF"/>
              </a:buClr>
              <a:buSzPts val="2000"/>
              <a:buFont typeface="Merriweather"/>
              <a:buChar char="●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3F0DF"/>
                </a:solidFill>
                <a:effectLst/>
                <a:uLnTx/>
                <a:uFillTx/>
                <a:latin typeface="Merriweather"/>
                <a:sym typeface="Merriweather"/>
              </a:rPr>
              <a:t>Document Vector Creation(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3F0DF"/>
                </a:solidFill>
                <a:effectLst/>
                <a:uLnTx/>
                <a:uFillTx/>
                <a:latin typeface="Merriweather"/>
                <a:sym typeface="Merriweather"/>
              </a:rPr>
              <a:t>Local (document-specific)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3F0DF"/>
                </a:solidFill>
                <a:effectLst/>
                <a:uLnTx/>
                <a:uFillTx/>
                <a:latin typeface="Merriweather"/>
                <a:sym typeface="Merriweather"/>
              </a:rPr>
              <a:t>)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3F0DF"/>
                </a:solidFill>
                <a:effectLst/>
                <a:uLnTx/>
                <a:uFillTx/>
                <a:latin typeface="Merriweather"/>
                <a:sym typeface="Merriweather"/>
              </a:rPr>
              <a:t>: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3F0DF"/>
              </a:solidFill>
              <a:effectLst/>
              <a:uLnTx/>
              <a:uFillTx/>
              <a:latin typeface="Merriweather"/>
              <a:sym typeface="Merriweather"/>
            </a:endParaRPr>
          </a:p>
          <a:p>
            <a:pPr lvl="1" indent="-355600" algn="l">
              <a:buClr>
                <a:srgbClr val="F3F0DF"/>
              </a:buClr>
              <a:buSzPts val="2000"/>
              <a:buFont typeface="Wingdings" panose="05000000000000000000" pitchFamily="2" charset="2"/>
              <a:buChar char="Ø"/>
              <a:defRPr/>
            </a:pP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F3F0DF"/>
              </a:solidFill>
              <a:effectLst/>
              <a:uLnTx/>
              <a:uFillTx/>
              <a:latin typeface="Merriweather"/>
              <a:sym typeface="Merriweather"/>
            </a:endParaRPr>
          </a:p>
          <a:p>
            <a:pPr lvl="1" indent="-355600" algn="l">
              <a:buClr>
                <a:srgbClr val="F3F0DF"/>
              </a:buClr>
              <a:buSzPts val="2000"/>
              <a:buFont typeface="Wingdings" panose="05000000000000000000" pitchFamily="2" charset="2"/>
              <a:buChar char="Ø"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3F0DF"/>
                </a:solidFill>
                <a:effectLst/>
                <a:uLnTx/>
                <a:uFillTx/>
                <a:latin typeface="Merriweather"/>
                <a:sym typeface="Merriweather"/>
              </a:rPr>
              <a:t>Represents the local importance of search terms within a specific document.</a:t>
            </a:r>
          </a:p>
          <a:p>
            <a:pPr lvl="1" indent="-355600" algn="l">
              <a:buClr>
                <a:srgbClr val="F3F0DF"/>
              </a:buClr>
              <a:buSzPts val="2000"/>
              <a:buFont typeface="Wingdings" panose="05000000000000000000" pitchFamily="2" charset="2"/>
              <a:buChar char="Ø"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3F0DF"/>
                </a:solidFill>
                <a:effectLst/>
                <a:uLnTx/>
                <a:uFillTx/>
                <a:latin typeface="Merriweather"/>
                <a:sym typeface="Merriweather"/>
              </a:rPr>
              <a:t>Calculated using TF-IDF scores, highlighting the term's relevance to that document.</a:t>
            </a:r>
          </a:p>
          <a:p>
            <a:pPr marL="457200" marR="0" indent="-356616" algn="l" rtl="0">
              <a:buClr>
                <a:schemeClr val="lt1"/>
              </a:buClr>
              <a:buSzPts val="2000"/>
              <a:buFont typeface="Merriweather" panose="00000500000000000000" pitchFamily="2" charset="0"/>
              <a:buChar char="●"/>
            </a:pPr>
            <a:endParaRPr lang="en-US" sz="1600" b="1" dirty="0"/>
          </a:p>
          <a:p>
            <a:pPr marL="457200" marR="0" indent="-356616" algn="l" rtl="0">
              <a:buClr>
                <a:schemeClr val="lt1"/>
              </a:buClr>
              <a:buSzPts val="2000"/>
              <a:buFont typeface="Merriweather" panose="00000500000000000000" pitchFamily="2" charset="0"/>
              <a:buChar char="●"/>
            </a:pPr>
            <a:r>
              <a:rPr lang="en-US" sz="1600" b="1" dirty="0"/>
              <a:t>Query Vector(</a:t>
            </a:r>
            <a:r>
              <a:rPr lang="en-US" sz="1400" b="1" dirty="0"/>
              <a:t>Global (across the entire collection)</a:t>
            </a:r>
            <a:r>
              <a:rPr lang="en-US" sz="1600" b="1" dirty="0"/>
              <a:t>)</a:t>
            </a:r>
            <a:r>
              <a:rPr lang="en-US" sz="1400" b="1" dirty="0"/>
              <a:t>: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F3F0DF"/>
              </a:solidFill>
              <a:effectLst/>
              <a:uLnTx/>
              <a:uFillTx/>
              <a:latin typeface="Merriweather"/>
              <a:sym typeface="Merriweather"/>
            </a:endParaRPr>
          </a:p>
          <a:p>
            <a:pPr lvl="1" indent="-355600" algn="l">
              <a:buClr>
                <a:srgbClr val="F3F0DF"/>
              </a:buClr>
              <a:buSzPts val="2000"/>
              <a:buFont typeface="Wingdings" panose="05000000000000000000" pitchFamily="2" charset="2"/>
              <a:buChar char="Ø"/>
              <a:defRPr/>
            </a:pPr>
            <a:endParaRPr lang="en-US" sz="1600" dirty="0"/>
          </a:p>
          <a:p>
            <a:pPr lvl="1" indent="-355600" algn="l">
              <a:buClr>
                <a:srgbClr val="F3F0DF"/>
              </a:buClr>
              <a:buSzPts val="2000"/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Represents the global significance of search terms across all documents.</a:t>
            </a:r>
          </a:p>
          <a:p>
            <a:pPr lvl="1" indent="-355600" algn="l">
              <a:buClr>
                <a:srgbClr val="F3F0DF"/>
              </a:buClr>
              <a:buSzPts val="2000"/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Acts as a reference point to measure similarity between the query and documents</a:t>
            </a:r>
          </a:p>
        </p:txBody>
      </p:sp>
      <p:sp>
        <p:nvSpPr>
          <p:cNvPr id="334" name="Google Shape;334;p50">
            <a:extLst>
              <a:ext uri="{FF2B5EF4-FFF2-40B4-BE49-F238E27FC236}">
                <a16:creationId xmlns:a16="http://schemas.microsoft.com/office/drawing/2014/main" id="{3D11A658-786E-B36A-D3F3-3648DF5051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1208" y="134320"/>
            <a:ext cx="4208574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 dirty="0">
                <a:solidFill>
                  <a:schemeClr val="lt1"/>
                </a:solidFill>
              </a:rPr>
              <a:t>Cosine Similarity </a:t>
            </a:r>
            <a:endParaRPr sz="3650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29E5CA-1120-B342-C195-E99F27780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124" y="1581234"/>
            <a:ext cx="2444876" cy="6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453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601</Words>
  <Application>Microsoft Office PowerPoint</Application>
  <PresentationFormat>On-screen Show (16:9)</PresentationFormat>
  <Paragraphs>135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Merriweather</vt:lpstr>
      <vt:lpstr>DM Sans Medium</vt:lpstr>
      <vt:lpstr>DM Sans</vt:lpstr>
      <vt:lpstr>Wingdings</vt:lpstr>
      <vt:lpstr>Simple Light</vt:lpstr>
      <vt:lpstr>Science Presentation</vt:lpstr>
      <vt:lpstr>Information Retrieval</vt:lpstr>
      <vt:lpstr>Agenda</vt:lpstr>
      <vt:lpstr>Introduction</vt:lpstr>
      <vt:lpstr>Goal Definition</vt:lpstr>
      <vt:lpstr>Document Collection</vt:lpstr>
      <vt:lpstr>Approaches</vt:lpstr>
      <vt:lpstr>TF</vt:lpstr>
      <vt:lpstr>IDF</vt:lpstr>
      <vt:lpstr>Cosine Similarity </vt:lpstr>
      <vt:lpstr>Cosine Similarity (cont.)</vt:lpstr>
      <vt:lpstr>Backend</vt:lpstr>
      <vt:lpstr>User Interface</vt:lpstr>
      <vt:lpstr>Shortcoming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Muhammad Umair Shahid</cp:lastModifiedBy>
  <cp:revision>80</cp:revision>
  <dcterms:modified xsi:type="dcterms:W3CDTF">2024-12-05T07:31:29Z</dcterms:modified>
</cp:coreProperties>
</file>