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72" r:id="rId11"/>
    <p:sldId id="268" r:id="rId12"/>
    <p:sldId id="274" r:id="rId13"/>
    <p:sldId id="263" r:id="rId14"/>
    <p:sldId id="264" r:id="rId15"/>
    <p:sldId id="267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Medium" pitchFamily="2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D204671-2067-26E0-C8AF-2A650673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011B8B53-435C-C963-E514-4DCF0F82A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AF260F75-8FCB-C230-6852-56C16E79F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69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DFC1A128-2713-3C36-4EB3-7251EFAB8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4551a1e15_1_12:notes">
            <a:extLst>
              <a:ext uri="{FF2B5EF4-FFF2-40B4-BE49-F238E27FC236}">
                <a16:creationId xmlns:a16="http://schemas.microsoft.com/office/drawing/2014/main" id="{CB101ADA-367A-DBF3-FE24-018ECD069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4551a1e15_1_12:notes">
            <a:extLst>
              <a:ext uri="{FF2B5EF4-FFF2-40B4-BE49-F238E27FC236}">
                <a16:creationId xmlns:a16="http://schemas.microsoft.com/office/drawing/2014/main" id="{86DCD7F2-C107-144D-627E-12EDF1BCB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61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4551a1e1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4551a1e1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4551a1e1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4551a1e1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4551a1e1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4551a1e1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4551a1e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4551a1e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4551a1e1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4551a1e1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4551a1e1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4551a1e1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FD06F2A-32BF-731C-72E3-4AC31788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644DDFB5-A300-BBF3-AC6C-3252E288C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7A0677EC-68DC-CFD4-AE5D-823104753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2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B7049854-A0E4-AB6A-F287-5E6A62C9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>
            <a:extLst>
              <a:ext uri="{FF2B5EF4-FFF2-40B4-BE49-F238E27FC236}">
                <a16:creationId xmlns:a16="http://schemas.microsoft.com/office/drawing/2014/main" id="{A3B9B315-B72C-ECE9-9167-11F3732F6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>
            <a:extLst>
              <a:ext uri="{FF2B5EF4-FFF2-40B4-BE49-F238E27FC236}">
                <a16:creationId xmlns:a16="http://schemas.microsoft.com/office/drawing/2014/main" id="{8F95EC46-5BAF-13AC-867E-6C6FE08A0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75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Information Retrieval</a:t>
            </a:r>
            <a:endParaRPr sz="5000"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2"/>
          </p:nvPr>
        </p:nvSpPr>
        <p:spPr>
          <a:xfrm>
            <a:off x="1962315" y="2484161"/>
            <a:ext cx="5219368" cy="42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M. Umair Shahid </a:t>
            </a:r>
            <a:r>
              <a:rPr lang="en" dirty="0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[2021-CS-144]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ctrTitle"/>
          </p:nvPr>
        </p:nvSpPr>
        <p:spPr>
          <a:xfrm>
            <a:off x="3087510" y="1245009"/>
            <a:ext cx="2968978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Assignment 3</a:t>
            </a:r>
            <a:endParaRPr sz="3000"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2"/>
          </p:nvPr>
        </p:nvSpPr>
        <p:spPr>
          <a:xfrm>
            <a:off x="2269199" y="2912946"/>
            <a:ext cx="460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Khaldoon Syed Khurshid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05761558-C050-8D83-F9F7-9A5630AE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3B437052-DA20-31D2-2ED6-9E11171BB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618FC662-4A2D-DF2F-61CA-83CB0989C4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891143"/>
            <a:ext cx="6870951" cy="313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/>
              <a:t>Interactive Features: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Directory selection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Multiple search options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Detailed result presentation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Error handling and user guidance</a:t>
            </a:r>
            <a:endParaRPr lang="en-US" sz="1600" b="1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1600" b="1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/>
              <a:t>User Experience: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Colored terminal output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Descriptive error messages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Multiple search attempts allowed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F02DEEA8-7C6B-932D-FB26-F6009016CC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10" y="134320"/>
            <a:ext cx="3567338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User Interface</a:t>
            </a:r>
          </a:p>
        </p:txBody>
      </p:sp>
      <p:pic>
        <p:nvPicPr>
          <p:cNvPr id="5125" name="Picture 5" descr="What is an User Interface? - Smartpedia - t2informatik">
            <a:extLst>
              <a:ext uri="{FF2B5EF4-FFF2-40B4-BE49-F238E27FC236}">
                <a16:creationId xmlns:a16="http://schemas.microsoft.com/office/drawing/2014/main" id="{6CB7D429-E76E-0FD7-1D79-CEAC4CE6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81" y="1257437"/>
            <a:ext cx="3610052" cy="240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42A42282-1D38-654F-7091-B944DC64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>
            <a:extLst>
              <a:ext uri="{FF2B5EF4-FFF2-40B4-BE49-F238E27FC236}">
                <a16:creationId xmlns:a16="http://schemas.microsoft.com/office/drawing/2014/main" id="{14ABD5D0-EA0E-4A10-65B2-4C1B9BA205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1" name="Google Shape;341;p51">
            <a:extLst>
              <a:ext uri="{FF2B5EF4-FFF2-40B4-BE49-F238E27FC236}">
                <a16:creationId xmlns:a16="http://schemas.microsoft.com/office/drawing/2014/main" id="{72969334-A5A8-AA3A-D981-412849A1F6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9750" y="264950"/>
            <a:ext cx="5510464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Comparative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49F5D-A7AD-A4CA-EDF6-8FA94D5C6A2C}"/>
              </a:ext>
            </a:extLst>
          </p:cNvPr>
          <p:cNvSpPr txBox="1"/>
          <p:nvPr/>
        </p:nvSpPr>
        <p:spPr>
          <a:xfrm>
            <a:off x="0" y="1180603"/>
            <a:ext cx="879508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solidFill>
                  <a:schemeClr val="tx1"/>
                </a:solidFill>
                <a:latin typeface="Merriweather" panose="00000500000000000000" pitchFamily="2" charset="0"/>
              </a:rPr>
              <a:t>Model Differences</a:t>
            </a:r>
            <a:endParaRPr lang="en-US" sz="1600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1600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469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Probabilistic Model: 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Statistical matching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Best for precise term matching</a:t>
            </a:r>
            <a:endParaRPr lang="en-US" sz="1600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469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+mj-lt"/>
              <a:buAutoNum type="arabicPeriod"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5088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marL="469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Non-Overlapped List: 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Comprehensive term coverage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Ideal for broad searches</a:t>
            </a:r>
          </a:p>
          <a:p>
            <a:pPr marL="5842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tabLst/>
              <a:defRPr/>
            </a:pPr>
            <a:endParaRPr lang="en-US" sz="1600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469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Proximal Nodes: 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Network-based retrieval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sym typeface="Merriweather"/>
              </a:rPr>
              <a:t>Great for exploring related concepts</a:t>
            </a:r>
          </a:p>
        </p:txBody>
      </p:sp>
      <p:pic>
        <p:nvPicPr>
          <p:cNvPr id="6149" name="Picture 5" descr="2,800+ Justice Scale Stock Illustrations, Royalty-Free Vector Graphics &amp;  Clip Art - iStock | Lady justice, Scales of justice icon, Scales">
            <a:extLst>
              <a:ext uri="{FF2B5EF4-FFF2-40B4-BE49-F238E27FC236}">
                <a16:creationId xmlns:a16="http://schemas.microsoft.com/office/drawing/2014/main" id="{79A9BC71-D2CF-9063-80ED-9A7B0EC8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12" y="987496"/>
            <a:ext cx="3547872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7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title" idx="4294967295"/>
          </p:nvPr>
        </p:nvSpPr>
        <p:spPr>
          <a:xfrm>
            <a:off x="669749" y="264950"/>
            <a:ext cx="7078587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Performance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BCEED-7D3B-0768-7219-75E070FF9E9C}"/>
              </a:ext>
            </a:extLst>
          </p:cNvPr>
          <p:cNvSpPr txBox="1"/>
          <p:nvPr/>
        </p:nvSpPr>
        <p:spPr>
          <a:xfrm>
            <a:off x="-1" y="1048256"/>
            <a:ext cx="55104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Merriweather" panose="00000500000000000000" pitchFamily="2" charset="0"/>
              </a:rPr>
              <a:t>Strengths: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erriweather" panose="00000500000000000000" pitchFamily="2" charset="0"/>
              </a:rPr>
              <a:t>Flexible document retrieval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erriweather" panose="00000500000000000000" pitchFamily="2" charset="0"/>
              </a:rPr>
              <a:t>Advanced term recognition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erriweather" panose="00000500000000000000" pitchFamily="2" charset="0"/>
              </a:rPr>
              <a:t>Multiple search strategies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1600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Merriweather" panose="00000500000000000000" pitchFamily="2" charset="0"/>
              </a:rPr>
              <a:t>Limitations: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erriweather" panose="00000500000000000000" pitchFamily="2" charset="0"/>
              </a:rPr>
              <a:t>Dependent on quality of noun extraction</a:t>
            </a:r>
          </a:p>
          <a:p>
            <a:pPr marL="8445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erriweather" panose="00000500000000000000" pitchFamily="2" charset="0"/>
              </a:rPr>
              <a:t>Performance varies with document collection</a:t>
            </a:r>
          </a:p>
        </p:txBody>
      </p:sp>
      <p:pic>
        <p:nvPicPr>
          <p:cNvPr id="9220" name="Picture 4" descr="210,900+ Performance Icon Stock Illustrations, Royalty-Free Vector Graphics  &amp; Clip Art - iStock | High performance icon, Performance icon vector,  Business performance icon">
            <a:extLst>
              <a:ext uri="{FF2B5EF4-FFF2-40B4-BE49-F238E27FC236}">
                <a16:creationId xmlns:a16="http://schemas.microsoft.com/office/drawing/2014/main" id="{DC65FFB4-4F0A-5213-7862-D83DA815E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28190" r="12017" b="26114"/>
          <a:stretch/>
        </p:blipFill>
        <p:spPr bwMode="auto">
          <a:xfrm>
            <a:off x="5647335" y="1493809"/>
            <a:ext cx="3108959" cy="19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subTitle" idx="1"/>
          </p:nvPr>
        </p:nvSpPr>
        <p:spPr>
          <a:xfrm>
            <a:off x="0" y="909771"/>
            <a:ext cx="4959706" cy="3323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65100" indent="0" algn="l"/>
            <a:r>
              <a:rPr lang="en-US" sz="2000" b="1" dirty="0"/>
              <a:t>Potential Enhancements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Machine learning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More sophisticated noun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Advanced graph traversal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Support for larger document collections</a:t>
            </a:r>
          </a:p>
          <a:p>
            <a:pPr marL="165100" indent="0" algn="l"/>
            <a:endParaRPr lang="en-US" sz="2000" b="1" dirty="0"/>
          </a:p>
          <a:p>
            <a:pPr marL="165100" indent="0" algn="l"/>
            <a:r>
              <a:rPr lang="en-US" sz="2000" b="1" dirty="0"/>
              <a:t>Research Directions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Improved relevance ranking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Semantic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Multilingual support</a:t>
            </a:r>
          </a:p>
        </p:txBody>
      </p:sp>
      <p:sp>
        <p:nvSpPr>
          <p:cNvPr id="348" name="Google Shape;348;p52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title" idx="4294967295"/>
          </p:nvPr>
        </p:nvSpPr>
        <p:spPr>
          <a:xfrm>
            <a:off x="506441" y="113352"/>
            <a:ext cx="4847611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Future Improvements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242" name="Picture 2" descr="performance improvement concept, quality or progress, Process improvement,  efficiency to increase productivity, management strategy, businessman  pushing gears to improve improvement graphic diagram. 22588992 Vector Art  at Vecteezy">
            <a:extLst>
              <a:ext uri="{FF2B5EF4-FFF2-40B4-BE49-F238E27FC236}">
                <a16:creationId xmlns:a16="http://schemas.microsoft.com/office/drawing/2014/main" id="{FA129A61-2DDB-8699-C886-586C191C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1" y="909770"/>
            <a:ext cx="3323957" cy="33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 idx="4294967295"/>
          </p:nvPr>
        </p:nvSpPr>
        <p:spPr>
          <a:xfrm>
            <a:off x="2722500" y="1145425"/>
            <a:ext cx="36990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</a:p>
        </p:txBody>
      </p:sp>
      <p:sp>
        <p:nvSpPr>
          <p:cNvPr id="373" name="Google Shape;373;p55"/>
          <p:cNvSpPr txBox="1">
            <a:spLocks noGrp="1"/>
          </p:cNvSpPr>
          <p:nvPr>
            <p:ph type="subTitle" idx="1"/>
          </p:nvPr>
        </p:nvSpPr>
        <p:spPr>
          <a:xfrm>
            <a:off x="1160700" y="1689850"/>
            <a:ext cx="6822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dirty="0"/>
              <a:t>Suggestions and Questions are welcomed!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 idx="4294967295"/>
          </p:nvPr>
        </p:nvSpPr>
        <p:spPr>
          <a:xfrm>
            <a:off x="528158" y="275350"/>
            <a:ext cx="23748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</a:p>
        </p:txBody>
      </p:sp>
      <p:sp>
        <p:nvSpPr>
          <p:cNvPr id="273" name="Google Shape;273;p45"/>
          <p:cNvSpPr txBox="1"/>
          <p:nvPr/>
        </p:nvSpPr>
        <p:spPr>
          <a:xfrm>
            <a:off x="968925" y="9999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61204" y="1009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968925" y="14571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661204" y="1466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968925" y="1914300"/>
            <a:ext cx="289119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 Collection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661204" y="1924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968925" y="23715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61204" y="23812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968925" y="2828700"/>
            <a:ext cx="193403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661204" y="28384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968925" y="32859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</a:t>
            </a:r>
          </a:p>
        </p:txBody>
      </p:sp>
      <p:sp>
        <p:nvSpPr>
          <p:cNvPr id="284" name="Google Shape;284;p45"/>
          <p:cNvSpPr txBox="1"/>
          <p:nvPr/>
        </p:nvSpPr>
        <p:spPr>
          <a:xfrm>
            <a:off x="661204" y="3295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sz="145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968925" y="37431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Comparative Analysis</a:t>
            </a:r>
          </a:p>
        </p:txBody>
      </p:sp>
      <p:sp>
        <p:nvSpPr>
          <p:cNvPr id="286" name="Google Shape;286;p45"/>
          <p:cNvSpPr txBox="1"/>
          <p:nvPr/>
        </p:nvSpPr>
        <p:spPr>
          <a:xfrm>
            <a:off x="661204" y="3752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68925" y="4200300"/>
            <a:ext cx="391031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Performance Considerations</a:t>
            </a:r>
          </a:p>
        </p:txBody>
      </p:sp>
      <p:sp>
        <p:nvSpPr>
          <p:cNvPr id="288" name="Google Shape;288;p45"/>
          <p:cNvSpPr txBox="1"/>
          <p:nvPr/>
        </p:nvSpPr>
        <p:spPr>
          <a:xfrm>
            <a:off x="661204" y="4210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8.</a:t>
            </a:r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12" y="784675"/>
            <a:ext cx="3196800" cy="31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9C79C-7AEF-A50D-E449-D227A89EEF4B}"/>
              </a:ext>
            </a:extLst>
          </p:cNvPr>
          <p:cNvSpPr txBox="1"/>
          <p:nvPr/>
        </p:nvSpPr>
        <p:spPr>
          <a:xfrm>
            <a:off x="661204" y="4607100"/>
            <a:ext cx="39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r>
              <a:rPr lang="en" sz="1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4E92A-713E-49F6-1453-FF96EE83B93B}"/>
              </a:ext>
            </a:extLst>
          </p:cNvPr>
          <p:cNvSpPr txBox="1"/>
          <p:nvPr/>
        </p:nvSpPr>
        <p:spPr>
          <a:xfrm>
            <a:off x="968925" y="458320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088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Future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0" y="1472382"/>
            <a:ext cx="6159398" cy="215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Information Retrieval (IR) is about finding relevant documents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Three innovative retrieval approaches: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Probabilistic Model (Binary Independence Model)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Non-Overlapped List Model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Proximal Nodes Model</a:t>
            </a:r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 idx="4294967295"/>
          </p:nvPr>
        </p:nvSpPr>
        <p:spPr>
          <a:xfrm>
            <a:off x="395399" y="281654"/>
            <a:ext cx="333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Introduction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79E3-21D1-1D9D-CA0A-64C590EE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42" y="1527627"/>
            <a:ext cx="2653834" cy="2043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4294967295"/>
          </p:nvPr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0" y="1078428"/>
            <a:ext cx="5228100" cy="313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What Are We Trying to Achieve?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Retrieve the most relevant documents based on a user's query.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Ensure efficiency and relevance using advanced computational methods.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Example: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	Searching for "machine learning" in a library catalog.</a:t>
            </a:r>
          </a:p>
        </p:txBody>
      </p:sp>
      <p:pic>
        <p:nvPicPr>
          <p:cNvPr id="2050" name="Picture 2" descr="Cartoon Man Thinking Images - Free Download on Freepik">
            <a:extLst>
              <a:ext uri="{FF2B5EF4-FFF2-40B4-BE49-F238E27FC236}">
                <a16:creationId xmlns:a16="http://schemas.microsoft.com/office/drawing/2014/main" id="{E8A22451-BEBF-8190-A7E0-9101C68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71" y="1097737"/>
            <a:ext cx="2948026" cy="29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 idx="4294967295"/>
          </p:nvPr>
        </p:nvSpPr>
        <p:spPr>
          <a:xfrm>
            <a:off x="431974" y="471850"/>
            <a:ext cx="5076371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Document Collection</a:t>
            </a:r>
            <a:endParaRPr sz="3650" dirty="0">
              <a:solidFill>
                <a:schemeClr val="lt1"/>
              </a:solidFill>
            </a:endParaRPr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1"/>
          </p:nvPr>
        </p:nvSpPr>
        <p:spPr>
          <a:xfrm>
            <a:off x="0" y="1441788"/>
            <a:ext cx="6363653" cy="264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Input: </a:t>
            </a:r>
            <a:r>
              <a:rPr lang="en-US" sz="1600" dirty="0"/>
              <a:t>.txt files from a specified folder path.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Preprocessing:</a:t>
            </a: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/>
              <a:t>Convert to lowercase.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/>
              <a:t>Extract nouns using a heuristic function optimized for terms.</a:t>
            </a:r>
          </a:p>
          <a:p>
            <a:pPr marL="558800" lvl="1" indent="0" algn="l">
              <a:buSzPts val="2000"/>
            </a:pPr>
            <a:endParaRPr lang="en-PK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Example of extracted terms: </a:t>
            </a:r>
            <a:r>
              <a:rPr lang="en-US" sz="1600" dirty="0"/>
              <a:t>"automation, robotics, AI, ethics".</a:t>
            </a:r>
            <a:endParaRPr sz="1600" dirty="0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08" y="1103050"/>
            <a:ext cx="2573096" cy="310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6DD9035C-BD96-FF0F-3D70-AF8DBF1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BD1E56A1-5C3D-C9E2-2E2E-1B25979CAB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F7E1DC79-4689-5420-04C8-5C660A2AE4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946453"/>
            <a:ext cx="7505395" cy="3385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Technical Foundations: </a:t>
            </a:r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Python-based implementation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Libraries used:</a:t>
            </a:r>
          </a:p>
          <a:p>
            <a:pPr marL="1384300" lvl="2" indent="-342900" algn="l">
              <a:buSzPts val="1600"/>
              <a:buFont typeface="+mj-lt"/>
              <a:buAutoNum type="arabicPeriod"/>
            </a:pPr>
            <a:r>
              <a:rPr lang="en-US" sz="1600" dirty="0" err="1">
                <a:solidFill>
                  <a:srgbClr val="FFC000"/>
                </a:solidFill>
              </a:rPr>
              <a:t>Os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for file handling</a:t>
            </a:r>
          </a:p>
          <a:p>
            <a:pPr marL="1384300" lvl="2" indent="-342900" algn="l">
              <a:buSzPts val="1600"/>
              <a:buFont typeface="+mj-lt"/>
              <a:buAutoNum type="arabicPeriod"/>
            </a:pPr>
            <a:r>
              <a:rPr lang="en-US" sz="1600" dirty="0" err="1">
                <a:solidFill>
                  <a:srgbClr val="FFC000"/>
                </a:solidFill>
              </a:rPr>
              <a:t>Colorama</a:t>
            </a:r>
            <a:r>
              <a:rPr lang="en-US" sz="1600" dirty="0"/>
              <a:t> for colorful terminal output</a:t>
            </a:r>
          </a:p>
          <a:p>
            <a:pPr marL="1384300" lvl="2" indent="-342900" algn="l">
              <a:buSzPts val="1600"/>
              <a:buFont typeface="+mj-lt"/>
              <a:buAutoNum type="arabicPeriod"/>
            </a:pPr>
            <a:r>
              <a:rPr lang="en-US" sz="1600" dirty="0"/>
              <a:t>Custom graph and linked list implementations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Common Tools:</a:t>
            </a:r>
            <a:endParaRPr lang="en-US" sz="1600" dirty="0"/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Noun extraction algorithms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Flexible search mechanisms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Interactive user interfaces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CB646E5C-E380-75F4-68EB-43F16EA529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4120792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Implementation</a:t>
            </a:r>
          </a:p>
        </p:txBody>
      </p:sp>
      <p:pic>
        <p:nvPicPr>
          <p:cNvPr id="4099" name="Picture 3" descr="What is an Implementation Plan, and How Do You Create One? | Motion">
            <a:extLst>
              <a:ext uri="{FF2B5EF4-FFF2-40B4-BE49-F238E27FC236}">
                <a16:creationId xmlns:a16="http://schemas.microsoft.com/office/drawing/2014/main" id="{963DD85F-5C32-20D1-D305-E3B06BC3D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5" t="15223" r="3291" b="1838"/>
          <a:stretch/>
        </p:blipFill>
        <p:spPr bwMode="auto">
          <a:xfrm>
            <a:off x="6459322" y="765520"/>
            <a:ext cx="2487167" cy="38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6364903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Probabilistic Model (BIM)</a:t>
            </a:r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1"/>
          </p:nvPr>
        </p:nvSpPr>
        <p:spPr>
          <a:xfrm>
            <a:off x="0" y="965218"/>
            <a:ext cx="7977987" cy="363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Key Characteristics: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Uses binary representation of terms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Scoring based on term presence/absence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Calculates document relevance using Dice Coefficient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Process:</a:t>
            </a:r>
            <a:endParaRPr lang="en-US" sz="1600" dirty="0"/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Preprocess documents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Create binary term vectors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Calculate term probabilities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Rank documents based on query matching</a:t>
            </a:r>
          </a:p>
          <a:p>
            <a:pPr marL="584200" lvl="1" indent="0" algn="l">
              <a:buSzPts val="1600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Example: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Query: " Technology“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Documents scored on how many query terms they contain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43E55FC-548D-B2C6-3FD3-CE264EFCD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2" y="965218"/>
            <a:ext cx="2852928" cy="36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0" y="946452"/>
            <a:ext cx="7505395" cy="3385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Unique Approach: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Retrieves documents based on multiple search terms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Creates a union of document lists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Ensures no duplicate document entries</a:t>
            </a: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Process:</a:t>
            </a:r>
            <a:endParaRPr lang="en-US" sz="1600" dirty="0"/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Build inverted index of nouns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Search for multiple terms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Combine document lists without repetition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Visualization:</a:t>
            </a: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Search for "AI" and " Technology “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Returns unique documents containing either term</a:t>
            </a:r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4294967295"/>
          </p:nvPr>
        </p:nvSpPr>
        <p:spPr>
          <a:xfrm>
            <a:off x="451208" y="134320"/>
            <a:ext cx="7369317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Non-Overlapped List Model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21D7653-CC34-346D-1871-626FC789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8" y="811536"/>
            <a:ext cx="4008112" cy="30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89C0D649-0D84-0BCC-76DA-56F297E05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>
            <a:extLst>
              <a:ext uri="{FF2B5EF4-FFF2-40B4-BE49-F238E27FC236}">
                <a16:creationId xmlns:a16="http://schemas.microsoft.com/office/drawing/2014/main" id="{DD1AF8E2-D175-94AF-A286-3AB2A81573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3" name="Google Shape;323;p49">
            <a:extLst>
              <a:ext uri="{FF2B5EF4-FFF2-40B4-BE49-F238E27FC236}">
                <a16:creationId xmlns:a16="http://schemas.microsoft.com/office/drawing/2014/main" id="{72534A94-CA89-AFE0-F164-84B1AF23F3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0908" y="245403"/>
            <a:ext cx="5546756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Proximal Nodes Model</a:t>
            </a:r>
          </a:p>
        </p:txBody>
      </p:sp>
      <p:sp>
        <p:nvSpPr>
          <p:cNvPr id="324" name="Google Shape;324;p49">
            <a:extLst>
              <a:ext uri="{FF2B5EF4-FFF2-40B4-BE49-F238E27FC236}">
                <a16:creationId xmlns:a16="http://schemas.microsoft.com/office/drawing/2014/main" id="{AD1EFF67-A19C-3EAC-265F-6474E6C038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965218"/>
            <a:ext cx="7977987" cy="363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Graph-Based Retrieval: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Represents documents and terms as a network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Finds connected nodes (documents and terms)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Uses graph traversal to identify relevant documents</a:t>
            </a: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Process:</a:t>
            </a:r>
            <a:endParaRPr lang="en-US" sz="1600" dirty="0"/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Build a document-term graph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Identify proximal (nearby) nodes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Retrieve connected documents</a:t>
            </a:r>
          </a:p>
          <a:p>
            <a:pPr marL="927100" lvl="1" indent="-342900" algn="l">
              <a:buSzPts val="1600"/>
              <a:buFont typeface="+mj-lt"/>
              <a:buAutoNum type="arabicPeriod"/>
            </a:pPr>
            <a:r>
              <a:rPr lang="en-US" sz="1600" dirty="0"/>
              <a:t>Present results with connected terms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Example: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Query: " AI ethics in automation“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Finds documents connected to “AI", “automation"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400FB1F-CBC1-4CD9-17FB-4A818C06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43" y="0"/>
            <a:ext cx="1741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191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542</Words>
  <Application>Microsoft Office PowerPoint</Application>
  <PresentationFormat>On-screen Show (16:9)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DM Sans Medium</vt:lpstr>
      <vt:lpstr>DM Sans</vt:lpstr>
      <vt:lpstr>Arial</vt:lpstr>
      <vt:lpstr>Merriweather</vt:lpstr>
      <vt:lpstr>Wingdings</vt:lpstr>
      <vt:lpstr>Simple Light</vt:lpstr>
      <vt:lpstr>Science Presentation</vt:lpstr>
      <vt:lpstr>Information Retrieval</vt:lpstr>
      <vt:lpstr>Agenda</vt:lpstr>
      <vt:lpstr>Introduction</vt:lpstr>
      <vt:lpstr>Goal Definition</vt:lpstr>
      <vt:lpstr>Document Collection</vt:lpstr>
      <vt:lpstr>Implementation</vt:lpstr>
      <vt:lpstr>Probabilistic Model (BIM)</vt:lpstr>
      <vt:lpstr>Non-Overlapped List Model</vt:lpstr>
      <vt:lpstr>Proximal Nodes Model</vt:lpstr>
      <vt:lpstr>User Interface</vt:lpstr>
      <vt:lpstr>Comparative Analysis</vt:lpstr>
      <vt:lpstr>Performance Considerations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Umair Shahid</cp:lastModifiedBy>
  <cp:revision>134</cp:revision>
  <dcterms:modified xsi:type="dcterms:W3CDTF">2024-12-04T16:32:16Z</dcterms:modified>
</cp:coreProperties>
</file>