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64" r:id="rId4"/>
    <p:sldId id="265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C6"/>
    <a:srgbClr val="FDF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0F3F0-DC03-AC2B-55E9-0181C512F9C4}" v="63" dt="2021-02-02T15:08:19.429"/>
    <p1510:client id="{0868D8AD-44B0-3DEA-5F9D-0C43024B364F}" v="271" dt="2021-02-01T22:09:11.869"/>
    <p1510:client id="{2C5F19DB-8FA7-2205-A52A-F6814A177687}" v="7" dt="2021-02-01T21:56:26.311"/>
    <p1510:client id="{408433CF-12E1-4EAA-B31E-9C297DFCB679}" v="75" dt="2021-02-02T15:14:44.020"/>
    <p1510:client id="{526DFC1E-4088-17F7-703A-BA25387CFFC6}" v="9" dt="2021-02-01T21:49:42.487"/>
    <p1510:client id="{58B90422-9869-F026-B50D-0698CD163450}" v="255" dt="2021-02-01T20:40:57.396"/>
    <p1510:client id="{5BEB7003-2AED-C63E-6142-CE5EF7BC06A2}" v="709" dt="2021-02-02T04:23:59.293"/>
    <p1510:client id="{5E0F654F-FCFB-6147-B356-DE42057F5DA6}" v="136" dt="2021-02-01T18:55:12.343"/>
    <p1510:client id="{6223EDF1-535C-0E7A-06D6-295822842F3F}" v="4" dt="2021-02-01T22:26:25.734"/>
    <p1510:client id="{6FB5BB44-C5AF-B544-747A-EEE8DEF37EA7}" v="7" dt="2021-02-01T20:47:07.446"/>
    <p1510:client id="{714FFCF1-6B2D-16FF-9460-9DBCF6E9A202}" v="35" dt="2021-02-03T18:56:33.839"/>
    <p1510:client id="{7244554E-67F3-A1A9-ECED-AEE805E082EA}" v="4" dt="2021-02-01T22:06:51.726"/>
    <p1510:client id="{72FAD80D-53BD-37C4-3E94-5823FA436FB6}" v="36" dt="2021-02-02T00:29:48.109"/>
    <p1510:client id="{8F05C1DA-0886-D2D1-98B5-9EFBBE61A757}" v="4" dt="2021-02-01T20:16:53.272"/>
    <p1510:client id="{AA57FD28-0EF1-200A-CD6B-D08D54478855}" v="81" dt="2021-02-02T17:55:24.776"/>
    <p1510:client id="{B54EAB24-EDE2-E6A4-A3FF-B66BB81363D4}" v="4" dt="2021-02-01T20:48:35.796"/>
    <p1510:client id="{B84152E5-11C3-40C6-762D-5A41D05088C9}" v="402" dt="2021-02-02T02:10:56.487"/>
    <p1510:client id="{C5979BF1-0516-BC3B-5DF5-4CC59C2EA01B}" v="25" dt="2021-02-02T04:06:21.816"/>
    <p1510:client id="{DBEE88B9-B58F-D595-8157-FAF9F7D3E45F}" v="34" dt="2021-02-02T00:16:19.128"/>
    <p1510:client id="{E4200D2C-AED0-CBED-C6D9-9F6B8CD68B7A}" v="12" dt="2021-02-01T22:23:10.572"/>
    <p1510:client id="{E43BDDDA-765C-7641-B6DC-59EF30BFA9E2}" v="628" dt="2021-02-04T04:52:57.193"/>
    <p1510:client id="{EE096435-6FE8-0632-8A92-BEB625BA3135}" v="121" dt="2021-02-02T17:45:52.077"/>
    <p1510:client id="{F4B4C031-6A91-B670-0601-1CDB476564C2}" v="52" dt="2021-02-02T15:19:32.390"/>
    <p1510:client id="{FFEBD3BA-CD83-C9AC-F446-3ACC293B6AD1}" v="9" dt="2021-02-02T17:37:24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5D924-3096-4F62-8395-21E0942B43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314794-6C6B-4A62-9A82-5C44461442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Completeness:</a:t>
          </a:r>
          <a:r>
            <a:rPr lang="en-US"/>
            <a:t> DFS search algorithm is complete</a:t>
          </a:r>
        </a:p>
      </dgm:t>
    </dgm:pt>
    <dgm:pt modelId="{BB74D8BD-6502-458C-A8CC-51673BF84C5F}" type="parTrans" cxnId="{48FA2A6F-9967-4D70-BA54-CD71E62500A7}">
      <dgm:prSet/>
      <dgm:spPr/>
      <dgm:t>
        <a:bodyPr/>
        <a:lstStyle/>
        <a:p>
          <a:endParaRPr lang="en-US" sz="2400"/>
        </a:p>
      </dgm:t>
    </dgm:pt>
    <dgm:pt modelId="{71DAE2A2-E0A4-4445-B28B-9F94E4B9E051}" type="sibTrans" cxnId="{48FA2A6F-9967-4D70-BA54-CD71E62500A7}">
      <dgm:prSet/>
      <dgm:spPr/>
      <dgm:t>
        <a:bodyPr/>
        <a:lstStyle/>
        <a:p>
          <a:endParaRPr lang="en-US"/>
        </a:p>
      </dgm:t>
    </dgm:pt>
    <dgm:pt modelId="{582A2635-F977-4A0F-87D7-2E3025DCAD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Time Complexity:</a:t>
          </a:r>
          <a:r>
            <a:rPr lang="en-US"/>
            <a:t> O(n</a:t>
          </a:r>
          <a:r>
            <a:rPr lang="en-US" baseline="30000"/>
            <a:t>m</a:t>
          </a:r>
          <a:r>
            <a:rPr lang="en-US"/>
            <a:t>). Where, m= maximum depth of any node</a:t>
          </a:r>
        </a:p>
      </dgm:t>
    </dgm:pt>
    <dgm:pt modelId="{09FC310C-B7EC-42FD-96B2-B81902B41525}" type="parTrans" cxnId="{057B4EDA-E862-4D8D-B30F-C30A5C10993B}">
      <dgm:prSet/>
      <dgm:spPr/>
      <dgm:t>
        <a:bodyPr/>
        <a:lstStyle/>
        <a:p>
          <a:endParaRPr lang="en-US" sz="2400"/>
        </a:p>
      </dgm:t>
    </dgm:pt>
    <dgm:pt modelId="{74A79F71-5BF4-4F04-ACF5-6B829B841A64}" type="sibTrans" cxnId="{057B4EDA-E862-4D8D-B30F-C30A5C10993B}">
      <dgm:prSet/>
      <dgm:spPr/>
      <dgm:t>
        <a:bodyPr/>
        <a:lstStyle/>
        <a:p>
          <a:endParaRPr lang="en-US"/>
        </a:p>
      </dgm:t>
    </dgm:pt>
    <dgm:pt modelId="{99E88552-A2C3-408A-9726-503C52A407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Space Complexity:</a:t>
          </a:r>
          <a:r>
            <a:rPr lang="en-US"/>
            <a:t> </a:t>
          </a:r>
          <a:r>
            <a:rPr lang="en-US" b="1"/>
            <a:t>O(bm)</a:t>
          </a:r>
          <a:endParaRPr lang="en-US"/>
        </a:p>
      </dgm:t>
    </dgm:pt>
    <dgm:pt modelId="{4F509380-1E1B-4DA0-9133-0E68BB87CED7}" type="parTrans" cxnId="{9F612751-0C92-4137-9B66-E5BB5B2F2A36}">
      <dgm:prSet/>
      <dgm:spPr/>
      <dgm:t>
        <a:bodyPr/>
        <a:lstStyle/>
        <a:p>
          <a:endParaRPr lang="en-US" sz="2400"/>
        </a:p>
      </dgm:t>
    </dgm:pt>
    <dgm:pt modelId="{9474A799-DE6A-4B01-9B2A-4355ED4E4A8D}" type="sibTrans" cxnId="{9F612751-0C92-4137-9B66-E5BB5B2F2A36}">
      <dgm:prSet/>
      <dgm:spPr/>
      <dgm:t>
        <a:bodyPr/>
        <a:lstStyle/>
        <a:p>
          <a:endParaRPr lang="en-US"/>
        </a:p>
      </dgm:t>
    </dgm:pt>
    <dgm:pt modelId="{8FB57D53-392B-486A-A5BB-34096B7EBE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Optimal:</a:t>
          </a:r>
          <a:r>
            <a:rPr lang="en-US"/>
            <a:t> Non-optimal</a:t>
          </a:r>
        </a:p>
      </dgm:t>
    </dgm:pt>
    <dgm:pt modelId="{203CB4E0-6E22-467E-8C95-131EB983000D}" type="parTrans" cxnId="{26F4184B-6649-4E64-A2EC-F2927148E711}">
      <dgm:prSet/>
      <dgm:spPr/>
      <dgm:t>
        <a:bodyPr/>
        <a:lstStyle/>
        <a:p>
          <a:endParaRPr lang="en-US" sz="2400"/>
        </a:p>
      </dgm:t>
    </dgm:pt>
    <dgm:pt modelId="{6C707DA8-5496-4B13-8C84-2163779A39FE}" type="sibTrans" cxnId="{26F4184B-6649-4E64-A2EC-F2927148E711}">
      <dgm:prSet/>
      <dgm:spPr/>
      <dgm:t>
        <a:bodyPr/>
        <a:lstStyle/>
        <a:p>
          <a:endParaRPr lang="en-US"/>
        </a:p>
      </dgm:t>
    </dgm:pt>
    <dgm:pt modelId="{E39D9851-1553-4CCE-B944-6CD1A162DFAD}" type="pres">
      <dgm:prSet presAssocID="{4E35D924-3096-4F62-8395-21E0942B4318}" presName="root" presStyleCnt="0">
        <dgm:presLayoutVars>
          <dgm:dir/>
          <dgm:resizeHandles val="exact"/>
        </dgm:presLayoutVars>
      </dgm:prSet>
      <dgm:spPr/>
    </dgm:pt>
    <dgm:pt modelId="{FA92AD10-D23C-4C0E-9C02-E24536E18B51}" type="pres">
      <dgm:prSet presAssocID="{E9314794-6C6B-4A62-9A82-5C44461442AA}" presName="compNode" presStyleCnt="0"/>
      <dgm:spPr/>
    </dgm:pt>
    <dgm:pt modelId="{C1822D47-636F-4999-9AF7-6DB888E5E926}" type="pres">
      <dgm:prSet presAssocID="{E9314794-6C6B-4A62-9A82-5C44461442AA}" presName="bgRect" presStyleLbl="bgShp" presStyleIdx="0" presStyleCnt="4"/>
      <dgm:spPr/>
    </dgm:pt>
    <dgm:pt modelId="{3FF363C4-676F-4453-8BDB-1CC8B664B726}" type="pres">
      <dgm:prSet presAssocID="{E9314794-6C6B-4A62-9A82-5C44461442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FF4AC80-CEC3-4BC9-8F28-4387A22A5A29}" type="pres">
      <dgm:prSet presAssocID="{E9314794-6C6B-4A62-9A82-5C44461442AA}" presName="spaceRect" presStyleCnt="0"/>
      <dgm:spPr/>
    </dgm:pt>
    <dgm:pt modelId="{6E043ED6-473F-4CF3-A7D6-EF0C5DED9E54}" type="pres">
      <dgm:prSet presAssocID="{E9314794-6C6B-4A62-9A82-5C44461442AA}" presName="parTx" presStyleLbl="revTx" presStyleIdx="0" presStyleCnt="4">
        <dgm:presLayoutVars>
          <dgm:chMax val="0"/>
          <dgm:chPref val="0"/>
        </dgm:presLayoutVars>
      </dgm:prSet>
      <dgm:spPr/>
    </dgm:pt>
    <dgm:pt modelId="{C21FE238-00C4-4385-9793-1212F67AC7A8}" type="pres">
      <dgm:prSet presAssocID="{71DAE2A2-E0A4-4445-B28B-9F94E4B9E051}" presName="sibTrans" presStyleCnt="0"/>
      <dgm:spPr/>
    </dgm:pt>
    <dgm:pt modelId="{64BDEAAF-17C7-4B85-B453-1CF43C834800}" type="pres">
      <dgm:prSet presAssocID="{582A2635-F977-4A0F-87D7-2E3025DCADEF}" presName="compNode" presStyleCnt="0"/>
      <dgm:spPr/>
    </dgm:pt>
    <dgm:pt modelId="{934D6BA3-6404-480C-8205-266B31A767B4}" type="pres">
      <dgm:prSet presAssocID="{582A2635-F977-4A0F-87D7-2E3025DCADEF}" presName="bgRect" presStyleLbl="bgShp" presStyleIdx="1" presStyleCnt="4"/>
      <dgm:spPr/>
    </dgm:pt>
    <dgm:pt modelId="{64F1541A-74CE-4E44-830F-B6001AF7B428}" type="pres">
      <dgm:prSet presAssocID="{582A2635-F977-4A0F-87D7-2E3025DCAD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445937B-F1D1-49D3-8C54-D17310B89439}" type="pres">
      <dgm:prSet presAssocID="{582A2635-F977-4A0F-87D7-2E3025DCADEF}" presName="spaceRect" presStyleCnt="0"/>
      <dgm:spPr/>
    </dgm:pt>
    <dgm:pt modelId="{93050D6D-A5C0-46EA-A0DE-CC82283609E3}" type="pres">
      <dgm:prSet presAssocID="{582A2635-F977-4A0F-87D7-2E3025DCADEF}" presName="parTx" presStyleLbl="revTx" presStyleIdx="1" presStyleCnt="4">
        <dgm:presLayoutVars>
          <dgm:chMax val="0"/>
          <dgm:chPref val="0"/>
        </dgm:presLayoutVars>
      </dgm:prSet>
      <dgm:spPr/>
    </dgm:pt>
    <dgm:pt modelId="{27ADFBD4-5BF3-457B-B34B-68595AA73B65}" type="pres">
      <dgm:prSet presAssocID="{74A79F71-5BF4-4F04-ACF5-6B829B841A64}" presName="sibTrans" presStyleCnt="0"/>
      <dgm:spPr/>
    </dgm:pt>
    <dgm:pt modelId="{264B6D96-43E2-4302-8486-D2D7DB4253C2}" type="pres">
      <dgm:prSet presAssocID="{99E88552-A2C3-408A-9726-503C52A4077D}" presName="compNode" presStyleCnt="0"/>
      <dgm:spPr/>
    </dgm:pt>
    <dgm:pt modelId="{2BA6D880-FF7E-4EBE-95EB-4723194052E0}" type="pres">
      <dgm:prSet presAssocID="{99E88552-A2C3-408A-9726-503C52A4077D}" presName="bgRect" presStyleLbl="bgShp" presStyleIdx="2" presStyleCnt="4"/>
      <dgm:spPr/>
    </dgm:pt>
    <dgm:pt modelId="{FDA48E4D-0C03-4DE7-AB67-E31F1E7B7981}" type="pres">
      <dgm:prSet presAssocID="{99E88552-A2C3-408A-9726-503C52A407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B7E1B06-4DF9-4E30-B11F-2C5A7687FAA0}" type="pres">
      <dgm:prSet presAssocID="{99E88552-A2C3-408A-9726-503C52A4077D}" presName="spaceRect" presStyleCnt="0"/>
      <dgm:spPr/>
    </dgm:pt>
    <dgm:pt modelId="{14F3BF3A-8D4D-434C-9455-3D1EEC588E7B}" type="pres">
      <dgm:prSet presAssocID="{99E88552-A2C3-408A-9726-503C52A4077D}" presName="parTx" presStyleLbl="revTx" presStyleIdx="2" presStyleCnt="4">
        <dgm:presLayoutVars>
          <dgm:chMax val="0"/>
          <dgm:chPref val="0"/>
        </dgm:presLayoutVars>
      </dgm:prSet>
      <dgm:spPr/>
    </dgm:pt>
    <dgm:pt modelId="{30715EF4-CE9B-4CE2-89AA-B5DFFDCC47F9}" type="pres">
      <dgm:prSet presAssocID="{9474A799-DE6A-4B01-9B2A-4355ED4E4A8D}" presName="sibTrans" presStyleCnt="0"/>
      <dgm:spPr/>
    </dgm:pt>
    <dgm:pt modelId="{6498A151-F816-4195-88B6-A3114ED99F5C}" type="pres">
      <dgm:prSet presAssocID="{8FB57D53-392B-486A-A5BB-34096B7EBE8C}" presName="compNode" presStyleCnt="0"/>
      <dgm:spPr/>
    </dgm:pt>
    <dgm:pt modelId="{AAA6700B-B169-4984-8898-0CE0F20FD58D}" type="pres">
      <dgm:prSet presAssocID="{8FB57D53-392B-486A-A5BB-34096B7EBE8C}" presName="bgRect" presStyleLbl="bgShp" presStyleIdx="3" presStyleCnt="4" custLinFactNeighborX="-358" custLinFactNeighborY="152"/>
      <dgm:spPr/>
    </dgm:pt>
    <dgm:pt modelId="{C79DB42A-8667-42E7-A92F-8C0ACC52A14F}" type="pres">
      <dgm:prSet presAssocID="{8FB57D53-392B-486A-A5BB-34096B7EBE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6B99E71-8E42-4703-85BA-97EC2E080C59}" type="pres">
      <dgm:prSet presAssocID="{8FB57D53-392B-486A-A5BB-34096B7EBE8C}" presName="spaceRect" presStyleCnt="0"/>
      <dgm:spPr/>
    </dgm:pt>
    <dgm:pt modelId="{A0FE6AA3-3F33-4668-9E43-480380A9948B}" type="pres">
      <dgm:prSet presAssocID="{8FB57D53-392B-486A-A5BB-34096B7EBE8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85F812F-4B92-934B-BCDC-D071F5F52553}" type="presOf" srcId="{582A2635-F977-4A0F-87D7-2E3025DCADEF}" destId="{93050D6D-A5C0-46EA-A0DE-CC82283609E3}" srcOrd="0" destOrd="0" presId="urn:microsoft.com/office/officeart/2018/2/layout/IconVerticalSolidList"/>
    <dgm:cxn modelId="{D63D0C3A-D956-504D-BE37-49ECEBF87570}" type="presOf" srcId="{E9314794-6C6B-4A62-9A82-5C44461442AA}" destId="{6E043ED6-473F-4CF3-A7D6-EF0C5DED9E54}" srcOrd="0" destOrd="0" presId="urn:microsoft.com/office/officeart/2018/2/layout/IconVerticalSolidList"/>
    <dgm:cxn modelId="{26F4184B-6649-4E64-A2EC-F2927148E711}" srcId="{4E35D924-3096-4F62-8395-21E0942B4318}" destId="{8FB57D53-392B-486A-A5BB-34096B7EBE8C}" srcOrd="3" destOrd="0" parTransId="{203CB4E0-6E22-467E-8C95-131EB983000D}" sibTransId="{6C707DA8-5496-4B13-8C84-2163779A39FE}"/>
    <dgm:cxn modelId="{9F612751-0C92-4137-9B66-E5BB5B2F2A36}" srcId="{4E35D924-3096-4F62-8395-21E0942B4318}" destId="{99E88552-A2C3-408A-9726-503C52A4077D}" srcOrd="2" destOrd="0" parTransId="{4F509380-1E1B-4DA0-9133-0E68BB87CED7}" sibTransId="{9474A799-DE6A-4B01-9B2A-4355ED4E4A8D}"/>
    <dgm:cxn modelId="{48FA2A6F-9967-4D70-BA54-CD71E62500A7}" srcId="{4E35D924-3096-4F62-8395-21E0942B4318}" destId="{E9314794-6C6B-4A62-9A82-5C44461442AA}" srcOrd="0" destOrd="0" parTransId="{BB74D8BD-6502-458C-A8CC-51673BF84C5F}" sibTransId="{71DAE2A2-E0A4-4445-B28B-9F94E4B9E051}"/>
    <dgm:cxn modelId="{EFE01870-644B-0649-A141-A2B862D78C08}" type="presOf" srcId="{99E88552-A2C3-408A-9726-503C52A4077D}" destId="{14F3BF3A-8D4D-434C-9455-3D1EEC588E7B}" srcOrd="0" destOrd="0" presId="urn:microsoft.com/office/officeart/2018/2/layout/IconVerticalSolidList"/>
    <dgm:cxn modelId="{66C723BE-A719-2047-BA73-C97E78ADF869}" type="presOf" srcId="{4E35D924-3096-4F62-8395-21E0942B4318}" destId="{E39D9851-1553-4CCE-B944-6CD1A162DFAD}" srcOrd="0" destOrd="0" presId="urn:microsoft.com/office/officeart/2018/2/layout/IconVerticalSolidList"/>
    <dgm:cxn modelId="{29057ACA-EF4D-7B41-9837-9677D460611A}" type="presOf" srcId="{8FB57D53-392B-486A-A5BB-34096B7EBE8C}" destId="{A0FE6AA3-3F33-4668-9E43-480380A9948B}" srcOrd="0" destOrd="0" presId="urn:microsoft.com/office/officeart/2018/2/layout/IconVerticalSolidList"/>
    <dgm:cxn modelId="{057B4EDA-E862-4D8D-B30F-C30A5C10993B}" srcId="{4E35D924-3096-4F62-8395-21E0942B4318}" destId="{582A2635-F977-4A0F-87D7-2E3025DCADEF}" srcOrd="1" destOrd="0" parTransId="{09FC310C-B7EC-42FD-96B2-B81902B41525}" sibTransId="{74A79F71-5BF4-4F04-ACF5-6B829B841A64}"/>
    <dgm:cxn modelId="{4436FB09-B523-A942-AE31-0B73710012EF}" type="presParOf" srcId="{E39D9851-1553-4CCE-B944-6CD1A162DFAD}" destId="{FA92AD10-D23C-4C0E-9C02-E24536E18B51}" srcOrd="0" destOrd="0" presId="urn:microsoft.com/office/officeart/2018/2/layout/IconVerticalSolidList"/>
    <dgm:cxn modelId="{FBFD6642-C559-154A-84A7-B9A522C39428}" type="presParOf" srcId="{FA92AD10-D23C-4C0E-9C02-E24536E18B51}" destId="{C1822D47-636F-4999-9AF7-6DB888E5E926}" srcOrd="0" destOrd="0" presId="urn:microsoft.com/office/officeart/2018/2/layout/IconVerticalSolidList"/>
    <dgm:cxn modelId="{ADC01F7D-EFC9-6142-A03F-C9D91907812C}" type="presParOf" srcId="{FA92AD10-D23C-4C0E-9C02-E24536E18B51}" destId="{3FF363C4-676F-4453-8BDB-1CC8B664B726}" srcOrd="1" destOrd="0" presId="urn:microsoft.com/office/officeart/2018/2/layout/IconVerticalSolidList"/>
    <dgm:cxn modelId="{82D07F47-83DA-2A45-A363-23DD984395EB}" type="presParOf" srcId="{FA92AD10-D23C-4C0E-9C02-E24536E18B51}" destId="{6FF4AC80-CEC3-4BC9-8F28-4387A22A5A29}" srcOrd="2" destOrd="0" presId="urn:microsoft.com/office/officeart/2018/2/layout/IconVerticalSolidList"/>
    <dgm:cxn modelId="{529EB1ED-6334-B145-9F9B-9CDD67CE1D54}" type="presParOf" srcId="{FA92AD10-D23C-4C0E-9C02-E24536E18B51}" destId="{6E043ED6-473F-4CF3-A7D6-EF0C5DED9E54}" srcOrd="3" destOrd="0" presId="urn:microsoft.com/office/officeart/2018/2/layout/IconVerticalSolidList"/>
    <dgm:cxn modelId="{BD882E2B-3CA7-D94A-97E5-3938DC3EF970}" type="presParOf" srcId="{E39D9851-1553-4CCE-B944-6CD1A162DFAD}" destId="{C21FE238-00C4-4385-9793-1212F67AC7A8}" srcOrd="1" destOrd="0" presId="urn:microsoft.com/office/officeart/2018/2/layout/IconVerticalSolidList"/>
    <dgm:cxn modelId="{FAB53AE2-9723-C242-8CDE-6FB580FE87CF}" type="presParOf" srcId="{E39D9851-1553-4CCE-B944-6CD1A162DFAD}" destId="{64BDEAAF-17C7-4B85-B453-1CF43C834800}" srcOrd="2" destOrd="0" presId="urn:microsoft.com/office/officeart/2018/2/layout/IconVerticalSolidList"/>
    <dgm:cxn modelId="{9CB52C73-F277-2546-90E2-12157CB17D93}" type="presParOf" srcId="{64BDEAAF-17C7-4B85-B453-1CF43C834800}" destId="{934D6BA3-6404-480C-8205-266B31A767B4}" srcOrd="0" destOrd="0" presId="urn:microsoft.com/office/officeart/2018/2/layout/IconVerticalSolidList"/>
    <dgm:cxn modelId="{EECF1193-6E24-5F42-B66C-46EAA64F0E39}" type="presParOf" srcId="{64BDEAAF-17C7-4B85-B453-1CF43C834800}" destId="{64F1541A-74CE-4E44-830F-B6001AF7B428}" srcOrd="1" destOrd="0" presId="urn:microsoft.com/office/officeart/2018/2/layout/IconVerticalSolidList"/>
    <dgm:cxn modelId="{67BEAE6C-74BF-5F47-B083-1FC79A5B312B}" type="presParOf" srcId="{64BDEAAF-17C7-4B85-B453-1CF43C834800}" destId="{9445937B-F1D1-49D3-8C54-D17310B89439}" srcOrd="2" destOrd="0" presId="urn:microsoft.com/office/officeart/2018/2/layout/IconVerticalSolidList"/>
    <dgm:cxn modelId="{D955D034-B4B4-BB49-A8B3-097598322E36}" type="presParOf" srcId="{64BDEAAF-17C7-4B85-B453-1CF43C834800}" destId="{93050D6D-A5C0-46EA-A0DE-CC82283609E3}" srcOrd="3" destOrd="0" presId="urn:microsoft.com/office/officeart/2018/2/layout/IconVerticalSolidList"/>
    <dgm:cxn modelId="{31ACFA22-C063-454F-878B-4CFC83D5EA01}" type="presParOf" srcId="{E39D9851-1553-4CCE-B944-6CD1A162DFAD}" destId="{27ADFBD4-5BF3-457B-B34B-68595AA73B65}" srcOrd="3" destOrd="0" presId="urn:microsoft.com/office/officeart/2018/2/layout/IconVerticalSolidList"/>
    <dgm:cxn modelId="{72B5A4C0-F688-E54B-B422-E5F62E1AD119}" type="presParOf" srcId="{E39D9851-1553-4CCE-B944-6CD1A162DFAD}" destId="{264B6D96-43E2-4302-8486-D2D7DB4253C2}" srcOrd="4" destOrd="0" presId="urn:microsoft.com/office/officeart/2018/2/layout/IconVerticalSolidList"/>
    <dgm:cxn modelId="{B7B9B834-C191-364C-8ADA-C207AFE33DD0}" type="presParOf" srcId="{264B6D96-43E2-4302-8486-D2D7DB4253C2}" destId="{2BA6D880-FF7E-4EBE-95EB-4723194052E0}" srcOrd="0" destOrd="0" presId="urn:microsoft.com/office/officeart/2018/2/layout/IconVerticalSolidList"/>
    <dgm:cxn modelId="{FF8AA8A8-7F0B-5F48-893D-837EADFB74F5}" type="presParOf" srcId="{264B6D96-43E2-4302-8486-D2D7DB4253C2}" destId="{FDA48E4D-0C03-4DE7-AB67-E31F1E7B7981}" srcOrd="1" destOrd="0" presId="urn:microsoft.com/office/officeart/2018/2/layout/IconVerticalSolidList"/>
    <dgm:cxn modelId="{2811E40C-E93E-544A-9B0B-EB03C05DEBB2}" type="presParOf" srcId="{264B6D96-43E2-4302-8486-D2D7DB4253C2}" destId="{3B7E1B06-4DF9-4E30-B11F-2C5A7687FAA0}" srcOrd="2" destOrd="0" presId="urn:microsoft.com/office/officeart/2018/2/layout/IconVerticalSolidList"/>
    <dgm:cxn modelId="{5EC52B72-C256-6D4B-B6E1-E9A242D954D3}" type="presParOf" srcId="{264B6D96-43E2-4302-8486-D2D7DB4253C2}" destId="{14F3BF3A-8D4D-434C-9455-3D1EEC588E7B}" srcOrd="3" destOrd="0" presId="urn:microsoft.com/office/officeart/2018/2/layout/IconVerticalSolidList"/>
    <dgm:cxn modelId="{86C8F5C0-A615-A543-8E80-B4E25142843C}" type="presParOf" srcId="{E39D9851-1553-4CCE-B944-6CD1A162DFAD}" destId="{30715EF4-CE9B-4CE2-89AA-B5DFFDCC47F9}" srcOrd="5" destOrd="0" presId="urn:microsoft.com/office/officeart/2018/2/layout/IconVerticalSolidList"/>
    <dgm:cxn modelId="{7825458B-B5F3-0D42-B503-7B112FC940AE}" type="presParOf" srcId="{E39D9851-1553-4CCE-B944-6CD1A162DFAD}" destId="{6498A151-F816-4195-88B6-A3114ED99F5C}" srcOrd="6" destOrd="0" presId="urn:microsoft.com/office/officeart/2018/2/layout/IconVerticalSolidList"/>
    <dgm:cxn modelId="{0B2012DD-1053-F34A-97CA-EB9A7411CCAA}" type="presParOf" srcId="{6498A151-F816-4195-88B6-A3114ED99F5C}" destId="{AAA6700B-B169-4984-8898-0CE0F20FD58D}" srcOrd="0" destOrd="0" presId="urn:microsoft.com/office/officeart/2018/2/layout/IconVerticalSolidList"/>
    <dgm:cxn modelId="{A90E593D-04AE-614B-AC66-9ABACA72368E}" type="presParOf" srcId="{6498A151-F816-4195-88B6-A3114ED99F5C}" destId="{C79DB42A-8667-42E7-A92F-8C0ACC52A14F}" srcOrd="1" destOrd="0" presId="urn:microsoft.com/office/officeart/2018/2/layout/IconVerticalSolidList"/>
    <dgm:cxn modelId="{0FC76FA2-C9E2-DC4A-9987-6B5C90FD5C12}" type="presParOf" srcId="{6498A151-F816-4195-88B6-A3114ED99F5C}" destId="{66B99E71-8E42-4703-85BA-97EC2E080C59}" srcOrd="2" destOrd="0" presId="urn:microsoft.com/office/officeart/2018/2/layout/IconVerticalSolidList"/>
    <dgm:cxn modelId="{AA27F385-8808-804E-8BDC-A4EA5D99B9A0}" type="presParOf" srcId="{6498A151-F816-4195-88B6-A3114ED99F5C}" destId="{A0FE6AA3-3F33-4668-9E43-480380A994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22D47-636F-4999-9AF7-6DB888E5E926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363C4-676F-4453-8BDB-1CC8B664B726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43ED6-473F-4CF3-A7D6-EF0C5DED9E54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Completeness:</a:t>
          </a:r>
          <a:r>
            <a:rPr lang="en-US" sz="2200" kern="1200"/>
            <a:t> DFS search algorithm is complete</a:t>
          </a:r>
        </a:p>
      </dsp:txBody>
      <dsp:txXfrm>
        <a:off x="1353781" y="2312"/>
        <a:ext cx="4915256" cy="1172105"/>
      </dsp:txXfrm>
    </dsp:sp>
    <dsp:sp modelId="{934D6BA3-6404-480C-8205-266B31A767B4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1541A-74CE-4E44-830F-B6001AF7B428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50D6D-A5C0-46EA-A0DE-CC82283609E3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Time Complexity:</a:t>
          </a:r>
          <a:r>
            <a:rPr lang="en-US" sz="2200" kern="1200"/>
            <a:t> O(n</a:t>
          </a:r>
          <a:r>
            <a:rPr lang="en-US" sz="2200" kern="1200" baseline="30000"/>
            <a:t>m</a:t>
          </a:r>
          <a:r>
            <a:rPr lang="en-US" sz="2200" kern="1200"/>
            <a:t>). Where, m= maximum depth of any node</a:t>
          </a:r>
        </a:p>
      </dsp:txBody>
      <dsp:txXfrm>
        <a:off x="1353781" y="1467444"/>
        <a:ext cx="4915256" cy="1172105"/>
      </dsp:txXfrm>
    </dsp:sp>
    <dsp:sp modelId="{2BA6D880-FF7E-4EBE-95EB-4723194052E0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48E4D-0C03-4DE7-AB67-E31F1E7B7981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3BF3A-8D4D-434C-9455-3D1EEC588E7B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Space Complexity:</a:t>
          </a:r>
          <a:r>
            <a:rPr lang="en-US" sz="2200" kern="1200"/>
            <a:t> </a:t>
          </a:r>
          <a:r>
            <a:rPr lang="en-US" sz="2200" b="1" kern="1200"/>
            <a:t>O(bm)</a:t>
          </a:r>
          <a:endParaRPr lang="en-US" sz="2200" kern="1200"/>
        </a:p>
      </dsp:txBody>
      <dsp:txXfrm>
        <a:off x="1353781" y="2932575"/>
        <a:ext cx="4915256" cy="1172105"/>
      </dsp:txXfrm>
    </dsp:sp>
    <dsp:sp modelId="{AAA6700B-B169-4984-8898-0CE0F20FD58D}">
      <dsp:nvSpPr>
        <dsp:cNvPr id="0" name=""/>
        <dsp:cNvSpPr/>
      </dsp:nvSpPr>
      <dsp:spPr>
        <a:xfrm>
          <a:off x="0" y="4399488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DB42A-8667-42E7-A92F-8C0ACC52A14F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E6AA3-3F33-4668-9E43-480380A9948B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Optimal:</a:t>
          </a:r>
          <a:r>
            <a:rPr lang="en-US" sz="2200" kern="1200"/>
            <a:t> Non-optimal</a:t>
          </a:r>
        </a:p>
      </dsp:txBody>
      <dsp:txXfrm>
        <a:off x="1353781" y="4397707"/>
        <a:ext cx="4915256" cy="1172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8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0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1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5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earth.com/practice/algorithms/graphs/depth-first-search/tutorial/" TargetMode="External"/><Relationship Id="rId3" Type="http://schemas.openxmlformats.org/officeDocument/2006/relationships/hyperlink" Target="https://www.oreilly.com/library/view/graph-algorithms/9781492047674/ch04.html" TargetMode="External"/><Relationship Id="rId7" Type="http://schemas.openxmlformats.org/officeDocument/2006/relationships/hyperlink" Target="https://www.geeksforgeeks.org/applications-of-depth-first-search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hyperlink" Target="http://bryukh.com/labyrinth-algorithms/" TargetMode="External"/><Relationship Id="rId5" Type="http://schemas.openxmlformats.org/officeDocument/2006/relationships/hyperlink" Target="https://www.javatpoint.com/ai-uninformed-search-algorithms" TargetMode="External"/><Relationship Id="rId10" Type="http://schemas.openxmlformats.org/officeDocument/2006/relationships/hyperlink" Target="https://brilliant.org/wiki/depth-first-search-dfs/" TargetMode="External"/><Relationship Id="rId4" Type="http://schemas.openxmlformats.org/officeDocument/2006/relationships/hyperlink" Target="https://www.geeksforgeeks.org/depth-first-search-or-dfs-for-a-graph/" TargetMode="External"/><Relationship Id="rId9" Type="http://schemas.openxmlformats.org/officeDocument/2006/relationships/hyperlink" Target="https://www.geeksforgeeks.org/bfs-vs-dfs-binary-tre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A0ADA-3718-4E33-A4DD-15446C5A5781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>
                <a:latin typeface="+mj-lt"/>
                <a:ea typeface="+mj-ea"/>
                <a:cs typeface="+mj-cs"/>
              </a:rPr>
              <a:t>Depth</a:t>
            </a:r>
            <a:r>
              <a:rPr lang="en-US" sz="3700">
                <a:latin typeface="+mj-lt"/>
                <a:ea typeface="+mj-ea"/>
                <a:cs typeface="+mj-cs"/>
              </a:rPr>
              <a:t>-</a:t>
            </a:r>
            <a:r>
              <a:rPr lang="en-US" sz="3700" b="1">
                <a:latin typeface="+mj-lt"/>
                <a:ea typeface="+mj-ea"/>
                <a:cs typeface="+mj-cs"/>
              </a:rPr>
              <a:t>first search (DFS) Algorithm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18F12-E4DE-4599-B62D-CED9660B1601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/>
              <a:t>Group 10​</a:t>
            </a:r>
            <a:endParaRPr lang="en-US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MEGHLA SARKAR​</a:t>
            </a:r>
            <a:endParaRPr lang="en-US" sz="2000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UMAKANTH SAI BALGURI​</a:t>
            </a:r>
            <a:endParaRPr lang="en-US" sz="2000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SRI VENKATA VENU GOPAL GUDDATI​</a:t>
            </a:r>
            <a:endParaRPr lang="en-US" sz="2000" b="1"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omputer script on a screen">
            <a:extLst>
              <a:ext uri="{FF2B5EF4-FFF2-40B4-BE49-F238E27FC236}">
                <a16:creationId xmlns:a16="http://schemas.microsoft.com/office/drawing/2014/main" id="{E46164F7-C15C-43B4-BE40-72914251A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43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E6258C-1F6F-9D45-92BC-4B7420A9BFAD}"/>
              </a:ext>
            </a:extLst>
          </p:cNvPr>
          <p:cNvSpPr txBox="1"/>
          <p:nvPr/>
        </p:nvSpPr>
        <p:spPr>
          <a:xfrm>
            <a:off x="7266362" y="6450353"/>
            <a:ext cx="342779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 b="1"/>
              <a:t>ISM 6225 - Distributed Information Systems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0900A2DF-1C47-439C-8D78-F710BDAC1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4" y="5839385"/>
            <a:ext cx="2530289" cy="10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610DA-1525-104D-AB1D-69E78461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/>
              <a:t>Background and Motivation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7970-43BC-A64E-8217-1989516D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4" y="2495673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sz="15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What is an algorithm?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1800"/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Correct problem-solving approach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18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 Depth-first search (DFS)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18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Usage of DFS</a:t>
            </a:r>
            <a:endParaRPr lang="en-US" sz="1800">
              <a:cs typeface="Calibri"/>
            </a:endParaRPr>
          </a:p>
          <a:p>
            <a:endParaRPr lang="en-US" sz="1500">
              <a:cs typeface="Calibri"/>
            </a:endParaRPr>
          </a:p>
          <a:p>
            <a:endParaRPr lang="en-US" sz="1500">
              <a:cs typeface="Calibri"/>
            </a:endParaRPr>
          </a:p>
          <a:p>
            <a:endParaRPr lang="en-US" sz="1500">
              <a:cs typeface="Calibri"/>
            </a:endParaRPr>
          </a:p>
          <a:p>
            <a:endParaRPr lang="en-US" sz="150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5D20FC0-F78C-4080-9C39-5B2166538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918" y="1687253"/>
            <a:ext cx="5628018" cy="325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5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67BF7-2B89-3843-8621-D0944141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33" y="299701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/>
              <a:t>DFS- How it works ?</a:t>
            </a:r>
            <a:endParaRPr lang="en-US" sz="3600" b="1"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545D-057F-B245-A233-30D2D1B73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74" y="2349843"/>
            <a:ext cx="5092995" cy="35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400">
              <a:cs typeface="Calibri"/>
            </a:endParaRPr>
          </a:p>
          <a:p>
            <a:pPr marL="457200" indent="0">
              <a:spcBef>
                <a:spcPts val="500"/>
              </a:spcBef>
              <a:buNone/>
            </a:pPr>
            <a:r>
              <a:rPr lang="en-US" sz="1600">
                <a:ea typeface="+mn-lt"/>
                <a:cs typeface="+mn-lt"/>
              </a:rPr>
              <a:t>Depth-first paths from S</a:t>
            </a:r>
            <a:r>
              <a:rPr lang="en-US" sz="1600" i="1">
                <a:ea typeface="+mn-lt"/>
                <a:cs typeface="+mn-lt"/>
              </a:rPr>
              <a:t> </a:t>
            </a:r>
            <a:r>
              <a:rPr lang="en-US" sz="1600">
                <a:ea typeface="+mn-lt"/>
                <a:cs typeface="+mn-lt"/>
              </a:rPr>
              <a:t>to all vertices</a:t>
            </a:r>
            <a:r>
              <a:rPr lang="en-US" sz="1500">
                <a:ea typeface="+mn-lt"/>
                <a:cs typeface="+mn-lt"/>
              </a:rPr>
              <a:t> </a:t>
            </a:r>
          </a:p>
          <a:p>
            <a:pPr marL="457200" indent="0">
              <a:buNone/>
            </a:pPr>
            <a:endParaRPr lang="en-US" sz="1500">
              <a:ea typeface="+mn-lt"/>
              <a:cs typeface="+mn-lt"/>
            </a:endParaRPr>
          </a:p>
          <a:p>
            <a:pPr lvl="1"/>
            <a:r>
              <a:rPr lang="en-US" sz="1500">
                <a:ea typeface="+mn-lt"/>
                <a:cs typeface="+mn-lt"/>
              </a:rPr>
              <a:t>to A:  {S, A}</a:t>
            </a:r>
            <a:endParaRPr lang="en-US" sz="1500">
              <a:cs typeface="Calibri"/>
            </a:endParaRPr>
          </a:p>
          <a:p>
            <a:pPr lvl="1"/>
            <a:r>
              <a:rPr lang="en-US" sz="1500">
                <a:ea typeface="+mn-lt"/>
                <a:cs typeface="+mn-lt"/>
              </a:rPr>
              <a:t>to B:  {S, A, B}</a:t>
            </a:r>
            <a:endParaRPr lang="en-US" sz="1500">
              <a:cs typeface="Calibri"/>
            </a:endParaRPr>
          </a:p>
          <a:p>
            <a:pPr lvl="1"/>
            <a:r>
              <a:rPr lang="en-US" sz="1500">
                <a:ea typeface="+mn-lt"/>
                <a:cs typeface="+mn-lt"/>
              </a:rPr>
              <a:t>to D:  {S, A, B, D}</a:t>
            </a:r>
            <a:endParaRPr lang="en-US" sz="1500">
              <a:cs typeface="Calibri"/>
            </a:endParaRPr>
          </a:p>
          <a:p>
            <a:pPr lvl="1"/>
            <a:r>
              <a:rPr lang="en-US" sz="1500">
                <a:ea typeface="+mn-lt"/>
                <a:cs typeface="+mn-lt"/>
              </a:rPr>
              <a:t>to E:  {S, A, B, D, E}</a:t>
            </a:r>
            <a:endParaRPr lang="en-US" sz="1500">
              <a:cs typeface="Calibri"/>
            </a:endParaRPr>
          </a:p>
          <a:p>
            <a:pPr lvl="1"/>
            <a:r>
              <a:rPr lang="en-US" sz="1500">
                <a:ea typeface="+mn-lt"/>
                <a:cs typeface="+mn-lt"/>
              </a:rPr>
              <a:t>to C:  {S, A, B, D, E, C}</a:t>
            </a:r>
          </a:p>
          <a:p>
            <a:pPr lvl="1"/>
            <a:r>
              <a:rPr lang="en-US" sz="1500">
                <a:ea typeface="+mn-lt"/>
                <a:cs typeface="+mn-lt"/>
              </a:rPr>
              <a:t>to G:  {S, A, B, D, E, C, G}</a:t>
            </a:r>
            <a:endParaRPr lang="en-US" sz="1500">
              <a:cs typeface="Calibri"/>
            </a:endParaRPr>
          </a:p>
          <a:p>
            <a:pPr lvl="1"/>
            <a:endParaRPr lang="en-US" sz="1500">
              <a:cs typeface="Calibri"/>
            </a:endParaRPr>
          </a:p>
          <a:p>
            <a:pPr lvl="1"/>
            <a:endParaRPr lang="en-US" sz="1400">
              <a:cs typeface="Calibri"/>
            </a:endParaRPr>
          </a:p>
          <a:p>
            <a:pPr lvl="1"/>
            <a:endParaRPr lang="en-US" sz="1400">
              <a:cs typeface="Calibri"/>
            </a:endParaRPr>
          </a:p>
          <a:p>
            <a:pPr lvl="1"/>
            <a:endParaRPr lang="en-US" sz="1400">
              <a:cs typeface="Calibri"/>
            </a:endParaRPr>
          </a:p>
          <a:p>
            <a:pPr lvl="1"/>
            <a:endParaRPr lang="en-US" sz="1100">
              <a:cs typeface="Calibri"/>
            </a:endParaRPr>
          </a:p>
          <a:p>
            <a:endParaRPr lang="en-US" sz="110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informed Search Algorithms">
            <a:extLst>
              <a:ext uri="{FF2B5EF4-FFF2-40B4-BE49-F238E27FC236}">
                <a16:creationId xmlns:a16="http://schemas.microsoft.com/office/drawing/2014/main" id="{807DB049-935C-6E44-8A9D-DF3306F8C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021021"/>
            <a:ext cx="5255135" cy="425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77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9D9B8-79B7-884D-8A9B-9F92FE70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691" y="391886"/>
            <a:ext cx="5029562" cy="27845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 sz="2800" b="1"/>
              <a:t>Depth-First search algorithm in C#</a:t>
            </a:r>
            <a:endParaRPr lang="en-US" sz="40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0185C9B-0D10-1645-A8F6-17385FD9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3" y="449036"/>
            <a:ext cx="5760003" cy="4101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D90318-5A4E-5C46-999B-A2EA9E18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10" y="391250"/>
            <a:ext cx="5752642" cy="58907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5257BD-685D-B543-93C9-035920F01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22" y="3568274"/>
            <a:ext cx="5154331" cy="29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6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67BF7-2B89-3843-8621-D0944141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DFS Performance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extBox 5">
            <a:extLst>
              <a:ext uri="{FF2B5EF4-FFF2-40B4-BE49-F238E27FC236}">
                <a16:creationId xmlns:a16="http://schemas.microsoft.com/office/drawing/2014/main" id="{99392197-B11E-4625-9EBD-D91E39F42B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150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6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674C5-925D-724D-88E3-DEFC3904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Advantages and Disadvantages</a:t>
            </a:r>
            <a:endParaRPr lang="en-US" sz="5400" b="1">
              <a:cs typeface="Arial"/>
            </a:endParaRPr>
          </a:p>
        </p:txBody>
      </p:sp>
      <p:grpSp>
        <p:nvGrpSpPr>
          <p:cNvPr id="33" name="Group 2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DA60-4577-9444-8F96-7DA2F5F5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>
              <a:buNone/>
            </a:pPr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AC4AB-D1BB-F64C-AE36-36DC3EA1C4F1}"/>
              </a:ext>
            </a:extLst>
          </p:cNvPr>
          <p:cNvSpPr/>
          <p:nvPr/>
        </p:nvSpPr>
        <p:spPr>
          <a:xfrm>
            <a:off x="634323" y="2411798"/>
            <a:ext cx="4841444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Advantages</a:t>
            </a:r>
          </a:p>
          <a:p>
            <a:pPr>
              <a:spcAft>
                <a:spcPts val="600"/>
              </a:spcAft>
            </a:pPr>
            <a:endParaRPr lang="en-GB" b="0" i="0" u="none" strike="noStrike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DFS requires very less memory as it only needs to store a stack of the nodes on the path from root node to the current node.</a:t>
            </a:r>
          </a:p>
          <a:p>
            <a:pPr>
              <a:spcAft>
                <a:spcPts val="600"/>
              </a:spcAft>
            </a:pPr>
            <a:endParaRPr lang="en-GB" b="0" i="0" u="none" strike="noStrike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takes less time to reach to the goal node than BFS algorithm (if it traverses in the right path)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0" i="0" u="none" strike="noStrike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E8E3C-7EED-E04C-B615-CEE3D8B971AC}"/>
              </a:ext>
            </a:extLst>
          </p:cNvPr>
          <p:cNvSpPr/>
          <p:nvPr/>
        </p:nvSpPr>
        <p:spPr>
          <a:xfrm>
            <a:off x="6095998" y="2411798"/>
            <a:ext cx="500066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Disadvantages</a:t>
            </a:r>
          </a:p>
          <a:p>
            <a:pPr>
              <a:spcAft>
                <a:spcPts val="600"/>
              </a:spcAft>
            </a:pPr>
            <a:endParaRPr lang="en-GB" b="0" i="0" u="none" strike="noStrike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is the possibility that many states keep re-occurring, and there is no guarantee of finding the solution.</a:t>
            </a:r>
          </a:p>
          <a:p>
            <a:pPr>
              <a:spcAft>
                <a:spcPts val="600"/>
              </a:spcAft>
            </a:pPr>
            <a:endParaRPr lang="en-GB" b="0" i="0" u="none" strike="noStrike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DFS algorithm goes for deep down searching and sometime it may go to the infinite loop.</a:t>
            </a:r>
          </a:p>
        </p:txBody>
      </p:sp>
    </p:spTree>
    <p:extLst>
      <p:ext uri="{BB962C8B-B14F-4D97-AF65-F5344CB8AC3E}">
        <p14:creationId xmlns:p14="http://schemas.microsoft.com/office/powerpoint/2010/main" val="221536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9B17-BED9-C24D-A21C-E610F89E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Real World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2C2C5-1F3D-433F-AA20-760232D29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992" y="1941362"/>
            <a:ext cx="4492454" cy="24190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10000"/>
                  </a:schemeClr>
                </a:solidFill>
              </a:rPr>
              <a:t>Depth-first searches are often used in simulations of games. Ex: Chess</a:t>
            </a:r>
            <a:endParaRPr lang="en-US" sz="1800">
              <a:solidFill>
                <a:schemeClr val="tx2">
                  <a:lumMod val="10000"/>
                </a:schemeClr>
              </a:solidFill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10000"/>
                  </a:schemeClr>
                </a:solidFill>
              </a:rPr>
              <a:t>Topological sorting</a:t>
            </a:r>
            <a:endParaRPr lang="en-US" sz="1800">
              <a:solidFill>
                <a:schemeClr val="tx2">
                  <a:lumMod val="10000"/>
                </a:schemeClr>
              </a:solidFill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10000"/>
                  </a:schemeClr>
                </a:solidFill>
              </a:rPr>
              <a:t>To solve puzzle(sudoku/maze) which has one solution.</a:t>
            </a:r>
            <a:endParaRPr lang="en-US" sz="1800">
              <a:solidFill>
                <a:schemeClr val="tx2">
                  <a:lumMod val="10000"/>
                </a:schemeClr>
              </a:solidFill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10000"/>
                  </a:schemeClr>
                </a:solidFill>
              </a:rPr>
              <a:t>Artificial Intelligence(Alpha Go).</a:t>
            </a:r>
            <a:endParaRPr lang="en-US" sz="1800">
              <a:solidFill>
                <a:schemeClr val="tx2">
                  <a:lumMod val="10000"/>
                </a:schemeClr>
              </a:solidFill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Qr code&#10;&#10;Description automatically generated">
            <a:extLst>
              <a:ext uri="{FF2B5EF4-FFF2-40B4-BE49-F238E27FC236}">
                <a16:creationId xmlns:a16="http://schemas.microsoft.com/office/drawing/2014/main" id="{E69B6E51-8693-4F08-BDE9-D5B441BA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67" y="696037"/>
            <a:ext cx="923960" cy="1017204"/>
          </a:xfrm>
          <a:prstGeom prst="rect">
            <a:avLst/>
          </a:prstGeom>
        </p:spPr>
      </p:pic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829B2B72-495E-4EF4-B325-2064959F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409" y="672949"/>
            <a:ext cx="2754569" cy="1542558"/>
          </a:xfrm>
          <a:prstGeom prst="rect">
            <a:avLst/>
          </a:prstGeom>
        </p:spPr>
      </p:pic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6" name="Picture 126" descr="Diagram, engineering drawing&#10;&#10;Description automatically generated">
            <a:extLst>
              <a:ext uri="{FF2B5EF4-FFF2-40B4-BE49-F238E27FC236}">
                <a16:creationId xmlns:a16="http://schemas.microsoft.com/office/drawing/2014/main" id="{6B927710-71D1-4F95-A550-8BBB63FA81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9818" r="2568" b="2"/>
          <a:stretch/>
        </p:blipFill>
        <p:spPr>
          <a:xfrm>
            <a:off x="6310806" y="3266473"/>
            <a:ext cx="1885522" cy="1640927"/>
          </a:xfrm>
          <a:prstGeom prst="rect">
            <a:avLst/>
          </a:prstGeom>
        </p:spPr>
      </p:pic>
      <p:pic>
        <p:nvPicPr>
          <p:cNvPr id="205" name="Picture 219" descr="Diagram&#10;&#10;Description automatically generated">
            <a:extLst>
              <a:ext uri="{FF2B5EF4-FFF2-40B4-BE49-F238E27FC236}">
                <a16:creationId xmlns:a16="http://schemas.microsoft.com/office/drawing/2014/main" id="{954BF5FC-100B-4B5F-B966-72FA79140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841" y="5422552"/>
            <a:ext cx="2210937" cy="1168474"/>
          </a:xfrm>
          <a:prstGeom prst="rect">
            <a:avLst/>
          </a:prstGeom>
        </p:spPr>
      </p:pic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7" name="Picture 127" descr="Diagram&#10;&#10;Description automatically generated">
            <a:extLst>
              <a:ext uri="{FF2B5EF4-FFF2-40B4-BE49-F238E27FC236}">
                <a16:creationId xmlns:a16="http://schemas.microsoft.com/office/drawing/2014/main" id="{5A7A2B40-AE96-40E0-86DC-E7A2F6EBA3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913" r="11334" b="-4"/>
          <a:stretch/>
        </p:blipFill>
        <p:spPr>
          <a:xfrm>
            <a:off x="9871964" y="4773845"/>
            <a:ext cx="1746447" cy="1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50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3F7F5-E41E-7442-AE4F-F0C4B225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References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0ED53-CBDD-4D4B-AC70-E91F18B2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endParaRPr lang="en-US" sz="13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Needham, M., &amp; Hodler, A. (n.d.). Graph Algorithms. From </a:t>
            </a:r>
            <a:r>
              <a:rPr lang="en-US" sz="1400">
                <a:ea typeface="+mn-lt"/>
                <a:cs typeface="+mn-lt"/>
                <a:hlinkClick r:id="rId3"/>
              </a:rPr>
              <a:t>https://www.oreilly.com/library/view/graph-algorithms/9781492047674/ch04.html</a:t>
            </a:r>
          </a:p>
          <a:p>
            <a:r>
              <a:rPr lang="en-US" sz="1400">
                <a:ea typeface="+mn-lt"/>
                <a:cs typeface="+mn-lt"/>
              </a:rPr>
              <a:t>Vaish, E. (n.d). Depth First Search or DFS for a Graph.  From </a:t>
            </a:r>
            <a:r>
              <a:rPr lang="en-US" sz="1400">
                <a:ea typeface="+mn-lt"/>
                <a:cs typeface="+mn-lt"/>
                <a:hlinkClick r:id="rId4"/>
              </a:rPr>
              <a:t>https://www.geeksforgeeks.org/depth-first-search-or-dfs-for-a-graph/</a:t>
            </a:r>
            <a:endParaRPr lang="en-US" sz="1400" i="1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Uninformed Search Algorithms - Javatpoint.  From: </a:t>
            </a:r>
            <a:r>
              <a:rPr lang="en-US" sz="1400">
                <a:ea typeface="+mn-lt"/>
                <a:cs typeface="+mn-lt"/>
                <a:hlinkClick r:id="rId5"/>
              </a:rPr>
              <a:t>https://www.javatpoint.com/ai-uninformed-search-algorithms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 u="sng">
              <a:ea typeface="+mn-lt"/>
              <a:cs typeface="+mn-lt"/>
            </a:endParaRPr>
          </a:p>
          <a:p>
            <a:r>
              <a:rPr lang="en-US" sz="1400"/>
              <a:t>Valentin Bryukhanov</a:t>
            </a:r>
            <a:r>
              <a:rPr lang="en-US" sz="1400">
                <a:ea typeface="+mn-lt"/>
                <a:cs typeface="+mn-lt"/>
              </a:rPr>
              <a:t>. Labyrinth Algorithms. From: </a:t>
            </a:r>
            <a:r>
              <a:rPr lang="en-US" sz="1400">
                <a:ea typeface="+mn-lt"/>
                <a:cs typeface="+mn-lt"/>
                <a:hlinkClick r:id="rId6"/>
              </a:rPr>
              <a:t>http://bryukh.com/labyrinth-algorithms</a:t>
            </a:r>
            <a:endParaRPr lang="en-US" sz="1400" u="sng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Jigyun.J, &amp; Kakade, P. (2020, January 03). Applications of Depth First Search. From </a:t>
            </a:r>
            <a:r>
              <a:rPr lang="en-US" sz="1400">
                <a:ea typeface="+mn-lt"/>
                <a:cs typeface="+mn-lt"/>
                <a:hlinkClick r:id="rId7"/>
              </a:rPr>
              <a:t>https://www.geeksforgeeks.org/applications-of-depth-first-search/</a:t>
            </a:r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Depth First Search Tutorials &amp; Notes: Algorithms. From </a:t>
            </a:r>
            <a:r>
              <a:rPr lang="en-US" sz="1400">
                <a:ea typeface="+mn-lt"/>
                <a:cs typeface="+mn-lt"/>
                <a:hlinkClick r:id="rId8"/>
              </a:rPr>
              <a:t>https://www.hackerearth.com/practice/algorithms/graphs/depth-first-search/tutorial/</a:t>
            </a:r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Gupta, D. BFS vs DFS for Binary Tree. Retrieved July 20, 2016, from </a:t>
            </a:r>
            <a:r>
              <a:rPr lang="en-US" sz="1400" u="sng">
                <a:ea typeface="+mn-lt"/>
                <a:cs typeface="+mn-lt"/>
                <a:hlinkClick r:id="rId9"/>
              </a:rPr>
              <a:t>https://www.geeksforgeeks.org/bfs-vs-dfs-binary-tree/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Depth-First Search (DFS). (n.d.). Retrieved February 01, 2021, from </a:t>
            </a:r>
            <a:r>
              <a:rPr lang="en-US" sz="1400">
                <a:ea typeface="+mn-lt"/>
                <a:cs typeface="+mn-lt"/>
                <a:hlinkClick r:id="rId10"/>
              </a:rPr>
              <a:t>https://brilliant.org/wiki/depth-first-search-dfs/</a:t>
            </a:r>
            <a:endParaRPr lang="en-US" sz="1400" u="sng">
              <a:cs typeface="Calibri"/>
            </a:endParaRPr>
          </a:p>
          <a:p>
            <a:pPr marL="0" indent="0">
              <a:buNone/>
            </a:pPr>
            <a:br>
              <a:rPr lang="en-US" sz="1300"/>
            </a:br>
            <a:endParaRPr lang="en-US" sz="1300">
              <a:cs typeface="Calibri" panose="020F0502020204030204"/>
            </a:endParaRPr>
          </a:p>
          <a:p>
            <a:endParaRPr lang="en-US" sz="13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213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519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Background and Motivation</vt:lpstr>
      <vt:lpstr>DFS- How it works ?</vt:lpstr>
      <vt:lpstr>Depth-First search algorithm in C#</vt:lpstr>
      <vt:lpstr>DFS Performance</vt:lpstr>
      <vt:lpstr>Advantages and Disadvantages</vt:lpstr>
      <vt:lpstr>Real World Examples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Balguri, Umakanth Sai</dc:creator>
  <cp:lastModifiedBy>Balguri, Umakanth Sai</cp:lastModifiedBy>
  <cp:revision>1</cp:revision>
  <dcterms:created xsi:type="dcterms:W3CDTF">2021-02-01T15:53:50Z</dcterms:created>
  <dcterms:modified xsi:type="dcterms:W3CDTF">2021-02-04T04:52:57Z</dcterms:modified>
</cp:coreProperties>
</file>