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6" r:id="rId5"/>
    <p:sldId id="257" r:id="rId6"/>
    <p:sldId id="258" r:id="rId7"/>
    <p:sldId id="272" r:id="rId8"/>
    <p:sldId id="271" r:id="rId9"/>
    <p:sldId id="259"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6DFF"/>
    <a:srgbClr val="AFFF16"/>
    <a:srgbClr val="FF44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showGuides="1">
      <p:cViewPr varScale="1">
        <p:scale>
          <a:sx n="119" d="100"/>
          <a:sy n="119" d="100"/>
        </p:scale>
        <p:origin x="216" y="384"/>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12/4/23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12/4/23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12/4/23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12/4/23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12/4/23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12/4/23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12/4/23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12/4/23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12/4/23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12/4/23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12/4/23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12/4/23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12/4/23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12/4/23</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Xilinx/Vitis_Accel_Examples" TargetMode="External"/><Relationship Id="rId2" Type="http://schemas.openxmlformats.org/officeDocument/2006/relationships/hyperlink" Target="https://docs.xilinx.com/r/2021.1-English/ug1399-vitis-hls" TargetMode="External"/><Relationship Id="rId1" Type="http://schemas.openxmlformats.org/officeDocument/2006/relationships/slideLayout" Target="../slideLayouts/slideLayout10.xml"/><Relationship Id="rId6" Type="http://schemas.openxmlformats.org/officeDocument/2006/relationships/hyperlink" Target="https://www.xilinx.com/developer/products/vitis.html" TargetMode="External"/><Relationship Id="rId5" Type="http://schemas.openxmlformats.org/officeDocument/2006/relationships/hyperlink" Target="https://www.youtube.com/@adaptivecomputingdeveloper4413" TargetMode="External"/><Relationship Id="rId4" Type="http://schemas.openxmlformats.org/officeDocument/2006/relationships/hyperlink" Target="https://support.xilinx.com/s/topiccatalog?language=en_U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3245" y="2129842"/>
            <a:ext cx="4803264" cy="1377082"/>
          </a:xfrm>
        </p:spPr>
        <p:txBody>
          <a:bodyPr anchor="ctr">
            <a:normAutofit/>
          </a:bodyPr>
          <a:lstStyle/>
          <a:p>
            <a:r>
              <a:rPr lang="en-US" sz="2800" cap="none" dirty="0">
                <a:latin typeface="Times New Roman" panose="02020603050405020304" pitchFamily="18" charset="0"/>
                <a:cs typeface="Times New Roman" panose="02020603050405020304" pitchFamily="18" charset="0"/>
              </a:rPr>
              <a:t>Accelerating LLM on FPGA:</a:t>
            </a:r>
            <a:br>
              <a:rPr lang="en-US" sz="2800" cap="none" dirty="0">
                <a:latin typeface="Times New Roman" panose="02020603050405020304" pitchFamily="18" charset="0"/>
                <a:cs typeface="Times New Roman" panose="02020603050405020304" pitchFamily="18" charset="0"/>
              </a:rPr>
            </a:br>
            <a:r>
              <a:rPr lang="en-US" sz="2800" cap="none" dirty="0">
                <a:latin typeface="Times New Roman" panose="02020603050405020304" pitchFamily="18" charset="0"/>
                <a:cs typeface="Times New Roman" panose="02020603050405020304" pitchFamily="18" charset="0"/>
              </a:rPr>
              <a:t> </a:t>
            </a:r>
            <a:r>
              <a:rPr lang="en-US" sz="2400" cap="none" dirty="0">
                <a:latin typeface="Times New Roman" panose="02020603050405020304" pitchFamily="18" charset="0"/>
                <a:cs typeface="Times New Roman" panose="02020603050405020304" pitchFamily="18" charset="0"/>
              </a:rPr>
              <a:t>A Vitis HLS Approach</a:t>
            </a:r>
            <a:endParaRPr lang="en-US" sz="2800" cap="none" dirty="0">
              <a:latin typeface="Times New Roman" panose="02020603050405020304" pitchFamily="18" charset="0"/>
              <a:cs typeface="Times New Roman" panose="02020603050405020304" pitchFamily="18" charset="0"/>
            </a:endParaRPr>
          </a:p>
        </p:txBody>
      </p:sp>
      <p:sp>
        <p:nvSpPr>
          <p:cNvPr id="7" name="Subtitle 6"/>
          <p:cNvSpPr>
            <a:spLocks noGrp="1"/>
          </p:cNvSpPr>
          <p:nvPr>
            <p:ph type="subTitle" idx="1"/>
          </p:nvPr>
        </p:nvSpPr>
        <p:spPr>
          <a:xfrm>
            <a:off x="343245" y="3747854"/>
            <a:ext cx="5734050" cy="1912166"/>
          </a:xfrm>
        </p:spPr>
        <p:txBody>
          <a:bodyPr>
            <a:normAutofit fontScale="85000" lnSpcReduction="20000"/>
          </a:bodyPr>
          <a:lstStyle/>
          <a:p>
            <a:r>
              <a:rPr lang="en-US" dirty="0"/>
              <a:t>Name of the Presenter: Umakant Mukhiya</a:t>
            </a:r>
          </a:p>
          <a:p>
            <a:endParaRPr lang="en-US" dirty="0"/>
          </a:p>
          <a:p>
            <a:r>
              <a:rPr lang="en-US" dirty="0"/>
              <a:t>Roll No of the Presenter: 22CS4121</a:t>
            </a:r>
          </a:p>
          <a:p>
            <a:endParaRPr lang="en-US" dirty="0"/>
          </a:p>
          <a:p>
            <a:r>
              <a:rPr lang="en-US" dirty="0"/>
              <a:t>Guide/Supervisor: Prof. N.D. Jana</a:t>
            </a:r>
          </a:p>
          <a:p>
            <a:endParaRPr lang="en-US" dirty="0"/>
          </a:p>
          <a:p>
            <a:endParaRPr lang="en-US" dirty="0"/>
          </a:p>
          <a:p>
            <a:endParaRPr lang="en-US" dirty="0"/>
          </a:p>
          <a:p>
            <a:endParaRPr lang="en-US" dirty="0"/>
          </a:p>
          <a:p>
            <a:pPr algn="ctr"/>
            <a:endParaRPr lang="en-US" dirty="0"/>
          </a:p>
          <a:p>
            <a:r>
              <a:rPr lang="en-US" dirty="0"/>
              <a:t>December, 2023</a:t>
            </a:r>
          </a:p>
        </p:txBody>
      </p:sp>
      <p:sp>
        <p:nvSpPr>
          <p:cNvPr id="2" name="TextBox 1">
            <a:extLst>
              <a:ext uri="{FF2B5EF4-FFF2-40B4-BE49-F238E27FC236}">
                <a16:creationId xmlns:a16="http://schemas.microsoft.com/office/drawing/2014/main" id="{0FA26BAA-FD5C-0D4A-9A37-547CC19C67AD}"/>
              </a:ext>
            </a:extLst>
          </p:cNvPr>
          <p:cNvSpPr txBox="1"/>
          <p:nvPr/>
        </p:nvSpPr>
        <p:spPr>
          <a:xfrm>
            <a:off x="2395959" y="6141881"/>
            <a:ext cx="6354502" cy="369332"/>
          </a:xfrm>
          <a:prstGeom prst="rect">
            <a:avLst/>
          </a:prstGeom>
          <a:noFill/>
        </p:spPr>
        <p:txBody>
          <a:bodyPr wrap="square" rtlCol="0">
            <a:spAutoFit/>
          </a:bodyPr>
          <a:lstStyle/>
          <a:p>
            <a:pPr algn="ctr"/>
            <a:r>
              <a:rPr lang="en-US" b="1" dirty="0">
                <a:solidFill>
                  <a:srgbClr val="FFFF00"/>
                </a:solidFill>
              </a:rPr>
              <a:t>Department of Computer Science and Engineering</a:t>
            </a:r>
          </a:p>
        </p:txBody>
      </p:sp>
      <p:pic>
        <p:nvPicPr>
          <p:cNvPr id="5" name="Picture 4">
            <a:extLst>
              <a:ext uri="{FF2B5EF4-FFF2-40B4-BE49-F238E27FC236}">
                <a16:creationId xmlns:a16="http://schemas.microsoft.com/office/drawing/2014/main" id="{8CFEFBCC-337B-854C-B708-1B706E3EF102}"/>
              </a:ext>
            </a:extLst>
          </p:cNvPr>
          <p:cNvPicPr>
            <a:picLocks noChangeAspect="1"/>
          </p:cNvPicPr>
          <p:nvPr/>
        </p:nvPicPr>
        <p:blipFill>
          <a:blip r:embed="rId3"/>
          <a:stretch>
            <a:fillRect/>
          </a:stretch>
        </p:blipFill>
        <p:spPr>
          <a:xfrm>
            <a:off x="1710239" y="515446"/>
            <a:ext cx="1034638" cy="1054221"/>
          </a:xfrm>
          <a:prstGeom prst="rect">
            <a:avLst/>
          </a:prstGeom>
        </p:spPr>
      </p:pic>
      <p:pic>
        <p:nvPicPr>
          <p:cNvPr id="1026" name="Picture 2" descr="Education | NIT Durgapur seeks student, guardian consent for shared hostel  rooms - Telegraph India">
            <a:extLst>
              <a:ext uri="{FF2B5EF4-FFF2-40B4-BE49-F238E27FC236}">
                <a16:creationId xmlns:a16="http://schemas.microsoft.com/office/drawing/2014/main" id="{41D49E52-5B4C-A1C0-C250-AE45DEB08F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3365" y="1213641"/>
            <a:ext cx="7458635" cy="4430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Problem Definition / Objective of the work</a:t>
            </a:r>
          </a:p>
        </p:txBody>
      </p:sp>
      <p:sp>
        <p:nvSpPr>
          <p:cNvPr id="14" name="Content Placeholder 13"/>
          <p:cNvSpPr>
            <a:spLocks noGrp="1"/>
          </p:cNvSpPr>
          <p:nvPr>
            <p:ph idx="1"/>
          </p:nvPr>
        </p:nvSpPr>
        <p:spPr/>
        <p:txBody>
          <a:bodyPr/>
          <a:lstStyle/>
          <a:p>
            <a:r>
              <a:rPr lang="en-US" dirty="0"/>
              <a:t>To design and implement efficient and scalable FPGA architectures for LLMs.</a:t>
            </a:r>
          </a:p>
          <a:p>
            <a:r>
              <a:rPr lang="en-US" dirty="0"/>
              <a:t>To optimize the FPGA resource utilization, memory bandwidth, and power consumption for LLMs .</a:t>
            </a:r>
          </a:p>
          <a:p>
            <a:r>
              <a:rPr lang="en-US" dirty="0"/>
              <a:t>To compare the FPGA-based LLMs with other hardware platforms, such as GPUs and CPUs, in terms of cost, power, and usability.</a:t>
            </a:r>
          </a:p>
          <a:p>
            <a:pPr marL="0" indent="0">
              <a:buNone/>
            </a:pPr>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572" y="544009"/>
            <a:ext cx="10935111" cy="744899"/>
          </a:xfrm>
        </p:spPr>
        <p:txBody>
          <a:bodyPr anchor="t"/>
          <a:lstStyle/>
          <a:p>
            <a:r>
              <a:rPr lang="en-US" dirty="0"/>
              <a:t>Vitis HLS</a:t>
            </a:r>
          </a:p>
        </p:txBody>
      </p:sp>
      <p:pic>
        <p:nvPicPr>
          <p:cNvPr id="3" name="Picture 2">
            <a:extLst>
              <a:ext uri="{FF2B5EF4-FFF2-40B4-BE49-F238E27FC236}">
                <a16:creationId xmlns:a16="http://schemas.microsoft.com/office/drawing/2014/main" id="{BB6038B7-79C1-368D-2482-C3DF39545310}"/>
              </a:ext>
            </a:extLst>
          </p:cNvPr>
          <p:cNvPicPr>
            <a:picLocks noChangeAspect="1"/>
          </p:cNvPicPr>
          <p:nvPr/>
        </p:nvPicPr>
        <p:blipFill>
          <a:blip r:embed="rId2"/>
          <a:stretch>
            <a:fillRect/>
          </a:stretch>
        </p:blipFill>
        <p:spPr>
          <a:xfrm>
            <a:off x="1018572" y="1713428"/>
            <a:ext cx="7772400" cy="4463878"/>
          </a:xfrm>
          <a:prstGeom prst="rect">
            <a:avLst/>
          </a:prstGeom>
        </p:spPr>
      </p:pic>
      <p:pic>
        <p:nvPicPr>
          <p:cNvPr id="2050" name="Picture 2" descr="Vitis HLS">
            <a:extLst>
              <a:ext uri="{FF2B5EF4-FFF2-40B4-BE49-F238E27FC236}">
                <a16:creationId xmlns:a16="http://schemas.microsoft.com/office/drawing/2014/main" id="{EB4E2E5B-2DA2-C2F1-5EC8-A7F357B40F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8088" y="2060400"/>
            <a:ext cx="3151992" cy="3845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466A9-C4F5-F3FC-38BF-3BF76BD15CBA}"/>
              </a:ext>
            </a:extLst>
          </p:cNvPr>
          <p:cNvSpPr>
            <a:spLocks noGrp="1"/>
          </p:cNvSpPr>
          <p:nvPr>
            <p:ph type="title"/>
          </p:nvPr>
        </p:nvSpPr>
        <p:spPr/>
        <p:txBody>
          <a:bodyPr/>
          <a:lstStyle/>
          <a:p>
            <a:r>
              <a:rPr lang="en-US" dirty="0"/>
              <a:t>FPGA(Field-Programmable Gate Array)</a:t>
            </a:r>
          </a:p>
        </p:txBody>
      </p:sp>
      <p:pic>
        <p:nvPicPr>
          <p:cNvPr id="3074" name="Picture 2" descr="Internal structure of Xilinx FPGA [3] | Download Scientific Diagram">
            <a:extLst>
              <a:ext uri="{FF2B5EF4-FFF2-40B4-BE49-F238E27FC236}">
                <a16:creationId xmlns:a16="http://schemas.microsoft.com/office/drawing/2014/main" id="{8BC47A6C-BC91-4AEF-B573-734B07CC72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27657" y="1455420"/>
            <a:ext cx="3073400" cy="2667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EE077C-3B7D-B412-EB78-D660EF1A1D80}"/>
              </a:ext>
            </a:extLst>
          </p:cNvPr>
          <p:cNvSpPr txBox="1"/>
          <p:nvPr/>
        </p:nvSpPr>
        <p:spPr>
          <a:xfrm>
            <a:off x="1104899" y="1455420"/>
            <a:ext cx="7122757" cy="923330"/>
          </a:xfrm>
          <a:prstGeom prst="rect">
            <a:avLst/>
          </a:prstGeom>
          <a:noFill/>
        </p:spPr>
        <p:txBody>
          <a:bodyPr wrap="square" rtlCol="0">
            <a:spAutoFit/>
          </a:bodyPr>
          <a:lstStyle/>
          <a:p>
            <a:r>
              <a:rPr lang="en-US" dirty="0"/>
              <a:t>In simple terms, an FPGA is a type of integrated circuit (a piece of electronic hardware) that can be reprogrammed by users or designers even after it has been manufactured and deployed.</a:t>
            </a:r>
          </a:p>
        </p:txBody>
      </p:sp>
      <p:sp>
        <p:nvSpPr>
          <p:cNvPr id="5" name="TextBox 4">
            <a:extLst>
              <a:ext uri="{FF2B5EF4-FFF2-40B4-BE49-F238E27FC236}">
                <a16:creationId xmlns:a16="http://schemas.microsoft.com/office/drawing/2014/main" id="{67CC710D-B435-28DA-FEE7-0B6B1D1E9CD7}"/>
              </a:ext>
            </a:extLst>
          </p:cNvPr>
          <p:cNvSpPr txBox="1"/>
          <p:nvPr/>
        </p:nvSpPr>
        <p:spPr>
          <a:xfrm>
            <a:off x="1104899" y="2661008"/>
            <a:ext cx="6562164" cy="1200329"/>
          </a:xfrm>
          <a:prstGeom prst="rect">
            <a:avLst/>
          </a:prstGeom>
          <a:noFill/>
        </p:spPr>
        <p:txBody>
          <a:bodyPr wrap="square" rtlCol="0">
            <a:spAutoFit/>
          </a:bodyPr>
          <a:lstStyle/>
          <a:p>
            <a:r>
              <a:rPr lang="en-US" b="1" dirty="0"/>
              <a:t>Field-Programmable</a:t>
            </a:r>
            <a:r>
              <a:rPr lang="en-US" dirty="0"/>
              <a:t>: You can program (configure) the FPGA after it has been manufactured. Unlike traditional integrated circuits (ICs) that have a fixed function, FPGAs are flexible and can be customized for various applications.</a:t>
            </a:r>
          </a:p>
        </p:txBody>
      </p:sp>
      <p:sp>
        <p:nvSpPr>
          <p:cNvPr id="6" name="TextBox 5">
            <a:extLst>
              <a:ext uri="{FF2B5EF4-FFF2-40B4-BE49-F238E27FC236}">
                <a16:creationId xmlns:a16="http://schemas.microsoft.com/office/drawing/2014/main" id="{870EA4A3-86C7-4FA6-3183-941E3D8601FC}"/>
              </a:ext>
            </a:extLst>
          </p:cNvPr>
          <p:cNvSpPr txBox="1"/>
          <p:nvPr/>
        </p:nvSpPr>
        <p:spPr>
          <a:xfrm>
            <a:off x="1104899" y="4143595"/>
            <a:ext cx="7777778" cy="1200329"/>
          </a:xfrm>
          <a:prstGeom prst="rect">
            <a:avLst/>
          </a:prstGeom>
          <a:noFill/>
        </p:spPr>
        <p:txBody>
          <a:bodyPr wrap="square" rtlCol="0">
            <a:spAutoFit/>
          </a:bodyPr>
          <a:lstStyle/>
          <a:p>
            <a:r>
              <a:rPr lang="en-US" b="1" dirty="0"/>
              <a:t>Gate Array</a:t>
            </a:r>
            <a:r>
              <a:rPr lang="en-US" dirty="0"/>
              <a:t>: Refers to a grid of logic gates and other configurable components. The logic gates are the building blocks of digital circuits and can be configured to perform different functions based on the user's requirements.</a:t>
            </a:r>
          </a:p>
        </p:txBody>
      </p:sp>
      <p:sp>
        <p:nvSpPr>
          <p:cNvPr id="7" name="TextBox 6">
            <a:extLst>
              <a:ext uri="{FF2B5EF4-FFF2-40B4-BE49-F238E27FC236}">
                <a16:creationId xmlns:a16="http://schemas.microsoft.com/office/drawing/2014/main" id="{CDC7A13D-2293-B8B4-058B-2D59B1D1EA10}"/>
              </a:ext>
            </a:extLst>
          </p:cNvPr>
          <p:cNvSpPr txBox="1"/>
          <p:nvPr/>
        </p:nvSpPr>
        <p:spPr>
          <a:xfrm>
            <a:off x="1104899" y="5887265"/>
            <a:ext cx="10481780" cy="369332"/>
          </a:xfrm>
          <a:prstGeom prst="rect">
            <a:avLst/>
          </a:prstGeom>
          <a:noFill/>
        </p:spPr>
        <p:txBody>
          <a:bodyPr wrap="none" rtlCol="0">
            <a:spAutoFit/>
          </a:bodyPr>
          <a:lstStyle/>
          <a:p>
            <a:r>
              <a:rPr lang="en-US" dirty="0"/>
              <a:t>In essence, an FPGA is like a blank canvas of digital logic that you can paint with your own design.</a:t>
            </a:r>
          </a:p>
        </p:txBody>
      </p:sp>
    </p:spTree>
    <p:extLst>
      <p:ext uri="{BB962C8B-B14F-4D97-AF65-F5344CB8AC3E}">
        <p14:creationId xmlns:p14="http://schemas.microsoft.com/office/powerpoint/2010/main" val="1570168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572" y="544009"/>
            <a:ext cx="10935111" cy="744899"/>
          </a:xfrm>
        </p:spPr>
        <p:txBody>
          <a:bodyPr anchor="t"/>
          <a:lstStyle/>
          <a:p>
            <a:r>
              <a:rPr lang="en-US" dirty="0"/>
              <a:t>Contribution of your work: Algorithm/Methodology</a:t>
            </a:r>
          </a:p>
        </p:txBody>
      </p:sp>
      <p:sp>
        <p:nvSpPr>
          <p:cNvPr id="3" name="TextBox 2">
            <a:extLst>
              <a:ext uri="{FF2B5EF4-FFF2-40B4-BE49-F238E27FC236}">
                <a16:creationId xmlns:a16="http://schemas.microsoft.com/office/drawing/2014/main" id="{4B621D36-A0F3-3FE1-D9E6-EF6AE5B6AE9F}"/>
              </a:ext>
            </a:extLst>
          </p:cNvPr>
          <p:cNvSpPr txBox="1"/>
          <p:nvPr/>
        </p:nvSpPr>
        <p:spPr>
          <a:xfrm>
            <a:off x="1018572" y="1688951"/>
            <a:ext cx="10488706" cy="5355312"/>
          </a:xfrm>
          <a:prstGeom prst="rect">
            <a:avLst/>
          </a:prstGeom>
          <a:noFill/>
        </p:spPr>
        <p:txBody>
          <a:bodyPr wrap="square" rtlCol="0">
            <a:spAutoFit/>
          </a:bodyPr>
          <a:lstStyle/>
          <a:p>
            <a:pPr marL="285750" indent="-285750">
              <a:buFont typeface="Wingdings" pitchFamily="2" charset="2"/>
              <a:buChar char="§"/>
            </a:pPr>
            <a:r>
              <a:rPr lang="en-US" dirty="0"/>
              <a:t>Engaged in effective communication with team members to share insights and propose solutions for collective success.</a:t>
            </a:r>
          </a:p>
          <a:p>
            <a:pPr marL="285750" indent="-285750">
              <a:buFont typeface="Wingdings" pitchFamily="2" charset="2"/>
              <a:buChar char="§"/>
            </a:pPr>
            <a:endParaRPr lang="en-US" dirty="0"/>
          </a:p>
          <a:p>
            <a:pPr marL="285750" indent="-285750">
              <a:buFont typeface="Wingdings" pitchFamily="2" charset="2"/>
              <a:buChar char="§"/>
            </a:pPr>
            <a:r>
              <a:rPr lang="en-US" dirty="0"/>
              <a:t>Developed and optimized algorithms for implementing the functionality of Language Model (LLM) components, including LayerNorm, MLP, and Decoder layer.</a:t>
            </a:r>
          </a:p>
          <a:p>
            <a:pPr marL="285750" indent="-285750">
              <a:buFont typeface="Wingdings" pitchFamily="2" charset="2"/>
              <a:buChar char="§"/>
            </a:pPr>
            <a:endParaRPr lang="en-US" dirty="0"/>
          </a:p>
          <a:p>
            <a:pPr marL="285750" indent="-285750">
              <a:buFont typeface="Wingdings" pitchFamily="2" charset="2"/>
              <a:buChar char="§"/>
            </a:pPr>
            <a:r>
              <a:rPr lang="en-US" dirty="0"/>
              <a:t>Successfully implemented LayerNorm, MLP on FPGA using Vitis High-Level Synthesis (HLS).</a:t>
            </a:r>
          </a:p>
          <a:p>
            <a:endParaRPr lang="en-US" dirty="0"/>
          </a:p>
          <a:p>
            <a:pPr marL="285750" indent="-285750">
              <a:buFont typeface="Wingdings" pitchFamily="2" charset="2"/>
              <a:buChar char="§"/>
            </a:pPr>
            <a:r>
              <a:rPr lang="en-US" dirty="0"/>
              <a:t>Executed thorough testing to validate the functionality and performance of the FPGA implementation, achieving optimal results.</a:t>
            </a:r>
          </a:p>
          <a:p>
            <a:pPr marL="285750" indent="-285750">
              <a:buFont typeface="Wingdings" pitchFamily="2" charset="2"/>
              <a:buChar char="§"/>
            </a:pPr>
            <a:endParaRPr lang="en-US" dirty="0"/>
          </a:p>
          <a:p>
            <a:pPr marL="285750" indent="-285750">
              <a:buFont typeface="Wingdings" pitchFamily="2" charset="2"/>
              <a:buChar char="§"/>
            </a:pPr>
            <a:r>
              <a:rPr lang="en-US" dirty="0"/>
              <a:t>Played a key role in optimizing the performance of the implemented components, resulting in improved speed and efficiency.</a:t>
            </a:r>
          </a:p>
          <a:p>
            <a:pPr marL="285750" indent="-285750">
              <a:buFont typeface="Wingdings" pitchFamily="2" charset="2"/>
              <a:buChar char="§"/>
            </a:pPr>
            <a:endParaRPr lang="en-US" dirty="0"/>
          </a:p>
          <a:p>
            <a:pPr marL="285750" indent="-285750">
              <a:buFont typeface="Wingdings" pitchFamily="2" charset="2"/>
              <a:buChar char="§"/>
            </a:pPr>
            <a:r>
              <a:rPr lang="en-US" dirty="0"/>
              <a:t>Adapted quickly to evolving project requirements and Demonstrated a commitment to continuous learning by staying abreast of the latest developments in FPGA technology.</a:t>
            </a:r>
          </a:p>
          <a:p>
            <a:pPr marL="285750" indent="-285750">
              <a:buFont typeface="Wingdings" pitchFamily="2" charset="2"/>
              <a:buChar char="§"/>
            </a:pPr>
            <a:endParaRPr lang="en-US" dirty="0"/>
          </a:p>
          <a:p>
            <a:pPr marL="285750" indent="-285750">
              <a:buFont typeface="Wingdings" pitchFamily="2" charset="2"/>
              <a:buChar char="§"/>
            </a:pPr>
            <a:endParaRPr lang="en-US" dirty="0"/>
          </a:p>
          <a:p>
            <a:pPr marL="285750" indent="-285750">
              <a:buFont typeface="Wingdings" pitchFamily="2" charset="2"/>
              <a:buChar char="§"/>
            </a:pPr>
            <a:endParaRPr lang="en-US" dirty="0"/>
          </a:p>
        </p:txBody>
      </p:sp>
    </p:spTree>
    <p:extLst>
      <p:ext uri="{BB962C8B-B14F-4D97-AF65-F5344CB8AC3E}">
        <p14:creationId xmlns:p14="http://schemas.microsoft.com/office/powerpoint/2010/main" val="297135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548640"/>
            <a:ext cx="9980682" cy="624522"/>
          </a:xfrm>
        </p:spPr>
        <p:txBody>
          <a:bodyPr/>
          <a:lstStyle/>
          <a:p>
            <a:r>
              <a:rPr lang="en-US" dirty="0"/>
              <a:t>Outcome of the work</a:t>
            </a:r>
          </a:p>
        </p:txBody>
      </p:sp>
      <p:sp>
        <p:nvSpPr>
          <p:cNvPr id="3" name="Content Placeholder 2"/>
          <p:cNvSpPr>
            <a:spLocks noGrp="1"/>
          </p:cNvSpPr>
          <p:nvPr>
            <p:ph sz="half" idx="1"/>
          </p:nvPr>
        </p:nvSpPr>
        <p:spPr>
          <a:xfrm>
            <a:off x="1104900" y="1600199"/>
            <a:ext cx="10534874" cy="4709161"/>
          </a:xfrm>
        </p:spPr>
        <p:txBody>
          <a:bodyPr>
            <a:normAutofit/>
          </a:bodyPr>
          <a:lstStyle/>
          <a:p>
            <a:r>
              <a:rPr lang="en-US" sz="1800" dirty="0"/>
              <a:t>The utilization of HLS significantly expedited the development process compared to traditional RTL methods, resulting in a faster time-to-market for the implemented features.</a:t>
            </a:r>
          </a:p>
          <a:p>
            <a:r>
              <a:rPr lang="en-US" sz="1800" dirty="0"/>
              <a:t>Through meticulous optimization using Vitis HLS methodologies, the compute time for key modules such as LayerNorm and MLP was significantly improved.</a:t>
            </a:r>
          </a:p>
          <a:p>
            <a:r>
              <a:rPr lang="en-US" sz="1800" dirty="0"/>
              <a:t>The adoption of Pipelining, Dataflow, and parallelism in the HLS tool methodology played a pivotal role in achieving remarkable reductions in computation time, thereby enhancing the overall efficiency of the implemented components.</a:t>
            </a:r>
          </a:p>
          <a:p>
            <a:r>
              <a:rPr lang="en-US" sz="1800" dirty="0"/>
              <a:t>The FPGA implementation not only delivered superior performance but also showcased optimized resource utilization.</a:t>
            </a:r>
          </a:p>
          <a:p>
            <a:r>
              <a:rPr lang="en-US" sz="1800" dirty="0"/>
              <a:t>This outcome not only validates the decision to adopt HLS but also sets a precedent for future projects aiming to achieve accelerated development without compromising performance.</a:t>
            </a:r>
          </a:p>
          <a:p>
            <a:endParaRPr lang="en-US" dirty="0"/>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and Documentations</a:t>
            </a:r>
          </a:p>
        </p:txBody>
      </p:sp>
      <p:sp>
        <p:nvSpPr>
          <p:cNvPr id="3" name="TextBox 2">
            <a:extLst>
              <a:ext uri="{FF2B5EF4-FFF2-40B4-BE49-F238E27FC236}">
                <a16:creationId xmlns:a16="http://schemas.microsoft.com/office/drawing/2014/main" id="{AE243E9B-B253-5736-3A66-1ED25796B3CF}"/>
              </a:ext>
            </a:extLst>
          </p:cNvPr>
          <p:cNvSpPr txBox="1"/>
          <p:nvPr/>
        </p:nvSpPr>
        <p:spPr>
          <a:xfrm>
            <a:off x="1104900" y="1559859"/>
            <a:ext cx="10932907" cy="4524315"/>
          </a:xfrm>
          <a:prstGeom prst="rect">
            <a:avLst/>
          </a:prstGeom>
          <a:noFill/>
        </p:spPr>
        <p:txBody>
          <a:bodyPr wrap="square" rtlCol="0">
            <a:spAutoFit/>
          </a:bodyPr>
          <a:lstStyle/>
          <a:p>
            <a:pPr marL="285750" indent="-285750">
              <a:buFont typeface="Wingdings" pitchFamily="2" charset="2"/>
              <a:buChar char="§"/>
            </a:pPr>
            <a:r>
              <a:rPr lang="en-US" dirty="0">
                <a:hlinkClick r:id="rId2"/>
              </a:rPr>
              <a:t>Vitis HLS User Guide</a:t>
            </a:r>
            <a:r>
              <a:rPr lang="en-US" dirty="0"/>
              <a:t> This is the comprehensive user guide that covers various aspects of using Vitis HLS, from installation to design methodologies.</a:t>
            </a:r>
          </a:p>
          <a:p>
            <a:pPr marL="285750" indent="-285750">
              <a:buFont typeface="Arial" panose="020B0604020202020204" pitchFamily="34" charset="0"/>
              <a:buChar char="•"/>
            </a:pPr>
            <a:endParaRPr lang="en-US" dirty="0"/>
          </a:p>
          <a:p>
            <a:pPr marL="285750" indent="-285750">
              <a:buFont typeface="Wingdings" pitchFamily="2" charset="2"/>
              <a:buChar char="§"/>
            </a:pPr>
            <a:r>
              <a:rPr lang="en-US" dirty="0">
                <a:hlinkClick r:id="rId3"/>
              </a:rPr>
              <a:t>Vitis HLS Examples</a:t>
            </a:r>
            <a:r>
              <a:rPr lang="en-US" dirty="0"/>
              <a:t>. Xilinx provides a set of tutorials on GitHub that can help you get started with Vitis HLS.</a:t>
            </a:r>
          </a:p>
          <a:p>
            <a:pPr marL="285750" indent="-285750">
              <a:buFont typeface="Wingdings" pitchFamily="2" charset="2"/>
              <a:buChar char="§"/>
            </a:pPr>
            <a:endParaRPr lang="en-US" dirty="0"/>
          </a:p>
          <a:p>
            <a:pPr marL="285750" indent="-285750">
              <a:buFont typeface="Wingdings" pitchFamily="2" charset="2"/>
              <a:buChar char="§"/>
            </a:pPr>
            <a:r>
              <a:rPr lang="en-US" dirty="0">
                <a:hlinkClick r:id="rId4"/>
              </a:rPr>
              <a:t>Xilinx Community Forums</a:t>
            </a:r>
            <a:r>
              <a:rPr lang="en-US" dirty="0"/>
              <a:t>. Xilinx forums are a valuable resource where you can find answers to specific questions, share your experiences, and interact with the community.</a:t>
            </a:r>
          </a:p>
          <a:p>
            <a:pPr marL="285750" indent="-285750">
              <a:buFont typeface="Wingdings" pitchFamily="2" charset="2"/>
              <a:buChar char="§"/>
            </a:pPr>
            <a:endParaRPr lang="en-US" dirty="0"/>
          </a:p>
          <a:p>
            <a:pPr marL="285750" indent="-285750">
              <a:buFont typeface="Wingdings" pitchFamily="2" charset="2"/>
              <a:buChar char="§"/>
            </a:pPr>
            <a:r>
              <a:rPr lang="en-IN" dirty="0">
                <a:hlinkClick r:id="rId5"/>
              </a:rPr>
              <a:t>Adaptive Computing Developer</a:t>
            </a:r>
            <a:r>
              <a:rPr lang="en-IN" dirty="0"/>
              <a:t>. Xilinx has a YouTube playlist that covers various aspects of Vitis HLS, including introductory videos and more in-depth tutorials.</a:t>
            </a:r>
          </a:p>
          <a:p>
            <a:pPr marL="285750" indent="-285750">
              <a:buFont typeface="Wingdings" pitchFamily="2" charset="2"/>
              <a:buChar char="§"/>
            </a:pPr>
            <a:endParaRPr lang="en-IN" dirty="0"/>
          </a:p>
          <a:p>
            <a:pPr marL="285750" indent="-285750">
              <a:buFont typeface="Wingdings" pitchFamily="2" charset="2"/>
              <a:buChar char="§"/>
            </a:pPr>
            <a:r>
              <a:rPr lang="en-IN" dirty="0">
                <a:hlinkClick r:id="rId6"/>
              </a:rPr>
              <a:t>Xilinx Developer Program</a:t>
            </a:r>
            <a:r>
              <a:rPr lang="en-IN" dirty="0"/>
              <a:t>.</a:t>
            </a:r>
          </a:p>
          <a:p>
            <a:pPr marL="285750" indent="-285750">
              <a:buFont typeface="Wingdings" pitchFamily="2" charset="2"/>
              <a:buChar char="§"/>
            </a:pPr>
            <a:endParaRPr lang="en-IN" dirty="0"/>
          </a:p>
          <a:p>
            <a:pPr marL="285750" indent="-285750">
              <a:buFont typeface="Wingdings" pitchFamily="2" charset="2"/>
              <a:buChar char="§"/>
            </a:pPr>
            <a:endParaRPr lang="en-US" dirty="0"/>
          </a:p>
          <a:p>
            <a:pPr marL="285750" indent="-285750">
              <a:buFont typeface="Wingdings" pitchFamily="2" charset="2"/>
              <a:buChar char="§"/>
            </a:pPr>
            <a:endParaRPr lang="en-US" dirty="0"/>
          </a:p>
        </p:txBody>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Conclusion:</a:t>
            </a:r>
          </a:p>
        </p:txBody>
      </p:sp>
      <p:sp>
        <p:nvSpPr>
          <p:cNvPr id="14" name="Content Placeholder 13"/>
          <p:cNvSpPr>
            <a:spLocks noGrp="1"/>
          </p:cNvSpPr>
          <p:nvPr>
            <p:ph idx="1"/>
          </p:nvPr>
        </p:nvSpPr>
        <p:spPr/>
        <p:txBody>
          <a:bodyPr/>
          <a:lstStyle/>
          <a:p>
            <a:r>
              <a:rPr lang="en-US" dirty="0"/>
              <a:t>In the course of this project, the successful implementation of Language Model functionalities using Vitis High-Level Synthesis (HLS) on FPGA has yielded significant advancements in both development efficiency and computational performance. </a:t>
            </a:r>
          </a:p>
          <a:p>
            <a:r>
              <a:rPr lang="en-US" dirty="0"/>
              <a:t>This accomplishment lays the groundwork for future projects, encouraging the broader adoption of HLS for complex algorithmic implementations.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7126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Literature 16x9</Template>
  <TotalTime>228</TotalTime>
  <Words>704</Words>
  <Application>Microsoft Macintosh PowerPoint</Application>
  <PresentationFormat>Widescreen</PresentationFormat>
  <Paragraphs>59</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Euphemia</vt:lpstr>
      <vt:lpstr>Plantagenet Cherokee</vt:lpstr>
      <vt:lpstr>Times New Roman</vt:lpstr>
      <vt:lpstr>Wingdings</vt:lpstr>
      <vt:lpstr>Academic Literature 16x9</vt:lpstr>
      <vt:lpstr>Accelerating LLM on FPGA:  A Vitis HLS Approach</vt:lpstr>
      <vt:lpstr>Problem Definition / Objective of the work</vt:lpstr>
      <vt:lpstr>Vitis HLS</vt:lpstr>
      <vt:lpstr>FPGA(Field-Programmable Gate Array)</vt:lpstr>
      <vt:lpstr>Contribution of your work: Algorithm/Methodology</vt:lpstr>
      <vt:lpstr>Outcome of the work</vt:lpstr>
      <vt:lpstr>References and Documentations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work/project/thesis</dc:title>
  <dc:creator>Microsoft Office User</dc:creator>
  <cp:lastModifiedBy>Umakant Mukhiya</cp:lastModifiedBy>
  <cp:revision>7</cp:revision>
  <dcterms:created xsi:type="dcterms:W3CDTF">2021-04-19T03:50:30Z</dcterms:created>
  <dcterms:modified xsi:type="dcterms:W3CDTF">2023-12-04T18:11:11Z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