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1" r:id="rId4"/>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68" d="100"/>
          <a:sy n="68" d="100"/>
        </p:scale>
        <p:origin x="60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F6C155-B1DD-4C72-8684-97299246E8BA}"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6C961-140E-4E68-A9A0-0CBF4D7A5CCA}" type="slidenum">
              <a:rPr lang="en-US" smtClean="0"/>
              <a:t>‹#›</a:t>
            </a:fld>
            <a:endParaRPr lang="en-US"/>
          </a:p>
        </p:txBody>
      </p:sp>
    </p:spTree>
    <p:extLst>
      <p:ext uri="{BB962C8B-B14F-4D97-AF65-F5344CB8AC3E}">
        <p14:creationId xmlns:p14="http://schemas.microsoft.com/office/powerpoint/2010/main" val="105324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F6C155-B1DD-4C72-8684-97299246E8BA}"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6C961-140E-4E68-A9A0-0CBF4D7A5CCA}" type="slidenum">
              <a:rPr lang="en-US" smtClean="0"/>
              <a:t>‹#›</a:t>
            </a:fld>
            <a:endParaRPr lang="en-US"/>
          </a:p>
        </p:txBody>
      </p:sp>
    </p:spTree>
    <p:extLst>
      <p:ext uri="{BB962C8B-B14F-4D97-AF65-F5344CB8AC3E}">
        <p14:creationId xmlns:p14="http://schemas.microsoft.com/office/powerpoint/2010/main" val="2553665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F6C155-B1DD-4C72-8684-97299246E8BA}"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6C961-140E-4E68-A9A0-0CBF4D7A5CCA}" type="slidenum">
              <a:rPr lang="en-US" smtClean="0"/>
              <a:t>‹#›</a:t>
            </a:fld>
            <a:endParaRPr lang="en-US"/>
          </a:p>
        </p:txBody>
      </p:sp>
    </p:spTree>
    <p:extLst>
      <p:ext uri="{BB962C8B-B14F-4D97-AF65-F5344CB8AC3E}">
        <p14:creationId xmlns:p14="http://schemas.microsoft.com/office/powerpoint/2010/main" val="3425065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F6C155-B1DD-4C72-8684-97299246E8BA}"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6C961-140E-4E68-A9A0-0CBF4D7A5CCA}" type="slidenum">
              <a:rPr lang="en-US" smtClean="0"/>
              <a:t>‹#›</a:t>
            </a:fld>
            <a:endParaRPr lang="en-US"/>
          </a:p>
        </p:txBody>
      </p:sp>
    </p:spTree>
    <p:extLst>
      <p:ext uri="{BB962C8B-B14F-4D97-AF65-F5344CB8AC3E}">
        <p14:creationId xmlns:p14="http://schemas.microsoft.com/office/powerpoint/2010/main" val="51718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F6C155-B1DD-4C72-8684-97299246E8BA}"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6C961-140E-4E68-A9A0-0CBF4D7A5CCA}" type="slidenum">
              <a:rPr lang="en-US" smtClean="0"/>
              <a:t>‹#›</a:t>
            </a:fld>
            <a:endParaRPr lang="en-US"/>
          </a:p>
        </p:txBody>
      </p:sp>
    </p:spTree>
    <p:extLst>
      <p:ext uri="{BB962C8B-B14F-4D97-AF65-F5344CB8AC3E}">
        <p14:creationId xmlns:p14="http://schemas.microsoft.com/office/powerpoint/2010/main" val="776395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F6C155-B1DD-4C72-8684-97299246E8BA}"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6C961-140E-4E68-A9A0-0CBF4D7A5CCA}" type="slidenum">
              <a:rPr lang="en-US" smtClean="0"/>
              <a:t>‹#›</a:t>
            </a:fld>
            <a:endParaRPr lang="en-US"/>
          </a:p>
        </p:txBody>
      </p:sp>
    </p:spTree>
    <p:extLst>
      <p:ext uri="{BB962C8B-B14F-4D97-AF65-F5344CB8AC3E}">
        <p14:creationId xmlns:p14="http://schemas.microsoft.com/office/powerpoint/2010/main" val="1471938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F6C155-B1DD-4C72-8684-97299246E8BA}"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A6C961-140E-4E68-A9A0-0CBF4D7A5CCA}" type="slidenum">
              <a:rPr lang="en-US" smtClean="0"/>
              <a:t>‹#›</a:t>
            </a:fld>
            <a:endParaRPr lang="en-US"/>
          </a:p>
        </p:txBody>
      </p:sp>
    </p:spTree>
    <p:extLst>
      <p:ext uri="{BB962C8B-B14F-4D97-AF65-F5344CB8AC3E}">
        <p14:creationId xmlns:p14="http://schemas.microsoft.com/office/powerpoint/2010/main" val="2445050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F6C155-B1DD-4C72-8684-97299246E8BA}"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A6C961-140E-4E68-A9A0-0CBF4D7A5CCA}" type="slidenum">
              <a:rPr lang="en-US" smtClean="0"/>
              <a:t>‹#›</a:t>
            </a:fld>
            <a:endParaRPr lang="en-US"/>
          </a:p>
        </p:txBody>
      </p:sp>
    </p:spTree>
    <p:extLst>
      <p:ext uri="{BB962C8B-B14F-4D97-AF65-F5344CB8AC3E}">
        <p14:creationId xmlns:p14="http://schemas.microsoft.com/office/powerpoint/2010/main" val="66361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6C155-B1DD-4C72-8684-97299246E8BA}"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A6C961-140E-4E68-A9A0-0CBF4D7A5CCA}" type="slidenum">
              <a:rPr lang="en-US" smtClean="0"/>
              <a:t>‹#›</a:t>
            </a:fld>
            <a:endParaRPr lang="en-US"/>
          </a:p>
        </p:txBody>
      </p:sp>
    </p:spTree>
    <p:extLst>
      <p:ext uri="{BB962C8B-B14F-4D97-AF65-F5344CB8AC3E}">
        <p14:creationId xmlns:p14="http://schemas.microsoft.com/office/powerpoint/2010/main" val="2493094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F6C155-B1DD-4C72-8684-97299246E8BA}"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6C961-140E-4E68-A9A0-0CBF4D7A5CCA}" type="slidenum">
              <a:rPr lang="en-US" smtClean="0"/>
              <a:t>‹#›</a:t>
            </a:fld>
            <a:endParaRPr lang="en-US"/>
          </a:p>
        </p:txBody>
      </p:sp>
    </p:spTree>
    <p:extLst>
      <p:ext uri="{BB962C8B-B14F-4D97-AF65-F5344CB8AC3E}">
        <p14:creationId xmlns:p14="http://schemas.microsoft.com/office/powerpoint/2010/main" val="1040851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F6C155-B1DD-4C72-8684-97299246E8BA}"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6C961-140E-4E68-A9A0-0CBF4D7A5CCA}" type="slidenum">
              <a:rPr lang="en-US" smtClean="0"/>
              <a:t>‹#›</a:t>
            </a:fld>
            <a:endParaRPr lang="en-US"/>
          </a:p>
        </p:txBody>
      </p:sp>
    </p:spTree>
    <p:extLst>
      <p:ext uri="{BB962C8B-B14F-4D97-AF65-F5344CB8AC3E}">
        <p14:creationId xmlns:p14="http://schemas.microsoft.com/office/powerpoint/2010/main" val="662993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F6C155-B1DD-4C72-8684-97299246E8BA}" type="datetimeFigureOut">
              <a:rPr lang="en-US" smtClean="0"/>
              <a:t>1/12/2021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6C961-140E-4E68-A9A0-0CBF4D7A5CCA}" type="slidenum">
              <a:rPr lang="en-US" smtClean="0"/>
              <a:t>‹#›</a:t>
            </a:fld>
            <a:endParaRPr lang="en-US"/>
          </a:p>
        </p:txBody>
      </p:sp>
    </p:spTree>
    <p:extLst>
      <p:ext uri="{BB962C8B-B14F-4D97-AF65-F5344CB8AC3E}">
        <p14:creationId xmlns:p14="http://schemas.microsoft.com/office/powerpoint/2010/main" val="619979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5761" y="514200"/>
            <a:ext cx="11380762" cy="6186309"/>
          </a:xfrm>
          <a:prstGeom prst="rect">
            <a:avLst/>
          </a:prstGeom>
        </p:spPr>
        <p:txBody>
          <a:bodyPr wrap="square">
            <a:spAutoFit/>
          </a:bodyPr>
          <a:lstStyle/>
          <a:p>
            <a:r>
              <a:rPr lang="en-US" b="1" dirty="0" smtClean="0">
                <a:solidFill>
                  <a:srgbClr val="222222"/>
                </a:solidFill>
                <a:latin typeface="arial" panose="020B0604020202020204" pitchFamily="34" charset="0"/>
              </a:rPr>
              <a:t>			Business Intro – SFDC Consumer</a:t>
            </a:r>
          </a:p>
          <a:p>
            <a:endParaRPr lang="en-US" b="1" dirty="0" smtClean="0">
              <a:solidFill>
                <a:srgbClr val="222222"/>
              </a:solidFill>
              <a:latin typeface="arial" panose="020B0604020202020204" pitchFamily="34" charset="0"/>
            </a:endParaRPr>
          </a:p>
          <a:p>
            <a:r>
              <a:rPr lang="en-US" dirty="0"/>
              <a:t>All the leads except that are converted and expired in Salesforce, both Direct, Indirect or Telesales that are owned by directors or managers will be shared to the respective store employees that are under them in the hierarchy. </a:t>
            </a:r>
            <a:endParaRPr lang="en-US" dirty="0" smtClean="0"/>
          </a:p>
          <a:p>
            <a:endParaRPr lang="en-US" dirty="0"/>
          </a:p>
          <a:p>
            <a:r>
              <a:rPr lang="en-US" dirty="0"/>
              <a:t>They will also be shared with the peers (same level in the hierarchy) within the respective stores, so that they can have access to work on leads that are assigned to their peers. </a:t>
            </a:r>
            <a:endParaRPr lang="en-US" dirty="0"/>
          </a:p>
          <a:p>
            <a:r>
              <a:rPr lang="en-US" dirty="0"/>
              <a:t>The leads can be pulled and self-assigned by the sales reps of the respective stores and work on them</a:t>
            </a:r>
            <a:r>
              <a:rPr lang="en-US" dirty="0" smtClean="0"/>
              <a:t>.</a:t>
            </a:r>
          </a:p>
          <a:p>
            <a:endParaRPr lang="en-US" dirty="0"/>
          </a:p>
          <a:p>
            <a:pPr fontAlgn="base"/>
            <a:r>
              <a:rPr lang="en-US" b="1" dirty="0"/>
              <a:t>High-Level </a:t>
            </a:r>
            <a:r>
              <a:rPr lang="en-US" b="1" dirty="0" smtClean="0"/>
              <a:t>Functionality</a:t>
            </a:r>
          </a:p>
          <a:p>
            <a:pPr marL="285750" indent="-285750" fontAlgn="base">
              <a:buFont typeface="Wingdings" panose="05000000000000000000" pitchFamily="2" charset="2"/>
              <a:buChar char="§"/>
            </a:pPr>
            <a:r>
              <a:rPr lang="en-US" dirty="0" smtClean="0"/>
              <a:t>Any </a:t>
            </a:r>
            <a:r>
              <a:rPr lang="en-US" dirty="0"/>
              <a:t>lead (applicable for all lead types) owned by a Manager/Assistant Manager/ any queue/ Regional Director with status as ‘Responded-Action Required’ with a store assigned to it, all the Store Employees should be given Read/Edit access.</a:t>
            </a:r>
          </a:p>
          <a:p>
            <a:pPr marL="285750" indent="-285750" fontAlgn="base">
              <a:buFont typeface="Wingdings" panose="05000000000000000000" pitchFamily="2" charset="2"/>
              <a:buChar char="§"/>
            </a:pPr>
            <a:r>
              <a:rPr lang="en-US" dirty="0"/>
              <a:t>Manual Leads/Prospects with contact method ‘Phone’ with status ‘Eligible’ or CRM Email leads with status ‘Eligible’ or Outbound calling and digital cart leads with DNS as ‘True’ and owned by any Manager/Assistant Manager/any queue/Regional Director should be shared with Store Manager/Sales Rep roles of the respective stores.</a:t>
            </a:r>
          </a:p>
          <a:p>
            <a:pPr marL="285750" indent="-285750" fontAlgn="base">
              <a:buFont typeface="Wingdings" panose="05000000000000000000" pitchFamily="2" charset="2"/>
              <a:buChar char="§"/>
            </a:pPr>
            <a:r>
              <a:rPr lang="en-US" dirty="0"/>
              <a:t>Leads will be shared with multiple managers if they are within the same store.</a:t>
            </a:r>
          </a:p>
          <a:p>
            <a:pPr marL="285750" indent="-285750" fontAlgn="base">
              <a:buFont typeface="Wingdings" panose="05000000000000000000" pitchFamily="2" charset="2"/>
              <a:buChar char="§"/>
            </a:pPr>
            <a:r>
              <a:rPr lang="en-US" dirty="0"/>
              <a:t>All the reps will be able to access and self-assign the leads of the same store from ‘Get Leads’ functionality.</a:t>
            </a:r>
          </a:p>
          <a:p>
            <a:pPr marL="285750" indent="-285750" fontAlgn="base">
              <a:buFont typeface="Wingdings" panose="05000000000000000000" pitchFamily="2" charset="2"/>
              <a:buChar char="§"/>
            </a:pPr>
            <a:r>
              <a:rPr lang="en-US" dirty="0"/>
              <a:t>Based on the store, if there is a presence of telesales those leads with telesales stores will be shared to the Telesales Group/Telesales Manager</a:t>
            </a:r>
          </a:p>
          <a:p>
            <a:endParaRPr lang="en-US" b="1" i="0" dirty="0" smtClean="0">
              <a:solidFill>
                <a:srgbClr val="222222"/>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721819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610"/>
            <a:ext cx="10515600" cy="6022218"/>
          </a:xfrm>
        </p:spPr>
        <p:txBody>
          <a:bodyPr>
            <a:normAutofit fontScale="55000" lnSpcReduction="20000"/>
          </a:bodyPr>
          <a:lstStyle/>
          <a:p>
            <a:pPr marL="0" indent="0">
              <a:buNone/>
            </a:pPr>
            <a:r>
              <a:rPr lang="en-US" sz="4200" b="1" i="1" dirty="0" smtClean="0">
                <a:solidFill>
                  <a:srgbClr val="222222"/>
                </a:solidFill>
                <a:latin typeface="arial" panose="020B0604020202020204" pitchFamily="34" charset="0"/>
              </a:rPr>
              <a:t>			</a:t>
            </a:r>
            <a:r>
              <a:rPr lang="en-US" sz="4200" b="1" dirty="0" err="1" smtClean="0">
                <a:solidFill>
                  <a:srgbClr val="222222"/>
                </a:solidFill>
                <a:latin typeface="arial" panose="020B0604020202020204" pitchFamily="34" charset="0"/>
              </a:rPr>
              <a:t>Heroku</a:t>
            </a:r>
            <a:r>
              <a:rPr lang="en-US" sz="4200" b="1" dirty="0" smtClean="0">
                <a:solidFill>
                  <a:srgbClr val="222222"/>
                </a:solidFill>
                <a:latin typeface="arial" panose="020B0604020202020204" pitchFamily="34" charset="0"/>
              </a:rPr>
              <a:t>- Segmentation Framework</a:t>
            </a:r>
          </a:p>
          <a:p>
            <a:pPr marL="0" indent="0">
              <a:buNone/>
            </a:pPr>
            <a:endParaRPr lang="en-US" sz="2000" b="1" i="1" dirty="0" smtClean="0">
              <a:solidFill>
                <a:srgbClr val="222222"/>
              </a:solidFill>
              <a:latin typeface="arial" panose="020B0604020202020204" pitchFamily="34" charset="0"/>
            </a:endParaRPr>
          </a:p>
          <a:p>
            <a:pPr marL="0" indent="0">
              <a:buNone/>
            </a:pPr>
            <a:r>
              <a:rPr lang="en-US" sz="3800" dirty="0">
                <a:solidFill>
                  <a:srgbClr val="FF0000"/>
                </a:solidFill>
              </a:rPr>
              <a:t>Business Purpose: </a:t>
            </a:r>
            <a:r>
              <a:rPr lang="en-US" sz="3800" dirty="0"/>
              <a:t>To be able to deliver dynamic SMS content for different event types based on market hierarchy structure without any code changes.</a:t>
            </a:r>
            <a:endParaRPr lang="en-US" sz="3800" dirty="0"/>
          </a:p>
          <a:p>
            <a:pPr marL="0" indent="0">
              <a:buNone/>
            </a:pPr>
            <a:r>
              <a:rPr lang="en-US" sz="3800" dirty="0"/>
              <a:t/>
            </a:r>
            <a:br>
              <a:rPr lang="en-US" sz="3800" dirty="0"/>
            </a:br>
            <a:r>
              <a:rPr lang="en-US" sz="3800" dirty="0" smtClean="0">
                <a:solidFill>
                  <a:srgbClr val="FF0000"/>
                </a:solidFill>
              </a:rPr>
              <a:t>Description</a:t>
            </a:r>
            <a:r>
              <a:rPr lang="en-US" sz="3800" dirty="0" smtClean="0"/>
              <a:t>: The Event type segmentation framework is based on campaigns(events), segmentation(Area, region, territory , district) and SMS templates.</a:t>
            </a:r>
          </a:p>
          <a:p>
            <a:pPr marL="0" indent="0" fontAlgn="base">
              <a:buNone/>
            </a:pPr>
            <a:r>
              <a:rPr lang="en-US" sz="3800" dirty="0" smtClean="0"/>
              <a:t>For </a:t>
            </a:r>
            <a:r>
              <a:rPr lang="en-US" sz="3800" dirty="0"/>
              <a:t>the event campaign to be available on the manual lead creation page, the store’s area, region, territory and district name should be part of an active segmentation record in salesforce.</a:t>
            </a:r>
          </a:p>
          <a:p>
            <a:pPr marL="0" indent="0">
              <a:buNone/>
            </a:pPr>
            <a:r>
              <a:rPr lang="en-US" sz="3800" dirty="0"/>
              <a:t/>
            </a:r>
            <a:br>
              <a:rPr lang="en-US" sz="3800" dirty="0"/>
            </a:br>
            <a:r>
              <a:rPr lang="en-US" sz="3800" dirty="0">
                <a:solidFill>
                  <a:srgbClr val="FF0000"/>
                </a:solidFill>
              </a:rPr>
              <a:t>Configuration </a:t>
            </a:r>
            <a:r>
              <a:rPr lang="en-US" sz="3800" dirty="0" smtClean="0">
                <a:solidFill>
                  <a:srgbClr val="FF0000"/>
                </a:solidFill>
              </a:rPr>
              <a:t>Changes</a:t>
            </a:r>
            <a:r>
              <a:rPr lang="en-US" sz="3800" dirty="0" smtClean="0"/>
              <a:t>: Update segmentation records for any change in the store’s area, region, territory and district to enable reps of the store to create manual leads.</a:t>
            </a:r>
          </a:p>
          <a:p>
            <a:pPr marL="0" indent="0" fontAlgn="base">
              <a:buNone/>
            </a:pPr>
            <a:r>
              <a:rPr lang="en-US" sz="3800" dirty="0" smtClean="0"/>
              <a:t>Configurable </a:t>
            </a:r>
            <a:r>
              <a:rPr lang="en-US" sz="3800" dirty="0"/>
              <a:t>for different SMS verbiage, segmentation and new event campaigns.</a:t>
            </a:r>
          </a:p>
          <a:p>
            <a:pPr marL="0" indent="0" fontAlgn="base">
              <a:buNone/>
            </a:pPr>
            <a:r>
              <a:rPr lang="en-US" sz="3800" dirty="0"/>
              <a:t>Changes tracked in JIRA as part of a user story</a:t>
            </a:r>
            <a:r>
              <a:rPr lang="en-US" sz="3800" dirty="0" smtClean="0"/>
              <a:t>.</a:t>
            </a:r>
            <a:endParaRPr lang="en-US" sz="2000" b="1" i="1" dirty="0" smtClean="0">
              <a:solidFill>
                <a:srgbClr val="222222"/>
              </a:solidFill>
              <a:latin typeface="arial" panose="020B0604020202020204" pitchFamily="34" charset="0"/>
            </a:endParaRPr>
          </a:p>
          <a:p>
            <a:pPr marL="0" indent="0">
              <a:buNone/>
            </a:pPr>
            <a:endParaRPr lang="en-US" sz="2000" b="1" i="1" dirty="0" smtClean="0">
              <a:solidFill>
                <a:srgbClr val="222222"/>
              </a:solidFill>
              <a:latin typeface="arial" panose="020B0604020202020204" pitchFamily="34" charset="0"/>
            </a:endParaRPr>
          </a:p>
          <a:p>
            <a:pPr marL="0" indent="0">
              <a:buNone/>
            </a:pPr>
            <a:r>
              <a:rPr lang="en-US" sz="3800" b="1" i="1" dirty="0" smtClean="0">
                <a:solidFill>
                  <a:srgbClr val="222222"/>
                </a:solidFill>
                <a:latin typeface="arial" panose="020B0604020202020204" pitchFamily="34" charset="0"/>
              </a:rPr>
              <a:t>License </a:t>
            </a:r>
            <a:r>
              <a:rPr lang="en-US" sz="3800" b="1" i="1" dirty="0">
                <a:solidFill>
                  <a:srgbClr val="222222"/>
                </a:solidFill>
                <a:latin typeface="arial" panose="020B0604020202020204" pitchFamily="34" charset="0"/>
              </a:rPr>
              <a:t>Available in Market for Event Monitoring</a:t>
            </a:r>
            <a:r>
              <a:rPr lang="en-US" sz="3800" dirty="0">
                <a:solidFill>
                  <a:srgbClr val="222222"/>
                </a:solidFill>
                <a:latin typeface="arial" panose="020B0604020202020204" pitchFamily="34" charset="0"/>
              </a:rPr>
              <a:t> </a:t>
            </a:r>
          </a:p>
          <a:p>
            <a:pPr marL="0" indent="0">
              <a:buNone/>
            </a:pPr>
            <a:r>
              <a:rPr lang="en-US" sz="3300" dirty="0"/>
              <a:t>Below are some great ISVs (independent software vendors) who already build on top of Event Monitoring:</a:t>
            </a:r>
          </a:p>
          <a:p>
            <a:pPr marL="0" indent="0">
              <a:buNone/>
            </a:pPr>
            <a:r>
              <a:rPr lang="en-US" sz="3300" dirty="0" err="1"/>
              <a:t>Splunk</a:t>
            </a:r>
            <a:r>
              <a:rPr lang="en-US" sz="3300" dirty="0"/>
              <a:t>, New </a:t>
            </a:r>
            <a:r>
              <a:rPr lang="en-US" sz="3300" dirty="0" err="1"/>
              <a:t>Relic,Fairwarning,ezCloudAudit,SkyHigh</a:t>
            </a:r>
            <a:r>
              <a:rPr lang="en-US" sz="3300" dirty="0"/>
              <a:t> Networks and </a:t>
            </a:r>
            <a:r>
              <a:rPr lang="en-US" sz="3300" dirty="0" err="1"/>
              <a:t>Cloudlock</a:t>
            </a:r>
            <a:r>
              <a:rPr lang="en-US" sz="3300" dirty="0"/>
              <a:t>.</a:t>
            </a:r>
          </a:p>
          <a:p>
            <a:endParaRPr lang="en-US" dirty="0"/>
          </a:p>
        </p:txBody>
      </p:sp>
    </p:spTree>
    <p:extLst>
      <p:ext uri="{BB962C8B-B14F-4D97-AF65-F5344CB8AC3E}">
        <p14:creationId xmlns:p14="http://schemas.microsoft.com/office/powerpoint/2010/main" val="1666313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izon NHG TX" panose="020B0604020202020204" pitchFamily="34" charset="0"/>
              </a:rPr>
              <a:t>App Flow Diagram </a:t>
            </a:r>
            <a:endParaRPr lang="en-US" dirty="0">
              <a:latin typeface="Verizon NHG TX" panose="020B0604020202020204" pitchFamily="34" charset="0"/>
            </a:endParaRPr>
          </a:p>
        </p:txBody>
      </p:sp>
      <p:pic>
        <p:nvPicPr>
          <p:cNvPr id="3" name="Google Shape;1359;p121"/>
          <p:cNvPicPr preferRelativeResize="0"/>
          <p:nvPr/>
        </p:nvPicPr>
        <p:blipFill>
          <a:blip r:embed="rId2">
            <a:alphaModFix/>
          </a:blip>
          <a:stretch>
            <a:fillRect/>
          </a:stretch>
        </p:blipFill>
        <p:spPr>
          <a:xfrm>
            <a:off x="8605013" y="3331921"/>
            <a:ext cx="2601468" cy="1669567"/>
          </a:xfrm>
          <a:prstGeom prst="rect">
            <a:avLst/>
          </a:prstGeom>
          <a:noFill/>
          <a:ln>
            <a:noFill/>
          </a:ln>
        </p:spPr>
      </p:pic>
      <p:pic>
        <p:nvPicPr>
          <p:cNvPr id="4" name="Google Shape;1360;p121"/>
          <p:cNvPicPr preferRelativeResize="0"/>
          <p:nvPr/>
        </p:nvPicPr>
        <p:blipFill>
          <a:blip r:embed="rId3">
            <a:alphaModFix/>
          </a:blip>
          <a:stretch>
            <a:fillRect/>
          </a:stretch>
        </p:blipFill>
        <p:spPr>
          <a:xfrm>
            <a:off x="4416934" y="3450872"/>
            <a:ext cx="1431667" cy="1431667"/>
          </a:xfrm>
          <a:prstGeom prst="rect">
            <a:avLst/>
          </a:prstGeom>
          <a:noFill/>
          <a:ln>
            <a:noFill/>
          </a:ln>
        </p:spPr>
      </p:pic>
      <p:cxnSp>
        <p:nvCxnSpPr>
          <p:cNvPr id="9" name="Elbow Connector 8"/>
          <p:cNvCxnSpPr/>
          <p:nvPr/>
        </p:nvCxnSpPr>
        <p:spPr>
          <a:xfrm flipV="1">
            <a:off x="3010971" y="4111483"/>
            <a:ext cx="1806164" cy="4306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5097128" y="3351620"/>
            <a:ext cx="11098" cy="269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454923" y="4111483"/>
            <a:ext cx="34077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4"/>
          <a:stretch>
            <a:fillRect/>
          </a:stretch>
        </p:blipFill>
        <p:spPr>
          <a:xfrm>
            <a:off x="1824486" y="1390916"/>
            <a:ext cx="7547645" cy="1963615"/>
          </a:xfrm>
          <a:prstGeom prst="rect">
            <a:avLst/>
          </a:prstGeom>
        </p:spPr>
      </p:pic>
      <p:pic>
        <p:nvPicPr>
          <p:cNvPr id="8" name="Picture 7"/>
          <p:cNvPicPr>
            <a:picLocks noChangeAspect="1"/>
          </p:cNvPicPr>
          <p:nvPr/>
        </p:nvPicPr>
        <p:blipFill>
          <a:blip r:embed="rId5"/>
          <a:stretch>
            <a:fillRect/>
          </a:stretch>
        </p:blipFill>
        <p:spPr>
          <a:xfrm>
            <a:off x="1660522" y="4083002"/>
            <a:ext cx="1381125" cy="1066800"/>
          </a:xfrm>
          <a:prstGeom prst="rect">
            <a:avLst/>
          </a:prstGeom>
        </p:spPr>
      </p:pic>
      <p:pic>
        <p:nvPicPr>
          <p:cNvPr id="10" name="Picture 9"/>
          <p:cNvPicPr>
            <a:picLocks noChangeAspect="1"/>
          </p:cNvPicPr>
          <p:nvPr/>
        </p:nvPicPr>
        <p:blipFill>
          <a:blip r:embed="rId6"/>
          <a:stretch>
            <a:fillRect/>
          </a:stretch>
        </p:blipFill>
        <p:spPr>
          <a:xfrm>
            <a:off x="4104045" y="5319431"/>
            <a:ext cx="1762125" cy="1447800"/>
          </a:xfrm>
          <a:prstGeom prst="rect">
            <a:avLst/>
          </a:prstGeom>
        </p:spPr>
      </p:pic>
      <p:cxnSp>
        <p:nvCxnSpPr>
          <p:cNvPr id="16" name="Straight Arrow Connector 15"/>
          <p:cNvCxnSpPr/>
          <p:nvPr/>
        </p:nvCxnSpPr>
        <p:spPr>
          <a:xfrm flipV="1">
            <a:off x="7624689" y="5233182"/>
            <a:ext cx="0" cy="72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968139" y="4656812"/>
            <a:ext cx="16969" cy="648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6609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8979" y="528267"/>
            <a:ext cx="11310423" cy="5078313"/>
          </a:xfrm>
          <a:prstGeom prst="rect">
            <a:avLst/>
          </a:prstGeom>
        </p:spPr>
        <p:txBody>
          <a:bodyPr wrap="square">
            <a:spAutoFit/>
          </a:bodyPr>
          <a:lstStyle/>
          <a:p>
            <a:r>
              <a:rPr lang="en-US" b="1" i="0" dirty="0" smtClean="0">
                <a:solidFill>
                  <a:srgbClr val="222222"/>
                </a:solidFill>
                <a:effectLst/>
                <a:latin typeface="arial" panose="020B0604020202020204" pitchFamily="34" charset="0"/>
              </a:rPr>
              <a:t>			Key Constraints in </a:t>
            </a:r>
            <a:r>
              <a:rPr lang="en-US" b="1" i="0" dirty="0" err="1" smtClean="0">
                <a:solidFill>
                  <a:srgbClr val="222222"/>
                </a:solidFill>
                <a:effectLst/>
                <a:latin typeface="arial" panose="020B0604020202020204" pitchFamily="34" charset="0"/>
              </a:rPr>
              <a:t>Veriozon</a:t>
            </a:r>
            <a:r>
              <a:rPr lang="en-US" b="1" i="0" dirty="0" smtClean="0">
                <a:solidFill>
                  <a:srgbClr val="222222"/>
                </a:solidFill>
                <a:effectLst/>
                <a:latin typeface="arial" panose="020B0604020202020204" pitchFamily="34" charset="0"/>
              </a:rPr>
              <a:t> Network </a:t>
            </a:r>
          </a:p>
          <a:p>
            <a:endParaRPr lang="en-US" b="1" dirty="0">
              <a:solidFill>
                <a:srgbClr val="222222"/>
              </a:solidFill>
              <a:latin typeface="arial" panose="020B0604020202020204" pitchFamily="34" charset="0"/>
            </a:endParaRPr>
          </a:p>
          <a:p>
            <a:r>
              <a:rPr lang="en-US" i="0" dirty="0" smtClean="0">
                <a:solidFill>
                  <a:srgbClr val="222222"/>
                </a:solidFill>
                <a:effectLst/>
              </a:rPr>
              <a:t>For security reason Verizon network infra blocked mentioned PORTs below, which is running </a:t>
            </a:r>
            <a:r>
              <a:rPr lang="en-US" i="0" dirty="0" err="1" smtClean="0">
                <a:solidFill>
                  <a:srgbClr val="222222"/>
                </a:solidFill>
                <a:effectLst/>
              </a:rPr>
              <a:t>Heroku</a:t>
            </a:r>
            <a:r>
              <a:rPr lang="en-US" i="0" dirty="0" smtClean="0">
                <a:solidFill>
                  <a:srgbClr val="222222"/>
                </a:solidFill>
                <a:effectLst/>
              </a:rPr>
              <a:t> CLI.</a:t>
            </a:r>
          </a:p>
          <a:p>
            <a:r>
              <a:rPr lang="en-US" dirty="0">
                <a:solidFill>
                  <a:srgbClr val="222222"/>
                </a:solidFill>
              </a:rPr>
              <a:t>443 (SSL) or 80 (HTTP). However, 5432 (</a:t>
            </a:r>
            <a:r>
              <a:rPr lang="en-US" dirty="0" err="1">
                <a:solidFill>
                  <a:srgbClr val="222222"/>
                </a:solidFill>
              </a:rPr>
              <a:t>postgres</a:t>
            </a:r>
            <a:r>
              <a:rPr lang="en-US" dirty="0">
                <a:solidFill>
                  <a:srgbClr val="222222"/>
                </a:solidFill>
              </a:rPr>
              <a:t>), 6379-32758 (</a:t>
            </a:r>
            <a:r>
              <a:rPr lang="en-US" dirty="0" err="1">
                <a:solidFill>
                  <a:srgbClr val="222222"/>
                </a:solidFill>
              </a:rPr>
              <a:t>redis</a:t>
            </a:r>
            <a:r>
              <a:rPr lang="en-US" dirty="0">
                <a:solidFill>
                  <a:srgbClr val="222222"/>
                </a:solidFill>
              </a:rPr>
              <a:t>), 5000 (</a:t>
            </a:r>
            <a:r>
              <a:rPr lang="en-US" dirty="0" err="1">
                <a:solidFill>
                  <a:srgbClr val="222222"/>
                </a:solidFill>
              </a:rPr>
              <a:t>rendevous</a:t>
            </a:r>
            <a:r>
              <a:rPr lang="en-US" dirty="0">
                <a:solidFill>
                  <a:srgbClr val="222222"/>
                </a:solidFill>
              </a:rPr>
              <a:t>), 22 (SSH</a:t>
            </a:r>
            <a:r>
              <a:rPr lang="en-US" dirty="0" smtClean="0">
                <a:solidFill>
                  <a:srgbClr val="222222"/>
                </a:solidFill>
              </a:rPr>
              <a:t>).</a:t>
            </a:r>
          </a:p>
          <a:p>
            <a:endParaRPr lang="en-US" i="0" dirty="0">
              <a:solidFill>
                <a:srgbClr val="222222"/>
              </a:solidFill>
              <a:effectLst/>
            </a:endParaRPr>
          </a:p>
          <a:p>
            <a:r>
              <a:rPr lang="en-US" b="1" i="1" dirty="0" smtClean="0">
                <a:solidFill>
                  <a:srgbClr val="222222"/>
                </a:solidFill>
              </a:rPr>
              <a:t>Solution</a:t>
            </a:r>
            <a:r>
              <a:rPr lang="en-US" dirty="0" smtClean="0">
                <a:solidFill>
                  <a:srgbClr val="222222"/>
                </a:solidFill>
              </a:rPr>
              <a:t>: We found the another way to migrate Postgres Database and deployment. Now we are using </a:t>
            </a:r>
            <a:r>
              <a:rPr lang="en-US" dirty="0" err="1" smtClean="0">
                <a:solidFill>
                  <a:srgbClr val="222222"/>
                </a:solidFill>
              </a:rPr>
              <a:t>Heroku</a:t>
            </a:r>
            <a:r>
              <a:rPr lang="en-US" dirty="0" smtClean="0">
                <a:solidFill>
                  <a:srgbClr val="222222"/>
                </a:solidFill>
              </a:rPr>
              <a:t> console for Postgres Database migration and execute the SQL query without </a:t>
            </a:r>
            <a:r>
              <a:rPr lang="en-US" dirty="0" err="1" smtClean="0">
                <a:solidFill>
                  <a:srgbClr val="222222"/>
                </a:solidFill>
              </a:rPr>
              <a:t>Heroku</a:t>
            </a:r>
            <a:r>
              <a:rPr lang="en-US" dirty="0" smtClean="0">
                <a:solidFill>
                  <a:srgbClr val="222222"/>
                </a:solidFill>
              </a:rPr>
              <a:t> CLI access. We delivered all sprint releases which is related to </a:t>
            </a:r>
            <a:r>
              <a:rPr lang="en-US" dirty="0" err="1" smtClean="0">
                <a:solidFill>
                  <a:srgbClr val="222222"/>
                </a:solidFill>
              </a:rPr>
              <a:t>Heroku</a:t>
            </a:r>
            <a:r>
              <a:rPr lang="en-US" dirty="0" smtClean="0">
                <a:solidFill>
                  <a:srgbClr val="222222"/>
                </a:solidFill>
              </a:rPr>
              <a:t> user story via </a:t>
            </a:r>
            <a:r>
              <a:rPr lang="en-US" dirty="0" err="1" smtClean="0">
                <a:solidFill>
                  <a:srgbClr val="222222"/>
                </a:solidFill>
              </a:rPr>
              <a:t>GitLab</a:t>
            </a:r>
            <a:r>
              <a:rPr lang="en-US" dirty="0" smtClean="0">
                <a:solidFill>
                  <a:srgbClr val="222222"/>
                </a:solidFill>
              </a:rPr>
              <a:t> runner using YML shell script.</a:t>
            </a:r>
          </a:p>
          <a:p>
            <a:endParaRPr lang="en-US" b="1" i="0" dirty="0" smtClean="0">
              <a:solidFill>
                <a:srgbClr val="222222"/>
              </a:solidFill>
              <a:effectLst/>
              <a:latin typeface="arial" panose="020B0604020202020204" pitchFamily="34" charset="0"/>
            </a:endParaRPr>
          </a:p>
          <a:p>
            <a:r>
              <a:rPr lang="en-US" b="1" i="0" dirty="0" smtClean="0">
                <a:solidFill>
                  <a:srgbClr val="222222"/>
                </a:solidFill>
                <a:effectLst/>
                <a:latin typeface="arial" panose="020B0604020202020204" pitchFamily="34" charset="0"/>
              </a:rPr>
              <a:t>Pre-requisites &amp; Solution</a:t>
            </a:r>
            <a:r>
              <a:rPr lang="en-US" b="1" i="0" dirty="0" smtClean="0">
                <a:solidFill>
                  <a:srgbClr val="222222"/>
                </a:solidFill>
                <a:effectLst/>
                <a:latin typeface="arial" panose="020B0604020202020204" pitchFamily="34" charset="0"/>
              </a:rPr>
              <a:t> </a:t>
            </a:r>
            <a:r>
              <a:rPr lang="en-US" b="1" i="0" dirty="0" smtClean="0">
                <a:solidFill>
                  <a:srgbClr val="222222"/>
                </a:solidFill>
                <a:effectLst/>
                <a:latin typeface="arial" panose="020B0604020202020204" pitchFamily="34" charset="0"/>
              </a:rPr>
              <a:t>for Consumer and Event monitoring </a:t>
            </a:r>
            <a:endParaRPr lang="en-US" b="0" i="0" dirty="0" smtClean="0">
              <a:solidFill>
                <a:srgbClr val="000000"/>
              </a:solidFill>
              <a:effectLst/>
              <a:latin typeface="Arial" panose="020B0604020202020204" pitchFamily="34" charset="0"/>
            </a:endParaRPr>
          </a:p>
          <a:p>
            <a:endParaRPr lang="en-US" u="none" strike="noStrike" dirty="0">
              <a:solidFill>
                <a:srgbClr val="222222"/>
              </a:solidFill>
              <a:latin typeface="arial" panose="020B0604020202020204" pitchFamily="34" charset="0"/>
            </a:endParaRPr>
          </a:p>
          <a:p>
            <a:pPr marL="285750" indent="-285750">
              <a:buFont typeface="Wingdings" panose="05000000000000000000" pitchFamily="2" charset="2"/>
              <a:buChar char="v"/>
            </a:pPr>
            <a:r>
              <a:rPr lang="en-US" b="0" i="0" u="none" strike="noStrike" dirty="0" smtClean="0">
                <a:effectLst/>
                <a:latin typeface="arial" panose="020B0604020202020204" pitchFamily="34" charset="0"/>
              </a:rPr>
              <a:t>Install Node.js</a:t>
            </a:r>
          </a:p>
          <a:p>
            <a:pPr marL="285750" indent="-285750">
              <a:buFont typeface="Wingdings" panose="05000000000000000000" pitchFamily="2" charset="2"/>
              <a:buChar char="v"/>
            </a:pPr>
            <a:r>
              <a:rPr lang="en-US" dirty="0" smtClean="0">
                <a:latin typeface="arial" panose="020B0604020202020204" pitchFamily="34" charset="0"/>
              </a:rPr>
              <a:t>Install Express</a:t>
            </a:r>
            <a:endParaRPr lang="en-US" b="0" i="0" dirty="0" smtClean="0">
              <a:effectLst/>
              <a:latin typeface="Arial" panose="020B0604020202020204" pitchFamily="34" charset="0"/>
            </a:endParaRPr>
          </a:p>
          <a:p>
            <a:pPr marL="285750" indent="-285750">
              <a:buFont typeface="Wingdings" panose="05000000000000000000" pitchFamily="2" charset="2"/>
              <a:buChar char="v"/>
            </a:pPr>
            <a:r>
              <a:rPr lang="en-US" b="0" i="0" u="none" strike="noStrike" dirty="0" err="1" smtClean="0">
                <a:effectLst/>
                <a:latin typeface="arial" panose="020B0604020202020204" pitchFamily="34" charset="0"/>
              </a:rPr>
              <a:t>Heroku</a:t>
            </a:r>
            <a:r>
              <a:rPr lang="en-US" b="0" i="0" u="none" strike="noStrike" dirty="0" smtClean="0">
                <a:effectLst/>
                <a:latin typeface="arial" panose="020B0604020202020204" pitchFamily="34" charset="0"/>
              </a:rPr>
              <a:t> Account</a:t>
            </a:r>
          </a:p>
          <a:p>
            <a:pPr marL="285750" indent="-285750">
              <a:buFont typeface="Wingdings" panose="05000000000000000000" pitchFamily="2" charset="2"/>
              <a:buChar char="v"/>
            </a:pPr>
            <a:r>
              <a:rPr lang="en-US" dirty="0" err="1" smtClean="0">
                <a:latin typeface="arial" panose="020B0604020202020204" pitchFamily="34" charset="0"/>
              </a:rPr>
              <a:t>Heroku</a:t>
            </a:r>
            <a:r>
              <a:rPr lang="en-US" dirty="0" smtClean="0">
                <a:latin typeface="arial" panose="020B0604020202020204" pitchFamily="34" charset="0"/>
              </a:rPr>
              <a:t> connect</a:t>
            </a:r>
          </a:p>
          <a:p>
            <a:pPr marL="285750" indent="-285750">
              <a:buFont typeface="Wingdings" panose="05000000000000000000" pitchFamily="2" charset="2"/>
              <a:buChar char="v"/>
            </a:pPr>
            <a:r>
              <a:rPr lang="en-US" b="0" i="0" dirty="0" err="1" smtClean="0">
                <a:effectLst/>
                <a:latin typeface="arial" panose="020B0604020202020204" pitchFamily="34" charset="0"/>
              </a:rPr>
              <a:t>Heroku</a:t>
            </a:r>
            <a:r>
              <a:rPr lang="en-US" b="0" i="0" dirty="0" smtClean="0">
                <a:effectLst/>
                <a:latin typeface="arial" panose="020B0604020202020204" pitchFamily="34" charset="0"/>
              </a:rPr>
              <a:t> </a:t>
            </a:r>
            <a:r>
              <a:rPr lang="en-US" b="0" i="0" dirty="0" err="1" smtClean="0">
                <a:effectLst/>
                <a:latin typeface="arial" panose="020B0604020202020204" pitchFamily="34" charset="0"/>
              </a:rPr>
              <a:t>PostGres</a:t>
            </a:r>
            <a:endParaRPr lang="en-US" b="0" i="0" dirty="0" smtClean="0">
              <a:solidFill>
                <a:srgbClr val="000000"/>
              </a:solidFill>
              <a:effectLst/>
              <a:latin typeface="Arial" panose="020B0604020202020204" pitchFamily="34" charset="0"/>
            </a:endParaRPr>
          </a:p>
          <a:p>
            <a:endParaRPr lang="en-US" dirty="0">
              <a:solidFill>
                <a:srgbClr val="000000"/>
              </a:solidFill>
              <a:latin typeface="Arial" panose="020B0604020202020204" pitchFamily="34" charset="0"/>
            </a:endParaRPr>
          </a:p>
          <a:p>
            <a:r>
              <a:rPr lang="en-US" b="0" i="0" dirty="0" smtClean="0">
                <a:solidFill>
                  <a:srgbClr val="000000"/>
                </a:solidFill>
                <a:effectLst/>
                <a:latin typeface="Arial" panose="020B0604020202020204" pitchFamily="34" charset="0"/>
              </a:rPr>
              <a:t>This will not consume Salesforce API limit. Salesforce Log available permanentl</a:t>
            </a:r>
            <a:r>
              <a:rPr lang="en-US" dirty="0" smtClean="0">
                <a:solidFill>
                  <a:srgbClr val="000000"/>
                </a:solidFill>
                <a:latin typeface="Arial" panose="020B0604020202020204" pitchFamily="34" charset="0"/>
              </a:rPr>
              <a:t>y in </a:t>
            </a:r>
            <a:r>
              <a:rPr lang="en-US" dirty="0" err="1" smtClean="0">
                <a:solidFill>
                  <a:srgbClr val="000000"/>
                </a:solidFill>
                <a:latin typeface="Arial" panose="020B0604020202020204" pitchFamily="34" charset="0"/>
              </a:rPr>
              <a:t>Heroku</a:t>
            </a:r>
            <a:r>
              <a:rPr lang="en-US" dirty="0" smtClean="0">
                <a:solidFill>
                  <a:srgbClr val="000000"/>
                </a:solidFill>
                <a:latin typeface="Arial" panose="020B0604020202020204" pitchFamily="34" charset="0"/>
              </a:rPr>
              <a:t> Postgres.</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3558173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3</Words>
  <Application>Microsoft Office PowerPoint</Application>
  <PresentationFormat>Widescreen</PresentationFormat>
  <Paragraphs>42</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Arial</vt:lpstr>
      <vt:lpstr>Calibri</vt:lpstr>
      <vt:lpstr>Calibri Light</vt:lpstr>
      <vt:lpstr>Verizon NHG TX</vt:lpstr>
      <vt:lpstr>Wingdings</vt:lpstr>
      <vt:lpstr>Office Theme</vt:lpstr>
      <vt:lpstr>PowerPoint Presentation</vt:lpstr>
      <vt:lpstr>PowerPoint Presentation</vt:lpstr>
      <vt:lpstr>App Flow Diagram </vt:lpstr>
      <vt:lpstr>PowerPoint Presentation</vt:lpstr>
    </vt:vector>
  </TitlesOfParts>
  <Company>Verizon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 Umakant</dc:creator>
  <cp:lastModifiedBy>Suman, Umakant</cp:lastModifiedBy>
  <cp:revision>32</cp:revision>
  <dcterms:created xsi:type="dcterms:W3CDTF">2020-08-03T05:40:59Z</dcterms:created>
  <dcterms:modified xsi:type="dcterms:W3CDTF">2021-01-12T08:53:25Z</dcterms:modified>
</cp:coreProperties>
</file>