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3"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F4471-E97C-4959-85B8-850833E11329}"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57E0C-CEE3-42D1-9C61-7E8E033B6E97}" type="slidenum">
              <a:rPr lang="en-US" smtClean="0"/>
              <a:t>‹#›</a:t>
            </a:fld>
            <a:endParaRPr lang="en-US"/>
          </a:p>
        </p:txBody>
      </p:sp>
    </p:spTree>
    <p:extLst>
      <p:ext uri="{BB962C8B-B14F-4D97-AF65-F5344CB8AC3E}">
        <p14:creationId xmlns:p14="http://schemas.microsoft.com/office/powerpoint/2010/main" val="291435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eafb1fd55_0_4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eafb1fd55_0_422: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5" name="Google Shape;1355;g6eafb1fd55_0_422: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48194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6eafb1fd55_0_44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6eafb1fd55_0_448: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2" name="Google Shape;1382;g6eafb1fd55_0_448: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415884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6eafb1fd55_0_46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6eafb1fd55_0_464: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9" name="Google Shape;1399;g6eafb1fd55_0_464: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75735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6eafb1fd55_0_5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6eafb1fd55_0_512: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8" name="Google Shape;1448;g6eafb1fd55_0_512: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1032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6eafb1fd55_0_5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6eafb1fd55_0_512: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8" name="Google Shape;1448;g6eafb1fd55_0_512: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8160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47C0F1-0617-479C-8A5E-F710AC033CFB}"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118326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7C0F1-0617-479C-8A5E-F710AC033CFB}"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7462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7C0F1-0617-479C-8A5E-F710AC033CFB}"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356055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x Chart">
  <p:cSld name="Complex Chart">
    <p:spTree>
      <p:nvGrpSpPr>
        <p:cNvPr id="1" name="Shape 23"/>
        <p:cNvGrpSpPr/>
        <p:nvPr/>
      </p:nvGrpSpPr>
      <p:grpSpPr>
        <a:xfrm>
          <a:off x="0" y="0"/>
          <a:ext cx="0" cy="0"/>
          <a:chOff x="0" y="0"/>
          <a:chExt cx="0" cy="0"/>
        </a:xfrm>
      </p:grpSpPr>
      <p:sp>
        <p:nvSpPr>
          <p:cNvPr id="24" name="Google Shape;24;p3"/>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1pPr>
            <a:lvl2pPr marL="0" marR="0" lvl="1"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2pPr>
            <a:lvl3pPr marL="0" marR="0" lvl="2"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3pPr>
            <a:lvl4pPr marL="0" marR="0" lvl="3"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4pPr>
            <a:lvl5pPr marL="0" marR="0" lvl="4"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5pPr>
            <a:lvl6pPr marL="0" marR="0" lvl="5"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6pPr>
            <a:lvl7pPr marL="0" marR="0" lvl="6"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7pPr>
            <a:lvl8pPr marL="0" marR="0" lvl="7"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8pPr>
            <a:lvl9pPr marL="0" marR="0" lvl="8" indent="0" algn="r">
              <a:lnSpc>
                <a:spcPct val="100000"/>
              </a:lnSpc>
              <a:spcBef>
                <a:spcPts val="0"/>
              </a:spcBef>
              <a:spcAft>
                <a:spcPts val="0"/>
              </a:spcAft>
              <a:buClr>
                <a:srgbClr val="000000"/>
              </a:buClr>
              <a:buSzPts val="700"/>
              <a:buFont typeface="Arial"/>
              <a:buNone/>
              <a:defRPr sz="933" b="1" i="0" u="none" strike="noStrike" cap="none">
                <a:solidFill>
                  <a:schemeClr val="dk1"/>
                </a:solidFill>
                <a:latin typeface="Verizon NHG DS"/>
                <a:ea typeface="Verizon NHG DS"/>
                <a:cs typeface="Verizon NHG DS"/>
                <a:sym typeface="Verizon NHG DS"/>
              </a:defRPr>
            </a:lvl9pPr>
          </a:lstStyle>
          <a:p>
            <a:fld id="{00000000-1234-1234-1234-123412341234}" type="slidenum">
              <a:rPr lang="en-US" smtClean="0"/>
              <a:pPr/>
              <a:t>‹#›</a:t>
            </a:fld>
            <a:endParaRPr lang="en-US"/>
          </a:p>
        </p:txBody>
      </p:sp>
      <p:sp>
        <p:nvSpPr>
          <p:cNvPr id="25" name="Google Shape;25;p3"/>
          <p:cNvSpPr txBox="1">
            <a:spLocks noGrp="1"/>
          </p:cNvSpPr>
          <p:nvPr>
            <p:ph type="title"/>
          </p:nvPr>
        </p:nvSpPr>
        <p:spPr>
          <a:xfrm>
            <a:off x="609600" y="330200"/>
            <a:ext cx="9448800" cy="914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a:spLocks noGrp="1"/>
          </p:cNvSpPr>
          <p:nvPr>
            <p:ph type="pic" idx="2"/>
          </p:nvPr>
        </p:nvSpPr>
        <p:spPr>
          <a:xfrm>
            <a:off x="609600" y="787400"/>
            <a:ext cx="10972800" cy="5130800"/>
          </a:xfrm>
          <a:prstGeom prst="rect">
            <a:avLst/>
          </a:prstGeom>
          <a:noFill/>
          <a:ln>
            <a:noFill/>
          </a:ln>
        </p:spPr>
        <p:txBody>
          <a:bodyPr spcFirstLastPara="1" wrap="square" lIns="0" tIns="1463025" rIns="0" bIns="0" anchor="t" anchorCtr="0">
            <a:noAutofit/>
          </a:bodyPr>
          <a:lstStyle>
            <a:lvl1pPr marR="0" lvl="0" algn="ctr" rtl="0">
              <a:lnSpc>
                <a:spcPct val="100000"/>
              </a:lnSpc>
              <a:spcBef>
                <a:spcPts val="1200"/>
              </a:spcBef>
              <a:spcAft>
                <a:spcPts val="0"/>
              </a:spcAft>
              <a:buClr>
                <a:schemeClr val="dk1"/>
              </a:buClr>
              <a:buSzPts val="1200"/>
              <a:buFont typeface="Verizon NHG TX"/>
              <a:buNone/>
              <a:defRPr sz="16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1200"/>
              </a:spcBef>
              <a:spcAft>
                <a:spcPts val="0"/>
              </a:spcAft>
              <a:buClr>
                <a:schemeClr val="dk1"/>
              </a:buClr>
              <a:buSzPts val="1200"/>
              <a:buFont typeface="Verizon NHG TX"/>
              <a:buNone/>
              <a:defRPr sz="16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Verizon NHG TX"/>
                <a:ea typeface="Verizon NHG TX"/>
                <a:cs typeface="Verizon NHG TX"/>
                <a:sym typeface="Verizon NHG TX"/>
              </a:defRPr>
            </a:lvl9pPr>
          </a:lstStyle>
          <a:p>
            <a:endParaRPr/>
          </a:p>
        </p:txBody>
      </p:sp>
    </p:spTree>
    <p:extLst>
      <p:ext uri="{BB962C8B-B14F-4D97-AF65-F5344CB8AC3E}">
        <p14:creationId xmlns:p14="http://schemas.microsoft.com/office/powerpoint/2010/main" val="40608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7C0F1-0617-479C-8A5E-F710AC033CFB}"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379953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47C0F1-0617-479C-8A5E-F710AC033CFB}"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222682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47C0F1-0617-479C-8A5E-F710AC033CFB}"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270779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47C0F1-0617-479C-8A5E-F710AC033CFB}"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370403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47C0F1-0617-479C-8A5E-F710AC033CFB}"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21714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7C0F1-0617-479C-8A5E-F710AC033CFB}"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137315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7C0F1-0617-479C-8A5E-F710AC033CFB}"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334686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7C0F1-0617-479C-8A5E-F710AC033CFB}"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1F995-78C2-4262-A853-5B67D2E88DD6}" type="slidenum">
              <a:rPr lang="en-US" smtClean="0"/>
              <a:t>‹#›</a:t>
            </a:fld>
            <a:endParaRPr lang="en-US"/>
          </a:p>
        </p:txBody>
      </p:sp>
    </p:spTree>
    <p:extLst>
      <p:ext uri="{BB962C8B-B14F-4D97-AF65-F5344CB8AC3E}">
        <p14:creationId xmlns:p14="http://schemas.microsoft.com/office/powerpoint/2010/main" val="322368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7C0F1-0617-479C-8A5E-F710AC033CFB}" type="datetimeFigureOut">
              <a:rPr lang="en-US" smtClean="0"/>
              <a:t>7/7/2020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1F995-78C2-4262-A853-5B67D2E88DD6}" type="slidenum">
              <a:rPr lang="en-US" smtClean="0"/>
              <a:t>‹#›</a:t>
            </a:fld>
            <a:endParaRPr lang="en-US"/>
          </a:p>
        </p:txBody>
      </p:sp>
    </p:spTree>
    <p:extLst>
      <p:ext uri="{BB962C8B-B14F-4D97-AF65-F5344CB8AC3E}">
        <p14:creationId xmlns:p14="http://schemas.microsoft.com/office/powerpoint/2010/main" val="326041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121"/>
          <p:cNvSpPr txBox="1">
            <a:spLocks noGrp="1"/>
          </p:cNvSpPr>
          <p:nvPr>
            <p:ph type="title"/>
          </p:nvPr>
        </p:nvSpPr>
        <p:spPr>
          <a:xfrm>
            <a:off x="126067" y="280867"/>
            <a:ext cx="9448800" cy="506400"/>
          </a:xfrm>
          <a:prstGeom prst="rect">
            <a:avLst/>
          </a:prstGeom>
        </p:spPr>
        <p:txBody>
          <a:bodyPr spcFirstLastPara="1" vert="horz" wrap="square" lIns="0" tIns="0" rIns="0" bIns="0" rtlCol="0" anchor="t" anchorCtr="0">
            <a:noAutofit/>
          </a:bodyPr>
          <a:lstStyle/>
          <a:p>
            <a:r>
              <a:rPr lang="en-US" sz="2400" b="1" dirty="0">
                <a:latin typeface="Verizon NHG TX" panose="020B0604020202020204" pitchFamily="34" charset="0"/>
              </a:rPr>
              <a:t>Salesforce Consumer - </a:t>
            </a:r>
            <a:r>
              <a:rPr lang="en-US" sz="2400" b="1" dirty="0" err="1">
                <a:latin typeface="Verizon NHG TX" panose="020B0604020202020204" pitchFamily="34" charset="0"/>
              </a:rPr>
              <a:t>Heroku</a:t>
            </a:r>
            <a:r>
              <a:rPr lang="en-US" sz="2400" b="1" dirty="0">
                <a:latin typeface="Verizon NHG TX" panose="020B0604020202020204" pitchFamily="34" charset="0"/>
              </a:rPr>
              <a:t> Utility- </a:t>
            </a:r>
            <a:r>
              <a:rPr lang="en-US" sz="2400" b="1" dirty="0" err="1">
                <a:latin typeface="Verizon NHG TX" panose="020B0604020202020204" pitchFamily="34" charset="0"/>
              </a:rPr>
              <a:t>UmaKant</a:t>
            </a:r>
            <a:endParaRPr sz="2400" b="1" dirty="0">
              <a:latin typeface="Verizon NHG TX" panose="020B0604020202020204" pitchFamily="34" charset="0"/>
            </a:endParaRPr>
          </a:p>
        </p:txBody>
      </p:sp>
      <p:sp>
        <p:nvSpPr>
          <p:cNvPr id="1358" name="Google Shape;1358;p121"/>
          <p:cNvSpPr txBox="1">
            <a:spLocks noGrp="1"/>
          </p:cNvSpPr>
          <p:nvPr>
            <p:ph type="sldNum" idx="12"/>
          </p:nvPr>
        </p:nvSpPr>
        <p:spPr>
          <a:xfrm>
            <a:off x="11277600" y="6266688"/>
            <a:ext cx="304800" cy="304800"/>
          </a:xfrm>
          <a:prstGeom prst="rect">
            <a:avLst/>
          </a:prstGeom>
        </p:spPr>
        <p:txBody>
          <a:bodyPr spcFirstLastPara="1" vert="horz" wrap="square" lIns="0" tIns="0" rIns="0" bIns="0" rtlCol="0" anchor="b" anchorCtr="0">
            <a:noAutofit/>
          </a:bodyPr>
          <a:lstStyle/>
          <a:p>
            <a:fld id="{00000000-1234-1234-1234-123412341234}" type="slidenum">
              <a:rPr lang="en-US"/>
              <a:pPr/>
              <a:t>1</a:t>
            </a:fld>
            <a:endParaRPr/>
          </a:p>
        </p:txBody>
      </p:sp>
      <p:pic>
        <p:nvPicPr>
          <p:cNvPr id="1359" name="Google Shape;1359;p121"/>
          <p:cNvPicPr preferRelativeResize="0"/>
          <p:nvPr/>
        </p:nvPicPr>
        <p:blipFill>
          <a:blip r:embed="rId3">
            <a:alphaModFix/>
          </a:blip>
          <a:stretch>
            <a:fillRect/>
          </a:stretch>
        </p:blipFill>
        <p:spPr>
          <a:xfrm>
            <a:off x="3850134" y="1218001"/>
            <a:ext cx="2601468" cy="1669567"/>
          </a:xfrm>
          <a:prstGeom prst="rect">
            <a:avLst/>
          </a:prstGeom>
          <a:noFill/>
          <a:ln>
            <a:noFill/>
          </a:ln>
        </p:spPr>
      </p:pic>
      <p:pic>
        <p:nvPicPr>
          <p:cNvPr id="1360" name="Google Shape;1360;p121"/>
          <p:cNvPicPr preferRelativeResize="0"/>
          <p:nvPr/>
        </p:nvPicPr>
        <p:blipFill>
          <a:blip r:embed="rId4">
            <a:alphaModFix/>
          </a:blip>
          <a:stretch>
            <a:fillRect/>
          </a:stretch>
        </p:blipFill>
        <p:spPr>
          <a:xfrm>
            <a:off x="4479800" y="3829033"/>
            <a:ext cx="1431667" cy="1431667"/>
          </a:xfrm>
          <a:prstGeom prst="rect">
            <a:avLst/>
          </a:prstGeom>
          <a:noFill/>
          <a:ln>
            <a:noFill/>
          </a:ln>
        </p:spPr>
      </p:pic>
      <p:pic>
        <p:nvPicPr>
          <p:cNvPr id="1361" name="Google Shape;1361;p121"/>
          <p:cNvPicPr preferRelativeResize="0"/>
          <p:nvPr/>
        </p:nvPicPr>
        <p:blipFill>
          <a:blip r:embed="rId5">
            <a:alphaModFix/>
          </a:blip>
          <a:stretch>
            <a:fillRect/>
          </a:stretch>
        </p:blipFill>
        <p:spPr>
          <a:xfrm>
            <a:off x="6833567" y="3281134"/>
            <a:ext cx="1483967" cy="1483967"/>
          </a:xfrm>
          <a:prstGeom prst="rect">
            <a:avLst/>
          </a:prstGeom>
          <a:noFill/>
          <a:ln>
            <a:noFill/>
          </a:ln>
        </p:spPr>
      </p:pic>
      <p:pic>
        <p:nvPicPr>
          <p:cNvPr id="1362" name="Google Shape;1362;p121"/>
          <p:cNvPicPr preferRelativeResize="0"/>
          <p:nvPr/>
        </p:nvPicPr>
        <p:blipFill>
          <a:blip r:embed="rId6">
            <a:alphaModFix/>
          </a:blip>
          <a:stretch>
            <a:fillRect/>
          </a:stretch>
        </p:blipFill>
        <p:spPr>
          <a:xfrm>
            <a:off x="9280851" y="2781685"/>
            <a:ext cx="1017267" cy="1047352"/>
          </a:xfrm>
          <a:prstGeom prst="rect">
            <a:avLst/>
          </a:prstGeom>
          <a:noFill/>
          <a:ln>
            <a:noFill/>
          </a:ln>
        </p:spPr>
      </p:pic>
      <p:pic>
        <p:nvPicPr>
          <p:cNvPr id="1363" name="Google Shape;1363;p121"/>
          <p:cNvPicPr preferRelativeResize="0"/>
          <p:nvPr/>
        </p:nvPicPr>
        <p:blipFill>
          <a:blip r:embed="rId6">
            <a:alphaModFix/>
          </a:blip>
          <a:stretch>
            <a:fillRect/>
          </a:stretch>
        </p:blipFill>
        <p:spPr>
          <a:xfrm>
            <a:off x="9280851" y="4089019"/>
            <a:ext cx="1017267" cy="1047352"/>
          </a:xfrm>
          <a:prstGeom prst="rect">
            <a:avLst/>
          </a:prstGeom>
          <a:noFill/>
          <a:ln>
            <a:noFill/>
          </a:ln>
        </p:spPr>
      </p:pic>
      <p:cxnSp>
        <p:nvCxnSpPr>
          <p:cNvPr id="1364" name="Google Shape;1364;p121"/>
          <p:cNvCxnSpPr/>
          <p:nvPr/>
        </p:nvCxnSpPr>
        <p:spPr>
          <a:xfrm>
            <a:off x="8101233" y="3497933"/>
            <a:ext cx="1352000" cy="14800"/>
          </a:xfrm>
          <a:prstGeom prst="straightConnector1">
            <a:avLst/>
          </a:prstGeom>
          <a:noFill/>
          <a:ln w="9525" cap="flat" cmpd="sng">
            <a:solidFill>
              <a:schemeClr val="dk2"/>
            </a:solidFill>
            <a:prstDash val="solid"/>
            <a:round/>
            <a:headEnd type="none" w="med" len="med"/>
            <a:tailEnd type="triangle" w="med" len="med"/>
          </a:ln>
        </p:spPr>
      </p:cxnSp>
      <p:cxnSp>
        <p:nvCxnSpPr>
          <p:cNvPr id="1365" name="Google Shape;1365;p121"/>
          <p:cNvCxnSpPr/>
          <p:nvPr/>
        </p:nvCxnSpPr>
        <p:spPr>
          <a:xfrm>
            <a:off x="8722967" y="4400967"/>
            <a:ext cx="858000" cy="152400"/>
          </a:xfrm>
          <a:prstGeom prst="straightConnector1">
            <a:avLst/>
          </a:prstGeom>
          <a:noFill/>
          <a:ln w="9525" cap="flat" cmpd="sng">
            <a:solidFill>
              <a:schemeClr val="dk2"/>
            </a:solidFill>
            <a:prstDash val="solid"/>
            <a:round/>
            <a:headEnd type="none" w="med" len="med"/>
            <a:tailEnd type="triangle" w="med" len="med"/>
          </a:ln>
        </p:spPr>
      </p:cxnSp>
      <p:cxnSp>
        <p:nvCxnSpPr>
          <p:cNvPr id="1366" name="Google Shape;1366;p121"/>
          <p:cNvCxnSpPr/>
          <p:nvPr/>
        </p:nvCxnSpPr>
        <p:spPr>
          <a:xfrm rot="10800000" flipH="1">
            <a:off x="5792300" y="4312167"/>
            <a:ext cx="947600" cy="29600"/>
          </a:xfrm>
          <a:prstGeom prst="straightConnector1">
            <a:avLst/>
          </a:prstGeom>
          <a:noFill/>
          <a:ln w="9525" cap="flat" cmpd="sng">
            <a:solidFill>
              <a:schemeClr val="dk2"/>
            </a:solidFill>
            <a:prstDash val="solid"/>
            <a:round/>
            <a:headEnd type="none" w="med" len="med"/>
            <a:tailEnd type="triangle" w="med" len="med"/>
          </a:ln>
        </p:spPr>
      </p:cxnSp>
      <p:cxnSp>
        <p:nvCxnSpPr>
          <p:cNvPr id="1367" name="Google Shape;1367;p121"/>
          <p:cNvCxnSpPr>
            <a:endCxn id="1360" idx="0"/>
          </p:cNvCxnSpPr>
          <p:nvPr/>
        </p:nvCxnSpPr>
        <p:spPr>
          <a:xfrm rot="-5400000" flipH="1">
            <a:off x="4704433" y="3337833"/>
            <a:ext cx="740400" cy="242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68" name="Google Shape;1368;p121"/>
          <p:cNvCxnSpPr/>
          <p:nvPr/>
        </p:nvCxnSpPr>
        <p:spPr>
          <a:xfrm>
            <a:off x="5195633" y="3827099"/>
            <a:ext cx="0" cy="191200"/>
          </a:xfrm>
          <a:prstGeom prst="straightConnector1">
            <a:avLst/>
          </a:prstGeom>
          <a:noFill/>
          <a:ln w="9525" cap="flat" cmpd="sng">
            <a:solidFill>
              <a:schemeClr val="dk2"/>
            </a:solidFill>
            <a:prstDash val="solid"/>
            <a:round/>
            <a:headEnd type="none" w="med" len="med"/>
            <a:tailEnd type="triangle" w="med" len="med"/>
          </a:ln>
        </p:spPr>
      </p:cxnSp>
      <p:cxnSp>
        <p:nvCxnSpPr>
          <p:cNvPr id="1369" name="Google Shape;1369;p121"/>
          <p:cNvCxnSpPr/>
          <p:nvPr/>
        </p:nvCxnSpPr>
        <p:spPr>
          <a:xfrm rot="10800000">
            <a:off x="4943765" y="2877699"/>
            <a:ext cx="10400" cy="265600"/>
          </a:xfrm>
          <a:prstGeom prst="straightConnector1">
            <a:avLst/>
          </a:prstGeom>
          <a:noFill/>
          <a:ln w="9525" cap="flat" cmpd="sng">
            <a:solidFill>
              <a:schemeClr val="dk2"/>
            </a:solidFill>
            <a:prstDash val="solid"/>
            <a:round/>
            <a:headEnd type="none" w="med" len="med"/>
            <a:tailEnd type="triangle" w="med" len="med"/>
          </a:ln>
        </p:spPr>
      </p:cxnSp>
      <p:cxnSp>
        <p:nvCxnSpPr>
          <p:cNvPr id="1370" name="Google Shape;1370;p121"/>
          <p:cNvCxnSpPr/>
          <p:nvPr/>
        </p:nvCxnSpPr>
        <p:spPr>
          <a:xfrm flipH="1">
            <a:off x="5526700" y="4338701"/>
            <a:ext cx="265600" cy="16000"/>
          </a:xfrm>
          <a:prstGeom prst="straightConnector1">
            <a:avLst/>
          </a:prstGeom>
          <a:noFill/>
          <a:ln w="9525" cap="flat" cmpd="sng">
            <a:solidFill>
              <a:schemeClr val="dk2"/>
            </a:solidFill>
            <a:prstDash val="solid"/>
            <a:round/>
            <a:headEnd type="none" w="med" len="med"/>
            <a:tailEnd type="triangle" w="med" len="med"/>
          </a:ln>
        </p:spPr>
      </p:cxnSp>
      <p:cxnSp>
        <p:nvCxnSpPr>
          <p:cNvPr id="1371" name="Google Shape;1371;p121"/>
          <p:cNvCxnSpPr/>
          <p:nvPr/>
        </p:nvCxnSpPr>
        <p:spPr>
          <a:xfrm flipH="1">
            <a:off x="7893084" y="3496732"/>
            <a:ext cx="265600" cy="16000"/>
          </a:xfrm>
          <a:prstGeom prst="straightConnector1">
            <a:avLst/>
          </a:prstGeom>
          <a:noFill/>
          <a:ln w="9525" cap="flat" cmpd="sng">
            <a:solidFill>
              <a:schemeClr val="dk2"/>
            </a:solidFill>
            <a:prstDash val="solid"/>
            <a:round/>
            <a:headEnd type="none" w="med" len="med"/>
            <a:tailEnd type="triangle" w="med" len="med"/>
          </a:ln>
        </p:spPr>
      </p:cxnSp>
      <p:cxnSp>
        <p:nvCxnSpPr>
          <p:cNvPr id="1372" name="Google Shape;1372;p121"/>
          <p:cNvCxnSpPr/>
          <p:nvPr/>
        </p:nvCxnSpPr>
        <p:spPr>
          <a:xfrm flipH="1">
            <a:off x="8258551" y="4401723"/>
            <a:ext cx="464400" cy="24000"/>
          </a:xfrm>
          <a:prstGeom prst="straightConnector1">
            <a:avLst/>
          </a:prstGeom>
          <a:noFill/>
          <a:ln w="9525" cap="flat" cmpd="sng">
            <a:solidFill>
              <a:schemeClr val="dk2"/>
            </a:solidFill>
            <a:prstDash val="solid"/>
            <a:round/>
            <a:headEnd type="none" w="med" len="med"/>
            <a:tailEnd type="triangle" w="med" len="med"/>
          </a:ln>
        </p:spPr>
      </p:cxnSp>
      <p:cxnSp>
        <p:nvCxnSpPr>
          <p:cNvPr id="1373" name="Google Shape;1373;p121"/>
          <p:cNvCxnSpPr/>
          <p:nvPr/>
        </p:nvCxnSpPr>
        <p:spPr>
          <a:xfrm>
            <a:off x="5757633" y="2595167"/>
            <a:ext cx="1332000" cy="11052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74" name="Google Shape;1374;p121"/>
          <p:cNvCxnSpPr/>
          <p:nvPr/>
        </p:nvCxnSpPr>
        <p:spPr>
          <a:xfrm flipH="1">
            <a:off x="5645867" y="2574717"/>
            <a:ext cx="265600" cy="16000"/>
          </a:xfrm>
          <a:prstGeom prst="straightConnector1">
            <a:avLst/>
          </a:prstGeom>
          <a:noFill/>
          <a:ln w="9525" cap="flat" cmpd="sng">
            <a:solidFill>
              <a:schemeClr val="dk2"/>
            </a:solidFill>
            <a:prstDash val="solid"/>
            <a:round/>
            <a:headEnd type="none" w="med" len="med"/>
            <a:tailEnd type="triangle" w="med" len="med"/>
          </a:ln>
        </p:spPr>
      </p:cxnSp>
      <p:sp>
        <p:nvSpPr>
          <p:cNvPr id="1375" name="Google Shape;1375;p121"/>
          <p:cNvSpPr txBox="1"/>
          <p:nvPr/>
        </p:nvSpPr>
        <p:spPr>
          <a:xfrm>
            <a:off x="10246467" y="3073400"/>
            <a:ext cx="1082400" cy="304800"/>
          </a:xfrm>
          <a:prstGeom prst="rect">
            <a:avLst/>
          </a:prstGeom>
          <a:noFill/>
          <a:ln>
            <a:noFill/>
          </a:ln>
        </p:spPr>
        <p:txBody>
          <a:bodyPr spcFirstLastPara="1" wrap="square" lIns="121900" tIns="121900" rIns="121900" bIns="121900" anchor="t" anchorCtr="0">
            <a:noAutofit/>
          </a:bodyPr>
          <a:lstStyle/>
          <a:p>
            <a:r>
              <a:rPr lang="en-US" sz="1333">
                <a:latin typeface="Verizon NHG TX"/>
                <a:ea typeface="Verizon NHG TX"/>
                <a:cs typeface="Verizon NHG TX"/>
                <a:sym typeface="Verizon NHG TX"/>
              </a:rPr>
              <a:t>Prospect</a:t>
            </a:r>
            <a:endParaRPr sz="1333">
              <a:latin typeface="Verizon NHG TX"/>
              <a:ea typeface="Verizon NHG TX"/>
              <a:cs typeface="Verizon NHG TX"/>
              <a:sym typeface="Verizon NHG TX"/>
            </a:endParaRPr>
          </a:p>
        </p:txBody>
      </p:sp>
      <p:sp>
        <p:nvSpPr>
          <p:cNvPr id="1376" name="Google Shape;1376;p121"/>
          <p:cNvSpPr txBox="1"/>
          <p:nvPr/>
        </p:nvSpPr>
        <p:spPr>
          <a:xfrm>
            <a:off x="10246467" y="4460300"/>
            <a:ext cx="1082400" cy="304800"/>
          </a:xfrm>
          <a:prstGeom prst="rect">
            <a:avLst/>
          </a:prstGeom>
          <a:noFill/>
          <a:ln>
            <a:noFill/>
          </a:ln>
        </p:spPr>
        <p:txBody>
          <a:bodyPr spcFirstLastPara="1" wrap="square" lIns="121900" tIns="121900" rIns="121900" bIns="121900" anchor="t" anchorCtr="0">
            <a:noAutofit/>
          </a:bodyPr>
          <a:lstStyle/>
          <a:p>
            <a:r>
              <a:rPr lang="en-US" sz="1333">
                <a:latin typeface="Verizon NHG TX"/>
                <a:ea typeface="Verizon NHG TX"/>
                <a:cs typeface="Verizon NHG TX"/>
                <a:sym typeface="Verizon NHG TX"/>
              </a:rPr>
              <a:t>Customer</a:t>
            </a:r>
            <a:endParaRPr sz="1333">
              <a:latin typeface="Verizon NHG TX"/>
              <a:ea typeface="Verizon NHG TX"/>
              <a:cs typeface="Verizon NHG TX"/>
              <a:sym typeface="Verizon NHG TX"/>
            </a:endParaRPr>
          </a:p>
        </p:txBody>
      </p:sp>
      <p:sp>
        <p:nvSpPr>
          <p:cNvPr id="1377" name="Google Shape;1377;p121"/>
          <p:cNvSpPr txBox="1"/>
          <p:nvPr/>
        </p:nvSpPr>
        <p:spPr>
          <a:xfrm>
            <a:off x="8345769" y="3870717"/>
            <a:ext cx="1235200" cy="304800"/>
          </a:xfrm>
          <a:prstGeom prst="rect">
            <a:avLst/>
          </a:prstGeom>
          <a:noFill/>
          <a:ln>
            <a:noFill/>
          </a:ln>
        </p:spPr>
        <p:txBody>
          <a:bodyPr spcFirstLastPara="1" wrap="square" lIns="121900" tIns="121900" rIns="121900" bIns="121900" anchor="t" anchorCtr="0">
            <a:noAutofit/>
          </a:bodyPr>
          <a:lstStyle/>
          <a:p>
            <a:r>
              <a:rPr lang="en-US" sz="1333">
                <a:latin typeface="Verizon NHG TX"/>
                <a:ea typeface="Verizon NHG TX"/>
                <a:cs typeface="Verizon NHG TX"/>
                <a:sym typeface="Verizon NHG TX"/>
              </a:rPr>
              <a:t>2-Way SMS</a:t>
            </a:r>
            <a:endParaRPr sz="1333">
              <a:latin typeface="Verizon NHG TX"/>
              <a:ea typeface="Verizon NHG TX"/>
              <a:cs typeface="Verizon NHG TX"/>
              <a:sym typeface="Verizon NHG TX"/>
            </a:endParaRPr>
          </a:p>
        </p:txBody>
      </p:sp>
      <p:sp>
        <p:nvSpPr>
          <p:cNvPr id="1378" name="Google Shape;1378;p121"/>
          <p:cNvSpPr txBox="1"/>
          <p:nvPr/>
        </p:nvSpPr>
        <p:spPr>
          <a:xfrm>
            <a:off x="185767" y="1170433"/>
            <a:ext cx="3761200" cy="5052000"/>
          </a:xfrm>
          <a:prstGeom prst="rect">
            <a:avLst/>
          </a:prstGeom>
          <a:noFill/>
          <a:ln>
            <a:noFill/>
          </a:ln>
        </p:spPr>
        <p:txBody>
          <a:bodyPr spcFirstLastPara="1" wrap="square" lIns="121900" tIns="121900" rIns="121900" bIns="121900" anchor="t" anchorCtr="0">
            <a:noAutofit/>
          </a:bodyPr>
          <a:lstStyle/>
          <a:p>
            <a:pPr marL="609585" indent="-389457">
              <a:buClr>
                <a:schemeClr val="dk1"/>
              </a:buClr>
              <a:buSzPts val="1000"/>
              <a:buFont typeface="Verizon NHG TX"/>
              <a:buChar char="❖"/>
            </a:pPr>
            <a:r>
              <a:rPr lang="en-US" sz="1333" dirty="0" err="1">
                <a:solidFill>
                  <a:schemeClr val="dk1"/>
                </a:solidFill>
                <a:latin typeface="Verizon NHG TX"/>
                <a:ea typeface="Verizon NHG TX"/>
                <a:cs typeface="Verizon NHG TX"/>
                <a:sym typeface="Verizon NHG TX"/>
              </a:rPr>
              <a:t>Heroku</a:t>
            </a:r>
            <a:r>
              <a:rPr lang="en-US" sz="1333" dirty="0">
                <a:solidFill>
                  <a:schemeClr val="dk1"/>
                </a:solidFill>
                <a:latin typeface="Verizon NHG TX"/>
                <a:ea typeface="Verizon NHG TX"/>
                <a:cs typeface="Verizon NHG TX"/>
                <a:sym typeface="Verizon NHG TX"/>
              </a:rPr>
              <a:t> is a </a:t>
            </a:r>
            <a:r>
              <a:rPr lang="en-US" sz="1333" b="1" dirty="0">
                <a:solidFill>
                  <a:schemeClr val="dk1"/>
                </a:solidFill>
                <a:latin typeface="Verizon NHG TX"/>
                <a:ea typeface="Verizon NHG TX"/>
                <a:cs typeface="Verizon NHG TX"/>
                <a:sym typeface="Verizon NHG TX"/>
              </a:rPr>
              <a:t>PaaS</a:t>
            </a:r>
            <a:r>
              <a:rPr lang="en-US" sz="1333" dirty="0">
                <a:solidFill>
                  <a:schemeClr val="dk1"/>
                </a:solidFill>
                <a:latin typeface="Verizon NHG TX"/>
                <a:ea typeface="Verizon NHG TX"/>
                <a:cs typeface="Verizon NHG TX"/>
                <a:sym typeface="Verizon NHG TX"/>
              </a:rPr>
              <a:t> which supports languages like Node JS, </a:t>
            </a:r>
            <a:r>
              <a:rPr lang="en-US" sz="1333" dirty="0" err="1">
                <a:solidFill>
                  <a:schemeClr val="dk1"/>
                </a:solidFill>
                <a:latin typeface="Verizon NHG TX"/>
                <a:ea typeface="Verizon NHG TX"/>
                <a:cs typeface="Verizon NHG TX"/>
                <a:sym typeface="Verizon NHG TX"/>
              </a:rPr>
              <a:t>Java,PHP,Python</a:t>
            </a:r>
            <a:r>
              <a:rPr lang="en-US" sz="1333" dirty="0">
                <a:solidFill>
                  <a:schemeClr val="dk1"/>
                </a:solidFill>
                <a:latin typeface="Verizon NHG TX"/>
                <a:ea typeface="Verizon NHG TX"/>
                <a:cs typeface="Verizon NHG TX"/>
                <a:sym typeface="Verizon NHG TX"/>
              </a:rPr>
              <a:t>.</a:t>
            </a:r>
            <a:endParaRPr sz="1333" dirty="0">
              <a:solidFill>
                <a:schemeClr val="dk1"/>
              </a:solidFill>
              <a:latin typeface="Verizon NHG TX"/>
              <a:ea typeface="Verizon NHG TX"/>
              <a:cs typeface="Verizon NHG TX"/>
              <a:sym typeface="Verizon NHG TX"/>
            </a:endParaRPr>
          </a:p>
          <a:p>
            <a:pPr marL="609585"/>
            <a:endParaRPr sz="1333" dirty="0">
              <a:solidFill>
                <a:schemeClr val="dk1"/>
              </a:solidFill>
              <a:latin typeface="Verizon NHG TX"/>
              <a:ea typeface="Verizon NHG TX"/>
              <a:cs typeface="Verizon NHG TX"/>
              <a:sym typeface="Verizon NHG TX"/>
            </a:endParaRPr>
          </a:p>
          <a:p>
            <a:pPr marL="609585" indent="-389457">
              <a:buClr>
                <a:schemeClr val="dk1"/>
              </a:buClr>
              <a:buSzPts val="1000"/>
              <a:buFont typeface="Verizon NHG TX"/>
              <a:buChar char="❖"/>
            </a:pPr>
            <a:r>
              <a:rPr lang="en-US" sz="1333" b="1" dirty="0" err="1">
                <a:solidFill>
                  <a:schemeClr val="dk1"/>
                </a:solidFill>
                <a:latin typeface="Verizon NHG TX"/>
                <a:ea typeface="Verizon NHG TX"/>
                <a:cs typeface="Verizon NHG TX"/>
                <a:sym typeface="Verizon NHG TX"/>
              </a:rPr>
              <a:t>Heroku</a:t>
            </a:r>
            <a:r>
              <a:rPr lang="en-US" sz="1333" b="1" dirty="0">
                <a:solidFill>
                  <a:schemeClr val="dk1"/>
                </a:solidFill>
                <a:latin typeface="Verizon NHG TX"/>
                <a:ea typeface="Verizon NHG TX"/>
                <a:cs typeface="Verizon NHG TX"/>
                <a:sym typeface="Verizon NHG TX"/>
              </a:rPr>
              <a:t> Connect</a:t>
            </a:r>
            <a:r>
              <a:rPr lang="en-US" sz="1333" dirty="0">
                <a:solidFill>
                  <a:schemeClr val="dk1"/>
                </a:solidFill>
                <a:latin typeface="Verizon NHG TX"/>
                <a:ea typeface="Verizon NHG TX"/>
                <a:cs typeface="Verizon NHG TX"/>
                <a:sym typeface="Verizon NHG TX"/>
              </a:rPr>
              <a:t> - exposes data from </a:t>
            </a:r>
            <a:r>
              <a:rPr lang="en-US" sz="1333" dirty="0" err="1">
                <a:solidFill>
                  <a:schemeClr val="dk1"/>
                </a:solidFill>
                <a:latin typeface="Verizon NHG TX"/>
                <a:ea typeface="Verizon NHG TX"/>
                <a:cs typeface="Verizon NHG TX"/>
                <a:sym typeface="Verizon NHG TX"/>
              </a:rPr>
              <a:t>Heroku</a:t>
            </a:r>
            <a:r>
              <a:rPr lang="en-US" sz="1333" dirty="0">
                <a:solidFill>
                  <a:schemeClr val="dk1"/>
                </a:solidFill>
                <a:latin typeface="Verizon NHG TX"/>
                <a:ea typeface="Verizon NHG TX"/>
                <a:cs typeface="Verizon NHG TX"/>
                <a:sym typeface="Verizon NHG TX"/>
              </a:rPr>
              <a:t> Postgres to Salesforce orgs, hence allowing to view, search and relate that data to other objects within Salesforce.</a:t>
            </a:r>
            <a:endParaRPr sz="1333" dirty="0">
              <a:solidFill>
                <a:schemeClr val="dk1"/>
              </a:solidFill>
              <a:latin typeface="Verizon NHG TX"/>
              <a:ea typeface="Verizon NHG TX"/>
              <a:cs typeface="Verizon NHG TX"/>
              <a:sym typeface="Verizon NHG TX"/>
            </a:endParaRPr>
          </a:p>
          <a:p>
            <a:pPr marL="609585"/>
            <a:endParaRPr sz="1333" dirty="0">
              <a:solidFill>
                <a:schemeClr val="dk1"/>
              </a:solidFill>
              <a:latin typeface="Verizon NHG TX"/>
              <a:ea typeface="Verizon NHG TX"/>
              <a:cs typeface="Verizon NHG TX"/>
              <a:sym typeface="Verizon NHG TX"/>
            </a:endParaRPr>
          </a:p>
          <a:p>
            <a:pPr marL="609585" indent="-389457">
              <a:buClr>
                <a:schemeClr val="dk1"/>
              </a:buClr>
              <a:buSzPts val="1000"/>
              <a:buFont typeface="Verizon NHG TX"/>
              <a:buChar char="❖"/>
            </a:pPr>
            <a:r>
              <a:rPr lang="en-US" sz="1333" dirty="0" err="1">
                <a:solidFill>
                  <a:schemeClr val="dk1"/>
                </a:solidFill>
                <a:latin typeface="Verizon NHG TX"/>
                <a:ea typeface="Verizon NHG TX"/>
                <a:cs typeface="Verizon NHG TX"/>
                <a:sym typeface="Verizon NHG TX"/>
              </a:rPr>
              <a:t>Heroku</a:t>
            </a:r>
            <a:r>
              <a:rPr lang="en-US" sz="1333" dirty="0">
                <a:solidFill>
                  <a:schemeClr val="dk1"/>
                </a:solidFill>
                <a:latin typeface="Verizon NHG TX"/>
                <a:ea typeface="Verizon NHG TX"/>
                <a:cs typeface="Verizon NHG TX"/>
                <a:sym typeface="Verizon NHG TX"/>
              </a:rPr>
              <a:t> is part of the Salesforce Platform, enabling enterprises to store and leverage customer data in Salesforce for full-cycle CRM engagement.</a:t>
            </a:r>
            <a:endParaRPr sz="1333" dirty="0">
              <a:solidFill>
                <a:schemeClr val="dk1"/>
              </a:solidFill>
              <a:latin typeface="Verizon NHG TX"/>
              <a:ea typeface="Verizon NHG TX"/>
              <a:cs typeface="Verizon NHG TX"/>
              <a:sym typeface="Verizon NHG TX"/>
            </a:endParaRPr>
          </a:p>
          <a:p>
            <a:pPr marL="609585"/>
            <a:endParaRPr sz="1333" dirty="0">
              <a:solidFill>
                <a:schemeClr val="dk1"/>
              </a:solidFill>
              <a:latin typeface="Verizon NHG TX"/>
              <a:ea typeface="Verizon NHG TX"/>
              <a:cs typeface="Verizon NHG TX"/>
              <a:sym typeface="Verizon NHG TX"/>
            </a:endParaRPr>
          </a:p>
          <a:p>
            <a:pPr marL="609585" indent="-389457">
              <a:buClr>
                <a:schemeClr val="dk1"/>
              </a:buClr>
              <a:buSzPts val="1000"/>
              <a:buFont typeface="Verizon NHG TX"/>
              <a:buChar char="❖"/>
            </a:pPr>
            <a:r>
              <a:rPr lang="en-US" sz="1333" dirty="0" err="1">
                <a:solidFill>
                  <a:schemeClr val="dk1"/>
                </a:solidFill>
                <a:latin typeface="Verizon NHG TX"/>
                <a:ea typeface="Verizon NHG TX"/>
                <a:cs typeface="Verizon NHG TX"/>
                <a:sym typeface="Verizon NHG TX"/>
              </a:rPr>
              <a:t>Heroku</a:t>
            </a:r>
            <a:r>
              <a:rPr lang="en-US" sz="1333" dirty="0">
                <a:solidFill>
                  <a:schemeClr val="dk1"/>
                </a:solidFill>
                <a:latin typeface="Verizon NHG TX"/>
                <a:ea typeface="Verizon NHG TX"/>
                <a:cs typeface="Verizon NHG TX"/>
                <a:sym typeface="Verizon NHG TX"/>
              </a:rPr>
              <a:t> provides intents for Einstein Vision and Language to </a:t>
            </a:r>
            <a:r>
              <a:rPr lang="en-US" sz="1333" dirty="0" err="1">
                <a:solidFill>
                  <a:schemeClr val="dk1"/>
                </a:solidFill>
                <a:latin typeface="Verizon NHG TX"/>
                <a:ea typeface="Verizon NHG TX"/>
                <a:cs typeface="Verizon NHG TX"/>
                <a:sym typeface="Verizon NHG TX"/>
              </a:rPr>
              <a:t>Analyse</a:t>
            </a:r>
            <a:r>
              <a:rPr lang="en-US" sz="1333" dirty="0">
                <a:solidFill>
                  <a:schemeClr val="dk1"/>
                </a:solidFill>
                <a:latin typeface="Verizon NHG TX"/>
                <a:ea typeface="Verizon NHG TX"/>
                <a:cs typeface="Verizon NHG TX"/>
                <a:sym typeface="Verizon NHG TX"/>
              </a:rPr>
              <a:t> the priority of lead based on customer response.</a:t>
            </a:r>
            <a:endParaRPr sz="1333" dirty="0">
              <a:solidFill>
                <a:schemeClr val="dk1"/>
              </a:solidFill>
              <a:latin typeface="Verizon NHG TX"/>
              <a:ea typeface="Verizon NHG TX"/>
              <a:cs typeface="Verizon NHG TX"/>
              <a:sym typeface="Verizon NHG TX"/>
            </a:endParaRPr>
          </a:p>
          <a:p>
            <a:pPr marL="609585">
              <a:buClr>
                <a:schemeClr val="dk1"/>
              </a:buClr>
              <a:buSzPts val="1100"/>
            </a:pPr>
            <a:endParaRPr sz="1333" dirty="0">
              <a:solidFill>
                <a:schemeClr val="dk1"/>
              </a:solidFill>
              <a:latin typeface="Verizon NHG TX"/>
              <a:ea typeface="Verizon NHG TX"/>
              <a:cs typeface="Verizon NHG TX"/>
              <a:sym typeface="Verizon NHG TX"/>
            </a:endParaRPr>
          </a:p>
          <a:p>
            <a:pPr marL="609585"/>
            <a:endParaRPr sz="1333" dirty="0">
              <a:solidFill>
                <a:schemeClr val="dk1"/>
              </a:solidFill>
              <a:latin typeface="Verizon NHG TX"/>
              <a:ea typeface="Verizon NHG TX"/>
              <a:cs typeface="Verizon NHG TX"/>
              <a:sym typeface="Verizon NHG TX"/>
            </a:endParaRPr>
          </a:p>
        </p:txBody>
      </p:sp>
    </p:spTree>
    <p:extLst>
      <p:ext uri="{BB962C8B-B14F-4D97-AF65-F5344CB8AC3E}">
        <p14:creationId xmlns:p14="http://schemas.microsoft.com/office/powerpoint/2010/main" val="2858634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122"/>
          <p:cNvSpPr txBox="1">
            <a:spLocks noGrp="1"/>
          </p:cNvSpPr>
          <p:nvPr>
            <p:ph type="title"/>
          </p:nvPr>
        </p:nvSpPr>
        <p:spPr>
          <a:xfrm>
            <a:off x="450633" y="664400"/>
            <a:ext cx="9448800" cy="372400"/>
          </a:xfrm>
          <a:prstGeom prst="rect">
            <a:avLst/>
          </a:prstGeom>
        </p:spPr>
        <p:txBody>
          <a:bodyPr spcFirstLastPara="1" vert="horz" wrap="square" lIns="0" tIns="0" rIns="0" bIns="0" rtlCol="0" anchor="t" anchorCtr="0">
            <a:noAutofit/>
          </a:bodyPr>
          <a:lstStyle/>
          <a:p>
            <a:r>
              <a:rPr lang="en-US" sz="2400" b="1" dirty="0" err="1">
                <a:latin typeface="Verizon NHG TX" panose="020B0604020202020204" pitchFamily="34" charset="0"/>
              </a:rPr>
              <a:t>Heroku</a:t>
            </a:r>
            <a:r>
              <a:rPr lang="en-US" sz="2400" b="1" dirty="0">
                <a:latin typeface="Verizon NHG TX" panose="020B0604020202020204" pitchFamily="34" charset="0"/>
              </a:rPr>
              <a:t> App Functionality-</a:t>
            </a:r>
            <a:endParaRPr sz="2400" b="1" dirty="0">
              <a:latin typeface="Verizon NHG TX" panose="020B0604020202020204" pitchFamily="34" charset="0"/>
            </a:endParaRPr>
          </a:p>
        </p:txBody>
      </p:sp>
      <p:sp>
        <p:nvSpPr>
          <p:cNvPr id="1385" name="Google Shape;1385;p122"/>
          <p:cNvSpPr txBox="1">
            <a:spLocks noGrp="1"/>
          </p:cNvSpPr>
          <p:nvPr>
            <p:ph type="sldNum" idx="12"/>
          </p:nvPr>
        </p:nvSpPr>
        <p:spPr>
          <a:xfrm>
            <a:off x="11277600" y="6266688"/>
            <a:ext cx="304800" cy="304800"/>
          </a:xfrm>
          <a:prstGeom prst="rect">
            <a:avLst/>
          </a:prstGeom>
        </p:spPr>
        <p:txBody>
          <a:bodyPr spcFirstLastPara="1" vert="horz" wrap="square" lIns="0" tIns="0" rIns="0" bIns="0" rtlCol="0" anchor="b" anchorCtr="0">
            <a:noAutofit/>
          </a:bodyPr>
          <a:lstStyle/>
          <a:p>
            <a:fld id="{00000000-1234-1234-1234-123412341234}" type="slidenum">
              <a:rPr lang="en-US"/>
              <a:pPr/>
              <a:t>2</a:t>
            </a:fld>
            <a:endParaRPr/>
          </a:p>
        </p:txBody>
      </p:sp>
      <p:sp>
        <p:nvSpPr>
          <p:cNvPr id="1386" name="Google Shape;1386;p122"/>
          <p:cNvSpPr txBox="1"/>
          <p:nvPr/>
        </p:nvSpPr>
        <p:spPr>
          <a:xfrm>
            <a:off x="450624" y="3865163"/>
            <a:ext cx="4710400" cy="1474800"/>
          </a:xfrm>
          <a:prstGeom prst="rect">
            <a:avLst/>
          </a:prstGeom>
          <a:noFill/>
          <a:ln>
            <a:noFill/>
          </a:ln>
        </p:spPr>
        <p:txBody>
          <a:bodyPr spcFirstLastPara="1" wrap="square" lIns="0" tIns="0" rIns="0" bIns="0" anchor="t" anchorCtr="0">
            <a:noAutofit/>
          </a:bodyPr>
          <a:lstStyle/>
          <a:p>
            <a:pPr marL="457189" indent="-423323">
              <a:lnSpc>
                <a:spcPct val="90000"/>
              </a:lnSpc>
              <a:buClr>
                <a:schemeClr val="dk1"/>
              </a:buClr>
              <a:buSzPts val="1400"/>
              <a:buFont typeface="Verizon NHG DS"/>
              <a:buAutoNum type="arabicPeriod"/>
            </a:pPr>
            <a:r>
              <a:rPr lang="en-US" sz="2400">
                <a:solidFill>
                  <a:schemeClr val="dk1"/>
                </a:solidFill>
                <a:latin typeface="Verizon NHG DS"/>
                <a:ea typeface="Verizon NHG DS"/>
                <a:cs typeface="Verizon NHG DS"/>
                <a:sym typeface="Verizon NHG DS"/>
              </a:rPr>
              <a:t>Creates and delivers vcf file to mobile device</a:t>
            </a:r>
            <a:endParaRPr sz="2400">
              <a:latin typeface="Verizon NHG DS"/>
              <a:ea typeface="Verizon NHG DS"/>
              <a:cs typeface="Verizon NHG DS"/>
              <a:sym typeface="Verizon NHG DS"/>
            </a:endParaRPr>
          </a:p>
          <a:p>
            <a:pPr marL="457189" indent="-423323">
              <a:lnSpc>
                <a:spcPct val="90000"/>
              </a:lnSpc>
              <a:spcBef>
                <a:spcPts val="400"/>
              </a:spcBef>
              <a:buClr>
                <a:schemeClr val="dk1"/>
              </a:buClr>
              <a:buSzPts val="1400"/>
              <a:buFont typeface="Verizon NHG DS"/>
              <a:buAutoNum type="arabicPeriod"/>
            </a:pPr>
            <a:r>
              <a:rPr lang="en-US" sz="2400">
                <a:solidFill>
                  <a:schemeClr val="dk1"/>
                </a:solidFill>
                <a:latin typeface="Verizon NHG DS"/>
                <a:ea typeface="Verizon NHG DS"/>
                <a:cs typeface="Verizon NHG DS"/>
                <a:sym typeface="Verizon NHG DS"/>
              </a:rPr>
              <a:t>Supports Image Preview</a:t>
            </a:r>
            <a:endParaRPr sz="2400">
              <a:latin typeface="Verizon NHG DS"/>
              <a:ea typeface="Verizon NHG DS"/>
              <a:cs typeface="Verizon NHG DS"/>
              <a:sym typeface="Verizon NHG DS"/>
            </a:endParaRPr>
          </a:p>
          <a:p>
            <a:pPr marL="457189" indent="-423323">
              <a:lnSpc>
                <a:spcPct val="90000"/>
              </a:lnSpc>
              <a:spcBef>
                <a:spcPts val="400"/>
              </a:spcBef>
              <a:buClr>
                <a:schemeClr val="dk1"/>
              </a:buClr>
              <a:buSzPts val="1400"/>
              <a:buFont typeface="Verizon NHG DS"/>
              <a:buAutoNum type="arabicPeriod"/>
            </a:pPr>
            <a:r>
              <a:rPr lang="en-US" sz="2400">
                <a:solidFill>
                  <a:schemeClr val="dk1"/>
                </a:solidFill>
                <a:latin typeface="Verizon NHG DS"/>
                <a:ea typeface="Verizon NHG DS"/>
                <a:cs typeface="Verizon NHG DS"/>
                <a:sym typeface="Verizon NHG DS"/>
              </a:rPr>
              <a:t>Works across all current known Android / IOS devices</a:t>
            </a:r>
            <a:endParaRPr sz="2400">
              <a:latin typeface="Verizon NHG DS"/>
              <a:ea typeface="Verizon NHG DS"/>
              <a:cs typeface="Verizon NHG DS"/>
              <a:sym typeface="Verizon NHG DS"/>
            </a:endParaRPr>
          </a:p>
        </p:txBody>
      </p:sp>
      <p:sp>
        <p:nvSpPr>
          <p:cNvPr id="1387" name="Google Shape;1387;p122"/>
          <p:cNvSpPr txBox="1"/>
          <p:nvPr/>
        </p:nvSpPr>
        <p:spPr>
          <a:xfrm>
            <a:off x="6096001" y="3789091"/>
            <a:ext cx="5246800" cy="1348400"/>
          </a:xfrm>
          <a:prstGeom prst="rect">
            <a:avLst/>
          </a:prstGeom>
          <a:noFill/>
          <a:ln>
            <a:noFill/>
          </a:ln>
        </p:spPr>
        <p:txBody>
          <a:bodyPr spcFirstLastPara="1" wrap="square" lIns="0" tIns="0" rIns="0" bIns="0" anchor="t" anchorCtr="0">
            <a:noAutofit/>
          </a:bodyPr>
          <a:lstStyle/>
          <a:p>
            <a:pPr marL="457189" indent="-423323">
              <a:lnSpc>
                <a:spcPct val="90000"/>
              </a:lnSpc>
              <a:buClr>
                <a:schemeClr val="dk1"/>
              </a:buClr>
              <a:buSzPts val="1400"/>
              <a:buFont typeface="Verizon NHG DS"/>
              <a:buAutoNum type="arabicPeriod"/>
            </a:pPr>
            <a:r>
              <a:rPr lang="en-US" sz="2400">
                <a:solidFill>
                  <a:schemeClr val="dk1"/>
                </a:solidFill>
                <a:latin typeface="Verizon NHG DS"/>
                <a:ea typeface="Verizon NHG DS"/>
                <a:cs typeface="Verizon NHG DS"/>
                <a:sym typeface="Verizon NHG DS"/>
              </a:rPr>
              <a:t>Deliver Outbound SMS to customers / prospects</a:t>
            </a:r>
            <a:endParaRPr sz="2400">
              <a:latin typeface="Verizon NHG DS"/>
              <a:ea typeface="Verizon NHG DS"/>
              <a:cs typeface="Verizon NHG DS"/>
              <a:sym typeface="Verizon NHG DS"/>
            </a:endParaRPr>
          </a:p>
          <a:p>
            <a:pPr marL="457189" indent="-423323">
              <a:lnSpc>
                <a:spcPct val="90000"/>
              </a:lnSpc>
              <a:spcBef>
                <a:spcPts val="400"/>
              </a:spcBef>
              <a:buClr>
                <a:schemeClr val="dk1"/>
              </a:buClr>
              <a:buSzPts val="1400"/>
              <a:buFont typeface="Verizon NHG DS"/>
              <a:buAutoNum type="arabicPeriod"/>
            </a:pPr>
            <a:r>
              <a:rPr lang="en-US" sz="2400">
                <a:solidFill>
                  <a:schemeClr val="dk1"/>
                </a:solidFill>
                <a:latin typeface="Verizon NHG DS"/>
                <a:ea typeface="Verizon NHG DS"/>
                <a:cs typeface="Verizon NHG DS"/>
                <a:sym typeface="Verizon NHG DS"/>
              </a:rPr>
              <a:t>Scales to massive amounts to support holiday periods</a:t>
            </a:r>
            <a:endParaRPr sz="2400">
              <a:latin typeface="Verizon NHG DS"/>
              <a:ea typeface="Verizon NHG DS"/>
              <a:cs typeface="Verizon NHG DS"/>
              <a:sym typeface="Verizon NHG DS"/>
            </a:endParaRPr>
          </a:p>
          <a:p>
            <a:pPr marL="457189" indent="-423323">
              <a:lnSpc>
                <a:spcPct val="90000"/>
              </a:lnSpc>
              <a:spcBef>
                <a:spcPts val="400"/>
              </a:spcBef>
              <a:buClr>
                <a:schemeClr val="dk1"/>
              </a:buClr>
              <a:buSzPts val="1400"/>
              <a:buFont typeface="Verizon NHG DS"/>
              <a:buAutoNum type="arabicPeriod"/>
            </a:pPr>
            <a:r>
              <a:rPr lang="en-US" sz="2400">
                <a:solidFill>
                  <a:schemeClr val="dk1"/>
                </a:solidFill>
                <a:latin typeface="Verizon NHG DS"/>
                <a:ea typeface="Verizon NHG DS"/>
                <a:cs typeface="Verizon NHG DS"/>
                <a:sym typeface="Verizon NHG DS"/>
              </a:rPr>
              <a:t>Applies business rules as necessary</a:t>
            </a:r>
            <a:endParaRPr sz="2400">
              <a:latin typeface="Verizon NHG DS"/>
              <a:ea typeface="Verizon NHG DS"/>
              <a:cs typeface="Verizon NHG DS"/>
              <a:sym typeface="Verizon NHG DS"/>
            </a:endParaRPr>
          </a:p>
        </p:txBody>
      </p:sp>
      <p:sp>
        <p:nvSpPr>
          <p:cNvPr id="1388" name="Google Shape;1388;p122"/>
          <p:cNvSpPr txBox="1"/>
          <p:nvPr/>
        </p:nvSpPr>
        <p:spPr>
          <a:xfrm>
            <a:off x="567475" y="3214837"/>
            <a:ext cx="4182800" cy="609600"/>
          </a:xfrm>
          <a:prstGeom prst="rect">
            <a:avLst/>
          </a:prstGeom>
          <a:noFill/>
          <a:ln>
            <a:noFill/>
          </a:ln>
        </p:spPr>
        <p:txBody>
          <a:bodyPr spcFirstLastPara="1" wrap="square" lIns="0" tIns="0" rIns="0" bIns="0" anchor="t" anchorCtr="0">
            <a:noAutofit/>
          </a:bodyPr>
          <a:lstStyle/>
          <a:p>
            <a:pPr>
              <a:lnSpc>
                <a:spcPct val="90000"/>
              </a:lnSpc>
            </a:pPr>
            <a:r>
              <a:rPr lang="en-US" sz="2400" b="1" dirty="0" smtClean="0">
                <a:solidFill>
                  <a:srgbClr val="C00000"/>
                </a:solidFill>
                <a:latin typeface="Verizon NHG DS"/>
                <a:ea typeface="Verizon NHG DS"/>
                <a:cs typeface="Verizon NHG DS"/>
                <a:sym typeface="Verizon NHG DS"/>
              </a:rPr>
              <a:t>Rep Business Cards</a:t>
            </a:r>
            <a:endParaRPr sz="2400" dirty="0">
              <a:solidFill>
                <a:srgbClr val="C00000"/>
              </a:solidFill>
              <a:latin typeface="Verizon NHG DS"/>
              <a:ea typeface="Verizon NHG DS"/>
              <a:cs typeface="Verizon NHG DS"/>
              <a:sym typeface="Verizon NHG DS"/>
            </a:endParaRPr>
          </a:p>
        </p:txBody>
      </p:sp>
      <p:sp>
        <p:nvSpPr>
          <p:cNvPr id="1389" name="Google Shape;1389;p122"/>
          <p:cNvSpPr txBox="1"/>
          <p:nvPr/>
        </p:nvSpPr>
        <p:spPr>
          <a:xfrm>
            <a:off x="6184800" y="3214833"/>
            <a:ext cx="3445200" cy="446000"/>
          </a:xfrm>
          <a:prstGeom prst="rect">
            <a:avLst/>
          </a:prstGeom>
          <a:noFill/>
          <a:ln>
            <a:noFill/>
          </a:ln>
        </p:spPr>
        <p:txBody>
          <a:bodyPr spcFirstLastPara="1" wrap="square" lIns="0" tIns="0" rIns="0" bIns="0" anchor="t" anchorCtr="0">
            <a:noAutofit/>
          </a:bodyPr>
          <a:lstStyle/>
          <a:p>
            <a:pPr>
              <a:lnSpc>
                <a:spcPct val="90000"/>
              </a:lnSpc>
            </a:pPr>
            <a:r>
              <a:rPr lang="en-US" sz="2400" b="1" dirty="0">
                <a:solidFill>
                  <a:srgbClr val="C00000"/>
                </a:solidFill>
                <a:latin typeface="Verizon NHG DS"/>
                <a:ea typeface="Verizon NHG DS"/>
                <a:cs typeface="Verizon NHG DS"/>
                <a:sym typeface="Verizon NHG DS"/>
              </a:rPr>
              <a:t>SMS Messaging</a:t>
            </a:r>
            <a:endParaRPr sz="2400" dirty="0">
              <a:solidFill>
                <a:srgbClr val="C00000"/>
              </a:solidFill>
              <a:latin typeface="Verizon NHG DS"/>
              <a:ea typeface="Verizon NHG DS"/>
              <a:cs typeface="Verizon NHG DS"/>
              <a:sym typeface="Verizon NHG DS"/>
            </a:endParaRPr>
          </a:p>
        </p:txBody>
      </p:sp>
      <p:cxnSp>
        <p:nvCxnSpPr>
          <p:cNvPr id="1390" name="Google Shape;1390;p122"/>
          <p:cNvCxnSpPr/>
          <p:nvPr/>
        </p:nvCxnSpPr>
        <p:spPr>
          <a:xfrm>
            <a:off x="5495811" y="1772236"/>
            <a:ext cx="0" cy="4267200"/>
          </a:xfrm>
          <a:prstGeom prst="straightConnector1">
            <a:avLst/>
          </a:prstGeom>
          <a:noFill/>
          <a:ln w="9525" cap="sq" cmpd="sng">
            <a:solidFill>
              <a:schemeClr val="accent1"/>
            </a:solidFill>
            <a:prstDash val="solid"/>
            <a:round/>
            <a:headEnd type="none" w="sm" len="sm"/>
            <a:tailEnd type="none" w="sm" len="sm"/>
          </a:ln>
        </p:spPr>
      </p:cxnSp>
      <p:grpSp>
        <p:nvGrpSpPr>
          <p:cNvPr id="1391" name="Google Shape;1391;p122"/>
          <p:cNvGrpSpPr/>
          <p:nvPr/>
        </p:nvGrpSpPr>
        <p:grpSpPr>
          <a:xfrm>
            <a:off x="7748668" y="1637636"/>
            <a:ext cx="1133645" cy="1133643"/>
            <a:chOff x="9356726" y="5013960"/>
            <a:chExt cx="522289" cy="522288"/>
          </a:xfrm>
        </p:grpSpPr>
        <p:sp>
          <p:nvSpPr>
            <p:cNvPr id="1392" name="Google Shape;1392;p122"/>
            <p:cNvSpPr/>
            <p:nvPr/>
          </p:nvSpPr>
          <p:spPr>
            <a:xfrm>
              <a:off x="9356726" y="5013960"/>
              <a:ext cx="522289" cy="522288"/>
            </a:xfrm>
            <a:custGeom>
              <a:avLst/>
              <a:gdLst/>
              <a:ahLst/>
              <a:cxnLst/>
              <a:rect l="l" t="t" r="r" b="b"/>
              <a:pathLst>
                <a:path w="657" h="658" extrusionOk="0">
                  <a:moveTo>
                    <a:pt x="329" y="658"/>
                  </a:moveTo>
                  <a:lnTo>
                    <a:pt x="329" y="658"/>
                  </a:lnTo>
                  <a:lnTo>
                    <a:pt x="311" y="657"/>
                  </a:lnTo>
                  <a:lnTo>
                    <a:pt x="295" y="655"/>
                  </a:lnTo>
                  <a:lnTo>
                    <a:pt x="278" y="654"/>
                  </a:lnTo>
                  <a:lnTo>
                    <a:pt x="262" y="651"/>
                  </a:lnTo>
                  <a:lnTo>
                    <a:pt x="247" y="647"/>
                  </a:lnTo>
                  <a:lnTo>
                    <a:pt x="231" y="643"/>
                  </a:lnTo>
                  <a:lnTo>
                    <a:pt x="200" y="631"/>
                  </a:lnTo>
                  <a:lnTo>
                    <a:pt x="172" y="618"/>
                  </a:lnTo>
                  <a:lnTo>
                    <a:pt x="145" y="602"/>
                  </a:lnTo>
                  <a:lnTo>
                    <a:pt x="119" y="583"/>
                  </a:lnTo>
                  <a:lnTo>
                    <a:pt x="96" y="561"/>
                  </a:lnTo>
                  <a:lnTo>
                    <a:pt x="75" y="539"/>
                  </a:lnTo>
                  <a:lnTo>
                    <a:pt x="56" y="513"/>
                  </a:lnTo>
                  <a:lnTo>
                    <a:pt x="39" y="485"/>
                  </a:lnTo>
                  <a:lnTo>
                    <a:pt x="25" y="457"/>
                  </a:lnTo>
                  <a:lnTo>
                    <a:pt x="14" y="427"/>
                  </a:lnTo>
                  <a:lnTo>
                    <a:pt x="10" y="411"/>
                  </a:lnTo>
                  <a:lnTo>
                    <a:pt x="6" y="395"/>
                  </a:lnTo>
                  <a:lnTo>
                    <a:pt x="4" y="379"/>
                  </a:lnTo>
                  <a:lnTo>
                    <a:pt x="1" y="362"/>
                  </a:lnTo>
                  <a:lnTo>
                    <a:pt x="0" y="345"/>
                  </a:lnTo>
                  <a:lnTo>
                    <a:pt x="0" y="329"/>
                  </a:lnTo>
                  <a:lnTo>
                    <a:pt x="0" y="329"/>
                  </a:lnTo>
                  <a:lnTo>
                    <a:pt x="0" y="311"/>
                  </a:lnTo>
                  <a:lnTo>
                    <a:pt x="1" y="295"/>
                  </a:lnTo>
                  <a:lnTo>
                    <a:pt x="4" y="279"/>
                  </a:lnTo>
                  <a:lnTo>
                    <a:pt x="6" y="263"/>
                  </a:lnTo>
                  <a:lnTo>
                    <a:pt x="10" y="247"/>
                  </a:lnTo>
                  <a:lnTo>
                    <a:pt x="14" y="231"/>
                  </a:lnTo>
                  <a:lnTo>
                    <a:pt x="25" y="201"/>
                  </a:lnTo>
                  <a:lnTo>
                    <a:pt x="39" y="172"/>
                  </a:lnTo>
                  <a:lnTo>
                    <a:pt x="56" y="145"/>
                  </a:lnTo>
                  <a:lnTo>
                    <a:pt x="75" y="119"/>
                  </a:lnTo>
                  <a:lnTo>
                    <a:pt x="96" y="96"/>
                  </a:lnTo>
                  <a:lnTo>
                    <a:pt x="119" y="75"/>
                  </a:lnTo>
                  <a:lnTo>
                    <a:pt x="145" y="56"/>
                  </a:lnTo>
                  <a:lnTo>
                    <a:pt x="172" y="40"/>
                  </a:lnTo>
                  <a:lnTo>
                    <a:pt x="200" y="25"/>
                  </a:lnTo>
                  <a:lnTo>
                    <a:pt x="231" y="14"/>
                  </a:lnTo>
                  <a:lnTo>
                    <a:pt x="247" y="10"/>
                  </a:lnTo>
                  <a:lnTo>
                    <a:pt x="262" y="6"/>
                  </a:lnTo>
                  <a:lnTo>
                    <a:pt x="278" y="4"/>
                  </a:lnTo>
                  <a:lnTo>
                    <a:pt x="295" y="1"/>
                  </a:lnTo>
                  <a:lnTo>
                    <a:pt x="311" y="0"/>
                  </a:lnTo>
                  <a:lnTo>
                    <a:pt x="329" y="0"/>
                  </a:lnTo>
                  <a:lnTo>
                    <a:pt x="329" y="0"/>
                  </a:lnTo>
                  <a:lnTo>
                    <a:pt x="345" y="0"/>
                  </a:lnTo>
                  <a:lnTo>
                    <a:pt x="362" y="1"/>
                  </a:lnTo>
                  <a:lnTo>
                    <a:pt x="379" y="4"/>
                  </a:lnTo>
                  <a:lnTo>
                    <a:pt x="395" y="6"/>
                  </a:lnTo>
                  <a:lnTo>
                    <a:pt x="411" y="10"/>
                  </a:lnTo>
                  <a:lnTo>
                    <a:pt x="426" y="14"/>
                  </a:lnTo>
                  <a:lnTo>
                    <a:pt x="457" y="25"/>
                  </a:lnTo>
                  <a:lnTo>
                    <a:pt x="485" y="40"/>
                  </a:lnTo>
                  <a:lnTo>
                    <a:pt x="512" y="56"/>
                  </a:lnTo>
                  <a:lnTo>
                    <a:pt x="537" y="75"/>
                  </a:lnTo>
                  <a:lnTo>
                    <a:pt x="561" y="96"/>
                  </a:lnTo>
                  <a:lnTo>
                    <a:pt x="582" y="119"/>
                  </a:lnTo>
                  <a:lnTo>
                    <a:pt x="602" y="145"/>
                  </a:lnTo>
                  <a:lnTo>
                    <a:pt x="618" y="172"/>
                  </a:lnTo>
                  <a:lnTo>
                    <a:pt x="631" y="201"/>
                  </a:lnTo>
                  <a:lnTo>
                    <a:pt x="642" y="231"/>
                  </a:lnTo>
                  <a:lnTo>
                    <a:pt x="647" y="247"/>
                  </a:lnTo>
                  <a:lnTo>
                    <a:pt x="650" y="263"/>
                  </a:lnTo>
                  <a:lnTo>
                    <a:pt x="654" y="279"/>
                  </a:lnTo>
                  <a:lnTo>
                    <a:pt x="655" y="295"/>
                  </a:lnTo>
                  <a:lnTo>
                    <a:pt x="657" y="311"/>
                  </a:lnTo>
                  <a:lnTo>
                    <a:pt x="657" y="329"/>
                  </a:lnTo>
                  <a:lnTo>
                    <a:pt x="657" y="329"/>
                  </a:lnTo>
                  <a:lnTo>
                    <a:pt x="657" y="345"/>
                  </a:lnTo>
                  <a:lnTo>
                    <a:pt x="655" y="362"/>
                  </a:lnTo>
                  <a:lnTo>
                    <a:pt x="654" y="379"/>
                  </a:lnTo>
                  <a:lnTo>
                    <a:pt x="650" y="395"/>
                  </a:lnTo>
                  <a:lnTo>
                    <a:pt x="647" y="411"/>
                  </a:lnTo>
                  <a:lnTo>
                    <a:pt x="642" y="427"/>
                  </a:lnTo>
                  <a:lnTo>
                    <a:pt x="631" y="457"/>
                  </a:lnTo>
                  <a:lnTo>
                    <a:pt x="618" y="485"/>
                  </a:lnTo>
                  <a:lnTo>
                    <a:pt x="602" y="513"/>
                  </a:lnTo>
                  <a:lnTo>
                    <a:pt x="582" y="539"/>
                  </a:lnTo>
                  <a:lnTo>
                    <a:pt x="561" y="561"/>
                  </a:lnTo>
                  <a:lnTo>
                    <a:pt x="537" y="583"/>
                  </a:lnTo>
                  <a:lnTo>
                    <a:pt x="512" y="602"/>
                  </a:lnTo>
                  <a:lnTo>
                    <a:pt x="485" y="618"/>
                  </a:lnTo>
                  <a:lnTo>
                    <a:pt x="457" y="631"/>
                  </a:lnTo>
                  <a:lnTo>
                    <a:pt x="426" y="643"/>
                  </a:lnTo>
                  <a:lnTo>
                    <a:pt x="411" y="647"/>
                  </a:lnTo>
                  <a:lnTo>
                    <a:pt x="395" y="651"/>
                  </a:lnTo>
                  <a:lnTo>
                    <a:pt x="379" y="654"/>
                  </a:lnTo>
                  <a:lnTo>
                    <a:pt x="362" y="655"/>
                  </a:lnTo>
                  <a:lnTo>
                    <a:pt x="345" y="657"/>
                  </a:lnTo>
                  <a:lnTo>
                    <a:pt x="329" y="658"/>
                  </a:lnTo>
                  <a:lnTo>
                    <a:pt x="329" y="658"/>
                  </a:lnTo>
                  <a:close/>
                  <a:moveTo>
                    <a:pt x="329" y="37"/>
                  </a:moveTo>
                  <a:lnTo>
                    <a:pt x="329" y="37"/>
                  </a:lnTo>
                  <a:lnTo>
                    <a:pt x="299" y="39"/>
                  </a:lnTo>
                  <a:lnTo>
                    <a:pt x="270" y="44"/>
                  </a:lnTo>
                  <a:lnTo>
                    <a:pt x="241" y="51"/>
                  </a:lnTo>
                  <a:lnTo>
                    <a:pt x="215" y="60"/>
                  </a:lnTo>
                  <a:lnTo>
                    <a:pt x="189" y="72"/>
                  </a:lnTo>
                  <a:lnTo>
                    <a:pt x="166" y="87"/>
                  </a:lnTo>
                  <a:lnTo>
                    <a:pt x="143" y="104"/>
                  </a:lnTo>
                  <a:lnTo>
                    <a:pt x="122" y="123"/>
                  </a:lnTo>
                  <a:lnTo>
                    <a:pt x="103" y="143"/>
                  </a:lnTo>
                  <a:lnTo>
                    <a:pt x="87" y="166"/>
                  </a:lnTo>
                  <a:lnTo>
                    <a:pt x="72" y="190"/>
                  </a:lnTo>
                  <a:lnTo>
                    <a:pt x="60" y="216"/>
                  </a:lnTo>
                  <a:lnTo>
                    <a:pt x="51" y="243"/>
                  </a:lnTo>
                  <a:lnTo>
                    <a:pt x="43" y="270"/>
                  </a:lnTo>
                  <a:lnTo>
                    <a:pt x="39" y="299"/>
                  </a:lnTo>
                  <a:lnTo>
                    <a:pt x="37" y="329"/>
                  </a:lnTo>
                  <a:lnTo>
                    <a:pt x="37" y="329"/>
                  </a:lnTo>
                  <a:lnTo>
                    <a:pt x="39" y="358"/>
                  </a:lnTo>
                  <a:lnTo>
                    <a:pt x="43" y="388"/>
                  </a:lnTo>
                  <a:lnTo>
                    <a:pt x="51" y="415"/>
                  </a:lnTo>
                  <a:lnTo>
                    <a:pt x="60" y="442"/>
                  </a:lnTo>
                  <a:lnTo>
                    <a:pt x="72" y="467"/>
                  </a:lnTo>
                  <a:lnTo>
                    <a:pt x="87" y="491"/>
                  </a:lnTo>
                  <a:lnTo>
                    <a:pt x="103" y="514"/>
                  </a:lnTo>
                  <a:lnTo>
                    <a:pt x="122" y="534"/>
                  </a:lnTo>
                  <a:lnTo>
                    <a:pt x="143" y="553"/>
                  </a:lnTo>
                  <a:lnTo>
                    <a:pt x="166" y="571"/>
                  </a:lnTo>
                  <a:lnTo>
                    <a:pt x="189" y="584"/>
                  </a:lnTo>
                  <a:lnTo>
                    <a:pt x="215" y="598"/>
                  </a:lnTo>
                  <a:lnTo>
                    <a:pt x="241" y="607"/>
                  </a:lnTo>
                  <a:lnTo>
                    <a:pt x="270" y="614"/>
                  </a:lnTo>
                  <a:lnTo>
                    <a:pt x="299" y="619"/>
                  </a:lnTo>
                  <a:lnTo>
                    <a:pt x="329" y="621"/>
                  </a:lnTo>
                  <a:lnTo>
                    <a:pt x="329" y="621"/>
                  </a:lnTo>
                  <a:lnTo>
                    <a:pt x="358" y="619"/>
                  </a:lnTo>
                  <a:lnTo>
                    <a:pt x="387" y="614"/>
                  </a:lnTo>
                  <a:lnTo>
                    <a:pt x="415" y="607"/>
                  </a:lnTo>
                  <a:lnTo>
                    <a:pt x="442" y="598"/>
                  </a:lnTo>
                  <a:lnTo>
                    <a:pt x="467" y="584"/>
                  </a:lnTo>
                  <a:lnTo>
                    <a:pt x="491" y="571"/>
                  </a:lnTo>
                  <a:lnTo>
                    <a:pt x="513" y="553"/>
                  </a:lnTo>
                  <a:lnTo>
                    <a:pt x="534" y="534"/>
                  </a:lnTo>
                  <a:lnTo>
                    <a:pt x="553" y="514"/>
                  </a:lnTo>
                  <a:lnTo>
                    <a:pt x="569" y="491"/>
                  </a:lnTo>
                  <a:lnTo>
                    <a:pt x="584" y="467"/>
                  </a:lnTo>
                  <a:lnTo>
                    <a:pt x="596" y="442"/>
                  </a:lnTo>
                  <a:lnTo>
                    <a:pt x="607" y="415"/>
                  </a:lnTo>
                  <a:lnTo>
                    <a:pt x="614" y="388"/>
                  </a:lnTo>
                  <a:lnTo>
                    <a:pt x="618" y="358"/>
                  </a:lnTo>
                  <a:lnTo>
                    <a:pt x="619" y="329"/>
                  </a:lnTo>
                  <a:lnTo>
                    <a:pt x="619" y="329"/>
                  </a:lnTo>
                  <a:lnTo>
                    <a:pt x="618" y="299"/>
                  </a:lnTo>
                  <a:lnTo>
                    <a:pt x="614" y="270"/>
                  </a:lnTo>
                  <a:lnTo>
                    <a:pt x="607" y="243"/>
                  </a:lnTo>
                  <a:lnTo>
                    <a:pt x="596" y="216"/>
                  </a:lnTo>
                  <a:lnTo>
                    <a:pt x="584" y="190"/>
                  </a:lnTo>
                  <a:lnTo>
                    <a:pt x="569" y="166"/>
                  </a:lnTo>
                  <a:lnTo>
                    <a:pt x="553" y="143"/>
                  </a:lnTo>
                  <a:lnTo>
                    <a:pt x="534" y="123"/>
                  </a:lnTo>
                  <a:lnTo>
                    <a:pt x="513" y="104"/>
                  </a:lnTo>
                  <a:lnTo>
                    <a:pt x="491" y="87"/>
                  </a:lnTo>
                  <a:lnTo>
                    <a:pt x="467" y="72"/>
                  </a:lnTo>
                  <a:lnTo>
                    <a:pt x="442" y="60"/>
                  </a:lnTo>
                  <a:lnTo>
                    <a:pt x="415" y="51"/>
                  </a:lnTo>
                  <a:lnTo>
                    <a:pt x="387" y="44"/>
                  </a:lnTo>
                  <a:lnTo>
                    <a:pt x="358" y="39"/>
                  </a:lnTo>
                  <a:lnTo>
                    <a:pt x="329" y="37"/>
                  </a:lnTo>
                  <a:lnTo>
                    <a:pt x="329" y="37"/>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393" name="Google Shape;1393;p122"/>
            <p:cNvSpPr/>
            <p:nvPr/>
          </p:nvSpPr>
          <p:spPr>
            <a:xfrm>
              <a:off x="9571038" y="5223510"/>
              <a:ext cx="182563" cy="177800"/>
            </a:xfrm>
            <a:custGeom>
              <a:avLst/>
              <a:gdLst/>
              <a:ahLst/>
              <a:cxnLst/>
              <a:rect l="l" t="t" r="r" b="b"/>
              <a:pathLst>
                <a:path w="230" h="225" extrusionOk="0">
                  <a:moveTo>
                    <a:pt x="219" y="0"/>
                  </a:moveTo>
                  <a:lnTo>
                    <a:pt x="178" y="0"/>
                  </a:lnTo>
                  <a:lnTo>
                    <a:pt x="178" y="117"/>
                  </a:lnTo>
                  <a:lnTo>
                    <a:pt x="178" y="117"/>
                  </a:lnTo>
                  <a:lnTo>
                    <a:pt x="176" y="123"/>
                  </a:lnTo>
                  <a:lnTo>
                    <a:pt x="174" y="125"/>
                  </a:lnTo>
                  <a:lnTo>
                    <a:pt x="171" y="128"/>
                  </a:lnTo>
                  <a:lnTo>
                    <a:pt x="167" y="128"/>
                  </a:lnTo>
                  <a:lnTo>
                    <a:pt x="50" y="128"/>
                  </a:lnTo>
                  <a:lnTo>
                    <a:pt x="0" y="171"/>
                  </a:lnTo>
                  <a:lnTo>
                    <a:pt x="107" y="171"/>
                  </a:lnTo>
                  <a:lnTo>
                    <a:pt x="179" y="223"/>
                  </a:lnTo>
                  <a:lnTo>
                    <a:pt x="179" y="223"/>
                  </a:lnTo>
                  <a:lnTo>
                    <a:pt x="183" y="225"/>
                  </a:lnTo>
                  <a:lnTo>
                    <a:pt x="183" y="225"/>
                  </a:lnTo>
                  <a:lnTo>
                    <a:pt x="184" y="225"/>
                  </a:lnTo>
                  <a:lnTo>
                    <a:pt x="184" y="225"/>
                  </a:lnTo>
                  <a:lnTo>
                    <a:pt x="187" y="222"/>
                  </a:lnTo>
                  <a:lnTo>
                    <a:pt x="187" y="219"/>
                  </a:lnTo>
                  <a:lnTo>
                    <a:pt x="187" y="171"/>
                  </a:lnTo>
                  <a:lnTo>
                    <a:pt x="219" y="171"/>
                  </a:lnTo>
                  <a:lnTo>
                    <a:pt x="219" y="171"/>
                  </a:lnTo>
                  <a:lnTo>
                    <a:pt x="223" y="171"/>
                  </a:lnTo>
                  <a:lnTo>
                    <a:pt x="227" y="168"/>
                  </a:lnTo>
                  <a:lnTo>
                    <a:pt x="230" y="164"/>
                  </a:lnTo>
                  <a:lnTo>
                    <a:pt x="230" y="160"/>
                  </a:lnTo>
                  <a:lnTo>
                    <a:pt x="230" y="11"/>
                  </a:lnTo>
                  <a:lnTo>
                    <a:pt x="230" y="11"/>
                  </a:lnTo>
                  <a:lnTo>
                    <a:pt x="230" y="7"/>
                  </a:lnTo>
                  <a:lnTo>
                    <a:pt x="227" y="3"/>
                  </a:lnTo>
                  <a:lnTo>
                    <a:pt x="223" y="2"/>
                  </a:lnTo>
                  <a:lnTo>
                    <a:pt x="219" y="0"/>
                  </a:lnTo>
                  <a:lnTo>
                    <a:pt x="219" y="0"/>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394" name="Google Shape;1394;p122"/>
            <p:cNvSpPr/>
            <p:nvPr/>
          </p:nvSpPr>
          <p:spPr>
            <a:xfrm>
              <a:off x="9483726" y="5160010"/>
              <a:ext cx="211138" cy="212725"/>
            </a:xfrm>
            <a:custGeom>
              <a:avLst/>
              <a:gdLst/>
              <a:ahLst/>
              <a:cxnLst/>
              <a:rect l="l" t="t" r="r" b="b"/>
              <a:pathLst>
                <a:path w="268" h="267" extrusionOk="0">
                  <a:moveTo>
                    <a:pt x="257" y="192"/>
                  </a:moveTo>
                  <a:lnTo>
                    <a:pt x="257" y="192"/>
                  </a:lnTo>
                  <a:lnTo>
                    <a:pt x="261" y="191"/>
                  </a:lnTo>
                  <a:lnTo>
                    <a:pt x="264" y="189"/>
                  </a:lnTo>
                  <a:lnTo>
                    <a:pt x="266" y="185"/>
                  </a:lnTo>
                  <a:lnTo>
                    <a:pt x="268" y="181"/>
                  </a:lnTo>
                  <a:lnTo>
                    <a:pt x="268" y="10"/>
                  </a:lnTo>
                  <a:lnTo>
                    <a:pt x="268" y="10"/>
                  </a:lnTo>
                  <a:lnTo>
                    <a:pt x="266" y="6"/>
                  </a:lnTo>
                  <a:lnTo>
                    <a:pt x="264" y="2"/>
                  </a:lnTo>
                  <a:lnTo>
                    <a:pt x="261" y="1"/>
                  </a:lnTo>
                  <a:lnTo>
                    <a:pt x="257" y="0"/>
                  </a:lnTo>
                  <a:lnTo>
                    <a:pt x="11" y="0"/>
                  </a:lnTo>
                  <a:lnTo>
                    <a:pt x="11" y="0"/>
                  </a:lnTo>
                  <a:lnTo>
                    <a:pt x="7" y="1"/>
                  </a:lnTo>
                  <a:lnTo>
                    <a:pt x="3" y="2"/>
                  </a:lnTo>
                  <a:lnTo>
                    <a:pt x="1" y="6"/>
                  </a:lnTo>
                  <a:lnTo>
                    <a:pt x="0" y="10"/>
                  </a:lnTo>
                  <a:lnTo>
                    <a:pt x="0" y="181"/>
                  </a:lnTo>
                  <a:lnTo>
                    <a:pt x="0" y="181"/>
                  </a:lnTo>
                  <a:lnTo>
                    <a:pt x="1" y="185"/>
                  </a:lnTo>
                  <a:lnTo>
                    <a:pt x="3" y="189"/>
                  </a:lnTo>
                  <a:lnTo>
                    <a:pt x="7" y="191"/>
                  </a:lnTo>
                  <a:lnTo>
                    <a:pt x="11" y="192"/>
                  </a:lnTo>
                  <a:lnTo>
                    <a:pt x="54" y="192"/>
                  </a:lnTo>
                  <a:lnTo>
                    <a:pt x="54" y="262"/>
                  </a:lnTo>
                  <a:lnTo>
                    <a:pt x="54" y="262"/>
                  </a:lnTo>
                  <a:lnTo>
                    <a:pt x="54" y="264"/>
                  </a:lnTo>
                  <a:lnTo>
                    <a:pt x="57" y="266"/>
                  </a:lnTo>
                  <a:lnTo>
                    <a:pt x="57" y="266"/>
                  </a:lnTo>
                  <a:lnTo>
                    <a:pt x="59" y="267"/>
                  </a:lnTo>
                  <a:lnTo>
                    <a:pt x="59" y="267"/>
                  </a:lnTo>
                  <a:lnTo>
                    <a:pt x="62" y="266"/>
                  </a:lnTo>
                  <a:lnTo>
                    <a:pt x="147" y="192"/>
                  </a:lnTo>
                  <a:lnTo>
                    <a:pt x="257" y="192"/>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pic>
        <p:nvPicPr>
          <p:cNvPr id="1395" name="Google Shape;1395;p122"/>
          <p:cNvPicPr preferRelativeResize="0"/>
          <p:nvPr/>
        </p:nvPicPr>
        <p:blipFill rotWithShape="1">
          <a:blip r:embed="rId3">
            <a:alphaModFix/>
          </a:blip>
          <a:srcRect/>
          <a:stretch/>
        </p:blipFill>
        <p:spPr>
          <a:xfrm>
            <a:off x="764571" y="1418123"/>
            <a:ext cx="2999103" cy="1617785"/>
          </a:xfrm>
          <a:prstGeom prst="rect">
            <a:avLst/>
          </a:prstGeom>
          <a:noFill/>
          <a:ln>
            <a:noFill/>
          </a:ln>
        </p:spPr>
      </p:pic>
    </p:spTree>
    <p:extLst>
      <p:ext uri="{BB962C8B-B14F-4D97-AF65-F5344CB8AC3E}">
        <p14:creationId xmlns:p14="http://schemas.microsoft.com/office/powerpoint/2010/main" val="410680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123"/>
          <p:cNvSpPr txBox="1">
            <a:spLocks noGrp="1"/>
          </p:cNvSpPr>
          <p:nvPr>
            <p:ph type="title"/>
          </p:nvPr>
        </p:nvSpPr>
        <p:spPr>
          <a:xfrm>
            <a:off x="302400" y="480000"/>
            <a:ext cx="5793600" cy="477200"/>
          </a:xfrm>
          <a:prstGeom prst="rect">
            <a:avLst/>
          </a:prstGeom>
          <a:noFill/>
          <a:ln>
            <a:noFill/>
          </a:ln>
        </p:spPr>
        <p:txBody>
          <a:bodyPr spcFirstLastPara="1" vert="horz" wrap="square" lIns="0" tIns="0" rIns="0" bIns="0" rtlCol="0" anchor="t" anchorCtr="0">
            <a:noAutofit/>
          </a:bodyPr>
          <a:lstStyle/>
          <a:p>
            <a:pPr>
              <a:buSzPts val="2400"/>
            </a:pPr>
            <a:r>
              <a:rPr lang="en-US" sz="2400" b="1" dirty="0">
                <a:latin typeface="Verizon NHG TX" panose="020B0604020202020204" pitchFamily="34" charset="0"/>
              </a:rPr>
              <a:t>SMS Engagement Overview</a:t>
            </a:r>
            <a:endParaRPr sz="2400" b="1" dirty="0">
              <a:latin typeface="Verizon NHG TX" panose="020B0604020202020204" pitchFamily="34" charset="0"/>
            </a:endParaRPr>
          </a:p>
        </p:txBody>
      </p:sp>
      <p:sp>
        <p:nvSpPr>
          <p:cNvPr id="1402" name="Google Shape;1402;p123"/>
          <p:cNvSpPr txBox="1"/>
          <p:nvPr/>
        </p:nvSpPr>
        <p:spPr>
          <a:xfrm>
            <a:off x="1376067" y="1302344"/>
            <a:ext cx="5437200" cy="1548800"/>
          </a:xfrm>
          <a:prstGeom prst="rect">
            <a:avLst/>
          </a:prstGeom>
          <a:noFill/>
          <a:ln>
            <a:noFill/>
          </a:ln>
        </p:spPr>
        <p:txBody>
          <a:bodyPr spcFirstLastPara="1" wrap="square" lIns="91433" tIns="45700" rIns="91433" bIns="45700" anchor="t" anchorCtr="0">
            <a:noAutofit/>
          </a:bodyPr>
          <a:lstStyle/>
          <a:p>
            <a:r>
              <a:rPr lang="en-US" sz="1600" b="1" dirty="0">
                <a:solidFill>
                  <a:srgbClr val="C00000"/>
                </a:solidFill>
                <a:latin typeface="Verizon NHG DS"/>
                <a:ea typeface="Verizon NHG DS"/>
                <a:cs typeface="Verizon NHG DS"/>
                <a:sym typeface="Verizon NHG DS"/>
              </a:rPr>
              <a:t>When can customers be contacted?</a:t>
            </a:r>
            <a:endParaRPr sz="1600" dirty="0">
              <a:solidFill>
                <a:srgbClr val="C00000"/>
              </a:solidFill>
              <a:latin typeface="Verizon NHG DS"/>
              <a:ea typeface="Verizon NHG DS"/>
              <a:cs typeface="Verizon NHG DS"/>
              <a:sym typeface="Verizon NHG DS"/>
            </a:endParaRPr>
          </a:p>
          <a:p>
            <a:r>
              <a:rPr lang="en-US" sz="1333" dirty="0">
                <a:solidFill>
                  <a:schemeClr val="dk1"/>
                </a:solidFill>
                <a:latin typeface="Verizon NHG DS"/>
                <a:ea typeface="Verizon NHG DS"/>
                <a:cs typeface="Verizon NHG DS"/>
                <a:sym typeface="Verizon NHG DS"/>
              </a:rPr>
              <a:t>All messages going from salesforce are sent to customers during </a:t>
            </a:r>
            <a:r>
              <a:rPr lang="en-US" sz="1333" b="1" dirty="0">
                <a:solidFill>
                  <a:schemeClr val="dk1"/>
                </a:solidFill>
                <a:latin typeface="Verizon NHG DS"/>
                <a:ea typeface="Verizon NHG DS"/>
                <a:cs typeface="Verizon NHG DS"/>
                <a:sym typeface="Verizon NHG DS"/>
              </a:rPr>
              <a:t>business hours </a:t>
            </a:r>
            <a:r>
              <a:rPr lang="en-US" sz="1333" dirty="0">
                <a:solidFill>
                  <a:schemeClr val="dk1"/>
                </a:solidFill>
                <a:latin typeface="Verizon NHG DS"/>
                <a:ea typeface="Verizon NHG DS"/>
                <a:cs typeface="Verizon NHG DS"/>
                <a:sym typeface="Verizon NHG DS"/>
              </a:rPr>
              <a:t>which are:</a:t>
            </a:r>
            <a:endParaRPr sz="1333" dirty="0">
              <a:latin typeface="Verizon NHG DS"/>
              <a:ea typeface="Verizon NHG DS"/>
              <a:cs typeface="Verizon NHG DS"/>
              <a:sym typeface="Verizon NHG DS"/>
            </a:endParaRPr>
          </a:p>
          <a:p>
            <a:pPr marL="220128" indent="-220128">
              <a:buClr>
                <a:schemeClr val="dk1"/>
              </a:buClr>
              <a:buSzPts val="1000"/>
              <a:buFont typeface="Verizon NHG DS"/>
              <a:buChar char="•"/>
            </a:pPr>
            <a:r>
              <a:rPr lang="en-US" sz="1333" dirty="0">
                <a:solidFill>
                  <a:schemeClr val="dk1"/>
                </a:solidFill>
                <a:latin typeface="Verizon NHG DS"/>
                <a:ea typeface="Verizon NHG DS"/>
                <a:cs typeface="Verizon NHG DS"/>
                <a:sym typeface="Verizon NHG DS"/>
              </a:rPr>
              <a:t>Monday - Friday: 9AM to 8PM </a:t>
            </a:r>
            <a:endParaRPr sz="1333" dirty="0">
              <a:latin typeface="Verizon NHG DS"/>
              <a:ea typeface="Verizon NHG DS"/>
              <a:cs typeface="Verizon NHG DS"/>
              <a:sym typeface="Verizon NHG DS"/>
            </a:endParaRPr>
          </a:p>
          <a:p>
            <a:pPr marL="220128" indent="-220128">
              <a:buClr>
                <a:schemeClr val="dk1"/>
              </a:buClr>
              <a:buSzPts val="1000"/>
              <a:buFont typeface="Verizon NHG DS"/>
              <a:buChar char="•"/>
            </a:pPr>
            <a:r>
              <a:rPr lang="en-US" sz="1333" dirty="0">
                <a:solidFill>
                  <a:schemeClr val="dk1"/>
                </a:solidFill>
                <a:latin typeface="Verizon NHG DS"/>
                <a:ea typeface="Verizon NHG DS"/>
                <a:cs typeface="Verizon NHG DS"/>
                <a:sym typeface="Verizon NHG DS"/>
              </a:rPr>
              <a:t>Saturday: 10AM to 6PM</a:t>
            </a:r>
            <a:endParaRPr sz="1333" dirty="0">
              <a:latin typeface="Verizon NHG DS"/>
              <a:ea typeface="Verizon NHG DS"/>
              <a:cs typeface="Verizon NHG DS"/>
              <a:sym typeface="Verizon NHG DS"/>
            </a:endParaRPr>
          </a:p>
          <a:p>
            <a:pPr marL="220128" indent="-220128">
              <a:buClr>
                <a:schemeClr val="dk1"/>
              </a:buClr>
              <a:buSzPts val="1000"/>
              <a:buFont typeface="Arial"/>
              <a:buChar char="•"/>
            </a:pPr>
            <a:r>
              <a:rPr lang="en-US" sz="1333" b="1" dirty="0" err="1">
                <a:solidFill>
                  <a:schemeClr val="dk1"/>
                </a:solidFill>
                <a:latin typeface="Verizon NHG DS"/>
                <a:ea typeface="Verizon NHG DS"/>
                <a:cs typeface="Verizon NHG DS"/>
                <a:sym typeface="Verizon NHG DS"/>
              </a:rPr>
              <a:t>Timezones</a:t>
            </a:r>
            <a:r>
              <a:rPr lang="en-US" sz="1333" b="1" dirty="0">
                <a:solidFill>
                  <a:schemeClr val="dk1"/>
                </a:solidFill>
                <a:latin typeface="Verizon NHG DS"/>
                <a:ea typeface="Verizon NHG DS"/>
                <a:cs typeface="Verizon NHG DS"/>
                <a:sym typeface="Verizon NHG DS"/>
              </a:rPr>
              <a:t> : </a:t>
            </a:r>
            <a:r>
              <a:rPr lang="en-US" sz="1333" dirty="0">
                <a:solidFill>
                  <a:schemeClr val="dk1"/>
                </a:solidFill>
                <a:latin typeface="Verizon NHG DS"/>
                <a:ea typeface="Verizon NHG DS"/>
                <a:cs typeface="Verizon NHG DS"/>
                <a:sym typeface="Verizon NHG DS"/>
              </a:rPr>
              <a:t>AKST, CST, EST, HAST, MST, PST, and Telesales EST</a:t>
            </a:r>
            <a:endParaRPr sz="1333" dirty="0">
              <a:latin typeface="Verizon NHG DS"/>
              <a:ea typeface="Verizon NHG DS"/>
              <a:cs typeface="Verizon NHG DS"/>
              <a:sym typeface="Verizon NHG DS"/>
            </a:endParaRPr>
          </a:p>
        </p:txBody>
      </p:sp>
      <p:sp>
        <p:nvSpPr>
          <p:cNvPr id="1403" name="Google Shape;1403;p123"/>
          <p:cNvSpPr txBox="1"/>
          <p:nvPr/>
        </p:nvSpPr>
        <p:spPr>
          <a:xfrm>
            <a:off x="1376067" y="2896535"/>
            <a:ext cx="4868800" cy="933600"/>
          </a:xfrm>
          <a:prstGeom prst="rect">
            <a:avLst/>
          </a:prstGeom>
          <a:noFill/>
          <a:ln>
            <a:noFill/>
          </a:ln>
        </p:spPr>
        <p:txBody>
          <a:bodyPr spcFirstLastPara="1" wrap="square" lIns="91433" tIns="45700" rIns="91433" bIns="45700" anchor="t" anchorCtr="0">
            <a:noAutofit/>
          </a:bodyPr>
          <a:lstStyle/>
          <a:p>
            <a:r>
              <a:rPr lang="en-US" sz="1600" b="1" dirty="0">
                <a:solidFill>
                  <a:srgbClr val="C00000"/>
                </a:solidFill>
                <a:latin typeface="Verizon NHG DS"/>
                <a:ea typeface="Verizon NHG DS"/>
                <a:cs typeface="Verizon NHG DS"/>
                <a:sym typeface="Verizon NHG DS"/>
              </a:rPr>
              <a:t>How many times can customers be contacted?</a:t>
            </a:r>
            <a:endParaRPr sz="1600" dirty="0">
              <a:latin typeface="Verizon NHG DS"/>
              <a:ea typeface="Verizon NHG DS"/>
              <a:cs typeface="Verizon NHG DS"/>
              <a:sym typeface="Verizon NHG DS"/>
            </a:endParaRPr>
          </a:p>
          <a:p>
            <a:r>
              <a:rPr lang="en-US" sz="1333" dirty="0">
                <a:solidFill>
                  <a:schemeClr val="dk1"/>
                </a:solidFill>
                <a:latin typeface="Verizon NHG DS"/>
                <a:ea typeface="Verizon NHG DS"/>
                <a:cs typeface="Verizon NHG DS"/>
                <a:sym typeface="Verizon NHG DS"/>
              </a:rPr>
              <a:t>For every one customer response a rep can send </a:t>
            </a:r>
            <a:r>
              <a:rPr lang="en-US" sz="1333" b="1" dirty="0">
                <a:solidFill>
                  <a:schemeClr val="dk1"/>
                </a:solidFill>
                <a:latin typeface="Verizon NHG DS"/>
                <a:ea typeface="Verizon NHG DS"/>
                <a:cs typeface="Verizon NHG DS"/>
                <a:sym typeface="Verizon NHG DS"/>
              </a:rPr>
              <a:t>3 free form replies</a:t>
            </a:r>
            <a:r>
              <a:rPr lang="en-US" sz="1333" dirty="0">
                <a:solidFill>
                  <a:schemeClr val="dk1"/>
                </a:solidFill>
                <a:latin typeface="Verizon NHG DS"/>
                <a:ea typeface="Verizon NHG DS"/>
                <a:cs typeface="Verizon NHG DS"/>
                <a:sym typeface="Verizon NHG DS"/>
              </a:rPr>
              <a:t>. Free form replies are queued to be sent during business hours.</a:t>
            </a:r>
            <a:endParaRPr sz="1467" dirty="0">
              <a:latin typeface="Verizon NHG DS"/>
              <a:ea typeface="Verizon NHG DS"/>
              <a:cs typeface="Verizon NHG DS"/>
              <a:sym typeface="Verizon NHG DS"/>
            </a:endParaRPr>
          </a:p>
        </p:txBody>
      </p:sp>
      <p:sp>
        <p:nvSpPr>
          <p:cNvPr id="1404" name="Google Shape;1404;p123"/>
          <p:cNvSpPr txBox="1"/>
          <p:nvPr/>
        </p:nvSpPr>
        <p:spPr>
          <a:xfrm>
            <a:off x="1376067" y="4015737"/>
            <a:ext cx="4868800" cy="1138400"/>
          </a:xfrm>
          <a:prstGeom prst="rect">
            <a:avLst/>
          </a:prstGeom>
          <a:noFill/>
          <a:ln>
            <a:noFill/>
          </a:ln>
        </p:spPr>
        <p:txBody>
          <a:bodyPr spcFirstLastPara="1" wrap="square" lIns="91433" tIns="45700" rIns="91433" bIns="45700" anchor="t" anchorCtr="0">
            <a:noAutofit/>
          </a:bodyPr>
          <a:lstStyle/>
          <a:p>
            <a:r>
              <a:rPr lang="en-US" sz="1600" b="1" dirty="0">
                <a:solidFill>
                  <a:srgbClr val="C00000"/>
                </a:solidFill>
                <a:latin typeface="Verizon NHG DS"/>
                <a:ea typeface="Verizon NHG DS"/>
                <a:cs typeface="Verizon NHG DS"/>
                <a:sym typeface="Verizon NHG DS"/>
              </a:rPr>
              <a:t>How do customers opt out of messaging?</a:t>
            </a:r>
            <a:endParaRPr sz="1600" dirty="0">
              <a:latin typeface="Verizon NHG DS"/>
              <a:ea typeface="Verizon NHG DS"/>
              <a:cs typeface="Verizon NHG DS"/>
              <a:sym typeface="Verizon NHG DS"/>
            </a:endParaRPr>
          </a:p>
          <a:p>
            <a:pPr marL="220128" indent="-220128">
              <a:buClr>
                <a:schemeClr val="dk1"/>
              </a:buClr>
              <a:buSzPts val="1000"/>
              <a:buFont typeface="Arial"/>
              <a:buChar char="•"/>
            </a:pPr>
            <a:r>
              <a:rPr lang="en-US" sz="1333" dirty="0">
                <a:solidFill>
                  <a:schemeClr val="dk1"/>
                </a:solidFill>
                <a:latin typeface="Verizon NHG DS"/>
                <a:ea typeface="Verizon NHG DS"/>
                <a:cs typeface="Verizon NHG DS"/>
                <a:sym typeface="Verizon NHG DS"/>
              </a:rPr>
              <a:t>Customer replies </a:t>
            </a:r>
            <a:r>
              <a:rPr lang="en-US" sz="1333" b="1" dirty="0">
                <a:solidFill>
                  <a:schemeClr val="dk1"/>
                </a:solidFill>
                <a:latin typeface="Verizon NHG DS"/>
                <a:ea typeface="Verizon NHG DS"/>
                <a:cs typeface="Verizon NHG DS"/>
                <a:sym typeface="Verizon NHG DS"/>
              </a:rPr>
              <a:t>“E”</a:t>
            </a:r>
            <a:r>
              <a:rPr lang="en-US" sz="1333" dirty="0">
                <a:solidFill>
                  <a:schemeClr val="dk1"/>
                </a:solidFill>
                <a:latin typeface="Verizon NHG DS"/>
                <a:ea typeface="Verizon NHG DS"/>
                <a:cs typeface="Verizon NHG DS"/>
                <a:sym typeface="Verizon NHG DS"/>
              </a:rPr>
              <a:t> to a message and no longer will receive messages for that event </a:t>
            </a:r>
            <a:endParaRPr sz="1333" dirty="0">
              <a:latin typeface="Verizon NHG DS"/>
              <a:ea typeface="Verizon NHG DS"/>
              <a:cs typeface="Verizon NHG DS"/>
              <a:sym typeface="Verizon NHG DS"/>
            </a:endParaRPr>
          </a:p>
          <a:p>
            <a:pPr marL="220128" indent="-220128">
              <a:buClr>
                <a:schemeClr val="dk1"/>
              </a:buClr>
              <a:buSzPts val="1000"/>
              <a:buFont typeface="Arial"/>
              <a:buChar char="•"/>
            </a:pPr>
            <a:r>
              <a:rPr lang="en-US" sz="1333" dirty="0">
                <a:solidFill>
                  <a:schemeClr val="dk1"/>
                </a:solidFill>
                <a:latin typeface="Verizon NHG DS"/>
                <a:ea typeface="Verizon NHG DS"/>
                <a:cs typeface="Verizon NHG DS"/>
                <a:sym typeface="Verizon NHG DS"/>
              </a:rPr>
              <a:t>Customer replies “E” and then </a:t>
            </a:r>
            <a:r>
              <a:rPr lang="en-US" sz="1333" b="1" dirty="0">
                <a:solidFill>
                  <a:schemeClr val="dk1"/>
                </a:solidFill>
                <a:latin typeface="Verizon NHG DS"/>
                <a:ea typeface="Verizon NHG DS"/>
                <a:cs typeface="Verizon NHG DS"/>
                <a:sym typeface="Verizon NHG DS"/>
              </a:rPr>
              <a:t>“X”</a:t>
            </a:r>
            <a:r>
              <a:rPr lang="en-US" sz="1333" dirty="0">
                <a:solidFill>
                  <a:schemeClr val="dk1"/>
                </a:solidFill>
                <a:latin typeface="Verizon NHG DS"/>
                <a:ea typeface="Verizon NHG DS"/>
                <a:cs typeface="Verizon NHG DS"/>
                <a:sym typeface="Verizon NHG DS"/>
              </a:rPr>
              <a:t> if they want to opt out at the account level (DNS = true)</a:t>
            </a:r>
            <a:endParaRPr sz="1333" dirty="0">
              <a:latin typeface="Verizon NHG DS"/>
              <a:ea typeface="Verizon NHG DS"/>
              <a:cs typeface="Verizon NHG DS"/>
              <a:sym typeface="Verizon NHG DS"/>
            </a:endParaRPr>
          </a:p>
        </p:txBody>
      </p:sp>
      <p:sp>
        <p:nvSpPr>
          <p:cNvPr id="1405" name="Google Shape;1405;p123"/>
          <p:cNvSpPr txBox="1"/>
          <p:nvPr/>
        </p:nvSpPr>
        <p:spPr>
          <a:xfrm>
            <a:off x="7517751" y="2896536"/>
            <a:ext cx="4465200" cy="748800"/>
          </a:xfrm>
          <a:prstGeom prst="rect">
            <a:avLst/>
          </a:prstGeom>
          <a:noFill/>
          <a:ln>
            <a:noFill/>
          </a:ln>
        </p:spPr>
        <p:txBody>
          <a:bodyPr spcFirstLastPara="1" wrap="square" lIns="91433" tIns="45700" rIns="91433" bIns="45700" anchor="t" anchorCtr="0">
            <a:noAutofit/>
          </a:bodyPr>
          <a:lstStyle/>
          <a:p>
            <a:r>
              <a:rPr lang="en-US" sz="1600" b="1">
                <a:solidFill>
                  <a:srgbClr val="C00000"/>
                </a:solidFill>
                <a:latin typeface="Verizon NHG DS"/>
                <a:ea typeface="Verizon NHG DS"/>
                <a:cs typeface="Verizon NHG DS"/>
                <a:sym typeface="Verizon NHG DS"/>
              </a:rPr>
              <a:t>How long can messages be? </a:t>
            </a:r>
            <a:endParaRPr sz="1600">
              <a:latin typeface="Verizon NHG DS"/>
              <a:ea typeface="Verizon NHG DS"/>
              <a:cs typeface="Verizon NHG DS"/>
              <a:sym typeface="Verizon NHG DS"/>
            </a:endParaRPr>
          </a:p>
          <a:p>
            <a:endParaRPr sz="133" b="1">
              <a:solidFill>
                <a:srgbClr val="C00000"/>
              </a:solidFill>
              <a:latin typeface="Verizon NHG DS"/>
              <a:ea typeface="Verizon NHG DS"/>
              <a:cs typeface="Verizon NHG DS"/>
              <a:sym typeface="Verizon NHG DS"/>
            </a:endParaRPr>
          </a:p>
          <a:p>
            <a:r>
              <a:rPr lang="en-US" sz="1333">
                <a:solidFill>
                  <a:schemeClr val="dk1"/>
                </a:solidFill>
                <a:latin typeface="Verizon NHG DS"/>
                <a:ea typeface="Verizon NHG DS"/>
                <a:cs typeface="Verizon NHG DS"/>
                <a:sym typeface="Verizon NHG DS"/>
              </a:rPr>
              <a:t>With message concatenation messages are capped at </a:t>
            </a:r>
            <a:r>
              <a:rPr lang="en-US" sz="1333" b="1">
                <a:solidFill>
                  <a:schemeClr val="dk1"/>
                </a:solidFill>
                <a:latin typeface="Verizon NHG DS"/>
                <a:ea typeface="Verizon NHG DS"/>
                <a:cs typeface="Verizon NHG DS"/>
                <a:sym typeface="Verizon NHG DS"/>
              </a:rPr>
              <a:t>700</a:t>
            </a:r>
            <a:r>
              <a:rPr lang="en-US" sz="1333">
                <a:solidFill>
                  <a:schemeClr val="dk1"/>
                </a:solidFill>
                <a:latin typeface="Verizon NHG DS"/>
                <a:ea typeface="Verizon NHG DS"/>
                <a:cs typeface="Verizon NHG DS"/>
                <a:sym typeface="Verizon NHG DS"/>
              </a:rPr>
              <a:t> characters.</a:t>
            </a:r>
            <a:endParaRPr sz="1467">
              <a:latin typeface="Verizon NHG DS"/>
              <a:ea typeface="Verizon NHG DS"/>
              <a:cs typeface="Verizon NHG DS"/>
              <a:sym typeface="Verizon NHG DS"/>
            </a:endParaRPr>
          </a:p>
        </p:txBody>
      </p:sp>
      <p:sp>
        <p:nvSpPr>
          <p:cNvPr id="1406" name="Google Shape;1406;p123"/>
          <p:cNvSpPr txBox="1"/>
          <p:nvPr/>
        </p:nvSpPr>
        <p:spPr>
          <a:xfrm>
            <a:off x="7340132" y="1497345"/>
            <a:ext cx="4465200" cy="1158800"/>
          </a:xfrm>
          <a:prstGeom prst="rect">
            <a:avLst/>
          </a:prstGeom>
          <a:noFill/>
          <a:ln>
            <a:noFill/>
          </a:ln>
        </p:spPr>
        <p:txBody>
          <a:bodyPr spcFirstLastPara="1" wrap="square" lIns="91433" tIns="45700" rIns="91433" bIns="45700" anchor="t" anchorCtr="0">
            <a:noAutofit/>
          </a:bodyPr>
          <a:lstStyle/>
          <a:p>
            <a:r>
              <a:rPr lang="en-US" sz="1600" b="1">
                <a:solidFill>
                  <a:srgbClr val="C00000"/>
                </a:solidFill>
                <a:latin typeface="Verizon NHG DS"/>
                <a:ea typeface="Verizon NHG DS"/>
                <a:cs typeface="Verizon NHG DS"/>
                <a:sym typeface="Verizon NHG DS"/>
              </a:rPr>
              <a:t>Is any content required in messages?</a:t>
            </a:r>
            <a:endParaRPr sz="1600">
              <a:latin typeface="Verizon NHG DS"/>
              <a:ea typeface="Verizon NHG DS"/>
              <a:cs typeface="Verizon NHG DS"/>
              <a:sym typeface="Verizon NHG DS"/>
            </a:endParaRPr>
          </a:p>
          <a:p>
            <a:endParaRPr sz="133" b="1">
              <a:solidFill>
                <a:schemeClr val="dk1"/>
              </a:solidFill>
              <a:latin typeface="Verizon NHG DS"/>
              <a:ea typeface="Verizon NHG DS"/>
              <a:cs typeface="Verizon NHG DS"/>
              <a:sym typeface="Verizon NHG DS"/>
            </a:endParaRPr>
          </a:p>
          <a:p>
            <a:pPr marL="220128" indent="-220128">
              <a:buClr>
                <a:schemeClr val="dk1"/>
              </a:buClr>
              <a:buSzPts val="1000"/>
              <a:buFont typeface="Arial"/>
              <a:buChar char="•"/>
            </a:pPr>
            <a:r>
              <a:rPr lang="en-US" sz="1333">
                <a:solidFill>
                  <a:schemeClr val="dk1"/>
                </a:solidFill>
                <a:latin typeface="Verizon NHG DS"/>
                <a:ea typeface="Verizon NHG DS"/>
                <a:cs typeface="Verizon NHG DS"/>
                <a:sym typeface="Verizon NHG DS"/>
              </a:rPr>
              <a:t>Messages to Verizon </a:t>
            </a:r>
            <a:r>
              <a:rPr lang="en-US" sz="1333" b="1">
                <a:solidFill>
                  <a:schemeClr val="dk1"/>
                </a:solidFill>
                <a:latin typeface="Verizon NHG DS"/>
                <a:ea typeface="Verizon NHG DS"/>
                <a:cs typeface="Verizon NHG DS"/>
                <a:sym typeface="Verizon NHG DS"/>
              </a:rPr>
              <a:t>customers</a:t>
            </a:r>
            <a:r>
              <a:rPr lang="en-US" sz="1333">
                <a:solidFill>
                  <a:schemeClr val="dk1"/>
                </a:solidFill>
                <a:latin typeface="Verizon NHG DS"/>
                <a:ea typeface="Verizon NHG DS"/>
                <a:cs typeface="Verizon NHG DS"/>
                <a:sym typeface="Verizon NHG DS"/>
              </a:rPr>
              <a:t> must include “FreeVzMsg” at the end of the SMS</a:t>
            </a:r>
            <a:endParaRPr sz="1333">
              <a:latin typeface="Verizon NHG DS"/>
              <a:ea typeface="Verizon NHG DS"/>
              <a:cs typeface="Verizon NHG DS"/>
              <a:sym typeface="Verizon NHG DS"/>
            </a:endParaRPr>
          </a:p>
          <a:p>
            <a:pPr marL="220128" indent="-220128">
              <a:buClr>
                <a:schemeClr val="dk1"/>
              </a:buClr>
              <a:buSzPts val="1000"/>
              <a:buFont typeface="Arial"/>
              <a:buChar char="•"/>
            </a:pPr>
            <a:r>
              <a:rPr lang="en-US" sz="1333">
                <a:solidFill>
                  <a:schemeClr val="dk1"/>
                </a:solidFill>
                <a:latin typeface="Verizon NHG DS"/>
                <a:ea typeface="Verizon NHG DS"/>
                <a:cs typeface="Verizon NHG DS"/>
                <a:sym typeface="Verizon NHG DS"/>
              </a:rPr>
              <a:t>Messages to </a:t>
            </a:r>
            <a:r>
              <a:rPr lang="en-US" sz="1333" b="1">
                <a:solidFill>
                  <a:schemeClr val="dk1"/>
                </a:solidFill>
                <a:latin typeface="Verizon NHG DS"/>
                <a:ea typeface="Verizon NHG DS"/>
                <a:cs typeface="Verizon NHG DS"/>
                <a:sym typeface="Verizon NHG DS"/>
              </a:rPr>
              <a:t>prospects</a:t>
            </a:r>
            <a:r>
              <a:rPr lang="en-US" sz="1333">
                <a:solidFill>
                  <a:schemeClr val="dk1"/>
                </a:solidFill>
                <a:latin typeface="Verizon NHG DS"/>
                <a:ea typeface="Verizon NHG DS"/>
                <a:cs typeface="Verizon NHG DS"/>
                <a:sym typeface="Verizon NHG DS"/>
              </a:rPr>
              <a:t> must Include “Msg data rates apply” at the end of the SMS</a:t>
            </a:r>
            <a:endParaRPr sz="1333">
              <a:latin typeface="Verizon NHG DS"/>
              <a:ea typeface="Verizon NHG DS"/>
              <a:cs typeface="Verizon NHG DS"/>
              <a:sym typeface="Verizon NHG DS"/>
            </a:endParaRPr>
          </a:p>
        </p:txBody>
      </p:sp>
      <p:sp>
        <p:nvSpPr>
          <p:cNvPr id="1407" name="Google Shape;1407;p123"/>
          <p:cNvSpPr txBox="1"/>
          <p:nvPr/>
        </p:nvSpPr>
        <p:spPr>
          <a:xfrm>
            <a:off x="1376067" y="5310132"/>
            <a:ext cx="4868800" cy="933600"/>
          </a:xfrm>
          <a:prstGeom prst="rect">
            <a:avLst/>
          </a:prstGeom>
          <a:noFill/>
          <a:ln>
            <a:noFill/>
          </a:ln>
        </p:spPr>
        <p:txBody>
          <a:bodyPr spcFirstLastPara="1" wrap="square" lIns="91433" tIns="45700" rIns="91433" bIns="45700" anchor="t" anchorCtr="0">
            <a:noAutofit/>
          </a:bodyPr>
          <a:lstStyle/>
          <a:p>
            <a:r>
              <a:rPr lang="en-US" sz="1600" b="1">
                <a:solidFill>
                  <a:srgbClr val="C00000"/>
                </a:solidFill>
                <a:latin typeface="Verizon NHG DS"/>
                <a:ea typeface="Verizon NHG DS"/>
                <a:cs typeface="Verizon NHG DS"/>
                <a:sym typeface="Verizon NHG DS"/>
              </a:rPr>
              <a:t>What happens if a lead requires action?</a:t>
            </a:r>
            <a:endParaRPr sz="1600">
              <a:latin typeface="Verizon NHG DS"/>
              <a:ea typeface="Verizon NHG DS"/>
              <a:cs typeface="Verizon NHG DS"/>
              <a:sym typeface="Verizon NHG DS"/>
            </a:endParaRPr>
          </a:p>
          <a:p>
            <a:r>
              <a:rPr lang="en-US" sz="1333">
                <a:solidFill>
                  <a:schemeClr val="dk1"/>
                </a:solidFill>
                <a:latin typeface="Verizon NHG DS"/>
                <a:ea typeface="Verizon NHG DS"/>
                <a:cs typeface="Verizon NHG DS"/>
                <a:sym typeface="Verizon NHG DS"/>
              </a:rPr>
              <a:t>Reps and managers are messaged to their best device during store business hours to alert them when a </a:t>
            </a:r>
            <a:r>
              <a:rPr lang="en-US" sz="1333" b="1">
                <a:solidFill>
                  <a:schemeClr val="dk1"/>
                </a:solidFill>
                <a:latin typeface="Verizon NHG DS"/>
                <a:ea typeface="Verizon NHG DS"/>
                <a:cs typeface="Verizon NHG DS"/>
                <a:sym typeface="Verizon NHG DS"/>
              </a:rPr>
              <a:t>lead requires action</a:t>
            </a:r>
            <a:endParaRPr sz="1467">
              <a:latin typeface="Verizon NHG DS"/>
              <a:ea typeface="Verizon NHG DS"/>
              <a:cs typeface="Verizon NHG DS"/>
              <a:sym typeface="Verizon NHG DS"/>
            </a:endParaRPr>
          </a:p>
        </p:txBody>
      </p:sp>
      <p:sp>
        <p:nvSpPr>
          <p:cNvPr id="1408" name="Google Shape;1408;p123"/>
          <p:cNvSpPr txBox="1"/>
          <p:nvPr/>
        </p:nvSpPr>
        <p:spPr>
          <a:xfrm>
            <a:off x="7478280" y="3926928"/>
            <a:ext cx="4465200" cy="1159200"/>
          </a:xfrm>
          <a:prstGeom prst="rect">
            <a:avLst/>
          </a:prstGeom>
          <a:noFill/>
          <a:ln>
            <a:noFill/>
          </a:ln>
        </p:spPr>
        <p:txBody>
          <a:bodyPr spcFirstLastPara="1" wrap="square" lIns="91433" tIns="45700" rIns="91433" bIns="45700" anchor="t" anchorCtr="0">
            <a:noAutofit/>
          </a:bodyPr>
          <a:lstStyle/>
          <a:p>
            <a:r>
              <a:rPr lang="en-US" sz="1600" b="1">
                <a:solidFill>
                  <a:srgbClr val="C00000"/>
                </a:solidFill>
                <a:latin typeface="Verizon NHG DS"/>
                <a:ea typeface="Verizon NHG DS"/>
                <a:cs typeface="Verizon NHG DS"/>
                <a:sym typeface="Verizon NHG DS"/>
              </a:rPr>
              <a:t>What happens if a lead attempts to confirm their message was received?</a:t>
            </a:r>
            <a:endParaRPr sz="1600">
              <a:latin typeface="Verizon NHG DS"/>
              <a:ea typeface="Verizon NHG DS"/>
              <a:cs typeface="Verizon NHG DS"/>
              <a:sym typeface="Verizon NHG DS"/>
            </a:endParaRPr>
          </a:p>
          <a:p>
            <a:r>
              <a:rPr lang="en-US" sz="1333">
                <a:solidFill>
                  <a:schemeClr val="dk1"/>
                </a:solidFill>
                <a:latin typeface="Verizon NHG DS"/>
                <a:ea typeface="Verizon NHG DS"/>
                <a:cs typeface="Verizon NHG DS"/>
                <a:sym typeface="Verizon NHG DS"/>
              </a:rPr>
              <a:t>An automated reply will be sent during business hours to confirm that the lead’s message was </a:t>
            </a:r>
            <a:r>
              <a:rPr lang="en-US" sz="1333" b="1">
                <a:solidFill>
                  <a:schemeClr val="dk1"/>
                </a:solidFill>
                <a:latin typeface="Verizon NHG DS"/>
                <a:ea typeface="Verizon NHG DS"/>
                <a:cs typeface="Verizon NHG DS"/>
                <a:sym typeface="Verizon NHG DS"/>
              </a:rPr>
              <a:t>received</a:t>
            </a:r>
            <a:r>
              <a:rPr lang="en-US" sz="1333">
                <a:solidFill>
                  <a:schemeClr val="dk1"/>
                </a:solidFill>
                <a:latin typeface="Verizon NHG DS"/>
                <a:ea typeface="Verizon NHG DS"/>
                <a:cs typeface="Verizon NHG DS"/>
                <a:sym typeface="Verizon NHG DS"/>
              </a:rPr>
              <a:t> and that a rep will </a:t>
            </a:r>
            <a:r>
              <a:rPr lang="en-US" sz="1333" b="1">
                <a:solidFill>
                  <a:schemeClr val="dk1"/>
                </a:solidFill>
                <a:latin typeface="Verizon NHG DS"/>
                <a:ea typeface="Verizon NHG DS"/>
                <a:cs typeface="Verizon NHG DS"/>
                <a:sym typeface="Verizon NHG DS"/>
              </a:rPr>
              <a:t>respond shortly</a:t>
            </a:r>
            <a:endParaRPr sz="1333">
              <a:latin typeface="Verizon NHG DS"/>
              <a:ea typeface="Verizon NHG DS"/>
              <a:cs typeface="Verizon NHG DS"/>
              <a:sym typeface="Verizon NHG DS"/>
            </a:endParaRPr>
          </a:p>
        </p:txBody>
      </p:sp>
      <p:grpSp>
        <p:nvGrpSpPr>
          <p:cNvPr id="1409" name="Google Shape;1409;p123"/>
          <p:cNvGrpSpPr/>
          <p:nvPr/>
        </p:nvGrpSpPr>
        <p:grpSpPr>
          <a:xfrm>
            <a:off x="564462" y="1496199"/>
            <a:ext cx="814701" cy="814699"/>
            <a:chOff x="1436688" y="823913"/>
            <a:chExt cx="522289" cy="522288"/>
          </a:xfrm>
        </p:grpSpPr>
        <p:sp>
          <p:nvSpPr>
            <p:cNvPr id="1410" name="Google Shape;1410;p123"/>
            <p:cNvSpPr/>
            <p:nvPr/>
          </p:nvSpPr>
          <p:spPr>
            <a:xfrm>
              <a:off x="1436688" y="823913"/>
              <a:ext cx="522289" cy="522288"/>
            </a:xfrm>
            <a:custGeom>
              <a:avLst/>
              <a:gdLst/>
              <a:ahLst/>
              <a:cxnLst/>
              <a:rect l="l" t="t" r="r" b="b"/>
              <a:pathLst>
                <a:path w="657" h="658" extrusionOk="0">
                  <a:moveTo>
                    <a:pt x="328" y="658"/>
                  </a:moveTo>
                  <a:lnTo>
                    <a:pt x="328" y="658"/>
                  </a:lnTo>
                  <a:lnTo>
                    <a:pt x="312" y="657"/>
                  </a:lnTo>
                  <a:lnTo>
                    <a:pt x="294" y="655"/>
                  </a:lnTo>
                  <a:lnTo>
                    <a:pt x="278" y="654"/>
                  </a:lnTo>
                  <a:lnTo>
                    <a:pt x="262" y="651"/>
                  </a:lnTo>
                  <a:lnTo>
                    <a:pt x="246" y="647"/>
                  </a:lnTo>
                  <a:lnTo>
                    <a:pt x="231" y="643"/>
                  </a:lnTo>
                  <a:lnTo>
                    <a:pt x="200" y="631"/>
                  </a:lnTo>
                  <a:lnTo>
                    <a:pt x="172" y="618"/>
                  </a:lnTo>
                  <a:lnTo>
                    <a:pt x="145" y="602"/>
                  </a:lnTo>
                  <a:lnTo>
                    <a:pt x="120" y="583"/>
                  </a:lnTo>
                  <a:lnTo>
                    <a:pt x="96" y="561"/>
                  </a:lnTo>
                  <a:lnTo>
                    <a:pt x="76" y="537"/>
                  </a:lnTo>
                  <a:lnTo>
                    <a:pt x="57" y="513"/>
                  </a:lnTo>
                  <a:lnTo>
                    <a:pt x="39" y="485"/>
                  </a:lnTo>
                  <a:lnTo>
                    <a:pt x="26" y="456"/>
                  </a:lnTo>
                  <a:lnTo>
                    <a:pt x="15" y="427"/>
                  </a:lnTo>
                  <a:lnTo>
                    <a:pt x="10" y="411"/>
                  </a:lnTo>
                  <a:lnTo>
                    <a:pt x="7" y="395"/>
                  </a:lnTo>
                  <a:lnTo>
                    <a:pt x="3" y="379"/>
                  </a:lnTo>
                  <a:lnTo>
                    <a:pt x="2" y="362"/>
                  </a:lnTo>
                  <a:lnTo>
                    <a:pt x="0" y="345"/>
                  </a:lnTo>
                  <a:lnTo>
                    <a:pt x="0" y="329"/>
                  </a:lnTo>
                  <a:lnTo>
                    <a:pt x="0" y="329"/>
                  </a:lnTo>
                  <a:lnTo>
                    <a:pt x="0" y="311"/>
                  </a:lnTo>
                  <a:lnTo>
                    <a:pt x="2" y="295"/>
                  </a:lnTo>
                  <a:lnTo>
                    <a:pt x="3" y="279"/>
                  </a:lnTo>
                  <a:lnTo>
                    <a:pt x="7" y="263"/>
                  </a:lnTo>
                  <a:lnTo>
                    <a:pt x="10" y="247"/>
                  </a:lnTo>
                  <a:lnTo>
                    <a:pt x="15" y="231"/>
                  </a:lnTo>
                  <a:lnTo>
                    <a:pt x="26" y="201"/>
                  </a:lnTo>
                  <a:lnTo>
                    <a:pt x="39" y="172"/>
                  </a:lnTo>
                  <a:lnTo>
                    <a:pt x="57" y="145"/>
                  </a:lnTo>
                  <a:lnTo>
                    <a:pt x="76" y="119"/>
                  </a:lnTo>
                  <a:lnTo>
                    <a:pt x="96" y="96"/>
                  </a:lnTo>
                  <a:lnTo>
                    <a:pt x="120" y="75"/>
                  </a:lnTo>
                  <a:lnTo>
                    <a:pt x="145" y="56"/>
                  </a:lnTo>
                  <a:lnTo>
                    <a:pt x="172" y="40"/>
                  </a:lnTo>
                  <a:lnTo>
                    <a:pt x="200" y="25"/>
                  </a:lnTo>
                  <a:lnTo>
                    <a:pt x="231" y="14"/>
                  </a:lnTo>
                  <a:lnTo>
                    <a:pt x="246" y="10"/>
                  </a:lnTo>
                  <a:lnTo>
                    <a:pt x="262" y="6"/>
                  </a:lnTo>
                  <a:lnTo>
                    <a:pt x="278" y="4"/>
                  </a:lnTo>
                  <a:lnTo>
                    <a:pt x="294" y="1"/>
                  </a:lnTo>
                  <a:lnTo>
                    <a:pt x="312" y="0"/>
                  </a:lnTo>
                  <a:lnTo>
                    <a:pt x="328" y="0"/>
                  </a:lnTo>
                  <a:lnTo>
                    <a:pt x="328" y="0"/>
                  </a:lnTo>
                  <a:lnTo>
                    <a:pt x="346" y="0"/>
                  </a:lnTo>
                  <a:lnTo>
                    <a:pt x="362" y="1"/>
                  </a:lnTo>
                  <a:lnTo>
                    <a:pt x="379" y="4"/>
                  </a:lnTo>
                  <a:lnTo>
                    <a:pt x="395" y="6"/>
                  </a:lnTo>
                  <a:lnTo>
                    <a:pt x="411" y="10"/>
                  </a:lnTo>
                  <a:lnTo>
                    <a:pt x="426" y="14"/>
                  </a:lnTo>
                  <a:lnTo>
                    <a:pt x="457" y="25"/>
                  </a:lnTo>
                  <a:lnTo>
                    <a:pt x="485" y="40"/>
                  </a:lnTo>
                  <a:lnTo>
                    <a:pt x="512" y="56"/>
                  </a:lnTo>
                  <a:lnTo>
                    <a:pt x="538" y="75"/>
                  </a:lnTo>
                  <a:lnTo>
                    <a:pt x="560" y="96"/>
                  </a:lnTo>
                  <a:lnTo>
                    <a:pt x="582" y="119"/>
                  </a:lnTo>
                  <a:lnTo>
                    <a:pt x="601" y="145"/>
                  </a:lnTo>
                  <a:lnTo>
                    <a:pt x="618" y="172"/>
                  </a:lnTo>
                  <a:lnTo>
                    <a:pt x="632" y="201"/>
                  </a:lnTo>
                  <a:lnTo>
                    <a:pt x="642" y="231"/>
                  </a:lnTo>
                  <a:lnTo>
                    <a:pt x="646" y="247"/>
                  </a:lnTo>
                  <a:lnTo>
                    <a:pt x="650" y="263"/>
                  </a:lnTo>
                  <a:lnTo>
                    <a:pt x="653" y="279"/>
                  </a:lnTo>
                  <a:lnTo>
                    <a:pt x="656" y="295"/>
                  </a:lnTo>
                  <a:lnTo>
                    <a:pt x="657" y="311"/>
                  </a:lnTo>
                  <a:lnTo>
                    <a:pt x="657" y="329"/>
                  </a:lnTo>
                  <a:lnTo>
                    <a:pt x="657" y="329"/>
                  </a:lnTo>
                  <a:lnTo>
                    <a:pt x="657" y="345"/>
                  </a:lnTo>
                  <a:lnTo>
                    <a:pt x="656" y="362"/>
                  </a:lnTo>
                  <a:lnTo>
                    <a:pt x="653" y="379"/>
                  </a:lnTo>
                  <a:lnTo>
                    <a:pt x="650" y="395"/>
                  </a:lnTo>
                  <a:lnTo>
                    <a:pt x="646" y="411"/>
                  </a:lnTo>
                  <a:lnTo>
                    <a:pt x="642" y="427"/>
                  </a:lnTo>
                  <a:lnTo>
                    <a:pt x="632" y="456"/>
                  </a:lnTo>
                  <a:lnTo>
                    <a:pt x="618" y="485"/>
                  </a:lnTo>
                  <a:lnTo>
                    <a:pt x="601" y="513"/>
                  </a:lnTo>
                  <a:lnTo>
                    <a:pt x="582" y="537"/>
                  </a:lnTo>
                  <a:lnTo>
                    <a:pt x="560" y="561"/>
                  </a:lnTo>
                  <a:lnTo>
                    <a:pt x="538" y="583"/>
                  </a:lnTo>
                  <a:lnTo>
                    <a:pt x="512" y="602"/>
                  </a:lnTo>
                  <a:lnTo>
                    <a:pt x="485" y="618"/>
                  </a:lnTo>
                  <a:lnTo>
                    <a:pt x="457" y="631"/>
                  </a:lnTo>
                  <a:lnTo>
                    <a:pt x="426" y="643"/>
                  </a:lnTo>
                  <a:lnTo>
                    <a:pt x="411" y="647"/>
                  </a:lnTo>
                  <a:lnTo>
                    <a:pt x="395" y="651"/>
                  </a:lnTo>
                  <a:lnTo>
                    <a:pt x="379" y="654"/>
                  </a:lnTo>
                  <a:lnTo>
                    <a:pt x="362" y="655"/>
                  </a:lnTo>
                  <a:lnTo>
                    <a:pt x="346" y="657"/>
                  </a:lnTo>
                  <a:lnTo>
                    <a:pt x="328" y="658"/>
                  </a:lnTo>
                  <a:lnTo>
                    <a:pt x="328" y="658"/>
                  </a:lnTo>
                  <a:close/>
                  <a:moveTo>
                    <a:pt x="328" y="37"/>
                  </a:moveTo>
                  <a:lnTo>
                    <a:pt x="328" y="37"/>
                  </a:lnTo>
                  <a:lnTo>
                    <a:pt x="299" y="39"/>
                  </a:lnTo>
                  <a:lnTo>
                    <a:pt x="270" y="43"/>
                  </a:lnTo>
                  <a:lnTo>
                    <a:pt x="242" y="51"/>
                  </a:lnTo>
                  <a:lnTo>
                    <a:pt x="215" y="60"/>
                  </a:lnTo>
                  <a:lnTo>
                    <a:pt x="190" y="72"/>
                  </a:lnTo>
                  <a:lnTo>
                    <a:pt x="166" y="87"/>
                  </a:lnTo>
                  <a:lnTo>
                    <a:pt x="144" y="104"/>
                  </a:lnTo>
                  <a:lnTo>
                    <a:pt x="123" y="123"/>
                  </a:lnTo>
                  <a:lnTo>
                    <a:pt x="104" y="143"/>
                  </a:lnTo>
                  <a:lnTo>
                    <a:pt x="88" y="166"/>
                  </a:lnTo>
                  <a:lnTo>
                    <a:pt x="73" y="190"/>
                  </a:lnTo>
                  <a:lnTo>
                    <a:pt x="61" y="216"/>
                  </a:lnTo>
                  <a:lnTo>
                    <a:pt x="50" y="242"/>
                  </a:lnTo>
                  <a:lnTo>
                    <a:pt x="43" y="270"/>
                  </a:lnTo>
                  <a:lnTo>
                    <a:pt x="39" y="299"/>
                  </a:lnTo>
                  <a:lnTo>
                    <a:pt x="38" y="329"/>
                  </a:lnTo>
                  <a:lnTo>
                    <a:pt x="38" y="329"/>
                  </a:lnTo>
                  <a:lnTo>
                    <a:pt x="39" y="358"/>
                  </a:lnTo>
                  <a:lnTo>
                    <a:pt x="43" y="387"/>
                  </a:lnTo>
                  <a:lnTo>
                    <a:pt x="50" y="415"/>
                  </a:lnTo>
                  <a:lnTo>
                    <a:pt x="61" y="442"/>
                  </a:lnTo>
                  <a:lnTo>
                    <a:pt x="73" y="467"/>
                  </a:lnTo>
                  <a:lnTo>
                    <a:pt x="88" y="491"/>
                  </a:lnTo>
                  <a:lnTo>
                    <a:pt x="104" y="514"/>
                  </a:lnTo>
                  <a:lnTo>
                    <a:pt x="123" y="534"/>
                  </a:lnTo>
                  <a:lnTo>
                    <a:pt x="144" y="553"/>
                  </a:lnTo>
                  <a:lnTo>
                    <a:pt x="166" y="571"/>
                  </a:lnTo>
                  <a:lnTo>
                    <a:pt x="190" y="584"/>
                  </a:lnTo>
                  <a:lnTo>
                    <a:pt x="215" y="598"/>
                  </a:lnTo>
                  <a:lnTo>
                    <a:pt x="242" y="607"/>
                  </a:lnTo>
                  <a:lnTo>
                    <a:pt x="270" y="614"/>
                  </a:lnTo>
                  <a:lnTo>
                    <a:pt x="299" y="618"/>
                  </a:lnTo>
                  <a:lnTo>
                    <a:pt x="328" y="620"/>
                  </a:lnTo>
                  <a:lnTo>
                    <a:pt x="328" y="620"/>
                  </a:lnTo>
                  <a:lnTo>
                    <a:pt x="359" y="618"/>
                  </a:lnTo>
                  <a:lnTo>
                    <a:pt x="387" y="614"/>
                  </a:lnTo>
                  <a:lnTo>
                    <a:pt x="415" y="607"/>
                  </a:lnTo>
                  <a:lnTo>
                    <a:pt x="442" y="598"/>
                  </a:lnTo>
                  <a:lnTo>
                    <a:pt x="468" y="584"/>
                  </a:lnTo>
                  <a:lnTo>
                    <a:pt x="492" y="571"/>
                  </a:lnTo>
                  <a:lnTo>
                    <a:pt x="513" y="553"/>
                  </a:lnTo>
                  <a:lnTo>
                    <a:pt x="535" y="534"/>
                  </a:lnTo>
                  <a:lnTo>
                    <a:pt x="554" y="514"/>
                  </a:lnTo>
                  <a:lnTo>
                    <a:pt x="570" y="491"/>
                  </a:lnTo>
                  <a:lnTo>
                    <a:pt x="585" y="467"/>
                  </a:lnTo>
                  <a:lnTo>
                    <a:pt x="597" y="442"/>
                  </a:lnTo>
                  <a:lnTo>
                    <a:pt x="606" y="415"/>
                  </a:lnTo>
                  <a:lnTo>
                    <a:pt x="614" y="387"/>
                  </a:lnTo>
                  <a:lnTo>
                    <a:pt x="618" y="358"/>
                  </a:lnTo>
                  <a:lnTo>
                    <a:pt x="620" y="329"/>
                  </a:lnTo>
                  <a:lnTo>
                    <a:pt x="620" y="329"/>
                  </a:lnTo>
                  <a:lnTo>
                    <a:pt x="618" y="299"/>
                  </a:lnTo>
                  <a:lnTo>
                    <a:pt x="614" y="270"/>
                  </a:lnTo>
                  <a:lnTo>
                    <a:pt x="606" y="242"/>
                  </a:lnTo>
                  <a:lnTo>
                    <a:pt x="597" y="216"/>
                  </a:lnTo>
                  <a:lnTo>
                    <a:pt x="585" y="190"/>
                  </a:lnTo>
                  <a:lnTo>
                    <a:pt x="570" y="166"/>
                  </a:lnTo>
                  <a:lnTo>
                    <a:pt x="554" y="143"/>
                  </a:lnTo>
                  <a:lnTo>
                    <a:pt x="535" y="123"/>
                  </a:lnTo>
                  <a:lnTo>
                    <a:pt x="513" y="104"/>
                  </a:lnTo>
                  <a:lnTo>
                    <a:pt x="492" y="87"/>
                  </a:lnTo>
                  <a:lnTo>
                    <a:pt x="468" y="72"/>
                  </a:lnTo>
                  <a:lnTo>
                    <a:pt x="442" y="60"/>
                  </a:lnTo>
                  <a:lnTo>
                    <a:pt x="415" y="51"/>
                  </a:lnTo>
                  <a:lnTo>
                    <a:pt x="387" y="43"/>
                  </a:lnTo>
                  <a:lnTo>
                    <a:pt x="359" y="39"/>
                  </a:lnTo>
                  <a:lnTo>
                    <a:pt x="328" y="37"/>
                  </a:lnTo>
                  <a:lnTo>
                    <a:pt x="328" y="37"/>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1" name="Google Shape;1411;p123"/>
            <p:cNvSpPr/>
            <p:nvPr/>
          </p:nvSpPr>
          <p:spPr>
            <a:xfrm>
              <a:off x="1689101" y="977900"/>
              <a:ext cx="17463" cy="17463"/>
            </a:xfrm>
            <a:custGeom>
              <a:avLst/>
              <a:gdLst/>
              <a:ahLst/>
              <a:cxnLst/>
              <a:rect l="l" t="t" r="r" b="b"/>
              <a:pathLst>
                <a:path w="23" h="23" extrusionOk="0">
                  <a:moveTo>
                    <a:pt x="11" y="23"/>
                  </a:moveTo>
                  <a:lnTo>
                    <a:pt x="11" y="23"/>
                  </a:lnTo>
                  <a:lnTo>
                    <a:pt x="16" y="23"/>
                  </a:lnTo>
                  <a:lnTo>
                    <a:pt x="19" y="20"/>
                  </a:lnTo>
                  <a:lnTo>
                    <a:pt x="22" y="16"/>
                  </a:lnTo>
                  <a:lnTo>
                    <a:pt x="23" y="12"/>
                  </a:lnTo>
                  <a:lnTo>
                    <a:pt x="23" y="12"/>
                  </a:lnTo>
                  <a:lnTo>
                    <a:pt x="22" y="8"/>
                  </a:lnTo>
                  <a:lnTo>
                    <a:pt x="19" y="4"/>
                  </a:lnTo>
                  <a:lnTo>
                    <a:pt x="16" y="1"/>
                  </a:lnTo>
                  <a:lnTo>
                    <a:pt x="11" y="0"/>
                  </a:lnTo>
                  <a:lnTo>
                    <a:pt x="11" y="0"/>
                  </a:lnTo>
                  <a:lnTo>
                    <a:pt x="7" y="1"/>
                  </a:lnTo>
                  <a:lnTo>
                    <a:pt x="4" y="4"/>
                  </a:lnTo>
                  <a:lnTo>
                    <a:pt x="2" y="8"/>
                  </a:lnTo>
                  <a:lnTo>
                    <a:pt x="0" y="12"/>
                  </a:lnTo>
                  <a:lnTo>
                    <a:pt x="0" y="12"/>
                  </a:lnTo>
                  <a:lnTo>
                    <a:pt x="2" y="16"/>
                  </a:lnTo>
                  <a:lnTo>
                    <a:pt x="4" y="20"/>
                  </a:lnTo>
                  <a:lnTo>
                    <a:pt x="7" y="23"/>
                  </a:lnTo>
                  <a:lnTo>
                    <a:pt x="11" y="23"/>
                  </a:lnTo>
                  <a:lnTo>
                    <a:pt x="11" y="23"/>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2" name="Google Shape;1412;p123"/>
            <p:cNvSpPr/>
            <p:nvPr/>
          </p:nvSpPr>
          <p:spPr>
            <a:xfrm>
              <a:off x="1785938" y="1076325"/>
              <a:ext cx="19050" cy="17463"/>
            </a:xfrm>
            <a:custGeom>
              <a:avLst/>
              <a:gdLst/>
              <a:ahLst/>
              <a:cxnLst/>
              <a:rect l="l" t="t" r="r" b="b"/>
              <a:pathLst>
                <a:path w="23" h="23" extrusionOk="0">
                  <a:moveTo>
                    <a:pt x="11" y="0"/>
                  </a:moveTo>
                  <a:lnTo>
                    <a:pt x="11" y="0"/>
                  </a:lnTo>
                  <a:lnTo>
                    <a:pt x="7" y="1"/>
                  </a:lnTo>
                  <a:lnTo>
                    <a:pt x="4" y="4"/>
                  </a:lnTo>
                  <a:lnTo>
                    <a:pt x="1" y="8"/>
                  </a:lnTo>
                  <a:lnTo>
                    <a:pt x="0" y="12"/>
                  </a:lnTo>
                  <a:lnTo>
                    <a:pt x="0" y="12"/>
                  </a:lnTo>
                  <a:lnTo>
                    <a:pt x="1" y="16"/>
                  </a:lnTo>
                  <a:lnTo>
                    <a:pt x="4" y="20"/>
                  </a:lnTo>
                  <a:lnTo>
                    <a:pt x="7" y="23"/>
                  </a:lnTo>
                  <a:lnTo>
                    <a:pt x="11" y="23"/>
                  </a:lnTo>
                  <a:lnTo>
                    <a:pt x="11" y="23"/>
                  </a:lnTo>
                  <a:lnTo>
                    <a:pt x="16" y="23"/>
                  </a:lnTo>
                  <a:lnTo>
                    <a:pt x="19" y="20"/>
                  </a:lnTo>
                  <a:lnTo>
                    <a:pt x="21" y="16"/>
                  </a:lnTo>
                  <a:lnTo>
                    <a:pt x="23" y="12"/>
                  </a:lnTo>
                  <a:lnTo>
                    <a:pt x="23" y="12"/>
                  </a:lnTo>
                  <a:lnTo>
                    <a:pt x="21" y="8"/>
                  </a:lnTo>
                  <a:lnTo>
                    <a:pt x="19" y="4"/>
                  </a:lnTo>
                  <a:lnTo>
                    <a:pt x="16" y="1"/>
                  </a:lnTo>
                  <a:lnTo>
                    <a:pt x="11" y="0"/>
                  </a:lnTo>
                  <a:lnTo>
                    <a:pt x="11" y="0"/>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3" name="Google Shape;1413;p123"/>
            <p:cNvSpPr/>
            <p:nvPr/>
          </p:nvSpPr>
          <p:spPr>
            <a:xfrm>
              <a:off x="1689101" y="1174750"/>
              <a:ext cx="17463" cy="17463"/>
            </a:xfrm>
            <a:custGeom>
              <a:avLst/>
              <a:gdLst/>
              <a:ahLst/>
              <a:cxnLst/>
              <a:rect l="l" t="t" r="r" b="b"/>
              <a:pathLst>
                <a:path w="23" h="21" extrusionOk="0">
                  <a:moveTo>
                    <a:pt x="11" y="0"/>
                  </a:moveTo>
                  <a:lnTo>
                    <a:pt x="11" y="0"/>
                  </a:lnTo>
                  <a:lnTo>
                    <a:pt x="7" y="0"/>
                  </a:lnTo>
                  <a:lnTo>
                    <a:pt x="4" y="2"/>
                  </a:lnTo>
                  <a:lnTo>
                    <a:pt x="2" y="6"/>
                  </a:lnTo>
                  <a:lnTo>
                    <a:pt x="0" y="10"/>
                  </a:lnTo>
                  <a:lnTo>
                    <a:pt x="0" y="10"/>
                  </a:lnTo>
                  <a:lnTo>
                    <a:pt x="2" y="14"/>
                  </a:lnTo>
                  <a:lnTo>
                    <a:pt x="4" y="18"/>
                  </a:lnTo>
                  <a:lnTo>
                    <a:pt x="7" y="21"/>
                  </a:lnTo>
                  <a:lnTo>
                    <a:pt x="11" y="21"/>
                  </a:lnTo>
                  <a:lnTo>
                    <a:pt x="11" y="21"/>
                  </a:lnTo>
                  <a:lnTo>
                    <a:pt x="16" y="21"/>
                  </a:lnTo>
                  <a:lnTo>
                    <a:pt x="19" y="18"/>
                  </a:lnTo>
                  <a:lnTo>
                    <a:pt x="22" y="14"/>
                  </a:lnTo>
                  <a:lnTo>
                    <a:pt x="23" y="10"/>
                  </a:lnTo>
                  <a:lnTo>
                    <a:pt x="23" y="10"/>
                  </a:lnTo>
                  <a:lnTo>
                    <a:pt x="22" y="6"/>
                  </a:lnTo>
                  <a:lnTo>
                    <a:pt x="19" y="2"/>
                  </a:lnTo>
                  <a:lnTo>
                    <a:pt x="16" y="0"/>
                  </a:lnTo>
                  <a:lnTo>
                    <a:pt x="11" y="0"/>
                  </a:lnTo>
                  <a:lnTo>
                    <a:pt x="11" y="0"/>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4" name="Google Shape;1414;p123"/>
            <p:cNvSpPr/>
            <p:nvPr/>
          </p:nvSpPr>
          <p:spPr>
            <a:xfrm>
              <a:off x="1590676" y="1076325"/>
              <a:ext cx="17463" cy="17463"/>
            </a:xfrm>
            <a:custGeom>
              <a:avLst/>
              <a:gdLst/>
              <a:ahLst/>
              <a:cxnLst/>
              <a:rect l="l" t="t" r="r" b="b"/>
              <a:pathLst>
                <a:path w="23" h="23" extrusionOk="0">
                  <a:moveTo>
                    <a:pt x="10" y="0"/>
                  </a:moveTo>
                  <a:lnTo>
                    <a:pt x="10" y="0"/>
                  </a:lnTo>
                  <a:lnTo>
                    <a:pt x="6" y="1"/>
                  </a:lnTo>
                  <a:lnTo>
                    <a:pt x="2" y="4"/>
                  </a:lnTo>
                  <a:lnTo>
                    <a:pt x="1" y="8"/>
                  </a:lnTo>
                  <a:lnTo>
                    <a:pt x="0" y="12"/>
                  </a:lnTo>
                  <a:lnTo>
                    <a:pt x="0" y="12"/>
                  </a:lnTo>
                  <a:lnTo>
                    <a:pt x="1" y="16"/>
                  </a:lnTo>
                  <a:lnTo>
                    <a:pt x="2" y="20"/>
                  </a:lnTo>
                  <a:lnTo>
                    <a:pt x="6" y="23"/>
                  </a:lnTo>
                  <a:lnTo>
                    <a:pt x="10" y="23"/>
                  </a:lnTo>
                  <a:lnTo>
                    <a:pt x="10" y="23"/>
                  </a:lnTo>
                  <a:lnTo>
                    <a:pt x="16" y="23"/>
                  </a:lnTo>
                  <a:lnTo>
                    <a:pt x="19" y="20"/>
                  </a:lnTo>
                  <a:lnTo>
                    <a:pt x="21" y="16"/>
                  </a:lnTo>
                  <a:lnTo>
                    <a:pt x="23" y="12"/>
                  </a:lnTo>
                  <a:lnTo>
                    <a:pt x="23" y="12"/>
                  </a:lnTo>
                  <a:lnTo>
                    <a:pt x="21" y="8"/>
                  </a:lnTo>
                  <a:lnTo>
                    <a:pt x="19" y="4"/>
                  </a:lnTo>
                  <a:lnTo>
                    <a:pt x="16" y="1"/>
                  </a:lnTo>
                  <a:lnTo>
                    <a:pt x="10" y="0"/>
                  </a:lnTo>
                  <a:lnTo>
                    <a:pt x="10" y="0"/>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5" name="Google Shape;1415;p123"/>
            <p:cNvSpPr/>
            <p:nvPr/>
          </p:nvSpPr>
          <p:spPr>
            <a:xfrm>
              <a:off x="1709738" y="1096963"/>
              <a:ext cx="57150" cy="57150"/>
            </a:xfrm>
            <a:custGeom>
              <a:avLst/>
              <a:gdLst/>
              <a:ahLst/>
              <a:cxnLst/>
              <a:rect l="l" t="t" r="r" b="b"/>
              <a:pathLst>
                <a:path w="71" h="71" extrusionOk="0">
                  <a:moveTo>
                    <a:pt x="10" y="2"/>
                  </a:moveTo>
                  <a:lnTo>
                    <a:pt x="10" y="2"/>
                  </a:lnTo>
                  <a:lnTo>
                    <a:pt x="7" y="6"/>
                  </a:lnTo>
                  <a:lnTo>
                    <a:pt x="3" y="10"/>
                  </a:lnTo>
                  <a:lnTo>
                    <a:pt x="0" y="12"/>
                  </a:lnTo>
                  <a:lnTo>
                    <a:pt x="59" y="71"/>
                  </a:lnTo>
                  <a:lnTo>
                    <a:pt x="71" y="59"/>
                  </a:lnTo>
                  <a:lnTo>
                    <a:pt x="12" y="0"/>
                  </a:lnTo>
                  <a:lnTo>
                    <a:pt x="10" y="2"/>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6" name="Google Shape;1416;p123"/>
            <p:cNvSpPr/>
            <p:nvPr/>
          </p:nvSpPr>
          <p:spPr>
            <a:xfrm>
              <a:off x="1630363" y="1019175"/>
              <a:ext cx="125413" cy="84138"/>
            </a:xfrm>
            <a:custGeom>
              <a:avLst/>
              <a:gdLst/>
              <a:ahLst/>
              <a:cxnLst/>
              <a:rect l="l" t="t" r="r" b="b"/>
              <a:pathLst>
                <a:path w="157" h="108" extrusionOk="0">
                  <a:moveTo>
                    <a:pt x="106" y="85"/>
                  </a:moveTo>
                  <a:lnTo>
                    <a:pt x="106" y="85"/>
                  </a:lnTo>
                  <a:lnTo>
                    <a:pt x="106" y="79"/>
                  </a:lnTo>
                  <a:lnTo>
                    <a:pt x="153" y="31"/>
                  </a:lnTo>
                  <a:lnTo>
                    <a:pt x="153" y="31"/>
                  </a:lnTo>
                  <a:lnTo>
                    <a:pt x="156" y="27"/>
                  </a:lnTo>
                  <a:lnTo>
                    <a:pt x="157" y="23"/>
                  </a:lnTo>
                  <a:lnTo>
                    <a:pt x="156" y="19"/>
                  </a:lnTo>
                  <a:lnTo>
                    <a:pt x="153" y="15"/>
                  </a:lnTo>
                  <a:lnTo>
                    <a:pt x="153" y="15"/>
                  </a:lnTo>
                  <a:lnTo>
                    <a:pt x="150" y="12"/>
                  </a:lnTo>
                  <a:lnTo>
                    <a:pt x="145" y="11"/>
                  </a:lnTo>
                  <a:lnTo>
                    <a:pt x="141" y="12"/>
                  </a:lnTo>
                  <a:lnTo>
                    <a:pt x="138" y="15"/>
                  </a:lnTo>
                  <a:lnTo>
                    <a:pt x="90" y="63"/>
                  </a:lnTo>
                  <a:lnTo>
                    <a:pt x="90" y="63"/>
                  </a:lnTo>
                  <a:lnTo>
                    <a:pt x="83" y="62"/>
                  </a:lnTo>
                  <a:lnTo>
                    <a:pt x="78" y="63"/>
                  </a:lnTo>
                  <a:lnTo>
                    <a:pt x="19" y="4"/>
                  </a:lnTo>
                  <a:lnTo>
                    <a:pt x="19" y="4"/>
                  </a:lnTo>
                  <a:lnTo>
                    <a:pt x="15" y="2"/>
                  </a:lnTo>
                  <a:lnTo>
                    <a:pt x="11" y="0"/>
                  </a:lnTo>
                  <a:lnTo>
                    <a:pt x="6" y="2"/>
                  </a:lnTo>
                  <a:lnTo>
                    <a:pt x="2" y="4"/>
                  </a:lnTo>
                  <a:lnTo>
                    <a:pt x="2" y="4"/>
                  </a:lnTo>
                  <a:lnTo>
                    <a:pt x="0" y="7"/>
                  </a:lnTo>
                  <a:lnTo>
                    <a:pt x="0" y="11"/>
                  </a:lnTo>
                  <a:lnTo>
                    <a:pt x="0" y="16"/>
                  </a:lnTo>
                  <a:lnTo>
                    <a:pt x="2" y="19"/>
                  </a:lnTo>
                  <a:lnTo>
                    <a:pt x="62" y="79"/>
                  </a:lnTo>
                  <a:lnTo>
                    <a:pt x="62" y="79"/>
                  </a:lnTo>
                  <a:lnTo>
                    <a:pt x="62" y="85"/>
                  </a:lnTo>
                  <a:lnTo>
                    <a:pt x="62" y="85"/>
                  </a:lnTo>
                  <a:lnTo>
                    <a:pt x="62" y="89"/>
                  </a:lnTo>
                  <a:lnTo>
                    <a:pt x="63" y="93"/>
                  </a:lnTo>
                  <a:lnTo>
                    <a:pt x="66" y="97"/>
                  </a:lnTo>
                  <a:lnTo>
                    <a:pt x="68" y="101"/>
                  </a:lnTo>
                  <a:lnTo>
                    <a:pt x="71" y="104"/>
                  </a:lnTo>
                  <a:lnTo>
                    <a:pt x="75" y="105"/>
                  </a:lnTo>
                  <a:lnTo>
                    <a:pt x="79" y="106"/>
                  </a:lnTo>
                  <a:lnTo>
                    <a:pt x="83" y="108"/>
                  </a:lnTo>
                  <a:lnTo>
                    <a:pt x="83" y="108"/>
                  </a:lnTo>
                  <a:lnTo>
                    <a:pt x="88" y="106"/>
                  </a:lnTo>
                  <a:lnTo>
                    <a:pt x="92" y="105"/>
                  </a:lnTo>
                  <a:lnTo>
                    <a:pt x="96" y="104"/>
                  </a:lnTo>
                  <a:lnTo>
                    <a:pt x="99" y="101"/>
                  </a:lnTo>
                  <a:lnTo>
                    <a:pt x="102" y="97"/>
                  </a:lnTo>
                  <a:lnTo>
                    <a:pt x="105" y="93"/>
                  </a:lnTo>
                  <a:lnTo>
                    <a:pt x="106" y="89"/>
                  </a:lnTo>
                  <a:lnTo>
                    <a:pt x="106" y="85"/>
                  </a:lnTo>
                  <a:lnTo>
                    <a:pt x="106" y="85"/>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17" name="Google Shape;1417;p123"/>
            <p:cNvSpPr/>
            <p:nvPr/>
          </p:nvSpPr>
          <p:spPr>
            <a:xfrm>
              <a:off x="1555751" y="944563"/>
              <a:ext cx="282575" cy="282575"/>
            </a:xfrm>
            <a:custGeom>
              <a:avLst/>
              <a:gdLst/>
              <a:ahLst/>
              <a:cxnLst/>
              <a:rect l="l" t="t" r="r" b="b"/>
              <a:pathLst>
                <a:path w="356" h="358" extrusionOk="0">
                  <a:moveTo>
                    <a:pt x="177" y="0"/>
                  </a:moveTo>
                  <a:lnTo>
                    <a:pt x="177" y="0"/>
                  </a:lnTo>
                  <a:lnTo>
                    <a:pt x="160" y="1"/>
                  </a:lnTo>
                  <a:lnTo>
                    <a:pt x="142" y="4"/>
                  </a:lnTo>
                  <a:lnTo>
                    <a:pt x="125" y="8"/>
                  </a:lnTo>
                  <a:lnTo>
                    <a:pt x="109" y="15"/>
                  </a:lnTo>
                  <a:lnTo>
                    <a:pt x="92" y="22"/>
                  </a:lnTo>
                  <a:lnTo>
                    <a:pt x="78" y="31"/>
                  </a:lnTo>
                  <a:lnTo>
                    <a:pt x="64" y="40"/>
                  </a:lnTo>
                  <a:lnTo>
                    <a:pt x="52" y="53"/>
                  </a:lnTo>
                  <a:lnTo>
                    <a:pt x="40" y="65"/>
                  </a:lnTo>
                  <a:lnTo>
                    <a:pt x="29" y="79"/>
                  </a:lnTo>
                  <a:lnTo>
                    <a:pt x="21" y="94"/>
                  </a:lnTo>
                  <a:lnTo>
                    <a:pt x="13" y="109"/>
                  </a:lnTo>
                  <a:lnTo>
                    <a:pt x="8" y="125"/>
                  </a:lnTo>
                  <a:lnTo>
                    <a:pt x="2" y="143"/>
                  </a:lnTo>
                  <a:lnTo>
                    <a:pt x="0" y="160"/>
                  </a:lnTo>
                  <a:lnTo>
                    <a:pt x="0" y="179"/>
                  </a:lnTo>
                  <a:lnTo>
                    <a:pt x="0" y="179"/>
                  </a:lnTo>
                  <a:lnTo>
                    <a:pt x="0" y="196"/>
                  </a:lnTo>
                  <a:lnTo>
                    <a:pt x="2" y="215"/>
                  </a:lnTo>
                  <a:lnTo>
                    <a:pt x="8" y="231"/>
                  </a:lnTo>
                  <a:lnTo>
                    <a:pt x="13" y="247"/>
                  </a:lnTo>
                  <a:lnTo>
                    <a:pt x="21" y="263"/>
                  </a:lnTo>
                  <a:lnTo>
                    <a:pt x="29" y="278"/>
                  </a:lnTo>
                  <a:lnTo>
                    <a:pt x="40" y="292"/>
                  </a:lnTo>
                  <a:lnTo>
                    <a:pt x="52" y="305"/>
                  </a:lnTo>
                  <a:lnTo>
                    <a:pt x="64" y="316"/>
                  </a:lnTo>
                  <a:lnTo>
                    <a:pt x="78" y="327"/>
                  </a:lnTo>
                  <a:lnTo>
                    <a:pt x="92" y="335"/>
                  </a:lnTo>
                  <a:lnTo>
                    <a:pt x="109" y="343"/>
                  </a:lnTo>
                  <a:lnTo>
                    <a:pt x="125" y="349"/>
                  </a:lnTo>
                  <a:lnTo>
                    <a:pt x="142" y="353"/>
                  </a:lnTo>
                  <a:lnTo>
                    <a:pt x="160" y="356"/>
                  </a:lnTo>
                  <a:lnTo>
                    <a:pt x="177" y="358"/>
                  </a:lnTo>
                  <a:lnTo>
                    <a:pt x="177" y="358"/>
                  </a:lnTo>
                  <a:lnTo>
                    <a:pt x="196" y="356"/>
                  </a:lnTo>
                  <a:lnTo>
                    <a:pt x="213" y="353"/>
                  </a:lnTo>
                  <a:lnTo>
                    <a:pt x="231" y="349"/>
                  </a:lnTo>
                  <a:lnTo>
                    <a:pt x="247" y="343"/>
                  </a:lnTo>
                  <a:lnTo>
                    <a:pt x="263" y="335"/>
                  </a:lnTo>
                  <a:lnTo>
                    <a:pt x="278" y="327"/>
                  </a:lnTo>
                  <a:lnTo>
                    <a:pt x="291" y="316"/>
                  </a:lnTo>
                  <a:lnTo>
                    <a:pt x="303" y="305"/>
                  </a:lnTo>
                  <a:lnTo>
                    <a:pt x="315" y="292"/>
                  </a:lnTo>
                  <a:lnTo>
                    <a:pt x="325" y="278"/>
                  </a:lnTo>
                  <a:lnTo>
                    <a:pt x="334" y="263"/>
                  </a:lnTo>
                  <a:lnTo>
                    <a:pt x="342" y="247"/>
                  </a:lnTo>
                  <a:lnTo>
                    <a:pt x="348" y="231"/>
                  </a:lnTo>
                  <a:lnTo>
                    <a:pt x="352" y="215"/>
                  </a:lnTo>
                  <a:lnTo>
                    <a:pt x="354" y="196"/>
                  </a:lnTo>
                  <a:lnTo>
                    <a:pt x="356" y="179"/>
                  </a:lnTo>
                  <a:lnTo>
                    <a:pt x="356" y="179"/>
                  </a:lnTo>
                  <a:lnTo>
                    <a:pt x="354" y="160"/>
                  </a:lnTo>
                  <a:lnTo>
                    <a:pt x="352" y="143"/>
                  </a:lnTo>
                  <a:lnTo>
                    <a:pt x="348" y="125"/>
                  </a:lnTo>
                  <a:lnTo>
                    <a:pt x="342" y="109"/>
                  </a:lnTo>
                  <a:lnTo>
                    <a:pt x="334" y="94"/>
                  </a:lnTo>
                  <a:lnTo>
                    <a:pt x="325" y="79"/>
                  </a:lnTo>
                  <a:lnTo>
                    <a:pt x="315" y="65"/>
                  </a:lnTo>
                  <a:lnTo>
                    <a:pt x="303" y="53"/>
                  </a:lnTo>
                  <a:lnTo>
                    <a:pt x="291" y="40"/>
                  </a:lnTo>
                  <a:lnTo>
                    <a:pt x="278" y="31"/>
                  </a:lnTo>
                  <a:lnTo>
                    <a:pt x="263" y="22"/>
                  </a:lnTo>
                  <a:lnTo>
                    <a:pt x="247" y="15"/>
                  </a:lnTo>
                  <a:lnTo>
                    <a:pt x="231" y="8"/>
                  </a:lnTo>
                  <a:lnTo>
                    <a:pt x="213" y="4"/>
                  </a:lnTo>
                  <a:lnTo>
                    <a:pt x="196" y="1"/>
                  </a:lnTo>
                  <a:lnTo>
                    <a:pt x="177" y="0"/>
                  </a:lnTo>
                  <a:lnTo>
                    <a:pt x="177" y="0"/>
                  </a:lnTo>
                  <a:close/>
                  <a:moveTo>
                    <a:pt x="177" y="337"/>
                  </a:moveTo>
                  <a:lnTo>
                    <a:pt x="177" y="337"/>
                  </a:lnTo>
                  <a:lnTo>
                    <a:pt x="161" y="337"/>
                  </a:lnTo>
                  <a:lnTo>
                    <a:pt x="146" y="335"/>
                  </a:lnTo>
                  <a:lnTo>
                    <a:pt x="130" y="331"/>
                  </a:lnTo>
                  <a:lnTo>
                    <a:pt x="115" y="325"/>
                  </a:lnTo>
                  <a:lnTo>
                    <a:pt x="102" y="319"/>
                  </a:lnTo>
                  <a:lnTo>
                    <a:pt x="88" y="310"/>
                  </a:lnTo>
                  <a:lnTo>
                    <a:pt x="76" y="301"/>
                  </a:lnTo>
                  <a:lnTo>
                    <a:pt x="66" y="290"/>
                  </a:lnTo>
                  <a:lnTo>
                    <a:pt x="55" y="280"/>
                  </a:lnTo>
                  <a:lnTo>
                    <a:pt x="45" y="267"/>
                  </a:lnTo>
                  <a:lnTo>
                    <a:pt x="37" y="254"/>
                  </a:lnTo>
                  <a:lnTo>
                    <a:pt x="31" y="241"/>
                  </a:lnTo>
                  <a:lnTo>
                    <a:pt x="25" y="226"/>
                  </a:lnTo>
                  <a:lnTo>
                    <a:pt x="23" y="211"/>
                  </a:lnTo>
                  <a:lnTo>
                    <a:pt x="20" y="195"/>
                  </a:lnTo>
                  <a:lnTo>
                    <a:pt x="19" y="179"/>
                  </a:lnTo>
                  <a:lnTo>
                    <a:pt x="19" y="179"/>
                  </a:lnTo>
                  <a:lnTo>
                    <a:pt x="20" y="163"/>
                  </a:lnTo>
                  <a:lnTo>
                    <a:pt x="23" y="147"/>
                  </a:lnTo>
                  <a:lnTo>
                    <a:pt x="25" y="132"/>
                  </a:lnTo>
                  <a:lnTo>
                    <a:pt x="31" y="117"/>
                  </a:lnTo>
                  <a:lnTo>
                    <a:pt x="37" y="102"/>
                  </a:lnTo>
                  <a:lnTo>
                    <a:pt x="45" y="90"/>
                  </a:lnTo>
                  <a:lnTo>
                    <a:pt x="55" y="78"/>
                  </a:lnTo>
                  <a:lnTo>
                    <a:pt x="66" y="66"/>
                  </a:lnTo>
                  <a:lnTo>
                    <a:pt x="76" y="57"/>
                  </a:lnTo>
                  <a:lnTo>
                    <a:pt x="88" y="47"/>
                  </a:lnTo>
                  <a:lnTo>
                    <a:pt x="102" y="39"/>
                  </a:lnTo>
                  <a:lnTo>
                    <a:pt x="115" y="32"/>
                  </a:lnTo>
                  <a:lnTo>
                    <a:pt x="130" y="27"/>
                  </a:lnTo>
                  <a:lnTo>
                    <a:pt x="146" y="23"/>
                  </a:lnTo>
                  <a:lnTo>
                    <a:pt x="161" y="20"/>
                  </a:lnTo>
                  <a:lnTo>
                    <a:pt x="177" y="20"/>
                  </a:lnTo>
                  <a:lnTo>
                    <a:pt x="177" y="20"/>
                  </a:lnTo>
                  <a:lnTo>
                    <a:pt x="195" y="20"/>
                  </a:lnTo>
                  <a:lnTo>
                    <a:pt x="209" y="23"/>
                  </a:lnTo>
                  <a:lnTo>
                    <a:pt x="225" y="27"/>
                  </a:lnTo>
                  <a:lnTo>
                    <a:pt x="239" y="32"/>
                  </a:lnTo>
                  <a:lnTo>
                    <a:pt x="254" y="39"/>
                  </a:lnTo>
                  <a:lnTo>
                    <a:pt x="267" y="47"/>
                  </a:lnTo>
                  <a:lnTo>
                    <a:pt x="279" y="57"/>
                  </a:lnTo>
                  <a:lnTo>
                    <a:pt x="290" y="66"/>
                  </a:lnTo>
                  <a:lnTo>
                    <a:pt x="301" y="78"/>
                  </a:lnTo>
                  <a:lnTo>
                    <a:pt x="310" y="90"/>
                  </a:lnTo>
                  <a:lnTo>
                    <a:pt x="317" y="102"/>
                  </a:lnTo>
                  <a:lnTo>
                    <a:pt x="323" y="117"/>
                  </a:lnTo>
                  <a:lnTo>
                    <a:pt x="329" y="132"/>
                  </a:lnTo>
                  <a:lnTo>
                    <a:pt x="333" y="147"/>
                  </a:lnTo>
                  <a:lnTo>
                    <a:pt x="336" y="163"/>
                  </a:lnTo>
                  <a:lnTo>
                    <a:pt x="337" y="179"/>
                  </a:lnTo>
                  <a:lnTo>
                    <a:pt x="337" y="179"/>
                  </a:lnTo>
                  <a:lnTo>
                    <a:pt x="336" y="195"/>
                  </a:lnTo>
                  <a:lnTo>
                    <a:pt x="333" y="211"/>
                  </a:lnTo>
                  <a:lnTo>
                    <a:pt x="329" y="226"/>
                  </a:lnTo>
                  <a:lnTo>
                    <a:pt x="323" y="241"/>
                  </a:lnTo>
                  <a:lnTo>
                    <a:pt x="317" y="254"/>
                  </a:lnTo>
                  <a:lnTo>
                    <a:pt x="310" y="267"/>
                  </a:lnTo>
                  <a:lnTo>
                    <a:pt x="301" y="280"/>
                  </a:lnTo>
                  <a:lnTo>
                    <a:pt x="290" y="290"/>
                  </a:lnTo>
                  <a:lnTo>
                    <a:pt x="279" y="301"/>
                  </a:lnTo>
                  <a:lnTo>
                    <a:pt x="267" y="310"/>
                  </a:lnTo>
                  <a:lnTo>
                    <a:pt x="254" y="319"/>
                  </a:lnTo>
                  <a:lnTo>
                    <a:pt x="239" y="325"/>
                  </a:lnTo>
                  <a:lnTo>
                    <a:pt x="225" y="331"/>
                  </a:lnTo>
                  <a:lnTo>
                    <a:pt x="209" y="335"/>
                  </a:lnTo>
                  <a:lnTo>
                    <a:pt x="195" y="337"/>
                  </a:lnTo>
                  <a:lnTo>
                    <a:pt x="177" y="337"/>
                  </a:lnTo>
                  <a:lnTo>
                    <a:pt x="177" y="337"/>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grpSp>
        <p:nvGrpSpPr>
          <p:cNvPr id="1418" name="Google Shape;1418;p123"/>
          <p:cNvGrpSpPr/>
          <p:nvPr/>
        </p:nvGrpSpPr>
        <p:grpSpPr>
          <a:xfrm>
            <a:off x="6645515" y="1711443"/>
            <a:ext cx="814701" cy="814699"/>
            <a:chOff x="9356726" y="5013960"/>
            <a:chExt cx="522289" cy="522288"/>
          </a:xfrm>
        </p:grpSpPr>
        <p:sp>
          <p:nvSpPr>
            <p:cNvPr id="1419" name="Google Shape;1419;p123"/>
            <p:cNvSpPr/>
            <p:nvPr/>
          </p:nvSpPr>
          <p:spPr>
            <a:xfrm>
              <a:off x="9356726" y="5013960"/>
              <a:ext cx="522289" cy="522288"/>
            </a:xfrm>
            <a:custGeom>
              <a:avLst/>
              <a:gdLst/>
              <a:ahLst/>
              <a:cxnLst/>
              <a:rect l="l" t="t" r="r" b="b"/>
              <a:pathLst>
                <a:path w="657" h="658" extrusionOk="0">
                  <a:moveTo>
                    <a:pt x="329" y="658"/>
                  </a:moveTo>
                  <a:lnTo>
                    <a:pt x="329" y="658"/>
                  </a:lnTo>
                  <a:lnTo>
                    <a:pt x="311" y="657"/>
                  </a:lnTo>
                  <a:lnTo>
                    <a:pt x="295" y="655"/>
                  </a:lnTo>
                  <a:lnTo>
                    <a:pt x="278" y="654"/>
                  </a:lnTo>
                  <a:lnTo>
                    <a:pt x="262" y="651"/>
                  </a:lnTo>
                  <a:lnTo>
                    <a:pt x="247" y="647"/>
                  </a:lnTo>
                  <a:lnTo>
                    <a:pt x="231" y="643"/>
                  </a:lnTo>
                  <a:lnTo>
                    <a:pt x="200" y="631"/>
                  </a:lnTo>
                  <a:lnTo>
                    <a:pt x="172" y="618"/>
                  </a:lnTo>
                  <a:lnTo>
                    <a:pt x="145" y="602"/>
                  </a:lnTo>
                  <a:lnTo>
                    <a:pt x="119" y="583"/>
                  </a:lnTo>
                  <a:lnTo>
                    <a:pt x="96" y="561"/>
                  </a:lnTo>
                  <a:lnTo>
                    <a:pt x="75" y="539"/>
                  </a:lnTo>
                  <a:lnTo>
                    <a:pt x="56" y="513"/>
                  </a:lnTo>
                  <a:lnTo>
                    <a:pt x="39" y="485"/>
                  </a:lnTo>
                  <a:lnTo>
                    <a:pt x="25" y="457"/>
                  </a:lnTo>
                  <a:lnTo>
                    <a:pt x="14" y="427"/>
                  </a:lnTo>
                  <a:lnTo>
                    <a:pt x="10" y="411"/>
                  </a:lnTo>
                  <a:lnTo>
                    <a:pt x="6" y="395"/>
                  </a:lnTo>
                  <a:lnTo>
                    <a:pt x="4" y="379"/>
                  </a:lnTo>
                  <a:lnTo>
                    <a:pt x="1" y="362"/>
                  </a:lnTo>
                  <a:lnTo>
                    <a:pt x="0" y="345"/>
                  </a:lnTo>
                  <a:lnTo>
                    <a:pt x="0" y="329"/>
                  </a:lnTo>
                  <a:lnTo>
                    <a:pt x="0" y="329"/>
                  </a:lnTo>
                  <a:lnTo>
                    <a:pt x="0" y="311"/>
                  </a:lnTo>
                  <a:lnTo>
                    <a:pt x="1" y="295"/>
                  </a:lnTo>
                  <a:lnTo>
                    <a:pt x="4" y="279"/>
                  </a:lnTo>
                  <a:lnTo>
                    <a:pt x="6" y="263"/>
                  </a:lnTo>
                  <a:lnTo>
                    <a:pt x="10" y="247"/>
                  </a:lnTo>
                  <a:lnTo>
                    <a:pt x="14" y="231"/>
                  </a:lnTo>
                  <a:lnTo>
                    <a:pt x="25" y="201"/>
                  </a:lnTo>
                  <a:lnTo>
                    <a:pt x="39" y="172"/>
                  </a:lnTo>
                  <a:lnTo>
                    <a:pt x="56" y="145"/>
                  </a:lnTo>
                  <a:lnTo>
                    <a:pt x="75" y="119"/>
                  </a:lnTo>
                  <a:lnTo>
                    <a:pt x="96" y="96"/>
                  </a:lnTo>
                  <a:lnTo>
                    <a:pt x="119" y="75"/>
                  </a:lnTo>
                  <a:lnTo>
                    <a:pt x="145" y="56"/>
                  </a:lnTo>
                  <a:lnTo>
                    <a:pt x="172" y="40"/>
                  </a:lnTo>
                  <a:lnTo>
                    <a:pt x="200" y="25"/>
                  </a:lnTo>
                  <a:lnTo>
                    <a:pt x="231" y="14"/>
                  </a:lnTo>
                  <a:lnTo>
                    <a:pt x="247" y="10"/>
                  </a:lnTo>
                  <a:lnTo>
                    <a:pt x="262" y="6"/>
                  </a:lnTo>
                  <a:lnTo>
                    <a:pt x="278" y="4"/>
                  </a:lnTo>
                  <a:lnTo>
                    <a:pt x="295" y="1"/>
                  </a:lnTo>
                  <a:lnTo>
                    <a:pt x="311" y="0"/>
                  </a:lnTo>
                  <a:lnTo>
                    <a:pt x="329" y="0"/>
                  </a:lnTo>
                  <a:lnTo>
                    <a:pt x="329" y="0"/>
                  </a:lnTo>
                  <a:lnTo>
                    <a:pt x="345" y="0"/>
                  </a:lnTo>
                  <a:lnTo>
                    <a:pt x="362" y="1"/>
                  </a:lnTo>
                  <a:lnTo>
                    <a:pt x="379" y="4"/>
                  </a:lnTo>
                  <a:lnTo>
                    <a:pt x="395" y="6"/>
                  </a:lnTo>
                  <a:lnTo>
                    <a:pt x="411" y="10"/>
                  </a:lnTo>
                  <a:lnTo>
                    <a:pt x="426" y="14"/>
                  </a:lnTo>
                  <a:lnTo>
                    <a:pt x="457" y="25"/>
                  </a:lnTo>
                  <a:lnTo>
                    <a:pt x="485" y="40"/>
                  </a:lnTo>
                  <a:lnTo>
                    <a:pt x="512" y="56"/>
                  </a:lnTo>
                  <a:lnTo>
                    <a:pt x="537" y="75"/>
                  </a:lnTo>
                  <a:lnTo>
                    <a:pt x="561" y="96"/>
                  </a:lnTo>
                  <a:lnTo>
                    <a:pt x="582" y="119"/>
                  </a:lnTo>
                  <a:lnTo>
                    <a:pt x="602" y="145"/>
                  </a:lnTo>
                  <a:lnTo>
                    <a:pt x="618" y="172"/>
                  </a:lnTo>
                  <a:lnTo>
                    <a:pt x="631" y="201"/>
                  </a:lnTo>
                  <a:lnTo>
                    <a:pt x="642" y="231"/>
                  </a:lnTo>
                  <a:lnTo>
                    <a:pt x="647" y="247"/>
                  </a:lnTo>
                  <a:lnTo>
                    <a:pt x="650" y="263"/>
                  </a:lnTo>
                  <a:lnTo>
                    <a:pt x="654" y="279"/>
                  </a:lnTo>
                  <a:lnTo>
                    <a:pt x="655" y="295"/>
                  </a:lnTo>
                  <a:lnTo>
                    <a:pt x="657" y="311"/>
                  </a:lnTo>
                  <a:lnTo>
                    <a:pt x="657" y="329"/>
                  </a:lnTo>
                  <a:lnTo>
                    <a:pt x="657" y="329"/>
                  </a:lnTo>
                  <a:lnTo>
                    <a:pt x="657" y="345"/>
                  </a:lnTo>
                  <a:lnTo>
                    <a:pt x="655" y="362"/>
                  </a:lnTo>
                  <a:lnTo>
                    <a:pt x="654" y="379"/>
                  </a:lnTo>
                  <a:lnTo>
                    <a:pt x="650" y="395"/>
                  </a:lnTo>
                  <a:lnTo>
                    <a:pt x="647" y="411"/>
                  </a:lnTo>
                  <a:lnTo>
                    <a:pt x="642" y="427"/>
                  </a:lnTo>
                  <a:lnTo>
                    <a:pt x="631" y="457"/>
                  </a:lnTo>
                  <a:lnTo>
                    <a:pt x="618" y="485"/>
                  </a:lnTo>
                  <a:lnTo>
                    <a:pt x="602" y="513"/>
                  </a:lnTo>
                  <a:lnTo>
                    <a:pt x="582" y="539"/>
                  </a:lnTo>
                  <a:lnTo>
                    <a:pt x="561" y="561"/>
                  </a:lnTo>
                  <a:lnTo>
                    <a:pt x="537" y="583"/>
                  </a:lnTo>
                  <a:lnTo>
                    <a:pt x="512" y="602"/>
                  </a:lnTo>
                  <a:lnTo>
                    <a:pt x="485" y="618"/>
                  </a:lnTo>
                  <a:lnTo>
                    <a:pt x="457" y="631"/>
                  </a:lnTo>
                  <a:lnTo>
                    <a:pt x="426" y="643"/>
                  </a:lnTo>
                  <a:lnTo>
                    <a:pt x="411" y="647"/>
                  </a:lnTo>
                  <a:lnTo>
                    <a:pt x="395" y="651"/>
                  </a:lnTo>
                  <a:lnTo>
                    <a:pt x="379" y="654"/>
                  </a:lnTo>
                  <a:lnTo>
                    <a:pt x="362" y="655"/>
                  </a:lnTo>
                  <a:lnTo>
                    <a:pt x="345" y="657"/>
                  </a:lnTo>
                  <a:lnTo>
                    <a:pt x="329" y="658"/>
                  </a:lnTo>
                  <a:lnTo>
                    <a:pt x="329" y="658"/>
                  </a:lnTo>
                  <a:close/>
                  <a:moveTo>
                    <a:pt x="329" y="37"/>
                  </a:moveTo>
                  <a:lnTo>
                    <a:pt x="329" y="37"/>
                  </a:lnTo>
                  <a:lnTo>
                    <a:pt x="299" y="39"/>
                  </a:lnTo>
                  <a:lnTo>
                    <a:pt x="270" y="44"/>
                  </a:lnTo>
                  <a:lnTo>
                    <a:pt x="241" y="51"/>
                  </a:lnTo>
                  <a:lnTo>
                    <a:pt x="215" y="60"/>
                  </a:lnTo>
                  <a:lnTo>
                    <a:pt x="189" y="72"/>
                  </a:lnTo>
                  <a:lnTo>
                    <a:pt x="166" y="87"/>
                  </a:lnTo>
                  <a:lnTo>
                    <a:pt x="143" y="104"/>
                  </a:lnTo>
                  <a:lnTo>
                    <a:pt x="122" y="123"/>
                  </a:lnTo>
                  <a:lnTo>
                    <a:pt x="103" y="143"/>
                  </a:lnTo>
                  <a:lnTo>
                    <a:pt x="87" y="166"/>
                  </a:lnTo>
                  <a:lnTo>
                    <a:pt x="72" y="190"/>
                  </a:lnTo>
                  <a:lnTo>
                    <a:pt x="60" y="216"/>
                  </a:lnTo>
                  <a:lnTo>
                    <a:pt x="51" y="243"/>
                  </a:lnTo>
                  <a:lnTo>
                    <a:pt x="43" y="270"/>
                  </a:lnTo>
                  <a:lnTo>
                    <a:pt x="39" y="299"/>
                  </a:lnTo>
                  <a:lnTo>
                    <a:pt x="37" y="329"/>
                  </a:lnTo>
                  <a:lnTo>
                    <a:pt x="37" y="329"/>
                  </a:lnTo>
                  <a:lnTo>
                    <a:pt x="39" y="358"/>
                  </a:lnTo>
                  <a:lnTo>
                    <a:pt x="43" y="388"/>
                  </a:lnTo>
                  <a:lnTo>
                    <a:pt x="51" y="415"/>
                  </a:lnTo>
                  <a:lnTo>
                    <a:pt x="60" y="442"/>
                  </a:lnTo>
                  <a:lnTo>
                    <a:pt x="72" y="467"/>
                  </a:lnTo>
                  <a:lnTo>
                    <a:pt x="87" y="491"/>
                  </a:lnTo>
                  <a:lnTo>
                    <a:pt x="103" y="514"/>
                  </a:lnTo>
                  <a:lnTo>
                    <a:pt x="122" y="534"/>
                  </a:lnTo>
                  <a:lnTo>
                    <a:pt x="143" y="553"/>
                  </a:lnTo>
                  <a:lnTo>
                    <a:pt x="166" y="571"/>
                  </a:lnTo>
                  <a:lnTo>
                    <a:pt x="189" y="584"/>
                  </a:lnTo>
                  <a:lnTo>
                    <a:pt x="215" y="598"/>
                  </a:lnTo>
                  <a:lnTo>
                    <a:pt x="241" y="607"/>
                  </a:lnTo>
                  <a:lnTo>
                    <a:pt x="270" y="614"/>
                  </a:lnTo>
                  <a:lnTo>
                    <a:pt x="299" y="619"/>
                  </a:lnTo>
                  <a:lnTo>
                    <a:pt x="329" y="621"/>
                  </a:lnTo>
                  <a:lnTo>
                    <a:pt x="329" y="621"/>
                  </a:lnTo>
                  <a:lnTo>
                    <a:pt x="358" y="619"/>
                  </a:lnTo>
                  <a:lnTo>
                    <a:pt x="387" y="614"/>
                  </a:lnTo>
                  <a:lnTo>
                    <a:pt x="415" y="607"/>
                  </a:lnTo>
                  <a:lnTo>
                    <a:pt x="442" y="598"/>
                  </a:lnTo>
                  <a:lnTo>
                    <a:pt x="467" y="584"/>
                  </a:lnTo>
                  <a:lnTo>
                    <a:pt x="491" y="571"/>
                  </a:lnTo>
                  <a:lnTo>
                    <a:pt x="513" y="553"/>
                  </a:lnTo>
                  <a:lnTo>
                    <a:pt x="534" y="534"/>
                  </a:lnTo>
                  <a:lnTo>
                    <a:pt x="553" y="514"/>
                  </a:lnTo>
                  <a:lnTo>
                    <a:pt x="569" y="491"/>
                  </a:lnTo>
                  <a:lnTo>
                    <a:pt x="584" y="467"/>
                  </a:lnTo>
                  <a:lnTo>
                    <a:pt x="596" y="442"/>
                  </a:lnTo>
                  <a:lnTo>
                    <a:pt x="607" y="415"/>
                  </a:lnTo>
                  <a:lnTo>
                    <a:pt x="614" y="388"/>
                  </a:lnTo>
                  <a:lnTo>
                    <a:pt x="618" y="358"/>
                  </a:lnTo>
                  <a:lnTo>
                    <a:pt x="619" y="329"/>
                  </a:lnTo>
                  <a:lnTo>
                    <a:pt x="619" y="329"/>
                  </a:lnTo>
                  <a:lnTo>
                    <a:pt x="618" y="299"/>
                  </a:lnTo>
                  <a:lnTo>
                    <a:pt x="614" y="270"/>
                  </a:lnTo>
                  <a:lnTo>
                    <a:pt x="607" y="243"/>
                  </a:lnTo>
                  <a:lnTo>
                    <a:pt x="596" y="216"/>
                  </a:lnTo>
                  <a:lnTo>
                    <a:pt x="584" y="190"/>
                  </a:lnTo>
                  <a:lnTo>
                    <a:pt x="569" y="166"/>
                  </a:lnTo>
                  <a:lnTo>
                    <a:pt x="553" y="143"/>
                  </a:lnTo>
                  <a:lnTo>
                    <a:pt x="534" y="123"/>
                  </a:lnTo>
                  <a:lnTo>
                    <a:pt x="513" y="104"/>
                  </a:lnTo>
                  <a:lnTo>
                    <a:pt x="491" y="87"/>
                  </a:lnTo>
                  <a:lnTo>
                    <a:pt x="467" y="72"/>
                  </a:lnTo>
                  <a:lnTo>
                    <a:pt x="442" y="60"/>
                  </a:lnTo>
                  <a:lnTo>
                    <a:pt x="415" y="51"/>
                  </a:lnTo>
                  <a:lnTo>
                    <a:pt x="387" y="44"/>
                  </a:lnTo>
                  <a:lnTo>
                    <a:pt x="358" y="39"/>
                  </a:lnTo>
                  <a:lnTo>
                    <a:pt x="329" y="37"/>
                  </a:lnTo>
                  <a:lnTo>
                    <a:pt x="329" y="37"/>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20" name="Google Shape;1420;p123"/>
            <p:cNvSpPr/>
            <p:nvPr/>
          </p:nvSpPr>
          <p:spPr>
            <a:xfrm>
              <a:off x="9571038" y="5223510"/>
              <a:ext cx="182563" cy="177800"/>
            </a:xfrm>
            <a:custGeom>
              <a:avLst/>
              <a:gdLst/>
              <a:ahLst/>
              <a:cxnLst/>
              <a:rect l="l" t="t" r="r" b="b"/>
              <a:pathLst>
                <a:path w="230" h="225" extrusionOk="0">
                  <a:moveTo>
                    <a:pt x="219" y="0"/>
                  </a:moveTo>
                  <a:lnTo>
                    <a:pt x="178" y="0"/>
                  </a:lnTo>
                  <a:lnTo>
                    <a:pt x="178" y="117"/>
                  </a:lnTo>
                  <a:lnTo>
                    <a:pt x="178" y="117"/>
                  </a:lnTo>
                  <a:lnTo>
                    <a:pt x="176" y="123"/>
                  </a:lnTo>
                  <a:lnTo>
                    <a:pt x="174" y="125"/>
                  </a:lnTo>
                  <a:lnTo>
                    <a:pt x="171" y="128"/>
                  </a:lnTo>
                  <a:lnTo>
                    <a:pt x="167" y="128"/>
                  </a:lnTo>
                  <a:lnTo>
                    <a:pt x="50" y="128"/>
                  </a:lnTo>
                  <a:lnTo>
                    <a:pt x="0" y="171"/>
                  </a:lnTo>
                  <a:lnTo>
                    <a:pt x="107" y="171"/>
                  </a:lnTo>
                  <a:lnTo>
                    <a:pt x="179" y="223"/>
                  </a:lnTo>
                  <a:lnTo>
                    <a:pt x="179" y="223"/>
                  </a:lnTo>
                  <a:lnTo>
                    <a:pt x="183" y="225"/>
                  </a:lnTo>
                  <a:lnTo>
                    <a:pt x="183" y="225"/>
                  </a:lnTo>
                  <a:lnTo>
                    <a:pt x="184" y="225"/>
                  </a:lnTo>
                  <a:lnTo>
                    <a:pt x="184" y="225"/>
                  </a:lnTo>
                  <a:lnTo>
                    <a:pt x="187" y="222"/>
                  </a:lnTo>
                  <a:lnTo>
                    <a:pt x="187" y="219"/>
                  </a:lnTo>
                  <a:lnTo>
                    <a:pt x="187" y="171"/>
                  </a:lnTo>
                  <a:lnTo>
                    <a:pt x="219" y="171"/>
                  </a:lnTo>
                  <a:lnTo>
                    <a:pt x="219" y="171"/>
                  </a:lnTo>
                  <a:lnTo>
                    <a:pt x="223" y="171"/>
                  </a:lnTo>
                  <a:lnTo>
                    <a:pt x="227" y="168"/>
                  </a:lnTo>
                  <a:lnTo>
                    <a:pt x="230" y="164"/>
                  </a:lnTo>
                  <a:lnTo>
                    <a:pt x="230" y="160"/>
                  </a:lnTo>
                  <a:lnTo>
                    <a:pt x="230" y="11"/>
                  </a:lnTo>
                  <a:lnTo>
                    <a:pt x="230" y="11"/>
                  </a:lnTo>
                  <a:lnTo>
                    <a:pt x="230" y="7"/>
                  </a:lnTo>
                  <a:lnTo>
                    <a:pt x="227" y="3"/>
                  </a:lnTo>
                  <a:lnTo>
                    <a:pt x="223" y="2"/>
                  </a:lnTo>
                  <a:lnTo>
                    <a:pt x="219" y="0"/>
                  </a:lnTo>
                  <a:lnTo>
                    <a:pt x="219" y="0"/>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21" name="Google Shape;1421;p123"/>
            <p:cNvSpPr/>
            <p:nvPr/>
          </p:nvSpPr>
          <p:spPr>
            <a:xfrm>
              <a:off x="9483726" y="5160010"/>
              <a:ext cx="211138" cy="212725"/>
            </a:xfrm>
            <a:custGeom>
              <a:avLst/>
              <a:gdLst/>
              <a:ahLst/>
              <a:cxnLst/>
              <a:rect l="l" t="t" r="r" b="b"/>
              <a:pathLst>
                <a:path w="268" h="267" extrusionOk="0">
                  <a:moveTo>
                    <a:pt x="257" y="192"/>
                  </a:moveTo>
                  <a:lnTo>
                    <a:pt x="257" y="192"/>
                  </a:lnTo>
                  <a:lnTo>
                    <a:pt x="261" y="191"/>
                  </a:lnTo>
                  <a:lnTo>
                    <a:pt x="264" y="189"/>
                  </a:lnTo>
                  <a:lnTo>
                    <a:pt x="266" y="185"/>
                  </a:lnTo>
                  <a:lnTo>
                    <a:pt x="268" y="181"/>
                  </a:lnTo>
                  <a:lnTo>
                    <a:pt x="268" y="10"/>
                  </a:lnTo>
                  <a:lnTo>
                    <a:pt x="268" y="10"/>
                  </a:lnTo>
                  <a:lnTo>
                    <a:pt x="266" y="6"/>
                  </a:lnTo>
                  <a:lnTo>
                    <a:pt x="264" y="2"/>
                  </a:lnTo>
                  <a:lnTo>
                    <a:pt x="261" y="1"/>
                  </a:lnTo>
                  <a:lnTo>
                    <a:pt x="257" y="0"/>
                  </a:lnTo>
                  <a:lnTo>
                    <a:pt x="11" y="0"/>
                  </a:lnTo>
                  <a:lnTo>
                    <a:pt x="11" y="0"/>
                  </a:lnTo>
                  <a:lnTo>
                    <a:pt x="7" y="1"/>
                  </a:lnTo>
                  <a:lnTo>
                    <a:pt x="3" y="2"/>
                  </a:lnTo>
                  <a:lnTo>
                    <a:pt x="1" y="6"/>
                  </a:lnTo>
                  <a:lnTo>
                    <a:pt x="0" y="10"/>
                  </a:lnTo>
                  <a:lnTo>
                    <a:pt x="0" y="181"/>
                  </a:lnTo>
                  <a:lnTo>
                    <a:pt x="0" y="181"/>
                  </a:lnTo>
                  <a:lnTo>
                    <a:pt x="1" y="185"/>
                  </a:lnTo>
                  <a:lnTo>
                    <a:pt x="3" y="189"/>
                  </a:lnTo>
                  <a:lnTo>
                    <a:pt x="7" y="191"/>
                  </a:lnTo>
                  <a:lnTo>
                    <a:pt x="11" y="192"/>
                  </a:lnTo>
                  <a:lnTo>
                    <a:pt x="54" y="192"/>
                  </a:lnTo>
                  <a:lnTo>
                    <a:pt x="54" y="262"/>
                  </a:lnTo>
                  <a:lnTo>
                    <a:pt x="54" y="262"/>
                  </a:lnTo>
                  <a:lnTo>
                    <a:pt x="54" y="264"/>
                  </a:lnTo>
                  <a:lnTo>
                    <a:pt x="57" y="266"/>
                  </a:lnTo>
                  <a:lnTo>
                    <a:pt x="57" y="266"/>
                  </a:lnTo>
                  <a:lnTo>
                    <a:pt x="59" y="267"/>
                  </a:lnTo>
                  <a:lnTo>
                    <a:pt x="59" y="267"/>
                  </a:lnTo>
                  <a:lnTo>
                    <a:pt x="62" y="266"/>
                  </a:lnTo>
                  <a:lnTo>
                    <a:pt x="147" y="192"/>
                  </a:lnTo>
                  <a:lnTo>
                    <a:pt x="257" y="192"/>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grpSp>
        <p:nvGrpSpPr>
          <p:cNvPr id="1422" name="Google Shape;1422;p123"/>
          <p:cNvGrpSpPr/>
          <p:nvPr/>
        </p:nvGrpSpPr>
        <p:grpSpPr>
          <a:xfrm>
            <a:off x="564586" y="4092958"/>
            <a:ext cx="814701" cy="814701"/>
            <a:chOff x="4075113" y="5858510"/>
            <a:chExt cx="522289" cy="522289"/>
          </a:xfrm>
        </p:grpSpPr>
        <p:sp>
          <p:nvSpPr>
            <p:cNvPr id="1423" name="Google Shape;1423;p123"/>
            <p:cNvSpPr/>
            <p:nvPr/>
          </p:nvSpPr>
          <p:spPr>
            <a:xfrm>
              <a:off x="4075113" y="5858510"/>
              <a:ext cx="522289" cy="522289"/>
            </a:xfrm>
            <a:custGeom>
              <a:avLst/>
              <a:gdLst/>
              <a:ahLst/>
              <a:cxnLst/>
              <a:rect l="l" t="t" r="r" b="b"/>
              <a:pathLst>
                <a:path w="659" h="657" extrusionOk="0">
                  <a:moveTo>
                    <a:pt x="329" y="657"/>
                  </a:moveTo>
                  <a:lnTo>
                    <a:pt x="329" y="657"/>
                  </a:lnTo>
                  <a:lnTo>
                    <a:pt x="312" y="657"/>
                  </a:lnTo>
                  <a:lnTo>
                    <a:pt x="296" y="656"/>
                  </a:lnTo>
                  <a:lnTo>
                    <a:pt x="280" y="655"/>
                  </a:lnTo>
                  <a:lnTo>
                    <a:pt x="262" y="652"/>
                  </a:lnTo>
                  <a:lnTo>
                    <a:pt x="247" y="648"/>
                  </a:lnTo>
                  <a:lnTo>
                    <a:pt x="231" y="643"/>
                  </a:lnTo>
                  <a:lnTo>
                    <a:pt x="202" y="632"/>
                  </a:lnTo>
                  <a:lnTo>
                    <a:pt x="172" y="618"/>
                  </a:lnTo>
                  <a:lnTo>
                    <a:pt x="145" y="602"/>
                  </a:lnTo>
                  <a:lnTo>
                    <a:pt x="120" y="583"/>
                  </a:lnTo>
                  <a:lnTo>
                    <a:pt x="97" y="562"/>
                  </a:lnTo>
                  <a:lnTo>
                    <a:pt x="75" y="538"/>
                  </a:lnTo>
                  <a:lnTo>
                    <a:pt x="57" y="512"/>
                  </a:lnTo>
                  <a:lnTo>
                    <a:pt x="40" y="485"/>
                  </a:lnTo>
                  <a:lnTo>
                    <a:pt x="26" y="457"/>
                  </a:lnTo>
                  <a:lnTo>
                    <a:pt x="15" y="426"/>
                  </a:lnTo>
                  <a:lnTo>
                    <a:pt x="11" y="411"/>
                  </a:lnTo>
                  <a:lnTo>
                    <a:pt x="7" y="395"/>
                  </a:lnTo>
                  <a:lnTo>
                    <a:pt x="4" y="379"/>
                  </a:lnTo>
                  <a:lnTo>
                    <a:pt x="1" y="363"/>
                  </a:lnTo>
                  <a:lnTo>
                    <a:pt x="0" y="345"/>
                  </a:lnTo>
                  <a:lnTo>
                    <a:pt x="0" y="329"/>
                  </a:lnTo>
                  <a:lnTo>
                    <a:pt x="0" y="329"/>
                  </a:lnTo>
                  <a:lnTo>
                    <a:pt x="0" y="312"/>
                  </a:lnTo>
                  <a:lnTo>
                    <a:pt x="1" y="296"/>
                  </a:lnTo>
                  <a:lnTo>
                    <a:pt x="4" y="278"/>
                  </a:lnTo>
                  <a:lnTo>
                    <a:pt x="7" y="262"/>
                  </a:lnTo>
                  <a:lnTo>
                    <a:pt x="11" y="247"/>
                  </a:lnTo>
                  <a:lnTo>
                    <a:pt x="15" y="231"/>
                  </a:lnTo>
                  <a:lnTo>
                    <a:pt x="26" y="202"/>
                  </a:lnTo>
                  <a:lnTo>
                    <a:pt x="40" y="172"/>
                  </a:lnTo>
                  <a:lnTo>
                    <a:pt x="57" y="145"/>
                  </a:lnTo>
                  <a:lnTo>
                    <a:pt x="75" y="120"/>
                  </a:lnTo>
                  <a:lnTo>
                    <a:pt x="97" y="97"/>
                  </a:lnTo>
                  <a:lnTo>
                    <a:pt x="120" y="75"/>
                  </a:lnTo>
                  <a:lnTo>
                    <a:pt x="145" y="57"/>
                  </a:lnTo>
                  <a:lnTo>
                    <a:pt x="172" y="40"/>
                  </a:lnTo>
                  <a:lnTo>
                    <a:pt x="202" y="26"/>
                  </a:lnTo>
                  <a:lnTo>
                    <a:pt x="231" y="15"/>
                  </a:lnTo>
                  <a:lnTo>
                    <a:pt x="247" y="11"/>
                  </a:lnTo>
                  <a:lnTo>
                    <a:pt x="262" y="7"/>
                  </a:lnTo>
                  <a:lnTo>
                    <a:pt x="280" y="4"/>
                  </a:lnTo>
                  <a:lnTo>
                    <a:pt x="296" y="1"/>
                  </a:lnTo>
                  <a:lnTo>
                    <a:pt x="312" y="0"/>
                  </a:lnTo>
                  <a:lnTo>
                    <a:pt x="329" y="0"/>
                  </a:lnTo>
                  <a:lnTo>
                    <a:pt x="329" y="0"/>
                  </a:lnTo>
                  <a:lnTo>
                    <a:pt x="346" y="0"/>
                  </a:lnTo>
                  <a:lnTo>
                    <a:pt x="363" y="1"/>
                  </a:lnTo>
                  <a:lnTo>
                    <a:pt x="379" y="4"/>
                  </a:lnTo>
                  <a:lnTo>
                    <a:pt x="395" y="7"/>
                  </a:lnTo>
                  <a:lnTo>
                    <a:pt x="411" y="11"/>
                  </a:lnTo>
                  <a:lnTo>
                    <a:pt x="426" y="15"/>
                  </a:lnTo>
                  <a:lnTo>
                    <a:pt x="457" y="26"/>
                  </a:lnTo>
                  <a:lnTo>
                    <a:pt x="485" y="40"/>
                  </a:lnTo>
                  <a:lnTo>
                    <a:pt x="514" y="57"/>
                  </a:lnTo>
                  <a:lnTo>
                    <a:pt x="538" y="75"/>
                  </a:lnTo>
                  <a:lnTo>
                    <a:pt x="562" y="97"/>
                  </a:lnTo>
                  <a:lnTo>
                    <a:pt x="583" y="120"/>
                  </a:lnTo>
                  <a:lnTo>
                    <a:pt x="602" y="145"/>
                  </a:lnTo>
                  <a:lnTo>
                    <a:pt x="618" y="172"/>
                  </a:lnTo>
                  <a:lnTo>
                    <a:pt x="632" y="202"/>
                  </a:lnTo>
                  <a:lnTo>
                    <a:pt x="644" y="231"/>
                  </a:lnTo>
                  <a:lnTo>
                    <a:pt x="648" y="247"/>
                  </a:lnTo>
                  <a:lnTo>
                    <a:pt x="652" y="262"/>
                  </a:lnTo>
                  <a:lnTo>
                    <a:pt x="655" y="278"/>
                  </a:lnTo>
                  <a:lnTo>
                    <a:pt x="656" y="296"/>
                  </a:lnTo>
                  <a:lnTo>
                    <a:pt x="657" y="312"/>
                  </a:lnTo>
                  <a:lnTo>
                    <a:pt x="659" y="329"/>
                  </a:lnTo>
                  <a:lnTo>
                    <a:pt x="659" y="329"/>
                  </a:lnTo>
                  <a:lnTo>
                    <a:pt x="657" y="345"/>
                  </a:lnTo>
                  <a:lnTo>
                    <a:pt x="656" y="363"/>
                  </a:lnTo>
                  <a:lnTo>
                    <a:pt x="655" y="379"/>
                  </a:lnTo>
                  <a:lnTo>
                    <a:pt x="652" y="395"/>
                  </a:lnTo>
                  <a:lnTo>
                    <a:pt x="648" y="411"/>
                  </a:lnTo>
                  <a:lnTo>
                    <a:pt x="644" y="426"/>
                  </a:lnTo>
                  <a:lnTo>
                    <a:pt x="632" y="457"/>
                  </a:lnTo>
                  <a:lnTo>
                    <a:pt x="618" y="485"/>
                  </a:lnTo>
                  <a:lnTo>
                    <a:pt x="602" y="512"/>
                  </a:lnTo>
                  <a:lnTo>
                    <a:pt x="583" y="538"/>
                  </a:lnTo>
                  <a:lnTo>
                    <a:pt x="562" y="562"/>
                  </a:lnTo>
                  <a:lnTo>
                    <a:pt x="538" y="583"/>
                  </a:lnTo>
                  <a:lnTo>
                    <a:pt x="514" y="602"/>
                  </a:lnTo>
                  <a:lnTo>
                    <a:pt x="485" y="618"/>
                  </a:lnTo>
                  <a:lnTo>
                    <a:pt x="457" y="632"/>
                  </a:lnTo>
                  <a:lnTo>
                    <a:pt x="426" y="643"/>
                  </a:lnTo>
                  <a:lnTo>
                    <a:pt x="411" y="648"/>
                  </a:lnTo>
                  <a:lnTo>
                    <a:pt x="395" y="652"/>
                  </a:lnTo>
                  <a:lnTo>
                    <a:pt x="379" y="655"/>
                  </a:lnTo>
                  <a:lnTo>
                    <a:pt x="363" y="656"/>
                  </a:lnTo>
                  <a:lnTo>
                    <a:pt x="346" y="657"/>
                  </a:lnTo>
                  <a:lnTo>
                    <a:pt x="329" y="657"/>
                  </a:lnTo>
                  <a:lnTo>
                    <a:pt x="329" y="657"/>
                  </a:lnTo>
                  <a:close/>
                  <a:moveTo>
                    <a:pt x="329" y="38"/>
                  </a:moveTo>
                  <a:lnTo>
                    <a:pt x="329" y="38"/>
                  </a:lnTo>
                  <a:lnTo>
                    <a:pt x="300" y="39"/>
                  </a:lnTo>
                  <a:lnTo>
                    <a:pt x="270" y="43"/>
                  </a:lnTo>
                  <a:lnTo>
                    <a:pt x="242" y="51"/>
                  </a:lnTo>
                  <a:lnTo>
                    <a:pt x="215" y="61"/>
                  </a:lnTo>
                  <a:lnTo>
                    <a:pt x="191" y="73"/>
                  </a:lnTo>
                  <a:lnTo>
                    <a:pt x="167" y="87"/>
                  </a:lnTo>
                  <a:lnTo>
                    <a:pt x="144" y="105"/>
                  </a:lnTo>
                  <a:lnTo>
                    <a:pt x="124" y="124"/>
                  </a:lnTo>
                  <a:lnTo>
                    <a:pt x="105" y="144"/>
                  </a:lnTo>
                  <a:lnTo>
                    <a:pt x="88" y="167"/>
                  </a:lnTo>
                  <a:lnTo>
                    <a:pt x="73" y="190"/>
                  </a:lnTo>
                  <a:lnTo>
                    <a:pt x="61" y="215"/>
                  </a:lnTo>
                  <a:lnTo>
                    <a:pt x="51" y="242"/>
                  </a:lnTo>
                  <a:lnTo>
                    <a:pt x="43" y="270"/>
                  </a:lnTo>
                  <a:lnTo>
                    <a:pt x="39" y="300"/>
                  </a:lnTo>
                  <a:lnTo>
                    <a:pt x="38" y="329"/>
                  </a:lnTo>
                  <a:lnTo>
                    <a:pt x="38" y="329"/>
                  </a:lnTo>
                  <a:lnTo>
                    <a:pt x="39" y="359"/>
                  </a:lnTo>
                  <a:lnTo>
                    <a:pt x="43" y="387"/>
                  </a:lnTo>
                  <a:lnTo>
                    <a:pt x="51" y="415"/>
                  </a:lnTo>
                  <a:lnTo>
                    <a:pt x="61" y="442"/>
                  </a:lnTo>
                  <a:lnTo>
                    <a:pt x="73" y="468"/>
                  </a:lnTo>
                  <a:lnTo>
                    <a:pt x="88" y="492"/>
                  </a:lnTo>
                  <a:lnTo>
                    <a:pt x="105" y="515"/>
                  </a:lnTo>
                  <a:lnTo>
                    <a:pt x="124" y="535"/>
                  </a:lnTo>
                  <a:lnTo>
                    <a:pt x="144" y="554"/>
                  </a:lnTo>
                  <a:lnTo>
                    <a:pt x="167" y="570"/>
                  </a:lnTo>
                  <a:lnTo>
                    <a:pt x="191" y="585"/>
                  </a:lnTo>
                  <a:lnTo>
                    <a:pt x="215" y="597"/>
                  </a:lnTo>
                  <a:lnTo>
                    <a:pt x="242" y="608"/>
                  </a:lnTo>
                  <a:lnTo>
                    <a:pt x="270" y="614"/>
                  </a:lnTo>
                  <a:lnTo>
                    <a:pt x="300" y="618"/>
                  </a:lnTo>
                  <a:lnTo>
                    <a:pt x="329" y="620"/>
                  </a:lnTo>
                  <a:lnTo>
                    <a:pt x="329" y="620"/>
                  </a:lnTo>
                  <a:lnTo>
                    <a:pt x="359" y="618"/>
                  </a:lnTo>
                  <a:lnTo>
                    <a:pt x="387" y="614"/>
                  </a:lnTo>
                  <a:lnTo>
                    <a:pt x="415" y="608"/>
                  </a:lnTo>
                  <a:lnTo>
                    <a:pt x="442" y="597"/>
                  </a:lnTo>
                  <a:lnTo>
                    <a:pt x="468" y="585"/>
                  </a:lnTo>
                  <a:lnTo>
                    <a:pt x="492" y="570"/>
                  </a:lnTo>
                  <a:lnTo>
                    <a:pt x="515" y="554"/>
                  </a:lnTo>
                  <a:lnTo>
                    <a:pt x="535" y="535"/>
                  </a:lnTo>
                  <a:lnTo>
                    <a:pt x="554" y="515"/>
                  </a:lnTo>
                  <a:lnTo>
                    <a:pt x="570" y="492"/>
                  </a:lnTo>
                  <a:lnTo>
                    <a:pt x="585" y="468"/>
                  </a:lnTo>
                  <a:lnTo>
                    <a:pt x="597" y="442"/>
                  </a:lnTo>
                  <a:lnTo>
                    <a:pt x="608" y="415"/>
                  </a:lnTo>
                  <a:lnTo>
                    <a:pt x="614" y="387"/>
                  </a:lnTo>
                  <a:lnTo>
                    <a:pt x="618" y="359"/>
                  </a:lnTo>
                  <a:lnTo>
                    <a:pt x="621" y="329"/>
                  </a:lnTo>
                  <a:lnTo>
                    <a:pt x="621" y="329"/>
                  </a:lnTo>
                  <a:lnTo>
                    <a:pt x="618" y="300"/>
                  </a:lnTo>
                  <a:lnTo>
                    <a:pt x="614" y="270"/>
                  </a:lnTo>
                  <a:lnTo>
                    <a:pt x="608" y="242"/>
                  </a:lnTo>
                  <a:lnTo>
                    <a:pt x="597" y="215"/>
                  </a:lnTo>
                  <a:lnTo>
                    <a:pt x="585" y="190"/>
                  </a:lnTo>
                  <a:lnTo>
                    <a:pt x="570" y="167"/>
                  </a:lnTo>
                  <a:lnTo>
                    <a:pt x="554" y="144"/>
                  </a:lnTo>
                  <a:lnTo>
                    <a:pt x="535" y="124"/>
                  </a:lnTo>
                  <a:lnTo>
                    <a:pt x="515" y="105"/>
                  </a:lnTo>
                  <a:lnTo>
                    <a:pt x="492" y="87"/>
                  </a:lnTo>
                  <a:lnTo>
                    <a:pt x="468" y="73"/>
                  </a:lnTo>
                  <a:lnTo>
                    <a:pt x="442" y="61"/>
                  </a:lnTo>
                  <a:lnTo>
                    <a:pt x="415" y="51"/>
                  </a:lnTo>
                  <a:lnTo>
                    <a:pt x="387" y="43"/>
                  </a:lnTo>
                  <a:lnTo>
                    <a:pt x="359" y="39"/>
                  </a:lnTo>
                  <a:lnTo>
                    <a:pt x="329" y="38"/>
                  </a:lnTo>
                  <a:lnTo>
                    <a:pt x="329" y="38"/>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24" name="Google Shape;1424;p123"/>
            <p:cNvSpPr/>
            <p:nvPr/>
          </p:nvSpPr>
          <p:spPr>
            <a:xfrm>
              <a:off x="4248151" y="6033135"/>
              <a:ext cx="174625" cy="173038"/>
            </a:xfrm>
            <a:custGeom>
              <a:avLst/>
              <a:gdLst/>
              <a:ahLst/>
              <a:cxnLst/>
              <a:rect l="l" t="t" r="r" b="b"/>
              <a:pathLst>
                <a:path w="219" h="219" extrusionOk="0">
                  <a:moveTo>
                    <a:pt x="219" y="24"/>
                  </a:moveTo>
                  <a:lnTo>
                    <a:pt x="195" y="0"/>
                  </a:lnTo>
                  <a:lnTo>
                    <a:pt x="110" y="86"/>
                  </a:lnTo>
                  <a:lnTo>
                    <a:pt x="24" y="0"/>
                  </a:lnTo>
                  <a:lnTo>
                    <a:pt x="0" y="24"/>
                  </a:lnTo>
                  <a:lnTo>
                    <a:pt x="86" y="110"/>
                  </a:lnTo>
                  <a:lnTo>
                    <a:pt x="0" y="195"/>
                  </a:lnTo>
                  <a:lnTo>
                    <a:pt x="24" y="219"/>
                  </a:lnTo>
                  <a:lnTo>
                    <a:pt x="110" y="135"/>
                  </a:lnTo>
                  <a:lnTo>
                    <a:pt x="195" y="219"/>
                  </a:lnTo>
                  <a:lnTo>
                    <a:pt x="219" y="195"/>
                  </a:lnTo>
                  <a:lnTo>
                    <a:pt x="135" y="110"/>
                  </a:lnTo>
                  <a:lnTo>
                    <a:pt x="219" y="24"/>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grpSp>
        <p:nvGrpSpPr>
          <p:cNvPr id="1425" name="Google Shape;1425;p123"/>
          <p:cNvGrpSpPr/>
          <p:nvPr/>
        </p:nvGrpSpPr>
        <p:grpSpPr>
          <a:xfrm>
            <a:off x="562795" y="5390152"/>
            <a:ext cx="817139" cy="814653"/>
            <a:chOff x="9348788" y="1664335"/>
            <a:chExt cx="522289" cy="520700"/>
          </a:xfrm>
        </p:grpSpPr>
        <p:sp>
          <p:nvSpPr>
            <p:cNvPr id="1426" name="Google Shape;1426;p123"/>
            <p:cNvSpPr/>
            <p:nvPr/>
          </p:nvSpPr>
          <p:spPr>
            <a:xfrm>
              <a:off x="9348788" y="1664335"/>
              <a:ext cx="522289" cy="520700"/>
            </a:xfrm>
            <a:custGeom>
              <a:avLst/>
              <a:gdLst/>
              <a:ahLst/>
              <a:cxnLst/>
              <a:rect l="l" t="t" r="r" b="b"/>
              <a:pathLst>
                <a:path w="657" h="657" extrusionOk="0">
                  <a:moveTo>
                    <a:pt x="329" y="657"/>
                  </a:moveTo>
                  <a:lnTo>
                    <a:pt x="329" y="657"/>
                  </a:lnTo>
                  <a:lnTo>
                    <a:pt x="312" y="657"/>
                  </a:lnTo>
                  <a:lnTo>
                    <a:pt x="295" y="656"/>
                  </a:lnTo>
                  <a:lnTo>
                    <a:pt x="278" y="653"/>
                  </a:lnTo>
                  <a:lnTo>
                    <a:pt x="262" y="651"/>
                  </a:lnTo>
                  <a:lnTo>
                    <a:pt x="246" y="647"/>
                  </a:lnTo>
                  <a:lnTo>
                    <a:pt x="231" y="643"/>
                  </a:lnTo>
                  <a:lnTo>
                    <a:pt x="200" y="632"/>
                  </a:lnTo>
                  <a:lnTo>
                    <a:pt x="172" y="618"/>
                  </a:lnTo>
                  <a:lnTo>
                    <a:pt x="145" y="601"/>
                  </a:lnTo>
                  <a:lnTo>
                    <a:pt x="119" y="582"/>
                  </a:lnTo>
                  <a:lnTo>
                    <a:pt x="97" y="561"/>
                  </a:lnTo>
                  <a:lnTo>
                    <a:pt x="75" y="538"/>
                  </a:lnTo>
                  <a:lnTo>
                    <a:pt x="56" y="512"/>
                  </a:lnTo>
                  <a:lnTo>
                    <a:pt x="39" y="485"/>
                  </a:lnTo>
                  <a:lnTo>
                    <a:pt x="25" y="457"/>
                  </a:lnTo>
                  <a:lnTo>
                    <a:pt x="15" y="426"/>
                  </a:lnTo>
                  <a:lnTo>
                    <a:pt x="11" y="411"/>
                  </a:lnTo>
                  <a:lnTo>
                    <a:pt x="7" y="395"/>
                  </a:lnTo>
                  <a:lnTo>
                    <a:pt x="4" y="379"/>
                  </a:lnTo>
                  <a:lnTo>
                    <a:pt x="1" y="362"/>
                  </a:lnTo>
                  <a:lnTo>
                    <a:pt x="0" y="346"/>
                  </a:lnTo>
                  <a:lnTo>
                    <a:pt x="0" y="328"/>
                  </a:lnTo>
                  <a:lnTo>
                    <a:pt x="0" y="328"/>
                  </a:lnTo>
                  <a:lnTo>
                    <a:pt x="0" y="312"/>
                  </a:lnTo>
                  <a:lnTo>
                    <a:pt x="1" y="294"/>
                  </a:lnTo>
                  <a:lnTo>
                    <a:pt x="4" y="278"/>
                  </a:lnTo>
                  <a:lnTo>
                    <a:pt x="7" y="262"/>
                  </a:lnTo>
                  <a:lnTo>
                    <a:pt x="11" y="246"/>
                  </a:lnTo>
                  <a:lnTo>
                    <a:pt x="15" y="231"/>
                  </a:lnTo>
                  <a:lnTo>
                    <a:pt x="25" y="200"/>
                  </a:lnTo>
                  <a:lnTo>
                    <a:pt x="39" y="172"/>
                  </a:lnTo>
                  <a:lnTo>
                    <a:pt x="56" y="145"/>
                  </a:lnTo>
                  <a:lnTo>
                    <a:pt x="75" y="120"/>
                  </a:lnTo>
                  <a:lnTo>
                    <a:pt x="97" y="96"/>
                  </a:lnTo>
                  <a:lnTo>
                    <a:pt x="119" y="75"/>
                  </a:lnTo>
                  <a:lnTo>
                    <a:pt x="145" y="57"/>
                  </a:lnTo>
                  <a:lnTo>
                    <a:pt x="172" y="39"/>
                  </a:lnTo>
                  <a:lnTo>
                    <a:pt x="200" y="26"/>
                  </a:lnTo>
                  <a:lnTo>
                    <a:pt x="231" y="15"/>
                  </a:lnTo>
                  <a:lnTo>
                    <a:pt x="246" y="10"/>
                  </a:lnTo>
                  <a:lnTo>
                    <a:pt x="262" y="7"/>
                  </a:lnTo>
                  <a:lnTo>
                    <a:pt x="278" y="3"/>
                  </a:lnTo>
                  <a:lnTo>
                    <a:pt x="295" y="1"/>
                  </a:lnTo>
                  <a:lnTo>
                    <a:pt x="312" y="0"/>
                  </a:lnTo>
                  <a:lnTo>
                    <a:pt x="329" y="0"/>
                  </a:lnTo>
                  <a:lnTo>
                    <a:pt x="329" y="0"/>
                  </a:lnTo>
                  <a:lnTo>
                    <a:pt x="345" y="0"/>
                  </a:lnTo>
                  <a:lnTo>
                    <a:pt x="363" y="1"/>
                  </a:lnTo>
                  <a:lnTo>
                    <a:pt x="379" y="3"/>
                  </a:lnTo>
                  <a:lnTo>
                    <a:pt x="395" y="7"/>
                  </a:lnTo>
                  <a:lnTo>
                    <a:pt x="411" y="10"/>
                  </a:lnTo>
                  <a:lnTo>
                    <a:pt x="426" y="15"/>
                  </a:lnTo>
                  <a:lnTo>
                    <a:pt x="457" y="26"/>
                  </a:lnTo>
                  <a:lnTo>
                    <a:pt x="485" y="39"/>
                  </a:lnTo>
                  <a:lnTo>
                    <a:pt x="512" y="57"/>
                  </a:lnTo>
                  <a:lnTo>
                    <a:pt x="537" y="75"/>
                  </a:lnTo>
                  <a:lnTo>
                    <a:pt x="562" y="96"/>
                  </a:lnTo>
                  <a:lnTo>
                    <a:pt x="582" y="120"/>
                  </a:lnTo>
                  <a:lnTo>
                    <a:pt x="601" y="145"/>
                  </a:lnTo>
                  <a:lnTo>
                    <a:pt x="618" y="172"/>
                  </a:lnTo>
                  <a:lnTo>
                    <a:pt x="631" y="200"/>
                  </a:lnTo>
                  <a:lnTo>
                    <a:pt x="642" y="231"/>
                  </a:lnTo>
                  <a:lnTo>
                    <a:pt x="648" y="246"/>
                  </a:lnTo>
                  <a:lnTo>
                    <a:pt x="650" y="262"/>
                  </a:lnTo>
                  <a:lnTo>
                    <a:pt x="653" y="278"/>
                  </a:lnTo>
                  <a:lnTo>
                    <a:pt x="656" y="294"/>
                  </a:lnTo>
                  <a:lnTo>
                    <a:pt x="657" y="312"/>
                  </a:lnTo>
                  <a:lnTo>
                    <a:pt x="657" y="328"/>
                  </a:lnTo>
                  <a:lnTo>
                    <a:pt x="657" y="328"/>
                  </a:lnTo>
                  <a:lnTo>
                    <a:pt x="657" y="346"/>
                  </a:lnTo>
                  <a:lnTo>
                    <a:pt x="656" y="362"/>
                  </a:lnTo>
                  <a:lnTo>
                    <a:pt x="653" y="379"/>
                  </a:lnTo>
                  <a:lnTo>
                    <a:pt x="650" y="395"/>
                  </a:lnTo>
                  <a:lnTo>
                    <a:pt x="648" y="411"/>
                  </a:lnTo>
                  <a:lnTo>
                    <a:pt x="642" y="426"/>
                  </a:lnTo>
                  <a:lnTo>
                    <a:pt x="631" y="457"/>
                  </a:lnTo>
                  <a:lnTo>
                    <a:pt x="618" y="485"/>
                  </a:lnTo>
                  <a:lnTo>
                    <a:pt x="601" y="512"/>
                  </a:lnTo>
                  <a:lnTo>
                    <a:pt x="582" y="538"/>
                  </a:lnTo>
                  <a:lnTo>
                    <a:pt x="562" y="561"/>
                  </a:lnTo>
                  <a:lnTo>
                    <a:pt x="537" y="582"/>
                  </a:lnTo>
                  <a:lnTo>
                    <a:pt x="512" y="601"/>
                  </a:lnTo>
                  <a:lnTo>
                    <a:pt x="485" y="618"/>
                  </a:lnTo>
                  <a:lnTo>
                    <a:pt x="457" y="632"/>
                  </a:lnTo>
                  <a:lnTo>
                    <a:pt x="426" y="643"/>
                  </a:lnTo>
                  <a:lnTo>
                    <a:pt x="411" y="647"/>
                  </a:lnTo>
                  <a:lnTo>
                    <a:pt x="395" y="651"/>
                  </a:lnTo>
                  <a:lnTo>
                    <a:pt x="379" y="653"/>
                  </a:lnTo>
                  <a:lnTo>
                    <a:pt x="363" y="656"/>
                  </a:lnTo>
                  <a:lnTo>
                    <a:pt x="345" y="657"/>
                  </a:lnTo>
                  <a:lnTo>
                    <a:pt x="329" y="657"/>
                  </a:lnTo>
                  <a:lnTo>
                    <a:pt x="329" y="657"/>
                  </a:lnTo>
                  <a:close/>
                  <a:moveTo>
                    <a:pt x="329" y="38"/>
                  </a:moveTo>
                  <a:lnTo>
                    <a:pt x="329" y="38"/>
                  </a:lnTo>
                  <a:lnTo>
                    <a:pt x="298" y="39"/>
                  </a:lnTo>
                  <a:lnTo>
                    <a:pt x="270" y="43"/>
                  </a:lnTo>
                  <a:lnTo>
                    <a:pt x="242" y="50"/>
                  </a:lnTo>
                  <a:lnTo>
                    <a:pt x="215" y="61"/>
                  </a:lnTo>
                  <a:lnTo>
                    <a:pt x="189" y="73"/>
                  </a:lnTo>
                  <a:lnTo>
                    <a:pt x="165" y="88"/>
                  </a:lnTo>
                  <a:lnTo>
                    <a:pt x="144" y="104"/>
                  </a:lnTo>
                  <a:lnTo>
                    <a:pt x="122" y="122"/>
                  </a:lnTo>
                  <a:lnTo>
                    <a:pt x="103" y="144"/>
                  </a:lnTo>
                  <a:lnTo>
                    <a:pt x="87" y="165"/>
                  </a:lnTo>
                  <a:lnTo>
                    <a:pt x="72" y="190"/>
                  </a:lnTo>
                  <a:lnTo>
                    <a:pt x="60" y="215"/>
                  </a:lnTo>
                  <a:lnTo>
                    <a:pt x="51" y="242"/>
                  </a:lnTo>
                  <a:lnTo>
                    <a:pt x="43" y="270"/>
                  </a:lnTo>
                  <a:lnTo>
                    <a:pt x="39" y="299"/>
                  </a:lnTo>
                  <a:lnTo>
                    <a:pt x="37" y="328"/>
                  </a:lnTo>
                  <a:lnTo>
                    <a:pt x="37" y="328"/>
                  </a:lnTo>
                  <a:lnTo>
                    <a:pt x="39" y="359"/>
                  </a:lnTo>
                  <a:lnTo>
                    <a:pt x="43" y="387"/>
                  </a:lnTo>
                  <a:lnTo>
                    <a:pt x="51" y="415"/>
                  </a:lnTo>
                  <a:lnTo>
                    <a:pt x="60" y="442"/>
                  </a:lnTo>
                  <a:lnTo>
                    <a:pt x="72" y="468"/>
                  </a:lnTo>
                  <a:lnTo>
                    <a:pt x="87" y="492"/>
                  </a:lnTo>
                  <a:lnTo>
                    <a:pt x="103" y="514"/>
                  </a:lnTo>
                  <a:lnTo>
                    <a:pt x="122" y="535"/>
                  </a:lnTo>
                  <a:lnTo>
                    <a:pt x="144" y="554"/>
                  </a:lnTo>
                  <a:lnTo>
                    <a:pt x="165" y="570"/>
                  </a:lnTo>
                  <a:lnTo>
                    <a:pt x="189" y="585"/>
                  </a:lnTo>
                  <a:lnTo>
                    <a:pt x="215" y="597"/>
                  </a:lnTo>
                  <a:lnTo>
                    <a:pt x="242" y="606"/>
                  </a:lnTo>
                  <a:lnTo>
                    <a:pt x="270" y="614"/>
                  </a:lnTo>
                  <a:lnTo>
                    <a:pt x="298" y="618"/>
                  </a:lnTo>
                  <a:lnTo>
                    <a:pt x="329" y="620"/>
                  </a:lnTo>
                  <a:lnTo>
                    <a:pt x="329" y="620"/>
                  </a:lnTo>
                  <a:lnTo>
                    <a:pt x="359" y="618"/>
                  </a:lnTo>
                  <a:lnTo>
                    <a:pt x="387" y="614"/>
                  </a:lnTo>
                  <a:lnTo>
                    <a:pt x="415" y="606"/>
                  </a:lnTo>
                  <a:lnTo>
                    <a:pt x="442" y="597"/>
                  </a:lnTo>
                  <a:lnTo>
                    <a:pt x="468" y="585"/>
                  </a:lnTo>
                  <a:lnTo>
                    <a:pt x="492" y="570"/>
                  </a:lnTo>
                  <a:lnTo>
                    <a:pt x="513" y="554"/>
                  </a:lnTo>
                  <a:lnTo>
                    <a:pt x="535" y="535"/>
                  </a:lnTo>
                  <a:lnTo>
                    <a:pt x="554" y="514"/>
                  </a:lnTo>
                  <a:lnTo>
                    <a:pt x="570" y="492"/>
                  </a:lnTo>
                  <a:lnTo>
                    <a:pt x="584" y="468"/>
                  </a:lnTo>
                  <a:lnTo>
                    <a:pt x="597" y="442"/>
                  </a:lnTo>
                  <a:lnTo>
                    <a:pt x="607" y="415"/>
                  </a:lnTo>
                  <a:lnTo>
                    <a:pt x="614" y="387"/>
                  </a:lnTo>
                  <a:lnTo>
                    <a:pt x="618" y="359"/>
                  </a:lnTo>
                  <a:lnTo>
                    <a:pt x="619" y="328"/>
                  </a:lnTo>
                  <a:lnTo>
                    <a:pt x="619" y="328"/>
                  </a:lnTo>
                  <a:lnTo>
                    <a:pt x="618" y="299"/>
                  </a:lnTo>
                  <a:lnTo>
                    <a:pt x="614" y="270"/>
                  </a:lnTo>
                  <a:lnTo>
                    <a:pt x="607" y="242"/>
                  </a:lnTo>
                  <a:lnTo>
                    <a:pt x="597" y="215"/>
                  </a:lnTo>
                  <a:lnTo>
                    <a:pt x="584" y="190"/>
                  </a:lnTo>
                  <a:lnTo>
                    <a:pt x="570" y="165"/>
                  </a:lnTo>
                  <a:lnTo>
                    <a:pt x="554" y="144"/>
                  </a:lnTo>
                  <a:lnTo>
                    <a:pt x="535" y="122"/>
                  </a:lnTo>
                  <a:lnTo>
                    <a:pt x="513" y="104"/>
                  </a:lnTo>
                  <a:lnTo>
                    <a:pt x="492" y="88"/>
                  </a:lnTo>
                  <a:lnTo>
                    <a:pt x="468" y="73"/>
                  </a:lnTo>
                  <a:lnTo>
                    <a:pt x="442" y="61"/>
                  </a:lnTo>
                  <a:lnTo>
                    <a:pt x="415" y="50"/>
                  </a:lnTo>
                  <a:lnTo>
                    <a:pt x="387" y="43"/>
                  </a:lnTo>
                  <a:lnTo>
                    <a:pt x="359" y="39"/>
                  </a:lnTo>
                  <a:lnTo>
                    <a:pt x="329" y="38"/>
                  </a:lnTo>
                  <a:lnTo>
                    <a:pt x="329" y="38"/>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27" name="Google Shape;1427;p123"/>
            <p:cNvSpPr/>
            <p:nvPr/>
          </p:nvSpPr>
          <p:spPr>
            <a:xfrm>
              <a:off x="9532938" y="1792923"/>
              <a:ext cx="128588" cy="144463"/>
            </a:xfrm>
            <a:custGeom>
              <a:avLst/>
              <a:gdLst/>
              <a:ahLst/>
              <a:cxnLst/>
              <a:rect l="l" t="t" r="r" b="b"/>
              <a:pathLst>
                <a:path w="163" h="183" extrusionOk="0">
                  <a:moveTo>
                    <a:pt x="0" y="80"/>
                  </a:moveTo>
                  <a:lnTo>
                    <a:pt x="0" y="102"/>
                  </a:lnTo>
                  <a:lnTo>
                    <a:pt x="0" y="102"/>
                  </a:lnTo>
                  <a:lnTo>
                    <a:pt x="2" y="110"/>
                  </a:lnTo>
                  <a:lnTo>
                    <a:pt x="3" y="118"/>
                  </a:lnTo>
                  <a:lnTo>
                    <a:pt x="7" y="133"/>
                  </a:lnTo>
                  <a:lnTo>
                    <a:pt x="15" y="148"/>
                  </a:lnTo>
                  <a:lnTo>
                    <a:pt x="25" y="158"/>
                  </a:lnTo>
                  <a:lnTo>
                    <a:pt x="37" y="169"/>
                  </a:lnTo>
                  <a:lnTo>
                    <a:pt x="50" y="176"/>
                  </a:lnTo>
                  <a:lnTo>
                    <a:pt x="65" y="181"/>
                  </a:lnTo>
                  <a:lnTo>
                    <a:pt x="73" y="183"/>
                  </a:lnTo>
                  <a:lnTo>
                    <a:pt x="81" y="183"/>
                  </a:lnTo>
                  <a:lnTo>
                    <a:pt x="81" y="183"/>
                  </a:lnTo>
                  <a:lnTo>
                    <a:pt x="90" y="183"/>
                  </a:lnTo>
                  <a:lnTo>
                    <a:pt x="98" y="181"/>
                  </a:lnTo>
                  <a:lnTo>
                    <a:pt x="113" y="176"/>
                  </a:lnTo>
                  <a:lnTo>
                    <a:pt x="127" y="169"/>
                  </a:lnTo>
                  <a:lnTo>
                    <a:pt x="139" y="158"/>
                  </a:lnTo>
                  <a:lnTo>
                    <a:pt x="148" y="148"/>
                  </a:lnTo>
                  <a:lnTo>
                    <a:pt x="156" y="133"/>
                  </a:lnTo>
                  <a:lnTo>
                    <a:pt x="160" y="118"/>
                  </a:lnTo>
                  <a:lnTo>
                    <a:pt x="162" y="110"/>
                  </a:lnTo>
                  <a:lnTo>
                    <a:pt x="163" y="102"/>
                  </a:lnTo>
                  <a:lnTo>
                    <a:pt x="163" y="80"/>
                  </a:lnTo>
                  <a:lnTo>
                    <a:pt x="163" y="80"/>
                  </a:lnTo>
                  <a:lnTo>
                    <a:pt x="162" y="72"/>
                  </a:lnTo>
                  <a:lnTo>
                    <a:pt x="160" y="64"/>
                  </a:lnTo>
                  <a:lnTo>
                    <a:pt x="156" y="49"/>
                  </a:lnTo>
                  <a:lnTo>
                    <a:pt x="148" y="35"/>
                  </a:lnTo>
                  <a:lnTo>
                    <a:pt x="139" y="24"/>
                  </a:lnTo>
                  <a:lnTo>
                    <a:pt x="127" y="13"/>
                  </a:lnTo>
                  <a:lnTo>
                    <a:pt x="113" y="6"/>
                  </a:lnTo>
                  <a:lnTo>
                    <a:pt x="98" y="1"/>
                  </a:lnTo>
                  <a:lnTo>
                    <a:pt x="90" y="0"/>
                  </a:lnTo>
                  <a:lnTo>
                    <a:pt x="81" y="0"/>
                  </a:lnTo>
                  <a:lnTo>
                    <a:pt x="81" y="0"/>
                  </a:lnTo>
                  <a:lnTo>
                    <a:pt x="73" y="0"/>
                  </a:lnTo>
                  <a:lnTo>
                    <a:pt x="65" y="1"/>
                  </a:lnTo>
                  <a:lnTo>
                    <a:pt x="50" y="6"/>
                  </a:lnTo>
                  <a:lnTo>
                    <a:pt x="37" y="13"/>
                  </a:lnTo>
                  <a:lnTo>
                    <a:pt x="25" y="24"/>
                  </a:lnTo>
                  <a:lnTo>
                    <a:pt x="15" y="35"/>
                  </a:lnTo>
                  <a:lnTo>
                    <a:pt x="7" y="49"/>
                  </a:lnTo>
                  <a:lnTo>
                    <a:pt x="3" y="64"/>
                  </a:lnTo>
                  <a:lnTo>
                    <a:pt x="2" y="72"/>
                  </a:lnTo>
                  <a:lnTo>
                    <a:pt x="0" y="80"/>
                  </a:lnTo>
                  <a:lnTo>
                    <a:pt x="0" y="80"/>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28" name="Google Shape;1428;p123"/>
            <p:cNvSpPr/>
            <p:nvPr/>
          </p:nvSpPr>
          <p:spPr>
            <a:xfrm>
              <a:off x="9499601" y="1929448"/>
              <a:ext cx="257175" cy="111125"/>
            </a:xfrm>
            <a:custGeom>
              <a:avLst/>
              <a:gdLst/>
              <a:ahLst/>
              <a:cxnLst/>
              <a:rect l="l" t="t" r="r" b="b"/>
              <a:pathLst>
                <a:path w="324" h="140" extrusionOk="0">
                  <a:moveTo>
                    <a:pt x="254" y="0"/>
                  </a:moveTo>
                  <a:lnTo>
                    <a:pt x="254" y="0"/>
                  </a:lnTo>
                  <a:lnTo>
                    <a:pt x="244" y="1"/>
                  </a:lnTo>
                  <a:lnTo>
                    <a:pt x="233" y="2"/>
                  </a:lnTo>
                  <a:lnTo>
                    <a:pt x="223" y="7"/>
                  </a:lnTo>
                  <a:lnTo>
                    <a:pt x="214" y="12"/>
                  </a:lnTo>
                  <a:lnTo>
                    <a:pt x="206" y="19"/>
                  </a:lnTo>
                  <a:lnTo>
                    <a:pt x="199" y="27"/>
                  </a:lnTo>
                  <a:lnTo>
                    <a:pt x="194" y="35"/>
                  </a:lnTo>
                  <a:lnTo>
                    <a:pt x="188" y="44"/>
                  </a:lnTo>
                  <a:lnTo>
                    <a:pt x="188" y="44"/>
                  </a:lnTo>
                  <a:lnTo>
                    <a:pt x="179" y="43"/>
                  </a:lnTo>
                  <a:lnTo>
                    <a:pt x="70" y="43"/>
                  </a:lnTo>
                  <a:lnTo>
                    <a:pt x="70" y="43"/>
                  </a:lnTo>
                  <a:lnTo>
                    <a:pt x="57" y="44"/>
                  </a:lnTo>
                  <a:lnTo>
                    <a:pt x="43" y="48"/>
                  </a:lnTo>
                  <a:lnTo>
                    <a:pt x="31" y="55"/>
                  </a:lnTo>
                  <a:lnTo>
                    <a:pt x="22" y="63"/>
                  </a:lnTo>
                  <a:lnTo>
                    <a:pt x="12" y="74"/>
                  </a:lnTo>
                  <a:lnTo>
                    <a:pt x="6" y="86"/>
                  </a:lnTo>
                  <a:lnTo>
                    <a:pt x="2" y="99"/>
                  </a:lnTo>
                  <a:lnTo>
                    <a:pt x="0" y="113"/>
                  </a:lnTo>
                  <a:lnTo>
                    <a:pt x="0" y="134"/>
                  </a:lnTo>
                  <a:lnTo>
                    <a:pt x="0" y="134"/>
                  </a:lnTo>
                  <a:lnTo>
                    <a:pt x="2" y="137"/>
                  </a:lnTo>
                  <a:lnTo>
                    <a:pt x="3" y="138"/>
                  </a:lnTo>
                  <a:lnTo>
                    <a:pt x="4" y="140"/>
                  </a:lnTo>
                  <a:lnTo>
                    <a:pt x="6" y="140"/>
                  </a:lnTo>
                  <a:lnTo>
                    <a:pt x="254" y="140"/>
                  </a:lnTo>
                  <a:lnTo>
                    <a:pt x="254" y="140"/>
                  </a:lnTo>
                  <a:lnTo>
                    <a:pt x="268" y="138"/>
                  </a:lnTo>
                  <a:lnTo>
                    <a:pt x="281" y="134"/>
                  </a:lnTo>
                  <a:lnTo>
                    <a:pt x="293" y="127"/>
                  </a:lnTo>
                  <a:lnTo>
                    <a:pt x="303" y="119"/>
                  </a:lnTo>
                  <a:lnTo>
                    <a:pt x="312" y="109"/>
                  </a:lnTo>
                  <a:lnTo>
                    <a:pt x="319" y="97"/>
                  </a:lnTo>
                  <a:lnTo>
                    <a:pt x="323" y="84"/>
                  </a:lnTo>
                  <a:lnTo>
                    <a:pt x="324" y="70"/>
                  </a:lnTo>
                  <a:lnTo>
                    <a:pt x="324" y="70"/>
                  </a:lnTo>
                  <a:lnTo>
                    <a:pt x="323" y="56"/>
                  </a:lnTo>
                  <a:lnTo>
                    <a:pt x="319" y="43"/>
                  </a:lnTo>
                  <a:lnTo>
                    <a:pt x="312" y="31"/>
                  </a:lnTo>
                  <a:lnTo>
                    <a:pt x="303" y="20"/>
                  </a:lnTo>
                  <a:lnTo>
                    <a:pt x="293" y="12"/>
                  </a:lnTo>
                  <a:lnTo>
                    <a:pt x="281" y="5"/>
                  </a:lnTo>
                  <a:lnTo>
                    <a:pt x="268" y="1"/>
                  </a:lnTo>
                  <a:lnTo>
                    <a:pt x="254" y="0"/>
                  </a:lnTo>
                  <a:lnTo>
                    <a:pt x="254" y="0"/>
                  </a:lnTo>
                  <a:close/>
                  <a:moveTo>
                    <a:pt x="254" y="129"/>
                  </a:moveTo>
                  <a:lnTo>
                    <a:pt x="254" y="129"/>
                  </a:lnTo>
                  <a:lnTo>
                    <a:pt x="242" y="127"/>
                  </a:lnTo>
                  <a:lnTo>
                    <a:pt x="230" y="125"/>
                  </a:lnTo>
                  <a:lnTo>
                    <a:pt x="221" y="119"/>
                  </a:lnTo>
                  <a:lnTo>
                    <a:pt x="211" y="111"/>
                  </a:lnTo>
                  <a:lnTo>
                    <a:pt x="205" y="103"/>
                  </a:lnTo>
                  <a:lnTo>
                    <a:pt x="199" y="93"/>
                  </a:lnTo>
                  <a:lnTo>
                    <a:pt x="195" y="82"/>
                  </a:lnTo>
                  <a:lnTo>
                    <a:pt x="195" y="70"/>
                  </a:lnTo>
                  <a:lnTo>
                    <a:pt x="195" y="70"/>
                  </a:lnTo>
                  <a:lnTo>
                    <a:pt x="195" y="58"/>
                  </a:lnTo>
                  <a:lnTo>
                    <a:pt x="199" y="47"/>
                  </a:lnTo>
                  <a:lnTo>
                    <a:pt x="205" y="36"/>
                  </a:lnTo>
                  <a:lnTo>
                    <a:pt x="211" y="28"/>
                  </a:lnTo>
                  <a:lnTo>
                    <a:pt x="221" y="21"/>
                  </a:lnTo>
                  <a:lnTo>
                    <a:pt x="230" y="16"/>
                  </a:lnTo>
                  <a:lnTo>
                    <a:pt x="242" y="12"/>
                  </a:lnTo>
                  <a:lnTo>
                    <a:pt x="254" y="11"/>
                  </a:lnTo>
                  <a:lnTo>
                    <a:pt x="254" y="11"/>
                  </a:lnTo>
                  <a:lnTo>
                    <a:pt x="265" y="12"/>
                  </a:lnTo>
                  <a:lnTo>
                    <a:pt x="277" y="16"/>
                  </a:lnTo>
                  <a:lnTo>
                    <a:pt x="287" y="21"/>
                  </a:lnTo>
                  <a:lnTo>
                    <a:pt x="296" y="28"/>
                  </a:lnTo>
                  <a:lnTo>
                    <a:pt x="303" y="36"/>
                  </a:lnTo>
                  <a:lnTo>
                    <a:pt x="308" y="47"/>
                  </a:lnTo>
                  <a:lnTo>
                    <a:pt x="312" y="58"/>
                  </a:lnTo>
                  <a:lnTo>
                    <a:pt x="313" y="70"/>
                  </a:lnTo>
                  <a:lnTo>
                    <a:pt x="313" y="70"/>
                  </a:lnTo>
                  <a:lnTo>
                    <a:pt x="312" y="82"/>
                  </a:lnTo>
                  <a:lnTo>
                    <a:pt x="308" y="93"/>
                  </a:lnTo>
                  <a:lnTo>
                    <a:pt x="303" y="103"/>
                  </a:lnTo>
                  <a:lnTo>
                    <a:pt x="296" y="111"/>
                  </a:lnTo>
                  <a:lnTo>
                    <a:pt x="287" y="119"/>
                  </a:lnTo>
                  <a:lnTo>
                    <a:pt x="277" y="125"/>
                  </a:lnTo>
                  <a:lnTo>
                    <a:pt x="265" y="127"/>
                  </a:lnTo>
                  <a:lnTo>
                    <a:pt x="254" y="129"/>
                  </a:lnTo>
                  <a:lnTo>
                    <a:pt x="254" y="129"/>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29" name="Google Shape;1429;p123"/>
            <p:cNvSpPr/>
            <p:nvPr/>
          </p:nvSpPr>
          <p:spPr>
            <a:xfrm>
              <a:off x="9678988" y="1962785"/>
              <a:ext cx="42863" cy="42863"/>
            </a:xfrm>
            <a:custGeom>
              <a:avLst/>
              <a:gdLst/>
              <a:ahLst/>
              <a:cxnLst/>
              <a:rect l="l" t="t" r="r" b="b"/>
              <a:pathLst>
                <a:path w="54" h="54" extrusionOk="0">
                  <a:moveTo>
                    <a:pt x="49" y="21"/>
                  </a:moveTo>
                  <a:lnTo>
                    <a:pt x="33" y="21"/>
                  </a:lnTo>
                  <a:lnTo>
                    <a:pt x="33" y="5"/>
                  </a:lnTo>
                  <a:lnTo>
                    <a:pt x="33" y="5"/>
                  </a:lnTo>
                  <a:lnTo>
                    <a:pt x="31" y="4"/>
                  </a:lnTo>
                  <a:lnTo>
                    <a:pt x="30" y="1"/>
                  </a:lnTo>
                  <a:lnTo>
                    <a:pt x="29" y="0"/>
                  </a:lnTo>
                  <a:lnTo>
                    <a:pt x="27" y="0"/>
                  </a:lnTo>
                  <a:lnTo>
                    <a:pt x="27" y="0"/>
                  </a:lnTo>
                  <a:lnTo>
                    <a:pt x="25" y="0"/>
                  </a:lnTo>
                  <a:lnTo>
                    <a:pt x="23" y="1"/>
                  </a:lnTo>
                  <a:lnTo>
                    <a:pt x="22" y="4"/>
                  </a:lnTo>
                  <a:lnTo>
                    <a:pt x="22" y="5"/>
                  </a:lnTo>
                  <a:lnTo>
                    <a:pt x="22" y="21"/>
                  </a:lnTo>
                  <a:lnTo>
                    <a:pt x="6" y="21"/>
                  </a:lnTo>
                  <a:lnTo>
                    <a:pt x="6" y="21"/>
                  </a:lnTo>
                  <a:lnTo>
                    <a:pt x="3" y="21"/>
                  </a:lnTo>
                  <a:lnTo>
                    <a:pt x="2" y="23"/>
                  </a:lnTo>
                  <a:lnTo>
                    <a:pt x="0" y="25"/>
                  </a:lnTo>
                  <a:lnTo>
                    <a:pt x="0" y="27"/>
                  </a:lnTo>
                  <a:lnTo>
                    <a:pt x="0" y="27"/>
                  </a:lnTo>
                  <a:lnTo>
                    <a:pt x="0" y="29"/>
                  </a:lnTo>
                  <a:lnTo>
                    <a:pt x="2" y="31"/>
                  </a:lnTo>
                  <a:lnTo>
                    <a:pt x="3" y="32"/>
                  </a:lnTo>
                  <a:lnTo>
                    <a:pt x="6" y="32"/>
                  </a:lnTo>
                  <a:lnTo>
                    <a:pt x="22" y="32"/>
                  </a:lnTo>
                  <a:lnTo>
                    <a:pt x="22" y="48"/>
                  </a:lnTo>
                  <a:lnTo>
                    <a:pt x="22" y="48"/>
                  </a:lnTo>
                  <a:lnTo>
                    <a:pt x="22" y="51"/>
                  </a:lnTo>
                  <a:lnTo>
                    <a:pt x="23" y="52"/>
                  </a:lnTo>
                  <a:lnTo>
                    <a:pt x="25" y="54"/>
                  </a:lnTo>
                  <a:lnTo>
                    <a:pt x="27" y="54"/>
                  </a:lnTo>
                  <a:lnTo>
                    <a:pt x="27" y="54"/>
                  </a:lnTo>
                  <a:lnTo>
                    <a:pt x="29" y="54"/>
                  </a:lnTo>
                  <a:lnTo>
                    <a:pt x="30" y="52"/>
                  </a:lnTo>
                  <a:lnTo>
                    <a:pt x="31" y="51"/>
                  </a:lnTo>
                  <a:lnTo>
                    <a:pt x="33" y="48"/>
                  </a:lnTo>
                  <a:lnTo>
                    <a:pt x="33" y="32"/>
                  </a:lnTo>
                  <a:lnTo>
                    <a:pt x="49" y="32"/>
                  </a:lnTo>
                  <a:lnTo>
                    <a:pt x="49" y="32"/>
                  </a:lnTo>
                  <a:lnTo>
                    <a:pt x="50" y="32"/>
                  </a:lnTo>
                  <a:lnTo>
                    <a:pt x="52" y="31"/>
                  </a:lnTo>
                  <a:lnTo>
                    <a:pt x="53" y="29"/>
                  </a:lnTo>
                  <a:lnTo>
                    <a:pt x="54" y="27"/>
                  </a:lnTo>
                  <a:lnTo>
                    <a:pt x="54" y="27"/>
                  </a:lnTo>
                  <a:lnTo>
                    <a:pt x="53" y="25"/>
                  </a:lnTo>
                  <a:lnTo>
                    <a:pt x="52" y="23"/>
                  </a:lnTo>
                  <a:lnTo>
                    <a:pt x="50" y="21"/>
                  </a:lnTo>
                  <a:lnTo>
                    <a:pt x="49" y="21"/>
                  </a:lnTo>
                  <a:lnTo>
                    <a:pt x="49" y="21"/>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grpSp>
        <p:nvGrpSpPr>
          <p:cNvPr id="1430" name="Google Shape;1430;p123"/>
          <p:cNvGrpSpPr/>
          <p:nvPr/>
        </p:nvGrpSpPr>
        <p:grpSpPr>
          <a:xfrm>
            <a:off x="563787" y="2794169"/>
            <a:ext cx="816163" cy="816163"/>
            <a:chOff x="1430338" y="5858510"/>
            <a:chExt cx="522289" cy="522289"/>
          </a:xfrm>
        </p:grpSpPr>
        <p:sp>
          <p:nvSpPr>
            <p:cNvPr id="1431" name="Google Shape;1431;p123"/>
            <p:cNvSpPr/>
            <p:nvPr/>
          </p:nvSpPr>
          <p:spPr>
            <a:xfrm>
              <a:off x="1430338" y="5858510"/>
              <a:ext cx="522289" cy="522289"/>
            </a:xfrm>
            <a:custGeom>
              <a:avLst/>
              <a:gdLst/>
              <a:ahLst/>
              <a:cxnLst/>
              <a:rect l="l" t="t" r="r" b="b"/>
              <a:pathLst>
                <a:path w="657" h="657" extrusionOk="0">
                  <a:moveTo>
                    <a:pt x="328" y="657"/>
                  </a:moveTo>
                  <a:lnTo>
                    <a:pt x="328" y="657"/>
                  </a:lnTo>
                  <a:lnTo>
                    <a:pt x="312" y="657"/>
                  </a:lnTo>
                  <a:lnTo>
                    <a:pt x="294" y="656"/>
                  </a:lnTo>
                  <a:lnTo>
                    <a:pt x="278" y="655"/>
                  </a:lnTo>
                  <a:lnTo>
                    <a:pt x="262" y="651"/>
                  </a:lnTo>
                  <a:lnTo>
                    <a:pt x="246" y="648"/>
                  </a:lnTo>
                  <a:lnTo>
                    <a:pt x="231" y="643"/>
                  </a:lnTo>
                  <a:lnTo>
                    <a:pt x="200" y="632"/>
                  </a:lnTo>
                  <a:lnTo>
                    <a:pt x="172" y="618"/>
                  </a:lnTo>
                  <a:lnTo>
                    <a:pt x="145" y="602"/>
                  </a:lnTo>
                  <a:lnTo>
                    <a:pt x="119" y="582"/>
                  </a:lnTo>
                  <a:lnTo>
                    <a:pt x="95" y="562"/>
                  </a:lnTo>
                  <a:lnTo>
                    <a:pt x="75" y="538"/>
                  </a:lnTo>
                  <a:lnTo>
                    <a:pt x="56" y="512"/>
                  </a:lnTo>
                  <a:lnTo>
                    <a:pt x="39" y="485"/>
                  </a:lnTo>
                  <a:lnTo>
                    <a:pt x="25" y="457"/>
                  </a:lnTo>
                  <a:lnTo>
                    <a:pt x="15" y="426"/>
                  </a:lnTo>
                  <a:lnTo>
                    <a:pt x="9" y="411"/>
                  </a:lnTo>
                  <a:lnTo>
                    <a:pt x="6" y="395"/>
                  </a:lnTo>
                  <a:lnTo>
                    <a:pt x="4" y="379"/>
                  </a:lnTo>
                  <a:lnTo>
                    <a:pt x="1" y="363"/>
                  </a:lnTo>
                  <a:lnTo>
                    <a:pt x="0" y="345"/>
                  </a:lnTo>
                  <a:lnTo>
                    <a:pt x="0" y="329"/>
                  </a:lnTo>
                  <a:lnTo>
                    <a:pt x="0" y="329"/>
                  </a:lnTo>
                  <a:lnTo>
                    <a:pt x="0" y="312"/>
                  </a:lnTo>
                  <a:lnTo>
                    <a:pt x="1" y="296"/>
                  </a:lnTo>
                  <a:lnTo>
                    <a:pt x="4" y="278"/>
                  </a:lnTo>
                  <a:lnTo>
                    <a:pt x="6" y="262"/>
                  </a:lnTo>
                  <a:lnTo>
                    <a:pt x="9" y="247"/>
                  </a:lnTo>
                  <a:lnTo>
                    <a:pt x="15" y="231"/>
                  </a:lnTo>
                  <a:lnTo>
                    <a:pt x="25" y="200"/>
                  </a:lnTo>
                  <a:lnTo>
                    <a:pt x="39" y="172"/>
                  </a:lnTo>
                  <a:lnTo>
                    <a:pt x="56" y="145"/>
                  </a:lnTo>
                  <a:lnTo>
                    <a:pt x="75" y="120"/>
                  </a:lnTo>
                  <a:lnTo>
                    <a:pt x="95" y="97"/>
                  </a:lnTo>
                  <a:lnTo>
                    <a:pt x="119" y="75"/>
                  </a:lnTo>
                  <a:lnTo>
                    <a:pt x="145" y="57"/>
                  </a:lnTo>
                  <a:lnTo>
                    <a:pt x="172" y="39"/>
                  </a:lnTo>
                  <a:lnTo>
                    <a:pt x="200" y="26"/>
                  </a:lnTo>
                  <a:lnTo>
                    <a:pt x="231" y="15"/>
                  </a:lnTo>
                  <a:lnTo>
                    <a:pt x="246" y="11"/>
                  </a:lnTo>
                  <a:lnTo>
                    <a:pt x="262" y="7"/>
                  </a:lnTo>
                  <a:lnTo>
                    <a:pt x="278" y="4"/>
                  </a:lnTo>
                  <a:lnTo>
                    <a:pt x="294" y="1"/>
                  </a:lnTo>
                  <a:lnTo>
                    <a:pt x="312" y="0"/>
                  </a:lnTo>
                  <a:lnTo>
                    <a:pt x="328" y="0"/>
                  </a:lnTo>
                  <a:lnTo>
                    <a:pt x="328" y="0"/>
                  </a:lnTo>
                  <a:lnTo>
                    <a:pt x="345" y="0"/>
                  </a:lnTo>
                  <a:lnTo>
                    <a:pt x="361" y="1"/>
                  </a:lnTo>
                  <a:lnTo>
                    <a:pt x="379" y="4"/>
                  </a:lnTo>
                  <a:lnTo>
                    <a:pt x="395" y="7"/>
                  </a:lnTo>
                  <a:lnTo>
                    <a:pt x="411" y="11"/>
                  </a:lnTo>
                  <a:lnTo>
                    <a:pt x="426" y="15"/>
                  </a:lnTo>
                  <a:lnTo>
                    <a:pt x="457" y="26"/>
                  </a:lnTo>
                  <a:lnTo>
                    <a:pt x="485" y="39"/>
                  </a:lnTo>
                  <a:lnTo>
                    <a:pt x="512" y="57"/>
                  </a:lnTo>
                  <a:lnTo>
                    <a:pt x="537" y="75"/>
                  </a:lnTo>
                  <a:lnTo>
                    <a:pt x="560" y="97"/>
                  </a:lnTo>
                  <a:lnTo>
                    <a:pt x="582" y="120"/>
                  </a:lnTo>
                  <a:lnTo>
                    <a:pt x="601" y="145"/>
                  </a:lnTo>
                  <a:lnTo>
                    <a:pt x="618" y="172"/>
                  </a:lnTo>
                  <a:lnTo>
                    <a:pt x="631" y="200"/>
                  </a:lnTo>
                  <a:lnTo>
                    <a:pt x="642" y="231"/>
                  </a:lnTo>
                  <a:lnTo>
                    <a:pt x="648" y="247"/>
                  </a:lnTo>
                  <a:lnTo>
                    <a:pt x="650" y="262"/>
                  </a:lnTo>
                  <a:lnTo>
                    <a:pt x="653" y="278"/>
                  </a:lnTo>
                  <a:lnTo>
                    <a:pt x="656" y="296"/>
                  </a:lnTo>
                  <a:lnTo>
                    <a:pt x="657" y="312"/>
                  </a:lnTo>
                  <a:lnTo>
                    <a:pt x="657" y="329"/>
                  </a:lnTo>
                  <a:lnTo>
                    <a:pt x="657" y="329"/>
                  </a:lnTo>
                  <a:lnTo>
                    <a:pt x="657" y="345"/>
                  </a:lnTo>
                  <a:lnTo>
                    <a:pt x="656" y="363"/>
                  </a:lnTo>
                  <a:lnTo>
                    <a:pt x="653" y="379"/>
                  </a:lnTo>
                  <a:lnTo>
                    <a:pt x="650" y="395"/>
                  </a:lnTo>
                  <a:lnTo>
                    <a:pt x="648" y="411"/>
                  </a:lnTo>
                  <a:lnTo>
                    <a:pt x="642" y="426"/>
                  </a:lnTo>
                  <a:lnTo>
                    <a:pt x="631" y="457"/>
                  </a:lnTo>
                  <a:lnTo>
                    <a:pt x="618" y="485"/>
                  </a:lnTo>
                  <a:lnTo>
                    <a:pt x="601" y="512"/>
                  </a:lnTo>
                  <a:lnTo>
                    <a:pt x="582" y="538"/>
                  </a:lnTo>
                  <a:lnTo>
                    <a:pt x="560" y="562"/>
                  </a:lnTo>
                  <a:lnTo>
                    <a:pt x="537" y="582"/>
                  </a:lnTo>
                  <a:lnTo>
                    <a:pt x="512" y="602"/>
                  </a:lnTo>
                  <a:lnTo>
                    <a:pt x="485" y="618"/>
                  </a:lnTo>
                  <a:lnTo>
                    <a:pt x="457" y="632"/>
                  </a:lnTo>
                  <a:lnTo>
                    <a:pt x="426" y="643"/>
                  </a:lnTo>
                  <a:lnTo>
                    <a:pt x="411" y="648"/>
                  </a:lnTo>
                  <a:lnTo>
                    <a:pt x="395" y="651"/>
                  </a:lnTo>
                  <a:lnTo>
                    <a:pt x="379" y="655"/>
                  </a:lnTo>
                  <a:lnTo>
                    <a:pt x="361" y="656"/>
                  </a:lnTo>
                  <a:lnTo>
                    <a:pt x="345" y="657"/>
                  </a:lnTo>
                  <a:lnTo>
                    <a:pt x="328" y="657"/>
                  </a:lnTo>
                  <a:lnTo>
                    <a:pt x="328" y="657"/>
                  </a:lnTo>
                  <a:close/>
                  <a:moveTo>
                    <a:pt x="328" y="38"/>
                  </a:moveTo>
                  <a:lnTo>
                    <a:pt x="328" y="38"/>
                  </a:lnTo>
                  <a:lnTo>
                    <a:pt x="298" y="39"/>
                  </a:lnTo>
                  <a:lnTo>
                    <a:pt x="270" y="43"/>
                  </a:lnTo>
                  <a:lnTo>
                    <a:pt x="242" y="51"/>
                  </a:lnTo>
                  <a:lnTo>
                    <a:pt x="215" y="61"/>
                  </a:lnTo>
                  <a:lnTo>
                    <a:pt x="189" y="73"/>
                  </a:lnTo>
                  <a:lnTo>
                    <a:pt x="165" y="87"/>
                  </a:lnTo>
                  <a:lnTo>
                    <a:pt x="144" y="104"/>
                  </a:lnTo>
                  <a:lnTo>
                    <a:pt x="122" y="122"/>
                  </a:lnTo>
                  <a:lnTo>
                    <a:pt x="103" y="144"/>
                  </a:lnTo>
                  <a:lnTo>
                    <a:pt x="87" y="167"/>
                  </a:lnTo>
                  <a:lnTo>
                    <a:pt x="72" y="190"/>
                  </a:lnTo>
                  <a:lnTo>
                    <a:pt x="60" y="215"/>
                  </a:lnTo>
                  <a:lnTo>
                    <a:pt x="49" y="242"/>
                  </a:lnTo>
                  <a:lnTo>
                    <a:pt x="43" y="270"/>
                  </a:lnTo>
                  <a:lnTo>
                    <a:pt x="39" y="300"/>
                  </a:lnTo>
                  <a:lnTo>
                    <a:pt x="37" y="329"/>
                  </a:lnTo>
                  <a:lnTo>
                    <a:pt x="37" y="329"/>
                  </a:lnTo>
                  <a:lnTo>
                    <a:pt x="39" y="359"/>
                  </a:lnTo>
                  <a:lnTo>
                    <a:pt x="43" y="387"/>
                  </a:lnTo>
                  <a:lnTo>
                    <a:pt x="49" y="415"/>
                  </a:lnTo>
                  <a:lnTo>
                    <a:pt x="60" y="442"/>
                  </a:lnTo>
                  <a:lnTo>
                    <a:pt x="72" y="468"/>
                  </a:lnTo>
                  <a:lnTo>
                    <a:pt x="87" y="492"/>
                  </a:lnTo>
                  <a:lnTo>
                    <a:pt x="103" y="513"/>
                  </a:lnTo>
                  <a:lnTo>
                    <a:pt x="122" y="535"/>
                  </a:lnTo>
                  <a:lnTo>
                    <a:pt x="144" y="554"/>
                  </a:lnTo>
                  <a:lnTo>
                    <a:pt x="165" y="570"/>
                  </a:lnTo>
                  <a:lnTo>
                    <a:pt x="189" y="585"/>
                  </a:lnTo>
                  <a:lnTo>
                    <a:pt x="215" y="597"/>
                  </a:lnTo>
                  <a:lnTo>
                    <a:pt x="242" y="608"/>
                  </a:lnTo>
                  <a:lnTo>
                    <a:pt x="270" y="614"/>
                  </a:lnTo>
                  <a:lnTo>
                    <a:pt x="298" y="618"/>
                  </a:lnTo>
                  <a:lnTo>
                    <a:pt x="328" y="620"/>
                  </a:lnTo>
                  <a:lnTo>
                    <a:pt x="328" y="620"/>
                  </a:lnTo>
                  <a:lnTo>
                    <a:pt x="359" y="618"/>
                  </a:lnTo>
                  <a:lnTo>
                    <a:pt x="387" y="614"/>
                  </a:lnTo>
                  <a:lnTo>
                    <a:pt x="415" y="608"/>
                  </a:lnTo>
                  <a:lnTo>
                    <a:pt x="442" y="597"/>
                  </a:lnTo>
                  <a:lnTo>
                    <a:pt x="467" y="585"/>
                  </a:lnTo>
                  <a:lnTo>
                    <a:pt x="492" y="570"/>
                  </a:lnTo>
                  <a:lnTo>
                    <a:pt x="513" y="554"/>
                  </a:lnTo>
                  <a:lnTo>
                    <a:pt x="535" y="535"/>
                  </a:lnTo>
                  <a:lnTo>
                    <a:pt x="553" y="513"/>
                  </a:lnTo>
                  <a:lnTo>
                    <a:pt x="570" y="492"/>
                  </a:lnTo>
                  <a:lnTo>
                    <a:pt x="584" y="468"/>
                  </a:lnTo>
                  <a:lnTo>
                    <a:pt x="596" y="442"/>
                  </a:lnTo>
                  <a:lnTo>
                    <a:pt x="606" y="415"/>
                  </a:lnTo>
                  <a:lnTo>
                    <a:pt x="614" y="387"/>
                  </a:lnTo>
                  <a:lnTo>
                    <a:pt x="618" y="359"/>
                  </a:lnTo>
                  <a:lnTo>
                    <a:pt x="619" y="329"/>
                  </a:lnTo>
                  <a:lnTo>
                    <a:pt x="619" y="329"/>
                  </a:lnTo>
                  <a:lnTo>
                    <a:pt x="618" y="300"/>
                  </a:lnTo>
                  <a:lnTo>
                    <a:pt x="614" y="270"/>
                  </a:lnTo>
                  <a:lnTo>
                    <a:pt x="606" y="242"/>
                  </a:lnTo>
                  <a:lnTo>
                    <a:pt x="596" y="215"/>
                  </a:lnTo>
                  <a:lnTo>
                    <a:pt x="584" y="190"/>
                  </a:lnTo>
                  <a:lnTo>
                    <a:pt x="570" y="167"/>
                  </a:lnTo>
                  <a:lnTo>
                    <a:pt x="553" y="144"/>
                  </a:lnTo>
                  <a:lnTo>
                    <a:pt x="535" y="122"/>
                  </a:lnTo>
                  <a:lnTo>
                    <a:pt x="513" y="104"/>
                  </a:lnTo>
                  <a:lnTo>
                    <a:pt x="492" y="87"/>
                  </a:lnTo>
                  <a:lnTo>
                    <a:pt x="467" y="73"/>
                  </a:lnTo>
                  <a:lnTo>
                    <a:pt x="442" y="61"/>
                  </a:lnTo>
                  <a:lnTo>
                    <a:pt x="415" y="51"/>
                  </a:lnTo>
                  <a:lnTo>
                    <a:pt x="387" y="43"/>
                  </a:lnTo>
                  <a:lnTo>
                    <a:pt x="359" y="39"/>
                  </a:lnTo>
                  <a:lnTo>
                    <a:pt x="328" y="38"/>
                  </a:lnTo>
                  <a:lnTo>
                    <a:pt x="328" y="38"/>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32" name="Google Shape;1432;p123"/>
            <p:cNvSpPr/>
            <p:nvPr/>
          </p:nvSpPr>
          <p:spPr>
            <a:xfrm>
              <a:off x="1638301" y="6023610"/>
              <a:ext cx="182563" cy="17463"/>
            </a:xfrm>
            <a:custGeom>
              <a:avLst/>
              <a:gdLst/>
              <a:ahLst/>
              <a:cxnLst/>
              <a:rect l="l" t="t" r="r" b="b"/>
              <a:pathLst>
                <a:path w="228" h="22" extrusionOk="0">
                  <a:moveTo>
                    <a:pt x="223" y="22"/>
                  </a:moveTo>
                  <a:lnTo>
                    <a:pt x="5" y="22"/>
                  </a:lnTo>
                  <a:lnTo>
                    <a:pt x="5" y="22"/>
                  </a:lnTo>
                  <a:lnTo>
                    <a:pt x="4" y="22"/>
                  </a:lnTo>
                  <a:lnTo>
                    <a:pt x="1" y="21"/>
                  </a:lnTo>
                  <a:lnTo>
                    <a:pt x="0" y="19"/>
                  </a:lnTo>
                  <a:lnTo>
                    <a:pt x="0" y="17"/>
                  </a:lnTo>
                  <a:lnTo>
                    <a:pt x="0" y="6"/>
                  </a:lnTo>
                  <a:lnTo>
                    <a:pt x="0" y="6"/>
                  </a:lnTo>
                  <a:lnTo>
                    <a:pt x="0" y="4"/>
                  </a:lnTo>
                  <a:lnTo>
                    <a:pt x="1" y="2"/>
                  </a:lnTo>
                  <a:lnTo>
                    <a:pt x="4" y="2"/>
                  </a:lnTo>
                  <a:lnTo>
                    <a:pt x="5" y="0"/>
                  </a:lnTo>
                  <a:lnTo>
                    <a:pt x="223" y="0"/>
                  </a:lnTo>
                  <a:lnTo>
                    <a:pt x="223" y="0"/>
                  </a:lnTo>
                  <a:lnTo>
                    <a:pt x="226" y="2"/>
                  </a:lnTo>
                  <a:lnTo>
                    <a:pt x="227" y="2"/>
                  </a:lnTo>
                  <a:lnTo>
                    <a:pt x="228" y="4"/>
                  </a:lnTo>
                  <a:lnTo>
                    <a:pt x="228" y="6"/>
                  </a:lnTo>
                  <a:lnTo>
                    <a:pt x="228" y="17"/>
                  </a:lnTo>
                  <a:lnTo>
                    <a:pt x="228" y="17"/>
                  </a:lnTo>
                  <a:lnTo>
                    <a:pt x="228" y="19"/>
                  </a:lnTo>
                  <a:lnTo>
                    <a:pt x="227" y="21"/>
                  </a:lnTo>
                  <a:lnTo>
                    <a:pt x="226" y="22"/>
                  </a:lnTo>
                  <a:lnTo>
                    <a:pt x="223" y="22"/>
                  </a:lnTo>
                  <a:lnTo>
                    <a:pt x="223" y="22"/>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33" name="Google Shape;1433;p123"/>
            <p:cNvSpPr/>
            <p:nvPr/>
          </p:nvSpPr>
          <p:spPr>
            <a:xfrm>
              <a:off x="1638301" y="6110923"/>
              <a:ext cx="182563" cy="15875"/>
            </a:xfrm>
            <a:custGeom>
              <a:avLst/>
              <a:gdLst/>
              <a:ahLst/>
              <a:cxnLst/>
              <a:rect l="l" t="t" r="r" b="b"/>
              <a:pathLst>
                <a:path w="228" h="22" extrusionOk="0">
                  <a:moveTo>
                    <a:pt x="223" y="22"/>
                  </a:moveTo>
                  <a:lnTo>
                    <a:pt x="5" y="22"/>
                  </a:lnTo>
                  <a:lnTo>
                    <a:pt x="5" y="22"/>
                  </a:lnTo>
                  <a:lnTo>
                    <a:pt x="4" y="22"/>
                  </a:lnTo>
                  <a:lnTo>
                    <a:pt x="1" y="20"/>
                  </a:lnTo>
                  <a:lnTo>
                    <a:pt x="0" y="19"/>
                  </a:lnTo>
                  <a:lnTo>
                    <a:pt x="0" y="16"/>
                  </a:lnTo>
                  <a:lnTo>
                    <a:pt x="0" y="6"/>
                  </a:lnTo>
                  <a:lnTo>
                    <a:pt x="0" y="6"/>
                  </a:lnTo>
                  <a:lnTo>
                    <a:pt x="0" y="4"/>
                  </a:lnTo>
                  <a:lnTo>
                    <a:pt x="1" y="2"/>
                  </a:lnTo>
                  <a:lnTo>
                    <a:pt x="4" y="0"/>
                  </a:lnTo>
                  <a:lnTo>
                    <a:pt x="5" y="0"/>
                  </a:lnTo>
                  <a:lnTo>
                    <a:pt x="223" y="0"/>
                  </a:lnTo>
                  <a:lnTo>
                    <a:pt x="223" y="0"/>
                  </a:lnTo>
                  <a:lnTo>
                    <a:pt x="226" y="0"/>
                  </a:lnTo>
                  <a:lnTo>
                    <a:pt x="227" y="2"/>
                  </a:lnTo>
                  <a:lnTo>
                    <a:pt x="228" y="4"/>
                  </a:lnTo>
                  <a:lnTo>
                    <a:pt x="228" y="6"/>
                  </a:lnTo>
                  <a:lnTo>
                    <a:pt x="228" y="16"/>
                  </a:lnTo>
                  <a:lnTo>
                    <a:pt x="228" y="16"/>
                  </a:lnTo>
                  <a:lnTo>
                    <a:pt x="228" y="19"/>
                  </a:lnTo>
                  <a:lnTo>
                    <a:pt x="227" y="20"/>
                  </a:lnTo>
                  <a:lnTo>
                    <a:pt x="226" y="22"/>
                  </a:lnTo>
                  <a:lnTo>
                    <a:pt x="223" y="22"/>
                  </a:lnTo>
                  <a:lnTo>
                    <a:pt x="223" y="22"/>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34" name="Google Shape;1434;p123"/>
            <p:cNvSpPr/>
            <p:nvPr/>
          </p:nvSpPr>
          <p:spPr>
            <a:xfrm>
              <a:off x="1638301" y="6196648"/>
              <a:ext cx="182563" cy="17463"/>
            </a:xfrm>
            <a:custGeom>
              <a:avLst/>
              <a:gdLst/>
              <a:ahLst/>
              <a:cxnLst/>
              <a:rect l="l" t="t" r="r" b="b"/>
              <a:pathLst>
                <a:path w="228" h="22" extrusionOk="0">
                  <a:moveTo>
                    <a:pt x="223" y="22"/>
                  </a:moveTo>
                  <a:lnTo>
                    <a:pt x="5" y="22"/>
                  </a:lnTo>
                  <a:lnTo>
                    <a:pt x="5" y="22"/>
                  </a:lnTo>
                  <a:lnTo>
                    <a:pt x="4" y="22"/>
                  </a:lnTo>
                  <a:lnTo>
                    <a:pt x="1" y="20"/>
                  </a:lnTo>
                  <a:lnTo>
                    <a:pt x="0" y="19"/>
                  </a:lnTo>
                  <a:lnTo>
                    <a:pt x="0" y="16"/>
                  </a:lnTo>
                  <a:lnTo>
                    <a:pt x="0" y="6"/>
                  </a:lnTo>
                  <a:lnTo>
                    <a:pt x="0" y="6"/>
                  </a:lnTo>
                  <a:lnTo>
                    <a:pt x="0" y="4"/>
                  </a:lnTo>
                  <a:lnTo>
                    <a:pt x="1" y="1"/>
                  </a:lnTo>
                  <a:lnTo>
                    <a:pt x="4" y="0"/>
                  </a:lnTo>
                  <a:lnTo>
                    <a:pt x="5" y="0"/>
                  </a:lnTo>
                  <a:lnTo>
                    <a:pt x="223" y="0"/>
                  </a:lnTo>
                  <a:lnTo>
                    <a:pt x="223" y="0"/>
                  </a:lnTo>
                  <a:lnTo>
                    <a:pt x="226" y="0"/>
                  </a:lnTo>
                  <a:lnTo>
                    <a:pt x="227" y="1"/>
                  </a:lnTo>
                  <a:lnTo>
                    <a:pt x="228" y="4"/>
                  </a:lnTo>
                  <a:lnTo>
                    <a:pt x="228" y="6"/>
                  </a:lnTo>
                  <a:lnTo>
                    <a:pt x="228" y="16"/>
                  </a:lnTo>
                  <a:lnTo>
                    <a:pt x="228" y="16"/>
                  </a:lnTo>
                  <a:lnTo>
                    <a:pt x="228" y="19"/>
                  </a:lnTo>
                  <a:lnTo>
                    <a:pt x="227" y="20"/>
                  </a:lnTo>
                  <a:lnTo>
                    <a:pt x="226" y="22"/>
                  </a:lnTo>
                  <a:lnTo>
                    <a:pt x="223" y="22"/>
                  </a:lnTo>
                  <a:lnTo>
                    <a:pt x="223" y="22"/>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35" name="Google Shape;1435;p123"/>
            <p:cNvSpPr/>
            <p:nvPr/>
          </p:nvSpPr>
          <p:spPr>
            <a:xfrm>
              <a:off x="1570038" y="6002973"/>
              <a:ext cx="36513" cy="58738"/>
            </a:xfrm>
            <a:custGeom>
              <a:avLst/>
              <a:gdLst/>
              <a:ahLst/>
              <a:cxnLst/>
              <a:rect l="l" t="t" r="r" b="b"/>
              <a:pathLst>
                <a:path w="46" h="75" extrusionOk="0">
                  <a:moveTo>
                    <a:pt x="0" y="75"/>
                  </a:moveTo>
                  <a:lnTo>
                    <a:pt x="0" y="65"/>
                  </a:lnTo>
                  <a:lnTo>
                    <a:pt x="13" y="64"/>
                  </a:lnTo>
                  <a:lnTo>
                    <a:pt x="13" y="64"/>
                  </a:lnTo>
                  <a:lnTo>
                    <a:pt x="14" y="63"/>
                  </a:lnTo>
                  <a:lnTo>
                    <a:pt x="14" y="61"/>
                  </a:lnTo>
                  <a:lnTo>
                    <a:pt x="14" y="16"/>
                  </a:lnTo>
                  <a:lnTo>
                    <a:pt x="14" y="16"/>
                  </a:lnTo>
                  <a:lnTo>
                    <a:pt x="14" y="14"/>
                  </a:lnTo>
                  <a:lnTo>
                    <a:pt x="13" y="13"/>
                  </a:lnTo>
                  <a:lnTo>
                    <a:pt x="2" y="10"/>
                  </a:lnTo>
                  <a:lnTo>
                    <a:pt x="3" y="0"/>
                  </a:lnTo>
                  <a:lnTo>
                    <a:pt x="34" y="0"/>
                  </a:lnTo>
                  <a:lnTo>
                    <a:pt x="34" y="61"/>
                  </a:lnTo>
                  <a:lnTo>
                    <a:pt x="34" y="61"/>
                  </a:lnTo>
                  <a:lnTo>
                    <a:pt x="34" y="63"/>
                  </a:lnTo>
                  <a:lnTo>
                    <a:pt x="35" y="64"/>
                  </a:lnTo>
                  <a:lnTo>
                    <a:pt x="46" y="65"/>
                  </a:lnTo>
                  <a:lnTo>
                    <a:pt x="46" y="75"/>
                  </a:lnTo>
                  <a:lnTo>
                    <a:pt x="0" y="75"/>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36" name="Google Shape;1436;p123"/>
            <p:cNvSpPr/>
            <p:nvPr/>
          </p:nvSpPr>
          <p:spPr>
            <a:xfrm>
              <a:off x="1563688" y="6088698"/>
              <a:ext cx="49213" cy="60325"/>
            </a:xfrm>
            <a:custGeom>
              <a:avLst/>
              <a:gdLst/>
              <a:ahLst/>
              <a:cxnLst/>
              <a:rect l="l" t="t" r="r" b="b"/>
              <a:pathLst>
                <a:path w="60" h="77" extrusionOk="0">
                  <a:moveTo>
                    <a:pt x="0" y="77"/>
                  </a:moveTo>
                  <a:lnTo>
                    <a:pt x="0" y="65"/>
                  </a:lnTo>
                  <a:lnTo>
                    <a:pt x="17" y="47"/>
                  </a:lnTo>
                  <a:lnTo>
                    <a:pt x="17" y="47"/>
                  </a:lnTo>
                  <a:lnTo>
                    <a:pt x="32" y="33"/>
                  </a:lnTo>
                  <a:lnTo>
                    <a:pt x="35" y="27"/>
                  </a:lnTo>
                  <a:lnTo>
                    <a:pt x="36" y="22"/>
                  </a:lnTo>
                  <a:lnTo>
                    <a:pt x="36" y="22"/>
                  </a:lnTo>
                  <a:lnTo>
                    <a:pt x="36" y="19"/>
                  </a:lnTo>
                  <a:lnTo>
                    <a:pt x="35" y="17"/>
                  </a:lnTo>
                  <a:lnTo>
                    <a:pt x="32" y="15"/>
                  </a:lnTo>
                  <a:lnTo>
                    <a:pt x="27" y="14"/>
                  </a:lnTo>
                  <a:lnTo>
                    <a:pt x="27" y="14"/>
                  </a:lnTo>
                  <a:lnTo>
                    <a:pt x="23" y="14"/>
                  </a:lnTo>
                  <a:lnTo>
                    <a:pt x="20" y="17"/>
                  </a:lnTo>
                  <a:lnTo>
                    <a:pt x="17" y="19"/>
                  </a:lnTo>
                  <a:lnTo>
                    <a:pt x="17" y="26"/>
                  </a:lnTo>
                  <a:lnTo>
                    <a:pt x="0" y="25"/>
                  </a:lnTo>
                  <a:lnTo>
                    <a:pt x="0" y="25"/>
                  </a:lnTo>
                  <a:lnTo>
                    <a:pt x="0" y="17"/>
                  </a:lnTo>
                  <a:lnTo>
                    <a:pt x="2" y="11"/>
                  </a:lnTo>
                  <a:lnTo>
                    <a:pt x="5" y="7"/>
                  </a:lnTo>
                  <a:lnTo>
                    <a:pt x="9" y="4"/>
                  </a:lnTo>
                  <a:lnTo>
                    <a:pt x="13" y="2"/>
                  </a:lnTo>
                  <a:lnTo>
                    <a:pt x="19" y="0"/>
                  </a:lnTo>
                  <a:lnTo>
                    <a:pt x="29" y="0"/>
                  </a:lnTo>
                  <a:lnTo>
                    <a:pt x="29" y="0"/>
                  </a:lnTo>
                  <a:lnTo>
                    <a:pt x="36" y="0"/>
                  </a:lnTo>
                  <a:lnTo>
                    <a:pt x="41" y="2"/>
                  </a:lnTo>
                  <a:lnTo>
                    <a:pt x="47" y="3"/>
                  </a:lnTo>
                  <a:lnTo>
                    <a:pt x="49" y="6"/>
                  </a:lnTo>
                  <a:lnTo>
                    <a:pt x="54" y="8"/>
                  </a:lnTo>
                  <a:lnTo>
                    <a:pt x="55" y="12"/>
                  </a:lnTo>
                  <a:lnTo>
                    <a:pt x="56" y="17"/>
                  </a:lnTo>
                  <a:lnTo>
                    <a:pt x="56" y="21"/>
                  </a:lnTo>
                  <a:lnTo>
                    <a:pt x="56" y="21"/>
                  </a:lnTo>
                  <a:lnTo>
                    <a:pt x="55" y="29"/>
                  </a:lnTo>
                  <a:lnTo>
                    <a:pt x="51" y="37"/>
                  </a:lnTo>
                  <a:lnTo>
                    <a:pt x="45" y="43"/>
                  </a:lnTo>
                  <a:lnTo>
                    <a:pt x="39" y="50"/>
                  </a:lnTo>
                  <a:lnTo>
                    <a:pt x="24" y="65"/>
                  </a:lnTo>
                  <a:lnTo>
                    <a:pt x="43" y="65"/>
                  </a:lnTo>
                  <a:lnTo>
                    <a:pt x="43" y="65"/>
                  </a:lnTo>
                  <a:lnTo>
                    <a:pt x="44" y="64"/>
                  </a:lnTo>
                  <a:lnTo>
                    <a:pt x="44" y="62"/>
                  </a:lnTo>
                  <a:lnTo>
                    <a:pt x="47" y="53"/>
                  </a:lnTo>
                  <a:lnTo>
                    <a:pt x="60" y="53"/>
                  </a:lnTo>
                  <a:lnTo>
                    <a:pt x="60" y="77"/>
                  </a:lnTo>
                  <a:lnTo>
                    <a:pt x="0" y="77"/>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37" name="Google Shape;1437;p123"/>
            <p:cNvSpPr/>
            <p:nvPr/>
          </p:nvSpPr>
          <p:spPr>
            <a:xfrm>
              <a:off x="1563688" y="6169660"/>
              <a:ext cx="49213" cy="71438"/>
            </a:xfrm>
            <a:custGeom>
              <a:avLst/>
              <a:gdLst/>
              <a:ahLst/>
              <a:cxnLst/>
              <a:rect l="l" t="t" r="r" b="b"/>
              <a:pathLst>
                <a:path w="64" h="88" extrusionOk="0">
                  <a:moveTo>
                    <a:pt x="46" y="43"/>
                  </a:moveTo>
                  <a:lnTo>
                    <a:pt x="46" y="43"/>
                  </a:lnTo>
                  <a:lnTo>
                    <a:pt x="54" y="45"/>
                  </a:lnTo>
                  <a:lnTo>
                    <a:pt x="60" y="49"/>
                  </a:lnTo>
                  <a:lnTo>
                    <a:pt x="62" y="55"/>
                  </a:lnTo>
                  <a:lnTo>
                    <a:pt x="64" y="63"/>
                  </a:lnTo>
                  <a:lnTo>
                    <a:pt x="64" y="63"/>
                  </a:lnTo>
                  <a:lnTo>
                    <a:pt x="62" y="69"/>
                  </a:lnTo>
                  <a:lnTo>
                    <a:pt x="61" y="73"/>
                  </a:lnTo>
                  <a:lnTo>
                    <a:pt x="58" y="79"/>
                  </a:lnTo>
                  <a:lnTo>
                    <a:pt x="54" y="82"/>
                  </a:lnTo>
                  <a:lnTo>
                    <a:pt x="50" y="84"/>
                  </a:lnTo>
                  <a:lnTo>
                    <a:pt x="45" y="87"/>
                  </a:lnTo>
                  <a:lnTo>
                    <a:pt x="38" y="88"/>
                  </a:lnTo>
                  <a:lnTo>
                    <a:pt x="31" y="88"/>
                  </a:lnTo>
                  <a:lnTo>
                    <a:pt x="31" y="88"/>
                  </a:lnTo>
                  <a:lnTo>
                    <a:pt x="22" y="87"/>
                  </a:lnTo>
                  <a:lnTo>
                    <a:pt x="14" y="84"/>
                  </a:lnTo>
                  <a:lnTo>
                    <a:pt x="6" y="82"/>
                  </a:lnTo>
                  <a:lnTo>
                    <a:pt x="0" y="76"/>
                  </a:lnTo>
                  <a:lnTo>
                    <a:pt x="11" y="64"/>
                  </a:lnTo>
                  <a:lnTo>
                    <a:pt x="11" y="64"/>
                  </a:lnTo>
                  <a:lnTo>
                    <a:pt x="15" y="68"/>
                  </a:lnTo>
                  <a:lnTo>
                    <a:pt x="19" y="71"/>
                  </a:lnTo>
                  <a:lnTo>
                    <a:pt x="25" y="72"/>
                  </a:lnTo>
                  <a:lnTo>
                    <a:pt x="30" y="73"/>
                  </a:lnTo>
                  <a:lnTo>
                    <a:pt x="30" y="73"/>
                  </a:lnTo>
                  <a:lnTo>
                    <a:pt x="35" y="72"/>
                  </a:lnTo>
                  <a:lnTo>
                    <a:pt x="39" y="71"/>
                  </a:lnTo>
                  <a:lnTo>
                    <a:pt x="42" y="67"/>
                  </a:lnTo>
                  <a:lnTo>
                    <a:pt x="43" y="61"/>
                  </a:lnTo>
                  <a:lnTo>
                    <a:pt x="43" y="61"/>
                  </a:lnTo>
                  <a:lnTo>
                    <a:pt x="43" y="56"/>
                  </a:lnTo>
                  <a:lnTo>
                    <a:pt x="41" y="53"/>
                  </a:lnTo>
                  <a:lnTo>
                    <a:pt x="37" y="51"/>
                  </a:lnTo>
                  <a:lnTo>
                    <a:pt x="31" y="51"/>
                  </a:lnTo>
                  <a:lnTo>
                    <a:pt x="31" y="51"/>
                  </a:lnTo>
                  <a:lnTo>
                    <a:pt x="21" y="51"/>
                  </a:lnTo>
                  <a:lnTo>
                    <a:pt x="21" y="39"/>
                  </a:lnTo>
                  <a:lnTo>
                    <a:pt x="27" y="37"/>
                  </a:lnTo>
                  <a:lnTo>
                    <a:pt x="27" y="37"/>
                  </a:lnTo>
                  <a:lnTo>
                    <a:pt x="34" y="36"/>
                  </a:lnTo>
                  <a:lnTo>
                    <a:pt x="38" y="33"/>
                  </a:lnTo>
                  <a:lnTo>
                    <a:pt x="41" y="29"/>
                  </a:lnTo>
                  <a:lnTo>
                    <a:pt x="42" y="24"/>
                  </a:lnTo>
                  <a:lnTo>
                    <a:pt x="42" y="24"/>
                  </a:lnTo>
                  <a:lnTo>
                    <a:pt x="42" y="20"/>
                  </a:lnTo>
                  <a:lnTo>
                    <a:pt x="39" y="17"/>
                  </a:lnTo>
                  <a:lnTo>
                    <a:pt x="37" y="14"/>
                  </a:lnTo>
                  <a:lnTo>
                    <a:pt x="33" y="14"/>
                  </a:lnTo>
                  <a:lnTo>
                    <a:pt x="33" y="14"/>
                  </a:lnTo>
                  <a:lnTo>
                    <a:pt x="27" y="14"/>
                  </a:lnTo>
                  <a:lnTo>
                    <a:pt x="25" y="17"/>
                  </a:lnTo>
                  <a:lnTo>
                    <a:pt x="23" y="20"/>
                  </a:lnTo>
                  <a:lnTo>
                    <a:pt x="22" y="26"/>
                  </a:lnTo>
                  <a:lnTo>
                    <a:pt x="4" y="24"/>
                  </a:lnTo>
                  <a:lnTo>
                    <a:pt x="4" y="24"/>
                  </a:lnTo>
                  <a:lnTo>
                    <a:pt x="4" y="17"/>
                  </a:lnTo>
                  <a:lnTo>
                    <a:pt x="7" y="12"/>
                  </a:lnTo>
                  <a:lnTo>
                    <a:pt x="10" y="8"/>
                  </a:lnTo>
                  <a:lnTo>
                    <a:pt x="14" y="5"/>
                  </a:lnTo>
                  <a:lnTo>
                    <a:pt x="18" y="2"/>
                  </a:lnTo>
                  <a:lnTo>
                    <a:pt x="23" y="1"/>
                  </a:lnTo>
                  <a:lnTo>
                    <a:pt x="34" y="0"/>
                  </a:lnTo>
                  <a:lnTo>
                    <a:pt x="34" y="0"/>
                  </a:lnTo>
                  <a:lnTo>
                    <a:pt x="41" y="1"/>
                  </a:lnTo>
                  <a:lnTo>
                    <a:pt x="46" y="2"/>
                  </a:lnTo>
                  <a:lnTo>
                    <a:pt x="51" y="4"/>
                  </a:lnTo>
                  <a:lnTo>
                    <a:pt x="54" y="6"/>
                  </a:lnTo>
                  <a:lnTo>
                    <a:pt x="58" y="9"/>
                  </a:lnTo>
                  <a:lnTo>
                    <a:pt x="60" y="13"/>
                  </a:lnTo>
                  <a:lnTo>
                    <a:pt x="61" y="17"/>
                  </a:lnTo>
                  <a:lnTo>
                    <a:pt x="61" y="22"/>
                  </a:lnTo>
                  <a:lnTo>
                    <a:pt x="61" y="22"/>
                  </a:lnTo>
                  <a:lnTo>
                    <a:pt x="60" y="29"/>
                  </a:lnTo>
                  <a:lnTo>
                    <a:pt x="57" y="36"/>
                  </a:lnTo>
                  <a:lnTo>
                    <a:pt x="51" y="40"/>
                  </a:lnTo>
                  <a:lnTo>
                    <a:pt x="46" y="43"/>
                  </a:lnTo>
                  <a:lnTo>
                    <a:pt x="46" y="43"/>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grpSp>
        <p:nvGrpSpPr>
          <p:cNvPr id="1438" name="Google Shape;1438;p123"/>
          <p:cNvGrpSpPr/>
          <p:nvPr/>
        </p:nvGrpSpPr>
        <p:grpSpPr>
          <a:xfrm>
            <a:off x="6708791" y="2788988"/>
            <a:ext cx="814701" cy="814699"/>
            <a:chOff x="1444626" y="838200"/>
            <a:chExt cx="522289" cy="522288"/>
          </a:xfrm>
        </p:grpSpPr>
        <p:sp>
          <p:nvSpPr>
            <p:cNvPr id="1439" name="Google Shape;1439;p123"/>
            <p:cNvSpPr/>
            <p:nvPr/>
          </p:nvSpPr>
          <p:spPr>
            <a:xfrm>
              <a:off x="1444626" y="838200"/>
              <a:ext cx="522289" cy="522288"/>
            </a:xfrm>
            <a:custGeom>
              <a:avLst/>
              <a:gdLst/>
              <a:ahLst/>
              <a:cxnLst/>
              <a:rect l="l" t="t" r="r" b="b"/>
              <a:pathLst>
                <a:path w="657" h="658" extrusionOk="0">
                  <a:moveTo>
                    <a:pt x="329" y="658"/>
                  </a:moveTo>
                  <a:lnTo>
                    <a:pt x="329" y="658"/>
                  </a:lnTo>
                  <a:lnTo>
                    <a:pt x="312" y="657"/>
                  </a:lnTo>
                  <a:lnTo>
                    <a:pt x="296" y="656"/>
                  </a:lnTo>
                  <a:lnTo>
                    <a:pt x="278" y="654"/>
                  </a:lnTo>
                  <a:lnTo>
                    <a:pt x="262" y="651"/>
                  </a:lnTo>
                  <a:lnTo>
                    <a:pt x="246" y="647"/>
                  </a:lnTo>
                  <a:lnTo>
                    <a:pt x="231" y="643"/>
                  </a:lnTo>
                  <a:lnTo>
                    <a:pt x="201" y="631"/>
                  </a:lnTo>
                  <a:lnTo>
                    <a:pt x="172" y="618"/>
                  </a:lnTo>
                  <a:lnTo>
                    <a:pt x="146" y="602"/>
                  </a:lnTo>
                  <a:lnTo>
                    <a:pt x="120" y="583"/>
                  </a:lnTo>
                  <a:lnTo>
                    <a:pt x="97" y="561"/>
                  </a:lnTo>
                  <a:lnTo>
                    <a:pt x="76" y="539"/>
                  </a:lnTo>
                  <a:lnTo>
                    <a:pt x="57" y="513"/>
                  </a:lnTo>
                  <a:lnTo>
                    <a:pt x="39" y="485"/>
                  </a:lnTo>
                  <a:lnTo>
                    <a:pt x="26" y="457"/>
                  </a:lnTo>
                  <a:lnTo>
                    <a:pt x="15" y="427"/>
                  </a:lnTo>
                  <a:lnTo>
                    <a:pt x="10" y="411"/>
                  </a:lnTo>
                  <a:lnTo>
                    <a:pt x="7" y="395"/>
                  </a:lnTo>
                  <a:lnTo>
                    <a:pt x="5" y="379"/>
                  </a:lnTo>
                  <a:lnTo>
                    <a:pt x="2" y="363"/>
                  </a:lnTo>
                  <a:lnTo>
                    <a:pt x="0" y="345"/>
                  </a:lnTo>
                  <a:lnTo>
                    <a:pt x="0" y="329"/>
                  </a:lnTo>
                  <a:lnTo>
                    <a:pt x="0" y="329"/>
                  </a:lnTo>
                  <a:lnTo>
                    <a:pt x="0" y="312"/>
                  </a:lnTo>
                  <a:lnTo>
                    <a:pt x="2" y="296"/>
                  </a:lnTo>
                  <a:lnTo>
                    <a:pt x="5" y="279"/>
                  </a:lnTo>
                  <a:lnTo>
                    <a:pt x="7" y="263"/>
                  </a:lnTo>
                  <a:lnTo>
                    <a:pt x="10" y="247"/>
                  </a:lnTo>
                  <a:lnTo>
                    <a:pt x="15" y="231"/>
                  </a:lnTo>
                  <a:lnTo>
                    <a:pt x="26" y="202"/>
                  </a:lnTo>
                  <a:lnTo>
                    <a:pt x="39" y="172"/>
                  </a:lnTo>
                  <a:lnTo>
                    <a:pt x="57" y="145"/>
                  </a:lnTo>
                  <a:lnTo>
                    <a:pt x="76" y="120"/>
                  </a:lnTo>
                  <a:lnTo>
                    <a:pt x="97" y="97"/>
                  </a:lnTo>
                  <a:lnTo>
                    <a:pt x="120" y="75"/>
                  </a:lnTo>
                  <a:lnTo>
                    <a:pt x="146" y="57"/>
                  </a:lnTo>
                  <a:lnTo>
                    <a:pt x="172" y="40"/>
                  </a:lnTo>
                  <a:lnTo>
                    <a:pt x="201" y="26"/>
                  </a:lnTo>
                  <a:lnTo>
                    <a:pt x="231" y="15"/>
                  </a:lnTo>
                  <a:lnTo>
                    <a:pt x="246" y="11"/>
                  </a:lnTo>
                  <a:lnTo>
                    <a:pt x="262" y="7"/>
                  </a:lnTo>
                  <a:lnTo>
                    <a:pt x="278" y="4"/>
                  </a:lnTo>
                  <a:lnTo>
                    <a:pt x="296" y="1"/>
                  </a:lnTo>
                  <a:lnTo>
                    <a:pt x="312" y="0"/>
                  </a:lnTo>
                  <a:lnTo>
                    <a:pt x="329" y="0"/>
                  </a:lnTo>
                  <a:lnTo>
                    <a:pt x="329" y="0"/>
                  </a:lnTo>
                  <a:lnTo>
                    <a:pt x="346" y="0"/>
                  </a:lnTo>
                  <a:lnTo>
                    <a:pt x="363" y="1"/>
                  </a:lnTo>
                  <a:lnTo>
                    <a:pt x="379" y="4"/>
                  </a:lnTo>
                  <a:lnTo>
                    <a:pt x="395" y="7"/>
                  </a:lnTo>
                  <a:lnTo>
                    <a:pt x="411" y="11"/>
                  </a:lnTo>
                  <a:lnTo>
                    <a:pt x="426" y="15"/>
                  </a:lnTo>
                  <a:lnTo>
                    <a:pt x="457" y="26"/>
                  </a:lnTo>
                  <a:lnTo>
                    <a:pt x="485" y="40"/>
                  </a:lnTo>
                  <a:lnTo>
                    <a:pt x="512" y="57"/>
                  </a:lnTo>
                  <a:lnTo>
                    <a:pt x="538" y="75"/>
                  </a:lnTo>
                  <a:lnTo>
                    <a:pt x="562" y="97"/>
                  </a:lnTo>
                  <a:lnTo>
                    <a:pt x="582" y="120"/>
                  </a:lnTo>
                  <a:lnTo>
                    <a:pt x="601" y="145"/>
                  </a:lnTo>
                  <a:lnTo>
                    <a:pt x="618" y="172"/>
                  </a:lnTo>
                  <a:lnTo>
                    <a:pt x="632" y="202"/>
                  </a:lnTo>
                  <a:lnTo>
                    <a:pt x="642" y="231"/>
                  </a:lnTo>
                  <a:lnTo>
                    <a:pt x="648" y="247"/>
                  </a:lnTo>
                  <a:lnTo>
                    <a:pt x="650" y="263"/>
                  </a:lnTo>
                  <a:lnTo>
                    <a:pt x="653" y="279"/>
                  </a:lnTo>
                  <a:lnTo>
                    <a:pt x="656" y="296"/>
                  </a:lnTo>
                  <a:lnTo>
                    <a:pt x="657" y="312"/>
                  </a:lnTo>
                  <a:lnTo>
                    <a:pt x="657" y="329"/>
                  </a:lnTo>
                  <a:lnTo>
                    <a:pt x="657" y="329"/>
                  </a:lnTo>
                  <a:lnTo>
                    <a:pt x="657" y="345"/>
                  </a:lnTo>
                  <a:lnTo>
                    <a:pt x="656" y="363"/>
                  </a:lnTo>
                  <a:lnTo>
                    <a:pt x="653" y="379"/>
                  </a:lnTo>
                  <a:lnTo>
                    <a:pt x="650" y="395"/>
                  </a:lnTo>
                  <a:lnTo>
                    <a:pt x="648" y="411"/>
                  </a:lnTo>
                  <a:lnTo>
                    <a:pt x="642" y="427"/>
                  </a:lnTo>
                  <a:lnTo>
                    <a:pt x="632" y="457"/>
                  </a:lnTo>
                  <a:lnTo>
                    <a:pt x="618" y="485"/>
                  </a:lnTo>
                  <a:lnTo>
                    <a:pt x="601" y="513"/>
                  </a:lnTo>
                  <a:lnTo>
                    <a:pt x="582" y="539"/>
                  </a:lnTo>
                  <a:lnTo>
                    <a:pt x="562" y="561"/>
                  </a:lnTo>
                  <a:lnTo>
                    <a:pt x="538" y="583"/>
                  </a:lnTo>
                  <a:lnTo>
                    <a:pt x="512" y="602"/>
                  </a:lnTo>
                  <a:lnTo>
                    <a:pt x="485" y="618"/>
                  </a:lnTo>
                  <a:lnTo>
                    <a:pt x="457" y="631"/>
                  </a:lnTo>
                  <a:lnTo>
                    <a:pt x="426" y="643"/>
                  </a:lnTo>
                  <a:lnTo>
                    <a:pt x="411" y="647"/>
                  </a:lnTo>
                  <a:lnTo>
                    <a:pt x="395" y="651"/>
                  </a:lnTo>
                  <a:lnTo>
                    <a:pt x="379" y="654"/>
                  </a:lnTo>
                  <a:lnTo>
                    <a:pt x="363" y="656"/>
                  </a:lnTo>
                  <a:lnTo>
                    <a:pt x="346" y="657"/>
                  </a:lnTo>
                  <a:lnTo>
                    <a:pt x="329" y="658"/>
                  </a:lnTo>
                  <a:lnTo>
                    <a:pt x="329" y="658"/>
                  </a:lnTo>
                  <a:close/>
                  <a:moveTo>
                    <a:pt x="329" y="38"/>
                  </a:moveTo>
                  <a:lnTo>
                    <a:pt x="329" y="38"/>
                  </a:lnTo>
                  <a:lnTo>
                    <a:pt x="299" y="39"/>
                  </a:lnTo>
                  <a:lnTo>
                    <a:pt x="270" y="44"/>
                  </a:lnTo>
                  <a:lnTo>
                    <a:pt x="242" y="51"/>
                  </a:lnTo>
                  <a:lnTo>
                    <a:pt x="215" y="61"/>
                  </a:lnTo>
                  <a:lnTo>
                    <a:pt x="190" y="73"/>
                  </a:lnTo>
                  <a:lnTo>
                    <a:pt x="166" y="87"/>
                  </a:lnTo>
                  <a:lnTo>
                    <a:pt x="144" y="105"/>
                  </a:lnTo>
                  <a:lnTo>
                    <a:pt x="123" y="124"/>
                  </a:lnTo>
                  <a:lnTo>
                    <a:pt x="104" y="144"/>
                  </a:lnTo>
                  <a:lnTo>
                    <a:pt x="88" y="167"/>
                  </a:lnTo>
                  <a:lnTo>
                    <a:pt x="73" y="191"/>
                  </a:lnTo>
                  <a:lnTo>
                    <a:pt x="61" y="216"/>
                  </a:lnTo>
                  <a:lnTo>
                    <a:pt x="52" y="243"/>
                  </a:lnTo>
                  <a:lnTo>
                    <a:pt x="43" y="270"/>
                  </a:lnTo>
                  <a:lnTo>
                    <a:pt x="39" y="300"/>
                  </a:lnTo>
                  <a:lnTo>
                    <a:pt x="38" y="329"/>
                  </a:lnTo>
                  <a:lnTo>
                    <a:pt x="38" y="329"/>
                  </a:lnTo>
                  <a:lnTo>
                    <a:pt x="39" y="359"/>
                  </a:lnTo>
                  <a:lnTo>
                    <a:pt x="43" y="388"/>
                  </a:lnTo>
                  <a:lnTo>
                    <a:pt x="52" y="415"/>
                  </a:lnTo>
                  <a:lnTo>
                    <a:pt x="61" y="442"/>
                  </a:lnTo>
                  <a:lnTo>
                    <a:pt x="73" y="467"/>
                  </a:lnTo>
                  <a:lnTo>
                    <a:pt x="88" y="492"/>
                  </a:lnTo>
                  <a:lnTo>
                    <a:pt x="104" y="514"/>
                  </a:lnTo>
                  <a:lnTo>
                    <a:pt x="123" y="535"/>
                  </a:lnTo>
                  <a:lnTo>
                    <a:pt x="144" y="553"/>
                  </a:lnTo>
                  <a:lnTo>
                    <a:pt x="166" y="571"/>
                  </a:lnTo>
                  <a:lnTo>
                    <a:pt x="190" y="584"/>
                  </a:lnTo>
                  <a:lnTo>
                    <a:pt x="215" y="598"/>
                  </a:lnTo>
                  <a:lnTo>
                    <a:pt x="242" y="607"/>
                  </a:lnTo>
                  <a:lnTo>
                    <a:pt x="270" y="614"/>
                  </a:lnTo>
                  <a:lnTo>
                    <a:pt x="299" y="619"/>
                  </a:lnTo>
                  <a:lnTo>
                    <a:pt x="329" y="621"/>
                  </a:lnTo>
                  <a:lnTo>
                    <a:pt x="329" y="621"/>
                  </a:lnTo>
                  <a:lnTo>
                    <a:pt x="359" y="619"/>
                  </a:lnTo>
                  <a:lnTo>
                    <a:pt x="387" y="614"/>
                  </a:lnTo>
                  <a:lnTo>
                    <a:pt x="415" y="607"/>
                  </a:lnTo>
                  <a:lnTo>
                    <a:pt x="442" y="598"/>
                  </a:lnTo>
                  <a:lnTo>
                    <a:pt x="468" y="584"/>
                  </a:lnTo>
                  <a:lnTo>
                    <a:pt x="492" y="571"/>
                  </a:lnTo>
                  <a:lnTo>
                    <a:pt x="513" y="553"/>
                  </a:lnTo>
                  <a:lnTo>
                    <a:pt x="535" y="535"/>
                  </a:lnTo>
                  <a:lnTo>
                    <a:pt x="554" y="514"/>
                  </a:lnTo>
                  <a:lnTo>
                    <a:pt x="570" y="492"/>
                  </a:lnTo>
                  <a:lnTo>
                    <a:pt x="585" y="467"/>
                  </a:lnTo>
                  <a:lnTo>
                    <a:pt x="597" y="442"/>
                  </a:lnTo>
                  <a:lnTo>
                    <a:pt x="607" y="415"/>
                  </a:lnTo>
                  <a:lnTo>
                    <a:pt x="614" y="388"/>
                  </a:lnTo>
                  <a:lnTo>
                    <a:pt x="618" y="359"/>
                  </a:lnTo>
                  <a:lnTo>
                    <a:pt x="619" y="329"/>
                  </a:lnTo>
                  <a:lnTo>
                    <a:pt x="619" y="329"/>
                  </a:lnTo>
                  <a:lnTo>
                    <a:pt x="618" y="300"/>
                  </a:lnTo>
                  <a:lnTo>
                    <a:pt x="614" y="270"/>
                  </a:lnTo>
                  <a:lnTo>
                    <a:pt x="607" y="243"/>
                  </a:lnTo>
                  <a:lnTo>
                    <a:pt x="597" y="216"/>
                  </a:lnTo>
                  <a:lnTo>
                    <a:pt x="585" y="191"/>
                  </a:lnTo>
                  <a:lnTo>
                    <a:pt x="570" y="167"/>
                  </a:lnTo>
                  <a:lnTo>
                    <a:pt x="554" y="144"/>
                  </a:lnTo>
                  <a:lnTo>
                    <a:pt x="535" y="124"/>
                  </a:lnTo>
                  <a:lnTo>
                    <a:pt x="513" y="105"/>
                  </a:lnTo>
                  <a:lnTo>
                    <a:pt x="492" y="87"/>
                  </a:lnTo>
                  <a:lnTo>
                    <a:pt x="468" y="73"/>
                  </a:lnTo>
                  <a:lnTo>
                    <a:pt x="442" y="61"/>
                  </a:lnTo>
                  <a:lnTo>
                    <a:pt x="415" y="51"/>
                  </a:lnTo>
                  <a:lnTo>
                    <a:pt x="387" y="44"/>
                  </a:lnTo>
                  <a:lnTo>
                    <a:pt x="359" y="39"/>
                  </a:lnTo>
                  <a:lnTo>
                    <a:pt x="329" y="38"/>
                  </a:lnTo>
                  <a:lnTo>
                    <a:pt x="329" y="38"/>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40" name="Google Shape;1440;p123"/>
            <p:cNvSpPr/>
            <p:nvPr/>
          </p:nvSpPr>
          <p:spPr>
            <a:xfrm>
              <a:off x="1560513" y="1042988"/>
              <a:ext cx="288925" cy="112713"/>
            </a:xfrm>
            <a:custGeom>
              <a:avLst/>
              <a:gdLst/>
              <a:ahLst/>
              <a:cxnLst/>
              <a:rect l="l" t="t" r="r" b="b"/>
              <a:pathLst>
                <a:path w="364" h="141" extrusionOk="0">
                  <a:moveTo>
                    <a:pt x="358" y="0"/>
                  </a:moveTo>
                  <a:lnTo>
                    <a:pt x="307" y="0"/>
                  </a:lnTo>
                  <a:lnTo>
                    <a:pt x="307" y="52"/>
                  </a:lnTo>
                  <a:lnTo>
                    <a:pt x="307" y="52"/>
                  </a:lnTo>
                  <a:lnTo>
                    <a:pt x="307" y="55"/>
                  </a:lnTo>
                  <a:lnTo>
                    <a:pt x="305" y="58"/>
                  </a:lnTo>
                  <a:lnTo>
                    <a:pt x="302" y="59"/>
                  </a:lnTo>
                  <a:lnTo>
                    <a:pt x="299" y="60"/>
                  </a:lnTo>
                  <a:lnTo>
                    <a:pt x="299" y="60"/>
                  </a:lnTo>
                  <a:lnTo>
                    <a:pt x="297" y="59"/>
                  </a:lnTo>
                  <a:lnTo>
                    <a:pt x="294" y="58"/>
                  </a:lnTo>
                  <a:lnTo>
                    <a:pt x="291" y="55"/>
                  </a:lnTo>
                  <a:lnTo>
                    <a:pt x="291" y="52"/>
                  </a:lnTo>
                  <a:lnTo>
                    <a:pt x="291" y="0"/>
                  </a:lnTo>
                  <a:lnTo>
                    <a:pt x="258" y="0"/>
                  </a:lnTo>
                  <a:lnTo>
                    <a:pt x="258" y="0"/>
                  </a:lnTo>
                  <a:lnTo>
                    <a:pt x="258" y="30"/>
                  </a:lnTo>
                  <a:lnTo>
                    <a:pt x="258" y="30"/>
                  </a:lnTo>
                  <a:lnTo>
                    <a:pt x="258" y="34"/>
                  </a:lnTo>
                  <a:lnTo>
                    <a:pt x="255" y="36"/>
                  </a:lnTo>
                  <a:lnTo>
                    <a:pt x="252" y="38"/>
                  </a:lnTo>
                  <a:lnTo>
                    <a:pt x="250" y="38"/>
                  </a:lnTo>
                  <a:lnTo>
                    <a:pt x="250" y="38"/>
                  </a:lnTo>
                  <a:lnTo>
                    <a:pt x="247" y="38"/>
                  </a:lnTo>
                  <a:lnTo>
                    <a:pt x="244" y="36"/>
                  </a:lnTo>
                  <a:lnTo>
                    <a:pt x="242" y="34"/>
                  </a:lnTo>
                  <a:lnTo>
                    <a:pt x="242" y="30"/>
                  </a:lnTo>
                  <a:lnTo>
                    <a:pt x="242" y="0"/>
                  </a:lnTo>
                  <a:lnTo>
                    <a:pt x="213" y="0"/>
                  </a:lnTo>
                  <a:lnTo>
                    <a:pt x="213" y="52"/>
                  </a:lnTo>
                  <a:lnTo>
                    <a:pt x="213" y="52"/>
                  </a:lnTo>
                  <a:lnTo>
                    <a:pt x="213" y="55"/>
                  </a:lnTo>
                  <a:lnTo>
                    <a:pt x="211" y="58"/>
                  </a:lnTo>
                  <a:lnTo>
                    <a:pt x="208" y="59"/>
                  </a:lnTo>
                  <a:lnTo>
                    <a:pt x="205" y="60"/>
                  </a:lnTo>
                  <a:lnTo>
                    <a:pt x="205" y="60"/>
                  </a:lnTo>
                  <a:lnTo>
                    <a:pt x="203" y="59"/>
                  </a:lnTo>
                  <a:lnTo>
                    <a:pt x="200" y="58"/>
                  </a:lnTo>
                  <a:lnTo>
                    <a:pt x="197" y="55"/>
                  </a:lnTo>
                  <a:lnTo>
                    <a:pt x="197" y="52"/>
                  </a:lnTo>
                  <a:lnTo>
                    <a:pt x="197" y="0"/>
                  </a:lnTo>
                  <a:lnTo>
                    <a:pt x="164" y="0"/>
                  </a:lnTo>
                  <a:lnTo>
                    <a:pt x="164" y="0"/>
                  </a:lnTo>
                  <a:lnTo>
                    <a:pt x="164" y="30"/>
                  </a:lnTo>
                  <a:lnTo>
                    <a:pt x="164" y="30"/>
                  </a:lnTo>
                  <a:lnTo>
                    <a:pt x="164" y="34"/>
                  </a:lnTo>
                  <a:lnTo>
                    <a:pt x="161" y="36"/>
                  </a:lnTo>
                  <a:lnTo>
                    <a:pt x="158" y="38"/>
                  </a:lnTo>
                  <a:lnTo>
                    <a:pt x="156" y="38"/>
                  </a:lnTo>
                  <a:lnTo>
                    <a:pt x="156" y="38"/>
                  </a:lnTo>
                  <a:lnTo>
                    <a:pt x="153" y="38"/>
                  </a:lnTo>
                  <a:lnTo>
                    <a:pt x="150" y="36"/>
                  </a:lnTo>
                  <a:lnTo>
                    <a:pt x="148" y="34"/>
                  </a:lnTo>
                  <a:lnTo>
                    <a:pt x="148" y="30"/>
                  </a:lnTo>
                  <a:lnTo>
                    <a:pt x="148" y="0"/>
                  </a:lnTo>
                  <a:lnTo>
                    <a:pt x="121" y="0"/>
                  </a:lnTo>
                  <a:lnTo>
                    <a:pt x="121" y="52"/>
                  </a:lnTo>
                  <a:lnTo>
                    <a:pt x="121" y="52"/>
                  </a:lnTo>
                  <a:lnTo>
                    <a:pt x="119" y="55"/>
                  </a:lnTo>
                  <a:lnTo>
                    <a:pt x="118" y="58"/>
                  </a:lnTo>
                  <a:lnTo>
                    <a:pt x="115" y="59"/>
                  </a:lnTo>
                  <a:lnTo>
                    <a:pt x="113" y="60"/>
                  </a:lnTo>
                  <a:lnTo>
                    <a:pt x="113" y="60"/>
                  </a:lnTo>
                  <a:lnTo>
                    <a:pt x="109" y="59"/>
                  </a:lnTo>
                  <a:lnTo>
                    <a:pt x="106" y="58"/>
                  </a:lnTo>
                  <a:lnTo>
                    <a:pt x="105" y="55"/>
                  </a:lnTo>
                  <a:lnTo>
                    <a:pt x="105" y="52"/>
                  </a:lnTo>
                  <a:lnTo>
                    <a:pt x="105" y="0"/>
                  </a:lnTo>
                  <a:lnTo>
                    <a:pt x="71" y="0"/>
                  </a:lnTo>
                  <a:lnTo>
                    <a:pt x="71" y="30"/>
                  </a:lnTo>
                  <a:lnTo>
                    <a:pt x="71" y="30"/>
                  </a:lnTo>
                  <a:lnTo>
                    <a:pt x="70" y="34"/>
                  </a:lnTo>
                  <a:lnTo>
                    <a:pt x="68" y="36"/>
                  </a:lnTo>
                  <a:lnTo>
                    <a:pt x="66" y="38"/>
                  </a:lnTo>
                  <a:lnTo>
                    <a:pt x="63" y="38"/>
                  </a:lnTo>
                  <a:lnTo>
                    <a:pt x="63" y="38"/>
                  </a:lnTo>
                  <a:lnTo>
                    <a:pt x="59" y="38"/>
                  </a:lnTo>
                  <a:lnTo>
                    <a:pt x="56" y="36"/>
                  </a:lnTo>
                  <a:lnTo>
                    <a:pt x="55" y="34"/>
                  </a:lnTo>
                  <a:lnTo>
                    <a:pt x="55" y="30"/>
                  </a:lnTo>
                  <a:lnTo>
                    <a:pt x="55" y="0"/>
                  </a:lnTo>
                  <a:lnTo>
                    <a:pt x="5" y="0"/>
                  </a:lnTo>
                  <a:lnTo>
                    <a:pt x="5" y="0"/>
                  </a:lnTo>
                  <a:lnTo>
                    <a:pt x="4" y="1"/>
                  </a:lnTo>
                  <a:lnTo>
                    <a:pt x="1" y="3"/>
                  </a:lnTo>
                  <a:lnTo>
                    <a:pt x="0" y="4"/>
                  </a:lnTo>
                  <a:lnTo>
                    <a:pt x="0" y="7"/>
                  </a:lnTo>
                  <a:lnTo>
                    <a:pt x="0" y="136"/>
                  </a:lnTo>
                  <a:lnTo>
                    <a:pt x="0" y="136"/>
                  </a:lnTo>
                  <a:lnTo>
                    <a:pt x="0" y="138"/>
                  </a:lnTo>
                  <a:lnTo>
                    <a:pt x="1" y="140"/>
                  </a:lnTo>
                  <a:lnTo>
                    <a:pt x="4" y="141"/>
                  </a:lnTo>
                  <a:lnTo>
                    <a:pt x="5" y="141"/>
                  </a:lnTo>
                  <a:lnTo>
                    <a:pt x="358" y="141"/>
                  </a:lnTo>
                  <a:lnTo>
                    <a:pt x="358" y="141"/>
                  </a:lnTo>
                  <a:lnTo>
                    <a:pt x="360" y="141"/>
                  </a:lnTo>
                  <a:lnTo>
                    <a:pt x="362" y="140"/>
                  </a:lnTo>
                  <a:lnTo>
                    <a:pt x="364" y="138"/>
                  </a:lnTo>
                  <a:lnTo>
                    <a:pt x="364" y="136"/>
                  </a:lnTo>
                  <a:lnTo>
                    <a:pt x="364" y="7"/>
                  </a:lnTo>
                  <a:lnTo>
                    <a:pt x="364" y="7"/>
                  </a:lnTo>
                  <a:lnTo>
                    <a:pt x="364" y="4"/>
                  </a:lnTo>
                  <a:lnTo>
                    <a:pt x="362" y="3"/>
                  </a:lnTo>
                  <a:lnTo>
                    <a:pt x="360" y="1"/>
                  </a:lnTo>
                  <a:lnTo>
                    <a:pt x="358" y="0"/>
                  </a:lnTo>
                  <a:lnTo>
                    <a:pt x="358" y="0"/>
                  </a:lnTo>
                  <a:close/>
                  <a:moveTo>
                    <a:pt x="326" y="118"/>
                  </a:moveTo>
                  <a:lnTo>
                    <a:pt x="326" y="118"/>
                  </a:lnTo>
                  <a:lnTo>
                    <a:pt x="319" y="117"/>
                  </a:lnTo>
                  <a:lnTo>
                    <a:pt x="315" y="114"/>
                  </a:lnTo>
                  <a:lnTo>
                    <a:pt x="311" y="109"/>
                  </a:lnTo>
                  <a:lnTo>
                    <a:pt x="311" y="103"/>
                  </a:lnTo>
                  <a:lnTo>
                    <a:pt x="311" y="103"/>
                  </a:lnTo>
                  <a:lnTo>
                    <a:pt x="311" y="98"/>
                  </a:lnTo>
                  <a:lnTo>
                    <a:pt x="315" y="93"/>
                  </a:lnTo>
                  <a:lnTo>
                    <a:pt x="319" y="90"/>
                  </a:lnTo>
                  <a:lnTo>
                    <a:pt x="326" y="89"/>
                  </a:lnTo>
                  <a:lnTo>
                    <a:pt x="326" y="89"/>
                  </a:lnTo>
                  <a:lnTo>
                    <a:pt x="331" y="90"/>
                  </a:lnTo>
                  <a:lnTo>
                    <a:pt x="336" y="93"/>
                  </a:lnTo>
                  <a:lnTo>
                    <a:pt x="340" y="98"/>
                  </a:lnTo>
                  <a:lnTo>
                    <a:pt x="340" y="103"/>
                  </a:lnTo>
                  <a:lnTo>
                    <a:pt x="340" y="103"/>
                  </a:lnTo>
                  <a:lnTo>
                    <a:pt x="340" y="109"/>
                  </a:lnTo>
                  <a:lnTo>
                    <a:pt x="336" y="114"/>
                  </a:lnTo>
                  <a:lnTo>
                    <a:pt x="331" y="117"/>
                  </a:lnTo>
                  <a:lnTo>
                    <a:pt x="326" y="118"/>
                  </a:lnTo>
                  <a:lnTo>
                    <a:pt x="326" y="118"/>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grpSp>
        <p:nvGrpSpPr>
          <p:cNvPr id="1441" name="Google Shape;1441;p123"/>
          <p:cNvGrpSpPr/>
          <p:nvPr/>
        </p:nvGrpSpPr>
        <p:grpSpPr>
          <a:xfrm>
            <a:off x="6661434" y="4003206"/>
            <a:ext cx="821108" cy="818609"/>
            <a:chOff x="6716713" y="5860098"/>
            <a:chExt cx="522289" cy="520700"/>
          </a:xfrm>
        </p:grpSpPr>
        <p:sp>
          <p:nvSpPr>
            <p:cNvPr id="1442" name="Google Shape;1442;p123"/>
            <p:cNvSpPr/>
            <p:nvPr/>
          </p:nvSpPr>
          <p:spPr>
            <a:xfrm>
              <a:off x="6716713" y="5860098"/>
              <a:ext cx="522289" cy="520700"/>
            </a:xfrm>
            <a:custGeom>
              <a:avLst/>
              <a:gdLst/>
              <a:ahLst/>
              <a:cxnLst/>
              <a:rect l="l" t="t" r="r" b="b"/>
              <a:pathLst>
                <a:path w="659" h="658" extrusionOk="0">
                  <a:moveTo>
                    <a:pt x="329" y="658"/>
                  </a:moveTo>
                  <a:lnTo>
                    <a:pt x="329" y="658"/>
                  </a:lnTo>
                  <a:lnTo>
                    <a:pt x="313" y="658"/>
                  </a:lnTo>
                  <a:lnTo>
                    <a:pt x="296" y="656"/>
                  </a:lnTo>
                  <a:lnTo>
                    <a:pt x="280" y="654"/>
                  </a:lnTo>
                  <a:lnTo>
                    <a:pt x="264" y="651"/>
                  </a:lnTo>
                  <a:lnTo>
                    <a:pt x="247" y="647"/>
                  </a:lnTo>
                  <a:lnTo>
                    <a:pt x="231" y="643"/>
                  </a:lnTo>
                  <a:lnTo>
                    <a:pt x="202" y="632"/>
                  </a:lnTo>
                  <a:lnTo>
                    <a:pt x="174" y="617"/>
                  </a:lnTo>
                  <a:lnTo>
                    <a:pt x="145" y="601"/>
                  </a:lnTo>
                  <a:lnTo>
                    <a:pt x="121" y="582"/>
                  </a:lnTo>
                  <a:lnTo>
                    <a:pt x="97" y="561"/>
                  </a:lnTo>
                  <a:lnTo>
                    <a:pt x="75" y="538"/>
                  </a:lnTo>
                  <a:lnTo>
                    <a:pt x="57" y="512"/>
                  </a:lnTo>
                  <a:lnTo>
                    <a:pt x="41" y="486"/>
                  </a:lnTo>
                  <a:lnTo>
                    <a:pt x="27" y="456"/>
                  </a:lnTo>
                  <a:lnTo>
                    <a:pt x="15" y="426"/>
                  </a:lnTo>
                  <a:lnTo>
                    <a:pt x="11" y="410"/>
                  </a:lnTo>
                  <a:lnTo>
                    <a:pt x="7" y="396"/>
                  </a:lnTo>
                  <a:lnTo>
                    <a:pt x="4" y="379"/>
                  </a:lnTo>
                  <a:lnTo>
                    <a:pt x="3" y="362"/>
                  </a:lnTo>
                  <a:lnTo>
                    <a:pt x="2" y="346"/>
                  </a:lnTo>
                  <a:lnTo>
                    <a:pt x="0" y="328"/>
                  </a:lnTo>
                  <a:lnTo>
                    <a:pt x="0" y="328"/>
                  </a:lnTo>
                  <a:lnTo>
                    <a:pt x="2" y="312"/>
                  </a:lnTo>
                  <a:lnTo>
                    <a:pt x="3" y="295"/>
                  </a:lnTo>
                  <a:lnTo>
                    <a:pt x="4" y="279"/>
                  </a:lnTo>
                  <a:lnTo>
                    <a:pt x="7" y="262"/>
                  </a:lnTo>
                  <a:lnTo>
                    <a:pt x="11" y="246"/>
                  </a:lnTo>
                  <a:lnTo>
                    <a:pt x="15" y="232"/>
                  </a:lnTo>
                  <a:lnTo>
                    <a:pt x="27" y="201"/>
                  </a:lnTo>
                  <a:lnTo>
                    <a:pt x="41" y="172"/>
                  </a:lnTo>
                  <a:lnTo>
                    <a:pt x="57" y="146"/>
                  </a:lnTo>
                  <a:lnTo>
                    <a:pt x="75" y="120"/>
                  </a:lnTo>
                  <a:lnTo>
                    <a:pt x="97" y="96"/>
                  </a:lnTo>
                  <a:lnTo>
                    <a:pt x="121" y="74"/>
                  </a:lnTo>
                  <a:lnTo>
                    <a:pt x="145" y="56"/>
                  </a:lnTo>
                  <a:lnTo>
                    <a:pt x="174" y="39"/>
                  </a:lnTo>
                  <a:lnTo>
                    <a:pt x="202" y="26"/>
                  </a:lnTo>
                  <a:lnTo>
                    <a:pt x="231" y="15"/>
                  </a:lnTo>
                  <a:lnTo>
                    <a:pt x="247" y="10"/>
                  </a:lnTo>
                  <a:lnTo>
                    <a:pt x="264" y="7"/>
                  </a:lnTo>
                  <a:lnTo>
                    <a:pt x="280" y="3"/>
                  </a:lnTo>
                  <a:lnTo>
                    <a:pt x="296" y="2"/>
                  </a:lnTo>
                  <a:lnTo>
                    <a:pt x="313" y="0"/>
                  </a:lnTo>
                  <a:lnTo>
                    <a:pt x="329" y="0"/>
                  </a:lnTo>
                  <a:lnTo>
                    <a:pt x="329" y="0"/>
                  </a:lnTo>
                  <a:lnTo>
                    <a:pt x="347" y="0"/>
                  </a:lnTo>
                  <a:lnTo>
                    <a:pt x="363" y="2"/>
                  </a:lnTo>
                  <a:lnTo>
                    <a:pt x="379" y="3"/>
                  </a:lnTo>
                  <a:lnTo>
                    <a:pt x="395" y="7"/>
                  </a:lnTo>
                  <a:lnTo>
                    <a:pt x="411" y="10"/>
                  </a:lnTo>
                  <a:lnTo>
                    <a:pt x="428" y="15"/>
                  </a:lnTo>
                  <a:lnTo>
                    <a:pt x="457" y="26"/>
                  </a:lnTo>
                  <a:lnTo>
                    <a:pt x="487" y="39"/>
                  </a:lnTo>
                  <a:lnTo>
                    <a:pt x="514" y="56"/>
                  </a:lnTo>
                  <a:lnTo>
                    <a:pt x="539" y="74"/>
                  </a:lnTo>
                  <a:lnTo>
                    <a:pt x="562" y="96"/>
                  </a:lnTo>
                  <a:lnTo>
                    <a:pt x="583" y="120"/>
                  </a:lnTo>
                  <a:lnTo>
                    <a:pt x="602" y="146"/>
                  </a:lnTo>
                  <a:lnTo>
                    <a:pt x="618" y="172"/>
                  </a:lnTo>
                  <a:lnTo>
                    <a:pt x="633" y="201"/>
                  </a:lnTo>
                  <a:lnTo>
                    <a:pt x="644" y="232"/>
                  </a:lnTo>
                  <a:lnTo>
                    <a:pt x="648" y="246"/>
                  </a:lnTo>
                  <a:lnTo>
                    <a:pt x="652" y="262"/>
                  </a:lnTo>
                  <a:lnTo>
                    <a:pt x="655" y="279"/>
                  </a:lnTo>
                  <a:lnTo>
                    <a:pt x="657" y="295"/>
                  </a:lnTo>
                  <a:lnTo>
                    <a:pt x="659" y="312"/>
                  </a:lnTo>
                  <a:lnTo>
                    <a:pt x="659" y="328"/>
                  </a:lnTo>
                  <a:lnTo>
                    <a:pt x="659" y="328"/>
                  </a:lnTo>
                  <a:lnTo>
                    <a:pt x="659" y="346"/>
                  </a:lnTo>
                  <a:lnTo>
                    <a:pt x="657" y="362"/>
                  </a:lnTo>
                  <a:lnTo>
                    <a:pt x="655" y="379"/>
                  </a:lnTo>
                  <a:lnTo>
                    <a:pt x="652" y="396"/>
                  </a:lnTo>
                  <a:lnTo>
                    <a:pt x="648" y="410"/>
                  </a:lnTo>
                  <a:lnTo>
                    <a:pt x="644" y="426"/>
                  </a:lnTo>
                  <a:lnTo>
                    <a:pt x="633" y="456"/>
                  </a:lnTo>
                  <a:lnTo>
                    <a:pt x="618" y="486"/>
                  </a:lnTo>
                  <a:lnTo>
                    <a:pt x="602" y="512"/>
                  </a:lnTo>
                  <a:lnTo>
                    <a:pt x="583" y="538"/>
                  </a:lnTo>
                  <a:lnTo>
                    <a:pt x="562" y="561"/>
                  </a:lnTo>
                  <a:lnTo>
                    <a:pt x="539" y="582"/>
                  </a:lnTo>
                  <a:lnTo>
                    <a:pt x="514" y="601"/>
                  </a:lnTo>
                  <a:lnTo>
                    <a:pt x="487" y="617"/>
                  </a:lnTo>
                  <a:lnTo>
                    <a:pt x="457" y="632"/>
                  </a:lnTo>
                  <a:lnTo>
                    <a:pt x="428" y="643"/>
                  </a:lnTo>
                  <a:lnTo>
                    <a:pt x="411" y="647"/>
                  </a:lnTo>
                  <a:lnTo>
                    <a:pt x="395" y="651"/>
                  </a:lnTo>
                  <a:lnTo>
                    <a:pt x="379" y="654"/>
                  </a:lnTo>
                  <a:lnTo>
                    <a:pt x="363" y="656"/>
                  </a:lnTo>
                  <a:lnTo>
                    <a:pt x="347" y="658"/>
                  </a:lnTo>
                  <a:lnTo>
                    <a:pt x="329" y="658"/>
                  </a:lnTo>
                  <a:lnTo>
                    <a:pt x="329" y="658"/>
                  </a:lnTo>
                  <a:close/>
                  <a:moveTo>
                    <a:pt x="329" y="38"/>
                  </a:moveTo>
                  <a:lnTo>
                    <a:pt x="329" y="38"/>
                  </a:lnTo>
                  <a:lnTo>
                    <a:pt x="300" y="39"/>
                  </a:lnTo>
                  <a:lnTo>
                    <a:pt x="272" y="43"/>
                  </a:lnTo>
                  <a:lnTo>
                    <a:pt x="243" y="50"/>
                  </a:lnTo>
                  <a:lnTo>
                    <a:pt x="217" y="61"/>
                  </a:lnTo>
                  <a:lnTo>
                    <a:pt x="191" y="73"/>
                  </a:lnTo>
                  <a:lnTo>
                    <a:pt x="167" y="88"/>
                  </a:lnTo>
                  <a:lnTo>
                    <a:pt x="144" y="104"/>
                  </a:lnTo>
                  <a:lnTo>
                    <a:pt x="124" y="123"/>
                  </a:lnTo>
                  <a:lnTo>
                    <a:pt x="105" y="143"/>
                  </a:lnTo>
                  <a:lnTo>
                    <a:pt x="89" y="166"/>
                  </a:lnTo>
                  <a:lnTo>
                    <a:pt x="74" y="190"/>
                  </a:lnTo>
                  <a:lnTo>
                    <a:pt x="61" y="215"/>
                  </a:lnTo>
                  <a:lnTo>
                    <a:pt x="51" y="242"/>
                  </a:lnTo>
                  <a:lnTo>
                    <a:pt x="45" y="271"/>
                  </a:lnTo>
                  <a:lnTo>
                    <a:pt x="41" y="299"/>
                  </a:lnTo>
                  <a:lnTo>
                    <a:pt x="38" y="328"/>
                  </a:lnTo>
                  <a:lnTo>
                    <a:pt x="38" y="328"/>
                  </a:lnTo>
                  <a:lnTo>
                    <a:pt x="41" y="358"/>
                  </a:lnTo>
                  <a:lnTo>
                    <a:pt x="45" y="387"/>
                  </a:lnTo>
                  <a:lnTo>
                    <a:pt x="51" y="416"/>
                  </a:lnTo>
                  <a:lnTo>
                    <a:pt x="61" y="443"/>
                  </a:lnTo>
                  <a:lnTo>
                    <a:pt x="74" y="468"/>
                  </a:lnTo>
                  <a:lnTo>
                    <a:pt x="89" y="491"/>
                  </a:lnTo>
                  <a:lnTo>
                    <a:pt x="105" y="514"/>
                  </a:lnTo>
                  <a:lnTo>
                    <a:pt x="124" y="535"/>
                  </a:lnTo>
                  <a:lnTo>
                    <a:pt x="144" y="554"/>
                  </a:lnTo>
                  <a:lnTo>
                    <a:pt x="167" y="570"/>
                  </a:lnTo>
                  <a:lnTo>
                    <a:pt x="191" y="585"/>
                  </a:lnTo>
                  <a:lnTo>
                    <a:pt x="217" y="597"/>
                  </a:lnTo>
                  <a:lnTo>
                    <a:pt x="243" y="607"/>
                  </a:lnTo>
                  <a:lnTo>
                    <a:pt x="272" y="615"/>
                  </a:lnTo>
                  <a:lnTo>
                    <a:pt x="300" y="619"/>
                  </a:lnTo>
                  <a:lnTo>
                    <a:pt x="329" y="620"/>
                  </a:lnTo>
                  <a:lnTo>
                    <a:pt x="329" y="620"/>
                  </a:lnTo>
                  <a:lnTo>
                    <a:pt x="359" y="619"/>
                  </a:lnTo>
                  <a:lnTo>
                    <a:pt x="389" y="615"/>
                  </a:lnTo>
                  <a:lnTo>
                    <a:pt x="417" y="607"/>
                  </a:lnTo>
                  <a:lnTo>
                    <a:pt x="442" y="597"/>
                  </a:lnTo>
                  <a:lnTo>
                    <a:pt x="468" y="585"/>
                  </a:lnTo>
                  <a:lnTo>
                    <a:pt x="492" y="570"/>
                  </a:lnTo>
                  <a:lnTo>
                    <a:pt x="515" y="554"/>
                  </a:lnTo>
                  <a:lnTo>
                    <a:pt x="535" y="535"/>
                  </a:lnTo>
                  <a:lnTo>
                    <a:pt x="554" y="514"/>
                  </a:lnTo>
                  <a:lnTo>
                    <a:pt x="571" y="491"/>
                  </a:lnTo>
                  <a:lnTo>
                    <a:pt x="586" y="468"/>
                  </a:lnTo>
                  <a:lnTo>
                    <a:pt x="598" y="443"/>
                  </a:lnTo>
                  <a:lnTo>
                    <a:pt x="608" y="416"/>
                  </a:lnTo>
                  <a:lnTo>
                    <a:pt x="616" y="387"/>
                  </a:lnTo>
                  <a:lnTo>
                    <a:pt x="620" y="358"/>
                  </a:lnTo>
                  <a:lnTo>
                    <a:pt x="621" y="328"/>
                  </a:lnTo>
                  <a:lnTo>
                    <a:pt x="621" y="328"/>
                  </a:lnTo>
                  <a:lnTo>
                    <a:pt x="620" y="299"/>
                  </a:lnTo>
                  <a:lnTo>
                    <a:pt x="616" y="271"/>
                  </a:lnTo>
                  <a:lnTo>
                    <a:pt x="608" y="242"/>
                  </a:lnTo>
                  <a:lnTo>
                    <a:pt x="598" y="215"/>
                  </a:lnTo>
                  <a:lnTo>
                    <a:pt x="586" y="190"/>
                  </a:lnTo>
                  <a:lnTo>
                    <a:pt x="571" y="166"/>
                  </a:lnTo>
                  <a:lnTo>
                    <a:pt x="554" y="143"/>
                  </a:lnTo>
                  <a:lnTo>
                    <a:pt x="535" y="123"/>
                  </a:lnTo>
                  <a:lnTo>
                    <a:pt x="515" y="104"/>
                  </a:lnTo>
                  <a:lnTo>
                    <a:pt x="492" y="88"/>
                  </a:lnTo>
                  <a:lnTo>
                    <a:pt x="468" y="73"/>
                  </a:lnTo>
                  <a:lnTo>
                    <a:pt x="442" y="61"/>
                  </a:lnTo>
                  <a:lnTo>
                    <a:pt x="417" y="50"/>
                  </a:lnTo>
                  <a:lnTo>
                    <a:pt x="389" y="43"/>
                  </a:lnTo>
                  <a:lnTo>
                    <a:pt x="359" y="39"/>
                  </a:lnTo>
                  <a:lnTo>
                    <a:pt x="329" y="38"/>
                  </a:lnTo>
                  <a:lnTo>
                    <a:pt x="329" y="38"/>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43" name="Google Shape;1443;p123"/>
            <p:cNvSpPr/>
            <p:nvPr/>
          </p:nvSpPr>
          <p:spPr>
            <a:xfrm>
              <a:off x="6854826" y="6009323"/>
              <a:ext cx="222250" cy="222250"/>
            </a:xfrm>
            <a:custGeom>
              <a:avLst/>
              <a:gdLst/>
              <a:ahLst/>
              <a:cxnLst/>
              <a:rect l="l" t="t" r="r" b="b"/>
              <a:pathLst>
                <a:path w="279" h="278" extrusionOk="0">
                  <a:moveTo>
                    <a:pt x="263" y="263"/>
                  </a:moveTo>
                  <a:lnTo>
                    <a:pt x="16" y="263"/>
                  </a:lnTo>
                  <a:lnTo>
                    <a:pt x="16" y="16"/>
                  </a:lnTo>
                  <a:lnTo>
                    <a:pt x="235" y="16"/>
                  </a:lnTo>
                  <a:lnTo>
                    <a:pt x="235" y="0"/>
                  </a:lnTo>
                  <a:lnTo>
                    <a:pt x="8" y="0"/>
                  </a:lnTo>
                  <a:lnTo>
                    <a:pt x="8" y="0"/>
                  </a:lnTo>
                  <a:lnTo>
                    <a:pt x="5" y="0"/>
                  </a:lnTo>
                  <a:lnTo>
                    <a:pt x="3" y="3"/>
                  </a:lnTo>
                  <a:lnTo>
                    <a:pt x="1" y="4"/>
                  </a:lnTo>
                  <a:lnTo>
                    <a:pt x="0" y="8"/>
                  </a:lnTo>
                  <a:lnTo>
                    <a:pt x="0" y="270"/>
                  </a:lnTo>
                  <a:lnTo>
                    <a:pt x="0" y="270"/>
                  </a:lnTo>
                  <a:lnTo>
                    <a:pt x="1" y="274"/>
                  </a:lnTo>
                  <a:lnTo>
                    <a:pt x="3" y="277"/>
                  </a:lnTo>
                  <a:lnTo>
                    <a:pt x="5" y="278"/>
                  </a:lnTo>
                  <a:lnTo>
                    <a:pt x="8" y="278"/>
                  </a:lnTo>
                  <a:lnTo>
                    <a:pt x="271" y="278"/>
                  </a:lnTo>
                  <a:lnTo>
                    <a:pt x="271" y="278"/>
                  </a:lnTo>
                  <a:lnTo>
                    <a:pt x="274" y="278"/>
                  </a:lnTo>
                  <a:lnTo>
                    <a:pt x="277" y="277"/>
                  </a:lnTo>
                  <a:lnTo>
                    <a:pt x="278" y="274"/>
                  </a:lnTo>
                  <a:lnTo>
                    <a:pt x="279" y="270"/>
                  </a:lnTo>
                  <a:lnTo>
                    <a:pt x="279" y="87"/>
                  </a:lnTo>
                  <a:lnTo>
                    <a:pt x="263" y="87"/>
                  </a:lnTo>
                  <a:lnTo>
                    <a:pt x="263" y="263"/>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sp>
          <p:nvSpPr>
            <p:cNvPr id="1444" name="Google Shape;1444;p123"/>
            <p:cNvSpPr/>
            <p:nvPr/>
          </p:nvSpPr>
          <p:spPr>
            <a:xfrm>
              <a:off x="6923088" y="5993448"/>
              <a:ext cx="192088" cy="144463"/>
            </a:xfrm>
            <a:custGeom>
              <a:avLst/>
              <a:gdLst/>
              <a:ahLst/>
              <a:cxnLst/>
              <a:rect l="l" t="t" r="r" b="b"/>
              <a:pathLst>
                <a:path w="242" h="181" extrusionOk="0">
                  <a:moveTo>
                    <a:pt x="22" y="76"/>
                  </a:moveTo>
                  <a:lnTo>
                    <a:pt x="0" y="99"/>
                  </a:lnTo>
                  <a:lnTo>
                    <a:pt x="82" y="181"/>
                  </a:lnTo>
                  <a:lnTo>
                    <a:pt x="242" y="17"/>
                  </a:lnTo>
                  <a:lnTo>
                    <a:pt x="219" y="0"/>
                  </a:lnTo>
                  <a:lnTo>
                    <a:pt x="82" y="121"/>
                  </a:lnTo>
                  <a:lnTo>
                    <a:pt x="22" y="76"/>
                  </a:lnTo>
                  <a:close/>
                </a:path>
              </a:pathLst>
            </a:custGeom>
            <a:solidFill>
              <a:schemeClr val="dk1"/>
            </a:solidFill>
            <a:ln>
              <a:noFill/>
            </a:ln>
          </p:spPr>
          <p:txBody>
            <a:bodyPr spcFirstLastPara="1" wrap="square" lIns="121900" tIns="60967" rIns="121900" bIns="60967" anchor="t" anchorCtr="0">
              <a:noAutofit/>
            </a:bodyPr>
            <a:lstStyle/>
            <a:p>
              <a:endParaRPr sz="2133">
                <a:solidFill>
                  <a:schemeClr val="dk1"/>
                </a:solidFill>
                <a:latin typeface="Verizon NHG TX"/>
                <a:ea typeface="Verizon NHG TX"/>
                <a:cs typeface="Verizon NHG TX"/>
                <a:sym typeface="Verizon NHG TX"/>
              </a:endParaRPr>
            </a:p>
          </p:txBody>
        </p:sp>
      </p:grpSp>
    </p:spTree>
    <p:extLst>
      <p:ext uri="{BB962C8B-B14F-4D97-AF65-F5344CB8AC3E}">
        <p14:creationId xmlns:p14="http://schemas.microsoft.com/office/powerpoint/2010/main" val="3027537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124"/>
          <p:cNvSpPr txBox="1">
            <a:spLocks noGrp="1"/>
          </p:cNvSpPr>
          <p:nvPr>
            <p:ph type="sldNum" idx="12"/>
          </p:nvPr>
        </p:nvSpPr>
        <p:spPr>
          <a:xfrm>
            <a:off x="11277600" y="6266688"/>
            <a:ext cx="304800" cy="304800"/>
          </a:xfrm>
          <a:prstGeom prst="rect">
            <a:avLst/>
          </a:prstGeom>
        </p:spPr>
        <p:txBody>
          <a:bodyPr spcFirstLastPara="1" vert="horz" wrap="square" lIns="0" tIns="0" rIns="0" bIns="0" rtlCol="0" anchor="b" anchorCtr="0">
            <a:noAutofit/>
          </a:bodyPr>
          <a:lstStyle/>
          <a:p>
            <a:fld id="{00000000-1234-1234-1234-123412341234}" type="slidenum">
              <a:rPr lang="en-US"/>
              <a:pPr/>
              <a:t>4</a:t>
            </a:fld>
            <a:endParaRPr/>
          </a:p>
        </p:txBody>
      </p:sp>
      <p:pic>
        <p:nvPicPr>
          <p:cNvPr id="1451" name="Google Shape;1451;p124"/>
          <p:cNvPicPr preferRelativeResize="0"/>
          <p:nvPr/>
        </p:nvPicPr>
        <p:blipFill>
          <a:blip r:embed="rId3">
            <a:alphaModFix/>
          </a:blip>
          <a:stretch>
            <a:fillRect/>
          </a:stretch>
        </p:blipFill>
        <p:spPr>
          <a:xfrm>
            <a:off x="173600" y="1630"/>
            <a:ext cx="11747336" cy="5860288"/>
          </a:xfrm>
          <a:prstGeom prst="rect">
            <a:avLst/>
          </a:prstGeom>
          <a:noFill/>
          <a:ln>
            <a:noFill/>
          </a:ln>
        </p:spPr>
      </p:pic>
      <p:sp>
        <p:nvSpPr>
          <p:cNvPr id="1452" name="Google Shape;1452;p124"/>
          <p:cNvSpPr txBox="1"/>
          <p:nvPr/>
        </p:nvSpPr>
        <p:spPr>
          <a:xfrm>
            <a:off x="1095300" y="5449500"/>
            <a:ext cx="2161200" cy="614000"/>
          </a:xfrm>
          <a:prstGeom prst="rect">
            <a:avLst/>
          </a:prstGeom>
          <a:noFill/>
          <a:ln>
            <a:noFill/>
          </a:ln>
        </p:spPr>
        <p:txBody>
          <a:bodyPr spcFirstLastPara="1" wrap="square" lIns="121900" tIns="121900" rIns="121900" bIns="121900" anchor="t" anchorCtr="0">
            <a:noAutofit/>
          </a:bodyPr>
          <a:lstStyle/>
          <a:p>
            <a:r>
              <a:rPr lang="en-US" sz="1333">
                <a:latin typeface="Verizon NHG TX"/>
                <a:ea typeface="Verizon NHG TX"/>
                <a:cs typeface="Verizon NHG TX"/>
                <a:sym typeface="Verizon NHG TX"/>
              </a:rPr>
              <a:t>Heroku Postgres is using for database and all data storing in it.</a:t>
            </a:r>
            <a:endParaRPr sz="1333">
              <a:latin typeface="Verizon NHG TX"/>
              <a:ea typeface="Verizon NHG TX"/>
              <a:cs typeface="Verizon NHG TX"/>
              <a:sym typeface="Verizon NHG TX"/>
            </a:endParaRPr>
          </a:p>
        </p:txBody>
      </p:sp>
      <p:sp>
        <p:nvSpPr>
          <p:cNvPr id="1453" name="Google Shape;1453;p124"/>
          <p:cNvSpPr txBox="1"/>
          <p:nvPr/>
        </p:nvSpPr>
        <p:spPr>
          <a:xfrm>
            <a:off x="3045067" y="5554000"/>
            <a:ext cx="2161200" cy="614000"/>
          </a:xfrm>
          <a:prstGeom prst="rect">
            <a:avLst/>
          </a:prstGeom>
          <a:noFill/>
          <a:ln>
            <a:noFill/>
          </a:ln>
        </p:spPr>
        <p:txBody>
          <a:bodyPr spcFirstLastPara="1" wrap="square" lIns="121900" tIns="121900" rIns="121900" bIns="121900" anchor="t" anchorCtr="0">
            <a:noAutofit/>
          </a:bodyPr>
          <a:lstStyle/>
          <a:p>
            <a:r>
              <a:rPr lang="en-US" sz="1333">
                <a:latin typeface="Verizon NHG TX"/>
                <a:ea typeface="Verizon NHG TX"/>
                <a:cs typeface="Verizon NHG TX"/>
                <a:sym typeface="Verizon NHG TX"/>
              </a:rPr>
              <a:t>Heroku Redis is using for Bull to manage the queue of background jobs.</a:t>
            </a:r>
            <a:endParaRPr sz="1333">
              <a:latin typeface="Verizon NHG TX"/>
              <a:ea typeface="Verizon NHG TX"/>
              <a:cs typeface="Verizon NHG TX"/>
              <a:sym typeface="Verizon NHG TX"/>
            </a:endParaRPr>
          </a:p>
        </p:txBody>
      </p:sp>
      <p:sp>
        <p:nvSpPr>
          <p:cNvPr id="1454" name="Google Shape;1454;p124"/>
          <p:cNvSpPr txBox="1"/>
          <p:nvPr/>
        </p:nvSpPr>
        <p:spPr>
          <a:xfrm>
            <a:off x="5032467" y="5702233"/>
            <a:ext cx="1815600" cy="614000"/>
          </a:xfrm>
          <a:prstGeom prst="rect">
            <a:avLst/>
          </a:prstGeom>
          <a:noFill/>
          <a:ln>
            <a:noFill/>
          </a:ln>
        </p:spPr>
        <p:txBody>
          <a:bodyPr spcFirstLastPara="1" wrap="square" lIns="121900" tIns="121900" rIns="121900" bIns="121900" anchor="t" anchorCtr="0">
            <a:noAutofit/>
          </a:bodyPr>
          <a:lstStyle/>
          <a:p>
            <a:r>
              <a:rPr lang="en-US" sz="1333"/>
              <a:t>Librato is using for Matrix.</a:t>
            </a:r>
            <a:endParaRPr sz="1333"/>
          </a:p>
        </p:txBody>
      </p:sp>
      <p:sp>
        <p:nvSpPr>
          <p:cNvPr id="1455" name="Google Shape;1455;p124"/>
          <p:cNvSpPr txBox="1"/>
          <p:nvPr/>
        </p:nvSpPr>
        <p:spPr>
          <a:xfrm>
            <a:off x="7002000" y="5810800"/>
            <a:ext cx="1815600" cy="614000"/>
          </a:xfrm>
          <a:prstGeom prst="rect">
            <a:avLst/>
          </a:prstGeom>
          <a:noFill/>
          <a:ln>
            <a:noFill/>
          </a:ln>
        </p:spPr>
        <p:txBody>
          <a:bodyPr spcFirstLastPara="1" wrap="square" lIns="121900" tIns="121900" rIns="121900" bIns="121900" anchor="t" anchorCtr="0">
            <a:noAutofit/>
          </a:bodyPr>
          <a:lstStyle/>
          <a:p>
            <a:r>
              <a:rPr lang="en-US" sz="1333"/>
              <a:t>Papertrail is using for Logs.</a:t>
            </a:r>
            <a:endParaRPr sz="1333"/>
          </a:p>
        </p:txBody>
      </p:sp>
      <p:sp>
        <p:nvSpPr>
          <p:cNvPr id="1456" name="Google Shape;1456;p124"/>
          <p:cNvSpPr txBox="1"/>
          <p:nvPr/>
        </p:nvSpPr>
        <p:spPr>
          <a:xfrm>
            <a:off x="9511333" y="5856400"/>
            <a:ext cx="1815600" cy="522800"/>
          </a:xfrm>
          <a:prstGeom prst="rect">
            <a:avLst/>
          </a:prstGeom>
          <a:noFill/>
          <a:ln>
            <a:noFill/>
          </a:ln>
        </p:spPr>
        <p:txBody>
          <a:bodyPr spcFirstLastPara="1" wrap="square" lIns="121900" tIns="121900" rIns="121900" bIns="121900" anchor="t" anchorCtr="0">
            <a:noAutofit/>
          </a:bodyPr>
          <a:lstStyle/>
          <a:p>
            <a:r>
              <a:rPr lang="en-US" sz="1333"/>
              <a:t>Heroku Connect is using for pulling SFDC Object.</a:t>
            </a:r>
            <a:endParaRPr sz="1333"/>
          </a:p>
        </p:txBody>
      </p:sp>
      <p:pic>
        <p:nvPicPr>
          <p:cNvPr id="2" name="Picture 1"/>
          <p:cNvPicPr>
            <a:picLocks noChangeAspect="1"/>
          </p:cNvPicPr>
          <p:nvPr/>
        </p:nvPicPr>
        <p:blipFill>
          <a:blip r:embed="rId4"/>
          <a:stretch>
            <a:fillRect/>
          </a:stretch>
        </p:blipFill>
        <p:spPr>
          <a:xfrm>
            <a:off x="7287874" y="2472691"/>
            <a:ext cx="1926464" cy="671188"/>
          </a:xfrm>
          <a:prstGeom prst="rect">
            <a:avLst/>
          </a:prstGeom>
        </p:spPr>
      </p:pic>
    </p:spTree>
    <p:extLst>
      <p:ext uri="{BB962C8B-B14F-4D97-AF65-F5344CB8AC3E}">
        <p14:creationId xmlns:p14="http://schemas.microsoft.com/office/powerpoint/2010/main" val="971445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3" name="Rectangle 2"/>
          <p:cNvSpPr/>
          <p:nvPr/>
        </p:nvSpPr>
        <p:spPr>
          <a:xfrm>
            <a:off x="1861568" y="173615"/>
            <a:ext cx="6471643" cy="461665"/>
          </a:xfrm>
          <a:prstGeom prst="rect">
            <a:avLst/>
          </a:prstGeom>
        </p:spPr>
        <p:txBody>
          <a:bodyPr wrap="none">
            <a:spAutoFit/>
          </a:bodyPr>
          <a:lstStyle/>
          <a:p>
            <a:r>
              <a:rPr lang="en-US" sz="2400" b="0" i="0" u="none" strike="noStrike" dirty="0" smtClean="0">
                <a:effectLst/>
                <a:latin typeface="Verizon NHG TX" panose="020B0604020202020204" pitchFamily="34" charset="0"/>
              </a:rPr>
              <a:t>Immediate SMS Queue worker Functionality</a:t>
            </a:r>
            <a:endParaRPr lang="en-US" sz="2400" dirty="0">
              <a:latin typeface="Verizon NHG TX" panose="020B0604020202020204" pitchFamily="34" charset="0"/>
            </a:endParaRPr>
          </a:p>
        </p:txBody>
      </p:sp>
      <p:sp>
        <p:nvSpPr>
          <p:cNvPr id="4" name="Rectangle 3"/>
          <p:cNvSpPr/>
          <p:nvPr/>
        </p:nvSpPr>
        <p:spPr>
          <a:xfrm>
            <a:off x="281354" y="926737"/>
            <a:ext cx="10410092" cy="369332"/>
          </a:xfrm>
          <a:prstGeom prst="rect">
            <a:avLst/>
          </a:prstGeom>
        </p:spPr>
        <p:txBody>
          <a:bodyPr wrap="square">
            <a:spAutoFit/>
          </a:bodyPr>
          <a:lstStyle/>
          <a:p>
            <a:r>
              <a:rPr lang="en-US" b="0" i="0" u="none" strike="noStrike" dirty="0" smtClean="0">
                <a:solidFill>
                  <a:srgbClr val="000000"/>
                </a:solidFill>
                <a:effectLst/>
                <a:latin typeface="Calibri" panose="020F0502020204030204" pitchFamily="34" charset="0"/>
              </a:rPr>
              <a:t>Immediate SMS Queue sends messages out immediate without the limit of </a:t>
            </a:r>
            <a:r>
              <a:rPr lang="en-US" b="0" i="0" u="none" strike="noStrike" dirty="0" err="1" smtClean="0">
                <a:solidFill>
                  <a:srgbClr val="000000"/>
                </a:solidFill>
                <a:effectLst/>
                <a:latin typeface="Calibri" panose="020F0502020204030204" pitchFamily="34" charset="0"/>
              </a:rPr>
              <a:t>timezones</a:t>
            </a:r>
            <a:r>
              <a:rPr lang="en-US" b="0" i="0" u="none" strike="noStrike" dirty="0" smtClean="0">
                <a:solidFill>
                  <a:srgbClr val="000000"/>
                </a:solidFill>
                <a:effectLst/>
                <a:latin typeface="Calibri" panose="020F0502020204030204" pitchFamily="34" charset="0"/>
              </a:rPr>
              <a:t> and business hours. </a:t>
            </a:r>
            <a:endParaRPr lang="en-US" dirty="0"/>
          </a:p>
        </p:txBody>
      </p:sp>
      <p:pic>
        <p:nvPicPr>
          <p:cNvPr id="1026" name="Picture 2" descr="https://lh5.googleusercontent.com/vrZ3n_9sgjMGKHtfkZxiMQ7D33ve-nQDDTK68Va8XHM6tN4WwWYHAwnTVIHeX0rb4z5eHUuK5vSEsiXt-xMP1phz5IGQic_LHEqQmapc7mWDWZ9NiE1J2VnTri3oClzgh1LDb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24205"/>
            <a:ext cx="10128738" cy="543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24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7851" y="0"/>
            <a:ext cx="5828840" cy="461665"/>
          </a:xfrm>
          <a:prstGeom prst="rect">
            <a:avLst/>
          </a:prstGeom>
        </p:spPr>
        <p:txBody>
          <a:bodyPr wrap="none">
            <a:spAutoFit/>
          </a:bodyPr>
          <a:lstStyle/>
          <a:p>
            <a:r>
              <a:rPr lang="en-US" sz="2400" b="0" i="0" u="none" strike="noStrike" dirty="0" smtClean="0">
                <a:effectLst/>
                <a:latin typeface="Verizon NHG TX" panose="020B0604020202020204" pitchFamily="34" charset="0"/>
              </a:rPr>
              <a:t>Time Zone  Queue worker Functionality</a:t>
            </a:r>
            <a:endParaRPr lang="en-US" sz="2400" dirty="0">
              <a:latin typeface="Verizon NHG TX" panose="020B0604020202020204" pitchFamily="34" charset="0"/>
            </a:endParaRPr>
          </a:p>
        </p:txBody>
      </p:sp>
      <p:sp>
        <p:nvSpPr>
          <p:cNvPr id="5" name="Rectangle 4"/>
          <p:cNvSpPr/>
          <p:nvPr/>
        </p:nvSpPr>
        <p:spPr>
          <a:xfrm>
            <a:off x="112543" y="456362"/>
            <a:ext cx="12079457" cy="584775"/>
          </a:xfrm>
          <a:prstGeom prst="rect">
            <a:avLst/>
          </a:prstGeom>
        </p:spPr>
        <p:txBody>
          <a:bodyPr wrap="square">
            <a:spAutoFit/>
          </a:bodyPr>
          <a:lstStyle/>
          <a:p>
            <a:r>
              <a:rPr lang="en-US" sz="1600" b="0" i="0" u="none" strike="noStrike" dirty="0" smtClean="0">
                <a:solidFill>
                  <a:srgbClr val="000000"/>
                </a:solidFill>
                <a:effectLst/>
                <a:latin typeface="Calibri" panose="020F0502020204030204" pitchFamily="34" charset="0"/>
              </a:rPr>
              <a:t>Each time zone worker processes all messages that are within the given time zone.  Any messages scheduled outside of business hours will be re-queued back into the queue.  </a:t>
            </a:r>
            <a:endParaRPr lang="en-US" sz="1600" dirty="0"/>
          </a:p>
        </p:txBody>
      </p:sp>
      <p:pic>
        <p:nvPicPr>
          <p:cNvPr id="2050" name="Picture 2" descr="https://lh6.googleusercontent.com/ts9K3MHGbMmVjipq6aA_OJAqsiS4Tme_JHZpG2PmZ8-Iee9_vr4GpImnYNgsRBtoEcFp0eeziaJovpEl3tjLhQHSnIUK0KYENMR21GCsP29YowItXJnn8zAXtdllqo_7VtQlx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474" y="892068"/>
            <a:ext cx="7990300" cy="59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5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3656534"/>
              </p:ext>
            </p:extLst>
          </p:nvPr>
        </p:nvGraphicFramePr>
        <p:xfrm>
          <a:off x="2090057" y="1988458"/>
          <a:ext cx="9173029" cy="3599540"/>
        </p:xfrm>
        <a:graphic>
          <a:graphicData uri="http://schemas.openxmlformats.org/drawingml/2006/table">
            <a:tbl>
              <a:tblPr/>
              <a:tblGrid>
                <a:gridCol w="4548609"/>
                <a:gridCol w="4624420"/>
              </a:tblGrid>
              <a:tr h="514220">
                <a:tc>
                  <a:txBody>
                    <a:bodyPr/>
                    <a:lstStyle/>
                    <a:p>
                      <a:pPr rtl="0" fontAlgn="t">
                        <a:spcBef>
                          <a:spcPts val="0"/>
                        </a:spcBef>
                        <a:spcAft>
                          <a:spcPts val="800"/>
                        </a:spcAft>
                      </a:pPr>
                      <a:r>
                        <a:rPr lang="en-US" sz="2400" b="1" i="0" u="sng" dirty="0">
                          <a:solidFill>
                            <a:srgbClr val="000000"/>
                          </a:solidFill>
                          <a:effectLst/>
                          <a:latin typeface="Verizon NHG TX" panose="020B0604020202020204" pitchFamily="34" charset="0"/>
                        </a:rPr>
                        <a:t>Time Zone</a:t>
                      </a:r>
                      <a:endParaRPr lang="en-US" sz="2400" dirty="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1" i="0" u="sng">
                          <a:solidFill>
                            <a:srgbClr val="000000"/>
                          </a:solidFill>
                          <a:effectLst/>
                          <a:latin typeface="Verizon NHG TX" panose="020B0604020202020204" pitchFamily="34" charset="0"/>
                        </a:rPr>
                        <a:t>Job Rate / Second</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220">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EST</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10</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220">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CST</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4</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220">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MST</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2</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220">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PST</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0" i="0" u="none" strike="noStrike" dirty="0">
                          <a:solidFill>
                            <a:srgbClr val="000000"/>
                          </a:solidFill>
                          <a:effectLst/>
                          <a:latin typeface="Verizon NHG TX" panose="020B0604020202020204" pitchFamily="34" charset="0"/>
                        </a:rPr>
                        <a:t>2</a:t>
                      </a:r>
                      <a:endParaRPr lang="en-US" sz="2400" dirty="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220">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AKST</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1</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220">
                <a:tc>
                  <a:txBody>
                    <a:bodyPr/>
                    <a:lstStyle/>
                    <a:p>
                      <a:pPr rtl="0" fontAlgn="t">
                        <a:spcBef>
                          <a:spcPts val="0"/>
                        </a:spcBef>
                        <a:spcAft>
                          <a:spcPts val="800"/>
                        </a:spcAft>
                      </a:pPr>
                      <a:r>
                        <a:rPr lang="en-US" sz="2400" b="0" i="0" u="none" strike="noStrike">
                          <a:solidFill>
                            <a:srgbClr val="000000"/>
                          </a:solidFill>
                          <a:effectLst/>
                          <a:latin typeface="Verizon NHG TX" panose="020B0604020202020204" pitchFamily="34" charset="0"/>
                        </a:rPr>
                        <a:t>HAST</a:t>
                      </a:r>
                      <a:endParaRPr lang="en-US" sz="240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800"/>
                        </a:spcAft>
                      </a:pPr>
                      <a:r>
                        <a:rPr lang="en-US" sz="2400" b="0" i="0" u="none" strike="noStrike" dirty="0">
                          <a:solidFill>
                            <a:srgbClr val="000000"/>
                          </a:solidFill>
                          <a:effectLst/>
                          <a:latin typeface="Verizon NHG TX" panose="020B0604020202020204" pitchFamily="34" charset="0"/>
                        </a:rPr>
                        <a:t>1</a:t>
                      </a:r>
                      <a:endParaRPr lang="en-US" sz="2400" dirty="0">
                        <a:effectLst/>
                        <a:latin typeface="Verizon NHG TX"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2678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latin typeface="Verizon NHG TX" panose="020B0604020202020204" pitchFamily="34" charset="0"/>
              </a:rPr>
              <a:t/>
            </a:r>
            <a:br>
              <a:rPr lang="en-US" sz="2400" b="1" dirty="0" smtClean="0">
                <a:latin typeface="Verizon NHG TX" panose="020B0604020202020204" pitchFamily="34" charset="0"/>
              </a:rPr>
            </a:br>
            <a:r>
              <a:rPr lang="en-US" sz="2400" b="1" dirty="0" smtClean="0">
                <a:latin typeface="Verizon NHG TX" panose="020B0604020202020204" pitchFamily="34" charset="0"/>
              </a:rPr>
              <a:t>Einstein </a:t>
            </a:r>
            <a:r>
              <a:rPr lang="en-US" sz="2400" b="1" dirty="0">
                <a:latin typeface="Verizon NHG TX" panose="020B0604020202020204" pitchFamily="34" charset="0"/>
              </a:rPr>
              <a:t>Language Functionality</a:t>
            </a:r>
          </a:p>
        </p:txBody>
      </p:sp>
      <p:sp>
        <p:nvSpPr>
          <p:cNvPr id="5" name="Rectangle 4"/>
          <p:cNvSpPr/>
          <p:nvPr/>
        </p:nvSpPr>
        <p:spPr>
          <a:xfrm>
            <a:off x="970671" y="1809823"/>
            <a:ext cx="10227211" cy="1200329"/>
          </a:xfrm>
          <a:prstGeom prst="rect">
            <a:avLst/>
          </a:prstGeom>
        </p:spPr>
        <p:txBody>
          <a:bodyPr wrap="square">
            <a:spAutoFit/>
          </a:bodyPr>
          <a:lstStyle/>
          <a:p>
            <a:r>
              <a:rPr lang="en-US" b="0" i="0" u="none" strike="noStrike" dirty="0" smtClean="0">
                <a:solidFill>
                  <a:srgbClr val="000000"/>
                </a:solidFill>
                <a:effectLst/>
                <a:latin typeface="Calibri" panose="020F0502020204030204" pitchFamily="34" charset="0"/>
              </a:rPr>
              <a:t>The Einstein language functionality syncs data from Inbound customer responses, sends it to the Einstein endpoint for intent and sentiment analysis, determines the priority and generates an automated response. Once the automated response is created, this message is added to the </a:t>
            </a:r>
            <a:r>
              <a:rPr lang="en-US" b="0" i="0" u="none" strike="noStrike" dirty="0" err="1" smtClean="0">
                <a:solidFill>
                  <a:srgbClr val="000000"/>
                </a:solidFill>
                <a:effectLst/>
                <a:latin typeface="Calibri" panose="020F0502020204030204" pitchFamily="34" charset="0"/>
              </a:rPr>
              <a:t>msgsync</a:t>
            </a:r>
            <a:r>
              <a:rPr lang="en-US" b="0" i="0" u="none" strike="noStrike" dirty="0" smtClean="0">
                <a:solidFill>
                  <a:srgbClr val="000000"/>
                </a:solidFill>
                <a:effectLst/>
                <a:latin typeface="Calibri" panose="020F0502020204030204" pitchFamily="34" charset="0"/>
              </a:rPr>
              <a:t> table and then is picked up by the </a:t>
            </a:r>
            <a:r>
              <a:rPr lang="en-US" b="0" i="0" u="none" strike="noStrike" dirty="0" smtClean="0">
                <a:solidFill>
                  <a:srgbClr val="000000"/>
                </a:solidFill>
                <a:effectLst/>
                <a:latin typeface="Calibri" panose="020F0502020204030204" pitchFamily="34" charset="0"/>
              </a:rPr>
              <a:t>dispatcher </a:t>
            </a:r>
            <a:r>
              <a:rPr lang="en-US" b="0" i="0" u="none" strike="noStrike" dirty="0" smtClean="0">
                <a:solidFill>
                  <a:srgbClr val="000000"/>
                </a:solidFill>
                <a:effectLst/>
                <a:latin typeface="Calibri" panose="020F0502020204030204" pitchFamily="34" charset="0"/>
              </a:rPr>
              <a:t>and then eventually sent out and synced back to Salesforce.</a:t>
            </a:r>
            <a:endParaRPr lang="en-US" dirty="0"/>
          </a:p>
        </p:txBody>
      </p:sp>
      <p:pic>
        <p:nvPicPr>
          <p:cNvPr id="6" name="Picture 5"/>
          <p:cNvPicPr>
            <a:picLocks noChangeAspect="1"/>
          </p:cNvPicPr>
          <p:nvPr/>
        </p:nvPicPr>
        <p:blipFill>
          <a:blip r:embed="rId2"/>
          <a:stretch>
            <a:fillRect/>
          </a:stretch>
        </p:blipFill>
        <p:spPr>
          <a:xfrm>
            <a:off x="3280410" y="3852373"/>
            <a:ext cx="5482828" cy="1634027"/>
          </a:xfrm>
          <a:prstGeom prst="rect">
            <a:avLst/>
          </a:prstGeom>
        </p:spPr>
      </p:pic>
    </p:spTree>
    <p:extLst>
      <p:ext uri="{BB962C8B-B14F-4D97-AF65-F5344CB8AC3E}">
        <p14:creationId xmlns:p14="http://schemas.microsoft.com/office/powerpoint/2010/main" val="723295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7491" y="430383"/>
            <a:ext cx="4061094" cy="4623399"/>
          </a:xfrm>
          <a:prstGeom prst="rect">
            <a:avLst/>
          </a:prstGeom>
        </p:spPr>
      </p:pic>
    </p:spTree>
    <p:extLst>
      <p:ext uri="{BB962C8B-B14F-4D97-AF65-F5344CB8AC3E}">
        <p14:creationId xmlns:p14="http://schemas.microsoft.com/office/powerpoint/2010/main" val="2605326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577</Words>
  <Application>Microsoft Office PowerPoint</Application>
  <PresentationFormat>Widescreen</PresentationFormat>
  <Paragraphs>75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Verizon NHG DS</vt:lpstr>
      <vt:lpstr>Verizon NHG TX</vt:lpstr>
      <vt:lpstr>Office Theme</vt:lpstr>
      <vt:lpstr>Salesforce Consumer - Heroku Utility- UmaKant</vt:lpstr>
      <vt:lpstr>Heroku App Functionality-</vt:lpstr>
      <vt:lpstr>SMS Engagement Overview</vt:lpstr>
      <vt:lpstr>PowerPoint Presentation</vt:lpstr>
      <vt:lpstr>PowerPoint Presentation</vt:lpstr>
      <vt:lpstr>PowerPoint Presentation</vt:lpstr>
      <vt:lpstr>PowerPoint Presentation</vt:lpstr>
      <vt:lpstr> Einstein Language Functionality</vt:lpstr>
      <vt:lpstr>PowerPoint Presentation</vt:lpstr>
    </vt:vector>
  </TitlesOfParts>
  <Company>Verizon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Consumer - Heroku Utility- UmaKant</dc:title>
  <dc:creator>Suman, Umakant</dc:creator>
  <cp:lastModifiedBy>Suman, Umakant</cp:lastModifiedBy>
  <cp:revision>15</cp:revision>
  <dcterms:created xsi:type="dcterms:W3CDTF">2020-07-01T10:28:35Z</dcterms:created>
  <dcterms:modified xsi:type="dcterms:W3CDTF">2020-07-07T08:13:14Z</dcterms:modified>
</cp:coreProperties>
</file>