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9144000" cy="6858000"/>
  <p:embeddedFontLst>
    <p:embeddedFont>
      <p:font typeface="Verizon NHG TX"/>
      <p:regular r:id="rId10"/>
      <p:bold r:id="rId11"/>
      <p:italic r:id="rId12"/>
      <p:boldItalic r:id="rId13"/>
    </p:embeddedFont>
    <p:embeddedFont>
      <p:font typeface="Verizon NHG D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048">
          <p15:clr>
            <a:srgbClr val="A4A3A4"/>
          </p15:clr>
        </p15:guide>
        <p15:guide id="2" pos="2016">
          <p15:clr>
            <a:srgbClr val="A4A3A4"/>
          </p15:clr>
        </p15:guide>
        <p15:guide id="3" orient="horz" pos="1596">
          <p15:clr>
            <a:srgbClr val="A4A3A4"/>
          </p15:clr>
        </p15:guide>
      </p15:sldGuideLst>
    </p:ext>
    <p:ext uri="{2D200454-40CA-4A62-9FC3-DE9A4176ACB9}">
      <p15:notes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65EDF2F-B4EB-40D3-8F1B-22EFEAA59F03}">
  <a:tblStyle styleId="{965EDF2F-B4EB-40D3-8F1B-22EFEAA59F03}" styleName="Table_0">
    <a:wholeTbl>
      <a:tcTxStyle b="off" i="off">
        <a:font>
          <a:latin typeface="Verizon NHG TX"/>
          <a:ea typeface="Verizon NHG TX"/>
          <a:cs typeface="Verizon NHG TX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48"/>
        <p:guide pos="2016"/>
        <p:guide pos="1596" orient="horz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VerizonNHGTX-bold.fntdata"/><Relationship Id="rId10" Type="http://schemas.openxmlformats.org/officeDocument/2006/relationships/font" Target="fonts/VerizonNHGTX-regular.fntdata"/><Relationship Id="rId13" Type="http://schemas.openxmlformats.org/officeDocument/2006/relationships/font" Target="fonts/VerizonNHGTX-boldItalic.fntdata"/><Relationship Id="rId12" Type="http://schemas.openxmlformats.org/officeDocument/2006/relationships/font" Target="fonts/VerizonNHGTX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VerizonNHGDS-bold.fntdata"/><Relationship Id="rId14" Type="http://schemas.openxmlformats.org/officeDocument/2006/relationships/font" Target="fonts/VerizonNHGDS-regular.fntdata"/><Relationship Id="rId17" Type="http://schemas.openxmlformats.org/officeDocument/2006/relationships/font" Target="fonts/VerizonNHGDS-boldItalic.fntdata"/><Relationship Id="rId16" Type="http://schemas.openxmlformats.org/officeDocument/2006/relationships/font" Target="fonts/VerizonNHGDS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Neue Haas Grotesk Text Std"/>
                <a:ea typeface="Neue Haas Grotesk Text Std"/>
                <a:cs typeface="Neue Haas Grotesk Text Std"/>
                <a:sym typeface="Neue Haas Grotesk Text St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79484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Neue Haas Grotesk Text Std"/>
                <a:ea typeface="Neue Haas Grotesk Text Std"/>
                <a:cs typeface="Neue Haas Grotesk Text Std"/>
                <a:sym typeface="Neue Haas Grotesk Text St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86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508000" y="3257550"/>
            <a:ext cx="81280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Neue Haas Grotesk Text Std"/>
                <a:ea typeface="Neue Haas Grotesk Text Std"/>
                <a:cs typeface="Neue Haas Grotesk Text Std"/>
                <a:sym typeface="Neue Haas Grotesk Text Std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Neue Haas Grotesk Text Std"/>
                <a:ea typeface="Neue Haas Grotesk Text Std"/>
                <a:cs typeface="Neue Haas Grotesk Text Std"/>
                <a:sym typeface="Neue Haas Grotesk Text Std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Neue Haas Grotesk Text Std"/>
                <a:ea typeface="Neue Haas Grotesk Text Std"/>
                <a:cs typeface="Neue Haas Grotesk Text Std"/>
                <a:sym typeface="Neue Haas Grotesk Text Std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Neue Haas Grotesk Text Std"/>
                <a:ea typeface="Neue Haas Grotesk Text Std"/>
                <a:cs typeface="Neue Haas Grotesk Text Std"/>
                <a:sym typeface="Neue Haas Grotesk Text Std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Neue Haas Grotesk Text Std"/>
                <a:ea typeface="Neue Haas Grotesk Text Std"/>
                <a:cs typeface="Neue Haas Grotesk Text Std"/>
                <a:sym typeface="Neue Haas Grotesk Text Std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Neue Haas Grotesk Text Std"/>
                <a:ea typeface="Neue Haas Grotesk Text Std"/>
                <a:cs typeface="Neue Haas Grotesk Text Std"/>
                <a:sym typeface="Neue Haas Grotesk Text St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Neue Haas Grotesk Text Std"/>
                <a:ea typeface="Neue Haas Grotesk Text Std"/>
                <a:cs typeface="Neue Haas Grotesk Text Std"/>
                <a:sym typeface="Neue Haas Grotesk Text Std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Neue Haas Grotesk Text Std"/>
              <a:ea typeface="Neue Haas Grotesk Text Std"/>
              <a:cs typeface="Neue Haas Grotesk Text Std"/>
              <a:sym typeface="Neue Haas Grotesk Text Std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9327bfa59_0_0:notes"/>
          <p:cNvSpPr txBox="1"/>
          <p:nvPr>
            <p:ph idx="1" type="body"/>
          </p:nvPr>
        </p:nvSpPr>
        <p:spPr>
          <a:xfrm>
            <a:off x="508000" y="3257550"/>
            <a:ext cx="81279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g89327bfa59_0_0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acee8c82f_3_0:notes"/>
          <p:cNvSpPr txBox="1"/>
          <p:nvPr>
            <p:ph idx="1" type="body"/>
          </p:nvPr>
        </p:nvSpPr>
        <p:spPr>
          <a:xfrm>
            <a:off x="508000" y="3257550"/>
            <a:ext cx="81279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8acee8c82f_3_0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869c8757c4_0_0:notes"/>
          <p:cNvSpPr txBox="1"/>
          <p:nvPr>
            <p:ph idx="1" type="body"/>
          </p:nvPr>
        </p:nvSpPr>
        <p:spPr>
          <a:xfrm>
            <a:off x="508000" y="3257550"/>
            <a:ext cx="81279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869c8757c4_0_0:notes"/>
          <p:cNvSpPr/>
          <p:nvPr>
            <p:ph idx="2" type="sldImg"/>
          </p:nvPr>
        </p:nvSpPr>
        <p:spPr>
          <a:xfrm>
            <a:off x="22860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">
  <p:cSld name="Cover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457200" y="463073"/>
            <a:ext cx="6271846" cy="1737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Verizon NHG DS"/>
              <a:buNone/>
              <a:defRPr b="1" i="0" sz="6000"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457200" y="2291873"/>
            <a:ext cx="4114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izon NHG TX"/>
              <a:buNone/>
              <a:defRPr b="0" i="0" sz="20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izon NHG TX"/>
              <a:buNone/>
              <a:defRPr b="1" sz="2000">
                <a:solidFill>
                  <a:schemeClr val="dk1"/>
                </a:solidFill>
              </a:defRPr>
            </a:lvl2pPr>
            <a:lvl3pPr lvl="2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3pPr>
            <a:lvl4pPr lvl="3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4pPr>
            <a:lvl5pPr lvl="4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5pPr>
            <a:lvl6pPr lvl="5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6pPr>
            <a:lvl7pPr lvl="6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7pPr>
            <a:lvl8pPr lvl="7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8pPr>
            <a:lvl9pPr lvl="8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hank You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hank You">
  <p:cSld name="1_Thank You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459580"/>
            <a:ext cx="7086600" cy="2979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indent="0" lvl="1" mar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2pPr>
            <a:lvl3pPr indent="0" lvl="2" mar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3pPr>
            <a:lvl4pPr indent="0" lvl="3" mar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4pPr>
            <a:lvl5pPr indent="0" lvl="4" mar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5pPr>
            <a:lvl6pPr indent="0" lvl="5" mar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6pPr>
            <a:lvl7pPr indent="0" lvl="6" mar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7pPr>
            <a:lvl8pPr indent="0" lvl="7" mar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8pPr>
            <a:lvl9pPr indent="0" lvl="8" mar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1" name="Google Shape;21;p3"/>
          <p:cNvCxnSpPr/>
          <p:nvPr/>
        </p:nvCxnSpPr>
        <p:spPr>
          <a:xfrm>
            <a:off x="457200" y="457200"/>
            <a:ext cx="8229600" cy="0"/>
          </a:xfrm>
          <a:prstGeom prst="straightConnector1">
            <a:avLst/>
          </a:prstGeom>
          <a:noFill/>
          <a:ln cap="flat" cmpd="sng" w="476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590550"/>
            <a:ext cx="7086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rse Section Header">
  <p:cSld name="Reverse Section Header">
    <p:bg>
      <p:bgPr>
        <a:solidFill>
          <a:schemeClr val="dk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457200" y="594359"/>
            <a:ext cx="7086600" cy="14136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Verizon NHG DS"/>
              <a:buNone/>
              <a:defRPr b="1" sz="4000" cap="none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457200" y="2057400"/>
            <a:ext cx="7086600" cy="2381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Verizon NHG TX"/>
              <a:buNone/>
              <a:defRPr b="0" i="0" sz="1800">
                <a:solidFill>
                  <a:schemeClr val="lt2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Verizon NHG TX"/>
              <a:buNone/>
              <a:defRPr b="0" i="0" sz="1800">
                <a:solidFill>
                  <a:schemeClr val="lt2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 b="0" i="0" sz="1800">
                <a:solidFill>
                  <a:schemeClr val="lt2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 b="0" i="0" sz="1800">
                <a:solidFill>
                  <a:schemeClr val="lt2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 b="0" i="0" sz="1800">
                <a:solidFill>
                  <a:schemeClr val="lt2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9pPr>
          </a:lstStyle>
          <a:p/>
        </p:txBody>
      </p:sp>
      <p:cxnSp>
        <p:nvCxnSpPr>
          <p:cNvPr id="26" name="Google Shape;26;p4"/>
          <p:cNvCxnSpPr/>
          <p:nvPr/>
        </p:nvCxnSpPr>
        <p:spPr>
          <a:xfrm>
            <a:off x="457200" y="457200"/>
            <a:ext cx="8229600" cy="0"/>
          </a:xfrm>
          <a:prstGeom prst="straightConnector1">
            <a:avLst/>
          </a:prstGeom>
          <a:noFill/>
          <a:ln cap="flat" cmpd="sng" w="476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700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indent="0" lvl="1" marL="0" algn="r">
              <a:spcBef>
                <a:spcPts val="0"/>
              </a:spcBef>
              <a:buNone/>
              <a:defRPr b="1" sz="700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2pPr>
            <a:lvl3pPr indent="0" lvl="2" marL="0" algn="r">
              <a:spcBef>
                <a:spcPts val="0"/>
              </a:spcBef>
              <a:buNone/>
              <a:defRPr b="1" sz="700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3pPr>
            <a:lvl4pPr indent="0" lvl="3" marL="0" algn="r">
              <a:spcBef>
                <a:spcPts val="0"/>
              </a:spcBef>
              <a:buNone/>
              <a:defRPr b="1" sz="700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4pPr>
            <a:lvl5pPr indent="0" lvl="4" marL="0" algn="r">
              <a:spcBef>
                <a:spcPts val="0"/>
              </a:spcBef>
              <a:buNone/>
              <a:defRPr b="1" sz="700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5pPr>
            <a:lvl6pPr indent="0" lvl="5" marL="0" algn="r">
              <a:spcBef>
                <a:spcPts val="0"/>
              </a:spcBef>
              <a:buNone/>
              <a:defRPr b="1" sz="700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6pPr>
            <a:lvl7pPr indent="0" lvl="6" marL="0" algn="r">
              <a:spcBef>
                <a:spcPts val="0"/>
              </a:spcBef>
              <a:buNone/>
              <a:defRPr b="1" sz="700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7pPr>
            <a:lvl8pPr indent="0" lvl="7" marL="0" algn="r">
              <a:spcBef>
                <a:spcPts val="0"/>
              </a:spcBef>
              <a:buNone/>
              <a:defRPr b="1" sz="700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8pPr>
            <a:lvl9pPr indent="0" lvl="8" marL="0" algn="r">
              <a:spcBef>
                <a:spcPts val="0"/>
              </a:spcBef>
              <a:buNone/>
              <a:defRPr b="1" sz="700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108488" y="4531602"/>
            <a:ext cx="2588217" cy="57074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2422" y="4615079"/>
            <a:ext cx="1069848" cy="384837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 txBox="1"/>
          <p:nvPr/>
        </p:nvSpPr>
        <p:spPr>
          <a:xfrm>
            <a:off x="1333500" y="4700016"/>
            <a:ext cx="7124700" cy="21336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38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5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rPr>
              <a:t>Verizon confidential and proprietary. Unauthorized disclosure, reproduction or other use prohibited.</a:t>
            </a:r>
            <a:endParaRPr b="0" i="0" sz="650">
              <a:solidFill>
                <a:schemeClr val="lt1"/>
              </a:solidFill>
              <a:latin typeface="Verizon NHG DS"/>
              <a:ea typeface="Verizon NHG DS"/>
              <a:cs typeface="Verizon NHG DS"/>
              <a:sym typeface="Verizon NHG D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Black">
  <p:cSld name="Agenda Black">
    <p:bg>
      <p:bgPr>
        <a:solidFill>
          <a:schemeClr val="dk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457200" y="594360"/>
            <a:ext cx="7086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izon NHG DS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457200" y="1459580"/>
            <a:ext cx="7086600" cy="2979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izon NHG DS"/>
              <a:buAutoNum type="arabicPeriod"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izon NHG TX"/>
              <a:buNone/>
              <a:defRPr>
                <a:solidFill>
                  <a:schemeClr val="lt1"/>
                </a:solidFill>
              </a:defRPr>
            </a:lvl2pPr>
            <a:lvl3pPr indent="-3048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–"/>
              <a:defRPr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–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048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9pPr>
          </a:lstStyle>
          <a:p/>
        </p:txBody>
      </p:sp>
      <p:cxnSp>
        <p:nvCxnSpPr>
          <p:cNvPr id="34" name="Google Shape;34;p5"/>
          <p:cNvCxnSpPr/>
          <p:nvPr/>
        </p:nvCxnSpPr>
        <p:spPr>
          <a:xfrm>
            <a:off x="457200" y="457200"/>
            <a:ext cx="8229600" cy="0"/>
          </a:xfrm>
          <a:prstGeom prst="straightConnector1">
            <a:avLst/>
          </a:prstGeom>
          <a:noFill/>
          <a:ln cap="flat" cmpd="sng" w="476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700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indent="0" lvl="1" marL="0" algn="r">
              <a:spcBef>
                <a:spcPts val="0"/>
              </a:spcBef>
              <a:buNone/>
              <a:defRPr b="1" sz="700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2pPr>
            <a:lvl3pPr indent="0" lvl="2" marL="0" algn="r">
              <a:spcBef>
                <a:spcPts val="0"/>
              </a:spcBef>
              <a:buNone/>
              <a:defRPr b="1" sz="700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3pPr>
            <a:lvl4pPr indent="0" lvl="3" marL="0" algn="r">
              <a:spcBef>
                <a:spcPts val="0"/>
              </a:spcBef>
              <a:buNone/>
              <a:defRPr b="1" sz="700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4pPr>
            <a:lvl5pPr indent="0" lvl="4" marL="0" algn="r">
              <a:spcBef>
                <a:spcPts val="0"/>
              </a:spcBef>
              <a:buNone/>
              <a:defRPr b="1" sz="700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5pPr>
            <a:lvl6pPr indent="0" lvl="5" marL="0" algn="r">
              <a:spcBef>
                <a:spcPts val="0"/>
              </a:spcBef>
              <a:buNone/>
              <a:defRPr b="1" sz="700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6pPr>
            <a:lvl7pPr indent="0" lvl="6" marL="0" algn="r">
              <a:spcBef>
                <a:spcPts val="0"/>
              </a:spcBef>
              <a:buNone/>
              <a:defRPr b="1" sz="700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7pPr>
            <a:lvl8pPr indent="0" lvl="7" marL="0" algn="r">
              <a:spcBef>
                <a:spcPts val="0"/>
              </a:spcBef>
              <a:buNone/>
              <a:defRPr b="1" sz="700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8pPr>
            <a:lvl9pPr indent="0" lvl="8" marL="0" algn="r">
              <a:spcBef>
                <a:spcPts val="0"/>
              </a:spcBef>
              <a:buNone/>
              <a:defRPr b="1" sz="700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5"/>
          <p:cNvSpPr txBox="1"/>
          <p:nvPr/>
        </p:nvSpPr>
        <p:spPr>
          <a:xfrm>
            <a:off x="1333500" y="4700016"/>
            <a:ext cx="7124700" cy="21336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38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5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rPr>
              <a:t>Verizon confidential and proprietary. Unauthorized disclosure, reproduction or other use prohibited.</a:t>
            </a:r>
            <a:endParaRPr b="0" i="0" sz="650">
              <a:solidFill>
                <a:schemeClr val="lt1"/>
              </a:solidFill>
              <a:latin typeface="Verizon NHG DS"/>
              <a:ea typeface="Verizon NHG DS"/>
              <a:cs typeface="Verizon NHG DS"/>
              <a:sym typeface="Verizon NHG DS"/>
            </a:endParaRPr>
          </a:p>
        </p:txBody>
      </p:sp>
      <p:sp>
        <p:nvSpPr>
          <p:cNvPr id="37" name="Google Shape;37;p5"/>
          <p:cNvSpPr/>
          <p:nvPr/>
        </p:nvSpPr>
        <p:spPr>
          <a:xfrm>
            <a:off x="108488" y="4531602"/>
            <a:ext cx="2588217" cy="57074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pic>
        <p:nvPicPr>
          <p:cNvPr id="38" name="Google Shape;38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2422" y="4615079"/>
            <a:ext cx="1069848" cy="384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">
  <p:cSld name="Stateme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457199" y="594359"/>
            <a:ext cx="7086601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Verizon NHG DS"/>
              <a:buNone/>
              <a:defRPr sz="4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indent="0" lvl="1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2pPr>
            <a:lvl3pPr indent="0" lvl="2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3pPr>
            <a:lvl4pPr indent="0" lvl="3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4pPr>
            <a:lvl5pPr indent="0" lvl="4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5pPr>
            <a:lvl6pPr indent="0" lvl="5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6pPr>
            <a:lvl7pPr indent="0" lvl="6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7pPr>
            <a:lvl8pPr indent="0" lvl="7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8pPr>
            <a:lvl9pPr indent="0" lvl="8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Black Text Photo">
  <p:cSld name="Statement Black Text Photo"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0" wrap="square" tIns="4572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1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type="title"/>
          </p:nvPr>
        </p:nvSpPr>
        <p:spPr>
          <a:xfrm>
            <a:off x="457200" y="594359"/>
            <a:ext cx="7086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Verizon NHG DS"/>
              <a:buNone/>
              <a:defRPr sz="4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indent="0" lvl="1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2pPr>
            <a:lvl3pPr indent="0" lvl="2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3pPr>
            <a:lvl4pPr indent="0" lvl="3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4pPr>
            <a:lvl5pPr indent="0" lvl="4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5pPr>
            <a:lvl6pPr indent="0" lvl="5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6pPr>
            <a:lvl7pPr indent="0" lvl="6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7pPr>
            <a:lvl8pPr indent="0" lvl="7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8pPr>
            <a:lvl9pPr indent="0" lvl="8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6" name="Google Shape;46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3824" y="4608575"/>
            <a:ext cx="1069846" cy="397804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7"/>
          <p:cNvSpPr txBox="1"/>
          <p:nvPr/>
        </p:nvSpPr>
        <p:spPr>
          <a:xfrm>
            <a:off x="1333500" y="4612166"/>
            <a:ext cx="7124700" cy="3012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38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5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rPr>
              <a:t>Verizon confidential and proprietary. Unauthorized disclosure, reproduction or other use prohibited.</a:t>
            </a:r>
            <a:endParaRPr b="0" i="0" sz="650">
              <a:solidFill>
                <a:schemeClr val="dk1"/>
              </a:solidFill>
              <a:latin typeface="Verizon NHG DS"/>
              <a:ea typeface="Verizon NHG DS"/>
              <a:cs typeface="Verizon NHG DS"/>
              <a:sym typeface="Verizon NHG D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 Text and Photos">
  <p:cSld name="Four Column Text and Photo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indent="0" lvl="1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2pPr>
            <a:lvl3pPr indent="0" lvl="2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3pPr>
            <a:lvl4pPr indent="0" lvl="3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4pPr>
            <a:lvl5pPr indent="0" lvl="4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5pPr>
            <a:lvl6pPr indent="0" lvl="5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6pPr>
            <a:lvl7pPr indent="0" lvl="6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7pPr>
            <a:lvl8pPr indent="0" lvl="7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8pPr>
            <a:lvl9pPr indent="0" lvl="8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0" name="Google Shape;50;p8"/>
          <p:cNvCxnSpPr/>
          <p:nvPr/>
        </p:nvCxnSpPr>
        <p:spPr>
          <a:xfrm>
            <a:off x="457200" y="457200"/>
            <a:ext cx="8229600" cy="0"/>
          </a:xfrm>
          <a:prstGeom prst="straightConnector1">
            <a:avLst/>
          </a:prstGeom>
          <a:noFill/>
          <a:ln cap="flat" cmpd="sng" w="476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8"/>
          <p:cNvSpPr txBox="1"/>
          <p:nvPr>
            <p:ph idx="1" type="body"/>
          </p:nvPr>
        </p:nvSpPr>
        <p:spPr>
          <a:xfrm>
            <a:off x="4701228" y="3137136"/>
            <a:ext cx="1869909" cy="13015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1"/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2" type="body"/>
          </p:nvPr>
        </p:nvSpPr>
        <p:spPr>
          <a:xfrm>
            <a:off x="2572863" y="3137136"/>
            <a:ext cx="1869909" cy="13015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1"/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3" type="body"/>
          </p:nvPr>
        </p:nvSpPr>
        <p:spPr>
          <a:xfrm>
            <a:off x="457200" y="3137136"/>
            <a:ext cx="1869909" cy="13015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1"/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54" name="Google Shape;54;p8"/>
          <p:cNvSpPr/>
          <p:nvPr>
            <p:ph idx="4" type="pic"/>
          </p:nvPr>
        </p:nvSpPr>
        <p:spPr>
          <a:xfrm>
            <a:off x="457200" y="1457326"/>
            <a:ext cx="1869909" cy="15910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1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9pPr>
          </a:lstStyle>
          <a:p/>
        </p:txBody>
      </p:sp>
      <p:sp>
        <p:nvSpPr>
          <p:cNvPr id="55" name="Google Shape;55;p8"/>
          <p:cNvSpPr/>
          <p:nvPr>
            <p:ph idx="5" type="pic"/>
          </p:nvPr>
        </p:nvSpPr>
        <p:spPr>
          <a:xfrm>
            <a:off x="2572862" y="1457326"/>
            <a:ext cx="1869909" cy="15910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1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9pPr>
          </a:lstStyle>
          <a:p/>
        </p:txBody>
      </p:sp>
      <p:sp>
        <p:nvSpPr>
          <p:cNvPr id="56" name="Google Shape;56;p8"/>
          <p:cNvSpPr/>
          <p:nvPr>
            <p:ph idx="6" type="pic"/>
          </p:nvPr>
        </p:nvSpPr>
        <p:spPr>
          <a:xfrm>
            <a:off x="4701228" y="1457326"/>
            <a:ext cx="1869909" cy="15910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1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type="title"/>
          </p:nvPr>
        </p:nvSpPr>
        <p:spPr>
          <a:xfrm>
            <a:off x="457200" y="590550"/>
            <a:ext cx="7086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7" type="body"/>
          </p:nvPr>
        </p:nvSpPr>
        <p:spPr>
          <a:xfrm>
            <a:off x="6816891" y="3137136"/>
            <a:ext cx="1869909" cy="13015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1"/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59" name="Google Shape;59;p8"/>
          <p:cNvSpPr/>
          <p:nvPr>
            <p:ph idx="8" type="pic"/>
          </p:nvPr>
        </p:nvSpPr>
        <p:spPr>
          <a:xfrm>
            <a:off x="6816891" y="1457326"/>
            <a:ext cx="1869909" cy="15910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1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x Chart">
  <p:cSld name="Complex Char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indent="0" lvl="1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2pPr>
            <a:lvl3pPr indent="0" lvl="2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3pPr>
            <a:lvl4pPr indent="0" lvl="3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4pPr>
            <a:lvl5pPr indent="0" lvl="4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5pPr>
            <a:lvl6pPr indent="0" lvl="5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6pPr>
            <a:lvl7pPr indent="0" lvl="6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7pPr>
            <a:lvl8pPr indent="0" lvl="7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8pPr>
            <a:lvl9pPr indent="0" lvl="8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9"/>
          <p:cNvSpPr txBox="1"/>
          <p:nvPr>
            <p:ph type="title"/>
          </p:nvPr>
        </p:nvSpPr>
        <p:spPr>
          <a:xfrm>
            <a:off x="457200" y="247650"/>
            <a:ext cx="7086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/>
          <p:nvPr>
            <p:ph idx="2" type="pic"/>
          </p:nvPr>
        </p:nvSpPr>
        <p:spPr>
          <a:xfrm>
            <a:off x="457200" y="590550"/>
            <a:ext cx="8229600" cy="38480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30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1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dia">
  <p:cSld name="Media">
    <p:bg>
      <p:bgPr>
        <a:solidFill>
          <a:schemeClr val="dk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/>
          <p:nvPr/>
        </p:nvSpPr>
        <p:spPr>
          <a:xfrm>
            <a:off x="108488" y="4531602"/>
            <a:ext cx="2588217" cy="57074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66" name="Google Shape;66;p10"/>
          <p:cNvSpPr/>
          <p:nvPr>
            <p:ph idx="2" type="media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0" lIns="0" spcFirstLastPara="1" rIns="0" wrap="square" tIns="4572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1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590550"/>
            <a:ext cx="7086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izon NHG DS"/>
              <a:buNone/>
              <a:defRPr b="1" i="0" sz="24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463040"/>
            <a:ext cx="7086600" cy="2975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1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53824" y="4608575"/>
            <a:ext cx="1069846" cy="39780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/>
          <p:nvPr/>
        </p:nvSpPr>
        <p:spPr>
          <a:xfrm>
            <a:off x="1333500" y="4612166"/>
            <a:ext cx="7124700" cy="3012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38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50" u="none" cap="none" strike="noStrik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rPr>
              <a:t>Verizon confidential and proprietary. Unauthorized disclosure, reproduction or other use prohibited.</a:t>
            </a:r>
            <a:endParaRPr b="0" i="0" sz="650" u="none" cap="none" strike="noStrike">
              <a:solidFill>
                <a:schemeClr val="dk1"/>
              </a:solidFill>
              <a:latin typeface="Verizon NHG DS"/>
              <a:ea typeface="Verizon NHG DS"/>
              <a:cs typeface="Verizon NHG DS"/>
              <a:sym typeface="Verizon NHG D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88">
          <p15:clr>
            <a:srgbClr val="F26B43"/>
          </p15:clr>
        </p15:guide>
        <p15:guide id="2" pos="288">
          <p15:clr>
            <a:srgbClr val="F26B43"/>
          </p15:clr>
        </p15:guide>
        <p15:guide id="3" pos="5472">
          <p15:clr>
            <a:srgbClr val="F26B43"/>
          </p15:clr>
        </p15:guide>
        <p15:guide id="4" pos="4752">
          <p15:clr>
            <a:srgbClr val="F26B43"/>
          </p15:clr>
        </p15:guide>
        <p15:guide id="5" orient="horz" pos="918">
          <p15:clr>
            <a:srgbClr val="F26B43"/>
          </p15:clr>
        </p15:guide>
        <p15:guide id="6" orient="horz" pos="2964">
          <p15:clr>
            <a:srgbClr val="F26B43"/>
          </p15:clr>
        </p15:guide>
        <p15:guide id="7" pos="2880">
          <p15:clr>
            <a:srgbClr val="F26B43"/>
          </p15:clr>
        </p15:guide>
        <p15:guide id="8" orient="horz" pos="372">
          <p15:clr>
            <a:srgbClr val="F26B43"/>
          </p15:clr>
        </p15:guide>
        <p15:guide id="9" orient="horz" pos="3084">
          <p15:clr>
            <a:srgbClr val="F26B43"/>
          </p15:clr>
        </p15:guide>
        <p15:guide id="10" orient="horz" pos="2796">
          <p15:clr>
            <a:srgbClr val="F26B43"/>
          </p15:clr>
        </p15:guide>
        <p15:guide id="11" pos="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Relationship Id="rId4" Type="http://schemas.openxmlformats.org/officeDocument/2006/relationships/image" Target="../media/image6.jpg"/><Relationship Id="rId5" Type="http://schemas.openxmlformats.org/officeDocument/2006/relationships/image" Target="../media/image4.png"/><Relationship Id="rId6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0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9" Type="http://schemas.openxmlformats.org/officeDocument/2006/relationships/image" Target="../media/image11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5.png"/><Relationship Id="rId8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5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idx="12" type="sldNum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7014358" y="524740"/>
            <a:ext cx="530400" cy="6402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30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">
                <a:solidFill>
                  <a:schemeClr val="lt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On Premise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">
                <a:solidFill>
                  <a:schemeClr val="lt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Vendor</a:t>
            </a: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7667900" y="524740"/>
            <a:ext cx="530400" cy="640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sq" cmpd="sng" w="9525">
            <a:solidFill>
              <a:srgbClr val="9D9F9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Verizon NHG TX"/>
                <a:ea typeface="Verizon NHG TX"/>
                <a:cs typeface="Verizon NHG TX"/>
                <a:sym typeface="Verizon NHG TX"/>
              </a:rPr>
              <a:t>19</a:t>
            </a:r>
            <a:endParaRPr b="1" sz="1600">
              <a:solidFill>
                <a:srgbClr val="000000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SOW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ODC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Vendor</a:t>
            </a:r>
            <a:endParaRPr b="1" sz="500">
              <a:solidFill>
                <a:srgbClr val="000000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graphicFrame>
        <p:nvGraphicFramePr>
          <p:cNvPr id="78" name="Google Shape;78;p13"/>
          <p:cNvGraphicFramePr/>
          <p:nvPr/>
        </p:nvGraphicFramePr>
        <p:xfrm>
          <a:off x="582675" y="220673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{965EDF2F-B4EB-40D3-8F1B-22EFEAA59F03}</a:tableStyleId>
              </a:tblPr>
              <a:tblGrid>
                <a:gridCol w="382900"/>
                <a:gridCol w="1439350"/>
                <a:gridCol w="382900"/>
                <a:gridCol w="1185300"/>
              </a:tblGrid>
              <a:tr h="394900"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                   </a:t>
                      </a: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Suja Rajendran</a:t>
                      </a:r>
                      <a:r>
                        <a:rPr b="1" lang="en-US" sz="700">
                          <a:solidFill>
                            <a:schemeClr val="dk1"/>
                          </a:solidFill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                                                                                         </a:t>
                      </a:r>
                      <a:endParaRPr b="1" sz="700">
                        <a:solidFill>
                          <a:schemeClr val="dk1"/>
                        </a:solidFill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solidFill>
                          <a:schemeClr val="dk1"/>
                        </a:solidFill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</a:tr>
              <a:tr h="193450"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00">
                          <a:solidFill>
                            <a:schemeClr val="dk1"/>
                          </a:solidFill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WFM, RPA</a:t>
                      </a:r>
                      <a:r>
                        <a:rPr b="1" lang="en-US" sz="700"/>
                        <a:t>,</a:t>
                      </a:r>
                      <a:r>
                        <a:rPr b="1" lang="en-US" sz="700">
                          <a:solidFill>
                            <a:schemeClr val="dk1"/>
                          </a:solidFill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TCMS,</a:t>
                      </a:r>
                      <a:r>
                        <a:rPr b="1" lang="en-US" sz="700"/>
                        <a:t>EzTracker, FiveStar, PRM Web App, CERS, TM, BASE, VzBCC</a:t>
                      </a:r>
                      <a:endParaRPr b="1" sz="700">
                        <a:solidFill>
                          <a:schemeClr val="dk1"/>
                        </a:solidFill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</a:tr>
            </a:tbl>
          </a:graphicData>
        </a:graphic>
      </p:graphicFrame>
      <p:sp>
        <p:nvSpPr>
          <p:cNvPr id="79" name="Google Shape;79;p13"/>
          <p:cNvSpPr txBox="1"/>
          <p:nvPr/>
        </p:nvSpPr>
        <p:spPr>
          <a:xfrm>
            <a:off x="3028625" y="115000"/>
            <a:ext cx="575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rPr>
              <a:t>Salesforce &amp; B2B Wireless - Assisted Channel</a:t>
            </a: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6360816" y="524740"/>
            <a:ext cx="530400" cy="6402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sq" cmpd="sng" w="9525">
            <a:solidFill>
              <a:srgbClr val="9B1F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66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">
                <a:solidFill>
                  <a:schemeClr val="lt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VZ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">
                <a:solidFill>
                  <a:schemeClr val="lt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India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">
                <a:solidFill>
                  <a:schemeClr val="lt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FTE</a:t>
            </a:r>
            <a:endParaRPr b="1" sz="500">
              <a:solidFill>
                <a:schemeClr val="lt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81" name="Google Shape;81;p13"/>
          <p:cNvSpPr txBox="1"/>
          <p:nvPr/>
        </p:nvSpPr>
        <p:spPr>
          <a:xfrm>
            <a:off x="813150" y="1160875"/>
            <a:ext cx="3219600" cy="8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rPr>
              <a:t>Sweta Ramprakash</a:t>
            </a:r>
            <a:endParaRPr b="1" sz="1800">
              <a:solidFill>
                <a:schemeClr val="dk1"/>
              </a:solidFill>
              <a:latin typeface="Verizon NHG DS"/>
              <a:ea typeface="Verizon NHG DS"/>
              <a:cs typeface="Verizon NHG DS"/>
              <a:sym typeface="Verizon NHG D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Sr Mgr</a:t>
            </a:r>
            <a:endParaRPr b="1" sz="8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Salesforce Vzw, Vz1, Salesforce COE, WFM, RPA, TCMS and </a:t>
            </a:r>
            <a:r>
              <a:rPr b="1" lang="en-US" sz="7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EzTracker, FiveStar, CERS, TM, BASE, VzBCC</a:t>
            </a:r>
            <a:endParaRPr b="1" sz="8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pic>
        <p:nvPicPr>
          <p:cNvPr descr="Profile picture image" id="82" name="Google Shape;8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428" y="1018232"/>
            <a:ext cx="570300" cy="5703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83" name="Google Shape;83;p13"/>
          <p:cNvGrpSpPr/>
          <p:nvPr/>
        </p:nvGrpSpPr>
        <p:grpSpPr>
          <a:xfrm>
            <a:off x="2692438" y="2310627"/>
            <a:ext cx="1129608" cy="137100"/>
            <a:chOff x="1838" y="-22015"/>
            <a:chExt cx="1129608" cy="137100"/>
          </a:xfrm>
        </p:grpSpPr>
        <p:sp>
          <p:nvSpPr>
            <p:cNvPr id="84" name="Google Shape;84;p13"/>
            <p:cNvSpPr/>
            <p:nvPr/>
          </p:nvSpPr>
          <p:spPr>
            <a:xfrm>
              <a:off x="390323" y="-22015"/>
              <a:ext cx="365700" cy="1371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sq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700">
                  <a:solidFill>
                    <a:schemeClr val="lt1"/>
                  </a:solidFill>
                  <a:latin typeface="Verizon NHG TX"/>
                  <a:ea typeface="Verizon NHG TX"/>
                  <a:cs typeface="Verizon NHG TX"/>
                  <a:sym typeface="Verizon NHG TX"/>
                </a:rPr>
                <a:t> 5</a:t>
              </a:r>
              <a:endParaRPr b="1" sz="700">
                <a:solidFill>
                  <a:schemeClr val="lt1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765746" y="-22015"/>
              <a:ext cx="365700" cy="1371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sq" cmpd="sng" w="9525">
              <a:solidFill>
                <a:srgbClr val="9D9F9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700">
                  <a:latin typeface="Verizon NHG TX"/>
                  <a:ea typeface="Verizon NHG TX"/>
                  <a:cs typeface="Verizon NHG TX"/>
                  <a:sym typeface="Verizon NHG TX"/>
                </a:rPr>
                <a:t>0</a:t>
              </a:r>
              <a:endParaRPr b="1" sz="7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1838" y="-22015"/>
              <a:ext cx="365700" cy="1371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sq" cmpd="sng" w="9525">
              <a:solidFill>
                <a:srgbClr val="9B1F1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700">
                  <a:solidFill>
                    <a:schemeClr val="lt1"/>
                  </a:solidFill>
                  <a:latin typeface="Verizon NHG TX"/>
                  <a:ea typeface="Verizon NHG TX"/>
                  <a:cs typeface="Verizon NHG TX"/>
                  <a:sym typeface="Verizon NHG TX"/>
                </a:rPr>
                <a:t>23</a:t>
              </a:r>
              <a:endParaRPr b="1" sz="700">
                <a:solidFill>
                  <a:schemeClr val="lt1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</p:grpSp>
      <p:pic>
        <p:nvPicPr>
          <p:cNvPr id="87" name="Google Shape;8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3078" y="2061469"/>
            <a:ext cx="570300" cy="5703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88" name="Google Shape;88;p13"/>
          <p:cNvGrpSpPr/>
          <p:nvPr/>
        </p:nvGrpSpPr>
        <p:grpSpPr>
          <a:xfrm>
            <a:off x="7310501" y="3957378"/>
            <a:ext cx="1135996" cy="137100"/>
            <a:chOff x="-3550125" y="2731685"/>
            <a:chExt cx="1135996" cy="137100"/>
          </a:xfrm>
        </p:grpSpPr>
        <p:sp>
          <p:nvSpPr>
            <p:cNvPr id="89" name="Google Shape;89;p13"/>
            <p:cNvSpPr/>
            <p:nvPr/>
          </p:nvSpPr>
          <p:spPr>
            <a:xfrm>
              <a:off x="-3164977" y="2731685"/>
              <a:ext cx="365700" cy="1371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sq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700">
                  <a:solidFill>
                    <a:schemeClr val="lt1"/>
                  </a:solidFill>
                  <a:latin typeface="Verizon NHG TX"/>
                  <a:ea typeface="Verizon NHG TX"/>
                  <a:cs typeface="Verizon NHG TX"/>
                  <a:sym typeface="Verizon NHG TX"/>
                </a:rPr>
                <a:t>0</a:t>
              </a:r>
              <a:endParaRPr b="1" sz="700">
                <a:solidFill>
                  <a:schemeClr val="lt1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-2779829" y="2731685"/>
              <a:ext cx="365700" cy="1371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sq" cmpd="sng" w="9525">
              <a:solidFill>
                <a:srgbClr val="9D9F9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700">
                  <a:latin typeface="Verizon NHG TX"/>
                  <a:ea typeface="Verizon NHG TX"/>
                  <a:cs typeface="Verizon NHG TX"/>
                  <a:sym typeface="Verizon NHG TX"/>
                </a:rPr>
                <a:t>10</a:t>
              </a:r>
              <a:endParaRPr b="1" sz="7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-3550125" y="2731685"/>
              <a:ext cx="365700" cy="1371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sq" cmpd="sng" w="9525">
              <a:solidFill>
                <a:srgbClr val="9B1F1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700">
                  <a:solidFill>
                    <a:schemeClr val="lt1"/>
                  </a:solidFill>
                  <a:latin typeface="Verizon NHG TX"/>
                  <a:ea typeface="Verizon NHG TX"/>
                  <a:cs typeface="Verizon NHG TX"/>
                  <a:sym typeface="Verizon NHG TX"/>
                </a:rPr>
                <a:t>1</a:t>
              </a:r>
              <a:endParaRPr b="1" sz="700">
                <a:solidFill>
                  <a:schemeClr val="lt1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</p:grpSp>
      <p:graphicFrame>
        <p:nvGraphicFramePr>
          <p:cNvPr id="92" name="Google Shape;92;p13"/>
          <p:cNvGraphicFramePr/>
          <p:nvPr/>
        </p:nvGraphicFramePr>
        <p:xfrm>
          <a:off x="5170325" y="237361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{965EDF2F-B4EB-40D3-8F1B-22EFEAA59F03}</a:tableStyleId>
              </a:tblPr>
              <a:tblGrid>
                <a:gridCol w="382900"/>
                <a:gridCol w="1407050"/>
                <a:gridCol w="382850"/>
                <a:gridCol w="1165050"/>
              </a:tblGrid>
              <a:tr h="397750"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00"/>
                        <a:t>                    </a:t>
                      </a:r>
                      <a:endParaRPr b="1" sz="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                  Sai Ramachandran Vetrivhel</a:t>
                      </a:r>
                      <a:endParaRPr b="1" sz="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</a:tr>
              <a:tr h="197625"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00"/>
                        <a:t>Salesforce Vz Connect</a:t>
                      </a:r>
                      <a:endParaRPr b="1" sz="700">
                        <a:solidFill>
                          <a:schemeClr val="dk1"/>
                        </a:solidFill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</a:tr>
            </a:tbl>
          </a:graphicData>
        </a:graphic>
      </p:graphicFrame>
      <p:pic>
        <p:nvPicPr>
          <p:cNvPr id="93" name="Google Shape;9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87200" y="2227887"/>
            <a:ext cx="570300" cy="5703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94" name="Google Shape;94;p13"/>
          <p:cNvGrpSpPr/>
          <p:nvPr/>
        </p:nvGrpSpPr>
        <p:grpSpPr>
          <a:xfrm>
            <a:off x="7178101" y="2492606"/>
            <a:ext cx="1117296" cy="137100"/>
            <a:chOff x="-3630375" y="2121372"/>
            <a:chExt cx="1117296" cy="137100"/>
          </a:xfrm>
        </p:grpSpPr>
        <p:sp>
          <p:nvSpPr>
            <p:cNvPr id="95" name="Google Shape;95;p13"/>
            <p:cNvSpPr/>
            <p:nvPr/>
          </p:nvSpPr>
          <p:spPr>
            <a:xfrm>
              <a:off x="-2878779" y="2121372"/>
              <a:ext cx="365700" cy="1371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sq" cmpd="sng" w="9525">
              <a:solidFill>
                <a:srgbClr val="9D9F9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700">
                  <a:latin typeface="Verizon NHG TX"/>
                  <a:ea typeface="Verizon NHG TX"/>
                  <a:cs typeface="Verizon NHG TX"/>
                  <a:sym typeface="Verizon NHG TX"/>
                </a:rPr>
                <a:t>0</a:t>
              </a:r>
              <a:endParaRPr b="1" sz="7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-3630375" y="2121372"/>
              <a:ext cx="365700" cy="1371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sq" cmpd="sng" w="9525">
              <a:solidFill>
                <a:srgbClr val="9B1F1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700">
                  <a:solidFill>
                    <a:schemeClr val="lt1"/>
                  </a:solidFill>
                  <a:latin typeface="Verizon NHG TX"/>
                  <a:ea typeface="Verizon NHG TX"/>
                  <a:cs typeface="Verizon NHG TX"/>
                  <a:sym typeface="Verizon NHG TX"/>
                </a:rPr>
                <a:t>8</a:t>
              </a:r>
              <a:endParaRPr b="1" sz="700">
                <a:solidFill>
                  <a:schemeClr val="lt1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-3254577" y="2121372"/>
              <a:ext cx="365700" cy="1371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sq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700">
                  <a:solidFill>
                    <a:schemeClr val="lt1"/>
                  </a:solidFill>
                  <a:latin typeface="Verizon NHG TX"/>
                  <a:ea typeface="Verizon NHG TX"/>
                  <a:cs typeface="Verizon NHG TX"/>
                  <a:sym typeface="Verizon NHG TX"/>
                </a:rPr>
                <a:t>4</a:t>
              </a:r>
              <a:endParaRPr b="1" sz="700">
                <a:solidFill>
                  <a:schemeClr val="lt1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</p:grpSp>
      <p:graphicFrame>
        <p:nvGraphicFramePr>
          <p:cNvPr id="98" name="Google Shape;98;p13"/>
          <p:cNvGraphicFramePr/>
          <p:nvPr/>
        </p:nvGraphicFramePr>
        <p:xfrm>
          <a:off x="571663" y="313241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{965EDF2F-B4EB-40D3-8F1B-22EFEAA59F03}</a:tableStyleId>
              </a:tblPr>
              <a:tblGrid>
                <a:gridCol w="382900"/>
                <a:gridCol w="1439350"/>
                <a:gridCol w="382900"/>
                <a:gridCol w="1191775"/>
              </a:tblGrid>
              <a:tr h="394900"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                   Asha James</a:t>
                      </a:r>
                      <a:endParaRPr sz="600">
                        <a:solidFill>
                          <a:schemeClr val="dk1"/>
                        </a:solidFill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</a:tr>
              <a:tr h="193450"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00"/>
                        <a:t>Vzw,Vz1</a:t>
                      </a:r>
                      <a:endParaRPr b="1" sz="700">
                        <a:solidFill>
                          <a:schemeClr val="dk1"/>
                        </a:solidFill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</a:tr>
            </a:tbl>
          </a:graphicData>
        </a:graphic>
      </p:graphicFrame>
      <p:pic>
        <p:nvPicPr>
          <p:cNvPr id="99" name="Google Shape;99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82416" y="2952319"/>
            <a:ext cx="570300" cy="5703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0" name="Google Shape;100;p13"/>
          <p:cNvSpPr txBox="1"/>
          <p:nvPr/>
        </p:nvSpPr>
        <p:spPr>
          <a:xfrm>
            <a:off x="5149025" y="1299963"/>
            <a:ext cx="3314400" cy="9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rPr>
              <a:t>Tarkeshwari Maudgil</a:t>
            </a:r>
            <a:endParaRPr b="1" sz="1800">
              <a:solidFill>
                <a:schemeClr val="dk1"/>
              </a:solidFill>
              <a:latin typeface="Verizon NHG DS"/>
              <a:ea typeface="Verizon NHG DS"/>
              <a:cs typeface="Verizon NHG DS"/>
              <a:sym typeface="Verizon NHG D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Sr Mgr</a:t>
            </a:r>
            <a:endParaRPr b="1" sz="8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Salesforce Vzconnect, Salesforce Partner Channel, Consumer, </a:t>
            </a:r>
            <a:endParaRPr b="1" sz="7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8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Salesforce Data Integration</a:t>
            </a:r>
            <a:endParaRPr b="1" sz="8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grpSp>
        <p:nvGrpSpPr>
          <p:cNvPr id="101" name="Google Shape;101;p13"/>
          <p:cNvGrpSpPr/>
          <p:nvPr/>
        </p:nvGrpSpPr>
        <p:grpSpPr>
          <a:xfrm>
            <a:off x="2573126" y="1488814"/>
            <a:ext cx="1135996" cy="137100"/>
            <a:chOff x="14900" y="170560"/>
            <a:chExt cx="1135996" cy="137100"/>
          </a:xfrm>
        </p:grpSpPr>
        <p:sp>
          <p:nvSpPr>
            <p:cNvPr id="102" name="Google Shape;102;p13"/>
            <p:cNvSpPr/>
            <p:nvPr/>
          </p:nvSpPr>
          <p:spPr>
            <a:xfrm>
              <a:off x="400048" y="170560"/>
              <a:ext cx="365700" cy="1371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sq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700">
                  <a:solidFill>
                    <a:schemeClr val="lt1"/>
                  </a:solidFill>
                  <a:latin typeface="Verizon NHG TX"/>
                  <a:ea typeface="Verizon NHG TX"/>
                  <a:cs typeface="Verizon NHG TX"/>
                  <a:sym typeface="Verizon NHG TX"/>
                </a:rPr>
                <a:t>22</a:t>
              </a:r>
              <a:endParaRPr b="1" sz="700">
                <a:solidFill>
                  <a:schemeClr val="lt1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785196" y="170560"/>
              <a:ext cx="365700" cy="1371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sq" cmpd="sng" w="9525">
              <a:solidFill>
                <a:srgbClr val="9D9F9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700">
                  <a:latin typeface="Verizon NHG TX"/>
                  <a:ea typeface="Verizon NHG TX"/>
                  <a:cs typeface="Verizon NHG TX"/>
                  <a:sym typeface="Verizon NHG TX"/>
                </a:rPr>
                <a:t>13</a:t>
              </a:r>
              <a:endParaRPr b="1" sz="7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14900" y="170560"/>
              <a:ext cx="365700" cy="1371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sq" cmpd="sng" w="9525">
              <a:solidFill>
                <a:srgbClr val="9B1F1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700">
                  <a:solidFill>
                    <a:schemeClr val="lt1"/>
                  </a:solidFill>
                  <a:latin typeface="Verizon NHG TX"/>
                  <a:ea typeface="Verizon NHG TX"/>
                  <a:cs typeface="Verizon NHG TX"/>
                  <a:sym typeface="Verizon NHG TX"/>
                </a:rPr>
                <a:t>43</a:t>
              </a:r>
              <a:endParaRPr b="1" sz="700">
                <a:solidFill>
                  <a:schemeClr val="lt1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</p:grpSp>
      <p:sp>
        <p:nvSpPr>
          <p:cNvPr id="105" name="Google Shape;105;p13"/>
          <p:cNvSpPr txBox="1"/>
          <p:nvPr/>
        </p:nvSpPr>
        <p:spPr>
          <a:xfrm>
            <a:off x="346675" y="91975"/>
            <a:ext cx="2808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rPr>
              <a:t>Dinesh Lakshmipathy</a:t>
            </a:r>
            <a:endParaRPr b="1" sz="1800">
              <a:solidFill>
                <a:schemeClr val="dk1"/>
              </a:solidFill>
              <a:latin typeface="Verizon NHG DS"/>
              <a:ea typeface="Verizon NHG DS"/>
              <a:cs typeface="Verizon NHG DS"/>
              <a:sym typeface="Verizon NHG DS"/>
            </a:endParaRPr>
          </a:p>
        </p:txBody>
      </p:sp>
      <p:sp>
        <p:nvSpPr>
          <p:cNvPr id="106" name="Google Shape;106;p13"/>
          <p:cNvSpPr txBox="1"/>
          <p:nvPr/>
        </p:nvSpPr>
        <p:spPr>
          <a:xfrm>
            <a:off x="412250" y="4094475"/>
            <a:ext cx="3715800" cy="3651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rgbClr val="FFFFFF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Onshore Sr Mgrs : Ashish Ben, Nishant Jain, Subbareddy K, Madhuri, Poppy Javid</a:t>
            </a:r>
            <a:endParaRPr b="1" sz="800">
              <a:solidFill>
                <a:srgbClr val="FFFFFF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07" name="Google Shape;107;p13"/>
          <p:cNvSpPr txBox="1"/>
          <p:nvPr/>
        </p:nvSpPr>
        <p:spPr>
          <a:xfrm>
            <a:off x="5190275" y="4498250"/>
            <a:ext cx="3314400" cy="2286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rgbClr val="FFFFFF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Onshore Sr Mgrs : Poppy Javid, Jenny Ward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FFFFFF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08" name="Google Shape;108;p13"/>
          <p:cNvSpPr txBox="1"/>
          <p:nvPr/>
        </p:nvSpPr>
        <p:spPr>
          <a:xfrm>
            <a:off x="360825" y="601375"/>
            <a:ext cx="447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Verizon NHG TX"/>
                <a:ea typeface="Verizon NHG TX"/>
                <a:cs typeface="Verizon NHG TX"/>
                <a:sym typeface="Verizon NHG TX"/>
              </a:rPr>
              <a:t>Proposed Org Chart -- 2</a:t>
            </a:r>
            <a:endParaRPr b="1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graphicFrame>
        <p:nvGraphicFramePr>
          <p:cNvPr id="109" name="Google Shape;109;p13"/>
          <p:cNvGraphicFramePr/>
          <p:nvPr/>
        </p:nvGraphicFramePr>
        <p:xfrm>
          <a:off x="5226238" y="372355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{965EDF2F-B4EB-40D3-8F1B-22EFEAA59F03}</a:tableStyleId>
              </a:tblPr>
              <a:tblGrid>
                <a:gridCol w="404100"/>
                <a:gridCol w="2950200"/>
              </a:tblGrid>
              <a:tr h="52177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SFDI </a:t>
                      </a:r>
                      <a:endParaRPr sz="800">
                        <a:solidFill>
                          <a:schemeClr val="dk1"/>
                        </a:solidFill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45725" marB="45725" marR="91450" marL="91450"/>
                </a:tc>
                <a:tc hMerge="1"/>
              </a:tr>
              <a:tr h="19345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00"/>
                        <a:t>SFDI</a:t>
                      </a:r>
                      <a:endParaRPr b="1" sz="700">
                        <a:solidFill>
                          <a:schemeClr val="dk1"/>
                        </a:solidFill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45725" marB="45725" marR="91450" marL="91450"/>
                </a:tc>
                <a:tc hMerge="1"/>
              </a:tr>
            </a:tbl>
          </a:graphicData>
        </a:graphic>
      </p:graphicFrame>
      <p:graphicFrame>
        <p:nvGraphicFramePr>
          <p:cNvPr id="110" name="Google Shape;110;p13"/>
          <p:cNvGraphicFramePr/>
          <p:nvPr/>
        </p:nvGraphicFramePr>
        <p:xfrm>
          <a:off x="5190263" y="306668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{965EDF2F-B4EB-40D3-8F1B-22EFEAA59F03}</a:tableStyleId>
              </a:tblPr>
              <a:tblGrid>
                <a:gridCol w="560400"/>
                <a:gridCol w="2757500"/>
              </a:tblGrid>
              <a:tr h="3949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                     Salman Mohammed </a:t>
                      </a:r>
                      <a:endParaRPr sz="800">
                        <a:solidFill>
                          <a:schemeClr val="dk1"/>
                        </a:solidFill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45725" marB="45725" marR="91450" marL="91450"/>
                </a:tc>
                <a:tc hMerge="1"/>
              </a:tr>
              <a:tr h="19345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00"/>
                        <a:t>Salesforce Consumer, PRM (</a:t>
                      </a:r>
                      <a:r>
                        <a:rPr b="1" lang="en-US" sz="800"/>
                        <a:t>Salesforce Partner Channel)</a:t>
                      </a:r>
                      <a:endParaRPr b="1" sz="700">
                        <a:solidFill>
                          <a:schemeClr val="dk1"/>
                        </a:solidFill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45725" marB="45725" marR="91450" marL="91450"/>
                </a:tc>
                <a:tc hMerge="1"/>
              </a:tr>
            </a:tbl>
          </a:graphicData>
        </a:graphic>
      </p:graphicFrame>
      <p:grpSp>
        <p:nvGrpSpPr>
          <p:cNvPr id="111" name="Google Shape;111;p13"/>
          <p:cNvGrpSpPr/>
          <p:nvPr/>
        </p:nvGrpSpPr>
        <p:grpSpPr>
          <a:xfrm>
            <a:off x="7229301" y="3144293"/>
            <a:ext cx="1135996" cy="137100"/>
            <a:chOff x="-3579175" y="2314260"/>
            <a:chExt cx="1135996" cy="137100"/>
          </a:xfrm>
        </p:grpSpPr>
        <p:sp>
          <p:nvSpPr>
            <p:cNvPr id="112" name="Google Shape;112;p13"/>
            <p:cNvSpPr/>
            <p:nvPr/>
          </p:nvSpPr>
          <p:spPr>
            <a:xfrm>
              <a:off x="-2808879" y="2314260"/>
              <a:ext cx="365700" cy="1371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sq" cmpd="sng" w="9525">
              <a:solidFill>
                <a:srgbClr val="9D9F9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700">
                  <a:latin typeface="Verizon NHG TX"/>
                  <a:ea typeface="Verizon NHG TX"/>
                  <a:cs typeface="Verizon NHG TX"/>
                  <a:sym typeface="Verizon NHG TX"/>
                </a:rPr>
                <a:t>6</a:t>
              </a:r>
              <a:endParaRPr b="1" sz="7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-3579175" y="2314260"/>
              <a:ext cx="365700" cy="1371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sq" cmpd="sng" w="9525">
              <a:solidFill>
                <a:srgbClr val="9B1F1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700">
                  <a:solidFill>
                    <a:schemeClr val="lt1"/>
                  </a:solidFill>
                  <a:latin typeface="Verizon NHG TX"/>
                  <a:ea typeface="Verizon NHG TX"/>
                  <a:cs typeface="Verizon NHG TX"/>
                  <a:sym typeface="Verizon NHG TX"/>
                </a:rPr>
                <a:t>6</a:t>
              </a:r>
              <a:endParaRPr b="1" sz="700">
                <a:solidFill>
                  <a:schemeClr val="lt1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-3194027" y="2314260"/>
              <a:ext cx="365700" cy="1371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sq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700">
                  <a:solidFill>
                    <a:schemeClr val="lt1"/>
                  </a:solidFill>
                  <a:latin typeface="Verizon NHG TX"/>
                  <a:ea typeface="Verizon NHG TX"/>
                  <a:cs typeface="Verizon NHG TX"/>
                  <a:sym typeface="Verizon NHG TX"/>
                </a:rPr>
                <a:t>4</a:t>
              </a:r>
              <a:endParaRPr b="1" sz="700">
                <a:solidFill>
                  <a:schemeClr val="lt1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</p:grpSp>
      <p:grpSp>
        <p:nvGrpSpPr>
          <p:cNvPr id="115" name="Google Shape;115;p13"/>
          <p:cNvGrpSpPr/>
          <p:nvPr/>
        </p:nvGrpSpPr>
        <p:grpSpPr>
          <a:xfrm>
            <a:off x="7329923" y="1719204"/>
            <a:ext cx="1097145" cy="137100"/>
            <a:chOff x="14900" y="170560"/>
            <a:chExt cx="1135996" cy="137100"/>
          </a:xfrm>
        </p:grpSpPr>
        <p:sp>
          <p:nvSpPr>
            <p:cNvPr id="116" name="Google Shape;116;p13"/>
            <p:cNvSpPr/>
            <p:nvPr/>
          </p:nvSpPr>
          <p:spPr>
            <a:xfrm>
              <a:off x="785196" y="170560"/>
              <a:ext cx="365700" cy="1371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sq" cmpd="sng" w="9525">
              <a:solidFill>
                <a:srgbClr val="9D9F9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700">
                  <a:latin typeface="Verizon NHG TX"/>
                  <a:ea typeface="Verizon NHG TX"/>
                  <a:cs typeface="Verizon NHG TX"/>
                  <a:sym typeface="Verizon NHG TX"/>
                </a:rPr>
                <a:t>16</a:t>
              </a:r>
              <a:endParaRPr b="1" sz="7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14900" y="170560"/>
              <a:ext cx="365700" cy="1371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sq" cmpd="sng" w="9525">
              <a:solidFill>
                <a:srgbClr val="9B1F1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700">
                  <a:solidFill>
                    <a:schemeClr val="lt1"/>
                  </a:solidFill>
                  <a:latin typeface="Verizon NHG TX"/>
                  <a:ea typeface="Verizon NHG TX"/>
                  <a:cs typeface="Verizon NHG TX"/>
                  <a:sym typeface="Verizon NHG TX"/>
                </a:rPr>
                <a:t>19</a:t>
              </a:r>
              <a:endParaRPr b="1" sz="700">
                <a:solidFill>
                  <a:schemeClr val="lt1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400048" y="170560"/>
              <a:ext cx="365700" cy="1371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sq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700">
                  <a:solidFill>
                    <a:schemeClr val="lt1"/>
                  </a:solidFill>
                  <a:latin typeface="Verizon NHG TX"/>
                  <a:ea typeface="Verizon NHG TX"/>
                  <a:cs typeface="Verizon NHG TX"/>
                  <a:sym typeface="Verizon NHG TX"/>
                </a:rPr>
                <a:t>8</a:t>
              </a:r>
              <a:endParaRPr b="1" sz="700">
                <a:solidFill>
                  <a:schemeClr val="lt1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</p:grpSp>
      <p:grpSp>
        <p:nvGrpSpPr>
          <p:cNvPr id="119" name="Google Shape;119;p13"/>
          <p:cNvGrpSpPr/>
          <p:nvPr/>
        </p:nvGrpSpPr>
        <p:grpSpPr>
          <a:xfrm>
            <a:off x="2708701" y="3290502"/>
            <a:ext cx="1097096" cy="137100"/>
            <a:chOff x="-27550" y="-71965"/>
            <a:chExt cx="1097096" cy="137100"/>
          </a:xfrm>
        </p:grpSpPr>
        <p:sp>
          <p:nvSpPr>
            <p:cNvPr id="120" name="Google Shape;120;p13"/>
            <p:cNvSpPr/>
            <p:nvPr/>
          </p:nvSpPr>
          <p:spPr>
            <a:xfrm>
              <a:off x="338148" y="-71965"/>
              <a:ext cx="365700" cy="1371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sq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700">
                  <a:solidFill>
                    <a:schemeClr val="lt1"/>
                  </a:solidFill>
                  <a:latin typeface="Verizon NHG TX"/>
                  <a:ea typeface="Verizon NHG TX"/>
                  <a:cs typeface="Verizon NHG TX"/>
                  <a:sym typeface="Verizon NHG TX"/>
                </a:rPr>
                <a:t>17</a:t>
              </a:r>
              <a:endParaRPr b="1" sz="700">
                <a:solidFill>
                  <a:schemeClr val="lt1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703846" y="-71965"/>
              <a:ext cx="365700" cy="1371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sq" cmpd="sng" w="9525">
              <a:solidFill>
                <a:srgbClr val="9D9F9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700">
                  <a:latin typeface="Verizon NHG TX"/>
                  <a:ea typeface="Verizon NHG TX"/>
                  <a:cs typeface="Verizon NHG TX"/>
                  <a:sym typeface="Verizon NHG TX"/>
                </a:rPr>
                <a:t>13</a:t>
              </a:r>
              <a:endParaRPr b="1" sz="700">
                <a:solidFill>
                  <a:srgbClr val="000000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-27550" y="-71965"/>
              <a:ext cx="365700" cy="1371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sq" cmpd="sng" w="9525">
              <a:solidFill>
                <a:srgbClr val="9B1F1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700">
                  <a:solidFill>
                    <a:schemeClr val="lt1"/>
                  </a:solidFill>
                  <a:latin typeface="Verizon NHG TX"/>
                  <a:ea typeface="Verizon NHG TX"/>
                  <a:cs typeface="Verizon NHG TX"/>
                  <a:sym typeface="Verizon NHG TX"/>
                </a:rPr>
                <a:t>21</a:t>
              </a:r>
              <a:endParaRPr b="1" sz="700">
                <a:solidFill>
                  <a:schemeClr val="lt1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</p:grpSp>
      <p:sp>
        <p:nvSpPr>
          <p:cNvPr id="123" name="Google Shape;123;p13"/>
          <p:cNvSpPr/>
          <p:nvPr/>
        </p:nvSpPr>
        <p:spPr>
          <a:xfrm>
            <a:off x="8321450" y="524740"/>
            <a:ext cx="530400" cy="6402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sq" cmpd="sng" w="9525">
            <a:solidFill>
              <a:srgbClr val="9D9F9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Verizon NHG TX"/>
                <a:ea typeface="Verizon NHG TX"/>
                <a:cs typeface="Verizon NHG TX"/>
                <a:sym typeface="Verizon NHG TX"/>
              </a:rPr>
              <a:t>9</a:t>
            </a:r>
            <a:endParaRPr b="1" sz="1600">
              <a:solidFill>
                <a:srgbClr val="000000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">
                <a:latin typeface="Verizon NHG TX"/>
                <a:ea typeface="Verizon NHG TX"/>
                <a:cs typeface="Verizon NHG TX"/>
                <a:sym typeface="Verizon NHG TX"/>
              </a:rPr>
              <a:t>ADM</a:t>
            </a:r>
            <a:endParaRPr b="1" sz="500">
              <a:solidFill>
                <a:srgbClr val="000000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/>
          <p:nvPr>
            <p:ph idx="12" type="sldNum"/>
          </p:nvPr>
        </p:nvSpPr>
        <p:spPr>
          <a:xfrm>
            <a:off x="8763000" y="46866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p14"/>
          <p:cNvSpPr txBox="1"/>
          <p:nvPr/>
        </p:nvSpPr>
        <p:spPr>
          <a:xfrm>
            <a:off x="3028625" y="115000"/>
            <a:ext cx="575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rPr>
              <a:t>Salesforce &amp; B2B Wireless - Assisted Channel</a:t>
            </a:r>
            <a:endParaRPr/>
          </a:p>
        </p:txBody>
      </p:sp>
      <p:sp>
        <p:nvSpPr>
          <p:cNvPr id="130" name="Google Shape;130;p14"/>
          <p:cNvSpPr/>
          <p:nvPr/>
        </p:nvSpPr>
        <p:spPr>
          <a:xfrm>
            <a:off x="6720650" y="484300"/>
            <a:ext cx="530400" cy="500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sq" cmpd="sng" w="9525">
            <a:solidFill>
              <a:srgbClr val="9B1F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lt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45</a:t>
            </a:r>
            <a:endParaRPr sz="13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chemeClr val="lt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FTE</a:t>
            </a:r>
            <a:endParaRPr b="1" sz="700">
              <a:solidFill>
                <a:schemeClr val="lt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31" name="Google Shape;131;p14"/>
          <p:cNvSpPr txBox="1"/>
          <p:nvPr/>
        </p:nvSpPr>
        <p:spPr>
          <a:xfrm>
            <a:off x="886800" y="923775"/>
            <a:ext cx="3219600" cy="8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rPr>
              <a:t>Ashish Ben</a:t>
            </a:r>
            <a:endParaRPr b="1" sz="1800">
              <a:solidFill>
                <a:schemeClr val="dk1"/>
              </a:solidFill>
              <a:latin typeface="Verizon NHG DS"/>
              <a:ea typeface="Verizon NHG DS"/>
              <a:cs typeface="Verizon NHG DS"/>
              <a:sym typeface="Verizon NHG D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Sr Mgr</a:t>
            </a:r>
            <a:endParaRPr b="1" sz="8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8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Wireless &amp; Wireline SF B2B; B2Bgo; iQBR; Marketo (VES/VzW)</a:t>
            </a:r>
            <a:endParaRPr b="1" sz="8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32" name="Google Shape;132;p14"/>
          <p:cNvSpPr/>
          <p:nvPr/>
        </p:nvSpPr>
        <p:spPr>
          <a:xfrm>
            <a:off x="3031924" y="1251714"/>
            <a:ext cx="365700" cy="1371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chemeClr val="lt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2</a:t>
            </a:r>
            <a:endParaRPr b="1" sz="700">
              <a:solidFill>
                <a:schemeClr val="lt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33" name="Google Shape;133;p14"/>
          <p:cNvSpPr/>
          <p:nvPr/>
        </p:nvSpPr>
        <p:spPr>
          <a:xfrm>
            <a:off x="3417072" y="1251714"/>
            <a:ext cx="365700" cy="1371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sq" cmpd="sng" w="9525">
            <a:solidFill>
              <a:srgbClr val="9D9F9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latin typeface="Verizon NHG TX"/>
                <a:ea typeface="Verizon NHG TX"/>
                <a:cs typeface="Verizon NHG TX"/>
                <a:sym typeface="Verizon NHG TX"/>
              </a:rPr>
              <a:t>11</a:t>
            </a:r>
            <a:endParaRPr b="1" sz="700">
              <a:solidFill>
                <a:srgbClr val="000000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34" name="Google Shape;134;p14"/>
          <p:cNvSpPr/>
          <p:nvPr/>
        </p:nvSpPr>
        <p:spPr>
          <a:xfrm>
            <a:off x="2646776" y="1251714"/>
            <a:ext cx="365700" cy="137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sq" cmpd="sng" w="9525">
            <a:solidFill>
              <a:srgbClr val="9B1F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chemeClr val="lt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 5</a:t>
            </a:r>
            <a:endParaRPr b="1" sz="700">
              <a:solidFill>
                <a:schemeClr val="lt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35" name="Google Shape;135;p14"/>
          <p:cNvSpPr txBox="1"/>
          <p:nvPr/>
        </p:nvSpPr>
        <p:spPr>
          <a:xfrm>
            <a:off x="346675" y="91975"/>
            <a:ext cx="2808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rPr>
              <a:t>Nicole Sohoni </a:t>
            </a:r>
            <a:endParaRPr b="1" sz="1800">
              <a:solidFill>
                <a:schemeClr val="dk1"/>
              </a:solidFill>
              <a:latin typeface="Verizon NHG DS"/>
              <a:ea typeface="Verizon NHG DS"/>
              <a:cs typeface="Verizon NHG DS"/>
              <a:sym typeface="Verizon NHG DS"/>
            </a:endParaRPr>
          </a:p>
        </p:txBody>
      </p:sp>
      <p:sp>
        <p:nvSpPr>
          <p:cNvPr id="136" name="Google Shape;136;p14"/>
          <p:cNvSpPr txBox="1"/>
          <p:nvPr/>
        </p:nvSpPr>
        <p:spPr>
          <a:xfrm>
            <a:off x="5342100" y="919200"/>
            <a:ext cx="3219600" cy="8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rPr>
              <a:t>Madhuri Muluka</a:t>
            </a:r>
            <a:endParaRPr b="1" sz="1800">
              <a:solidFill>
                <a:schemeClr val="dk1"/>
              </a:solidFill>
              <a:latin typeface="Verizon NHG DS"/>
              <a:ea typeface="Verizon NHG DS"/>
              <a:cs typeface="Verizon NHG DS"/>
              <a:sym typeface="Verizon NHG D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Sr Mgr</a:t>
            </a:r>
            <a:endParaRPr b="1" sz="8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8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 ezTracker; CERs; Vz2; ezQuote; Territory Manager</a:t>
            </a:r>
            <a:endParaRPr b="1" sz="8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37" name="Google Shape;137;p14"/>
          <p:cNvSpPr/>
          <p:nvPr/>
        </p:nvSpPr>
        <p:spPr>
          <a:xfrm>
            <a:off x="7487224" y="1247139"/>
            <a:ext cx="365700" cy="1371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chemeClr val="lt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9</a:t>
            </a:r>
            <a:endParaRPr b="1" sz="700">
              <a:solidFill>
                <a:schemeClr val="lt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38" name="Google Shape;138;p14"/>
          <p:cNvSpPr/>
          <p:nvPr/>
        </p:nvSpPr>
        <p:spPr>
          <a:xfrm>
            <a:off x="7872372" y="1247139"/>
            <a:ext cx="365700" cy="1371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sq" cmpd="sng" w="9525">
            <a:solidFill>
              <a:srgbClr val="9D9F9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latin typeface="Verizon NHG TX"/>
                <a:ea typeface="Verizon NHG TX"/>
                <a:cs typeface="Verizon NHG TX"/>
                <a:sym typeface="Verizon NHG TX"/>
              </a:rPr>
              <a:t>17</a:t>
            </a:r>
            <a:endParaRPr b="1" sz="700">
              <a:solidFill>
                <a:srgbClr val="000000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39" name="Google Shape;139;p14"/>
          <p:cNvSpPr/>
          <p:nvPr/>
        </p:nvSpPr>
        <p:spPr>
          <a:xfrm>
            <a:off x="7102076" y="1247139"/>
            <a:ext cx="365700" cy="137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sq" cmpd="sng" w="9525">
            <a:solidFill>
              <a:srgbClr val="9B1F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chemeClr val="lt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  6</a:t>
            </a:r>
            <a:endParaRPr b="1" sz="700">
              <a:solidFill>
                <a:schemeClr val="lt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40" name="Google Shape;140;p14"/>
          <p:cNvSpPr txBox="1"/>
          <p:nvPr/>
        </p:nvSpPr>
        <p:spPr>
          <a:xfrm>
            <a:off x="5369425" y="4078375"/>
            <a:ext cx="3219600" cy="8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rPr>
              <a:t>Subbareddy Kalakota</a:t>
            </a:r>
            <a:endParaRPr b="1" sz="1800">
              <a:solidFill>
                <a:schemeClr val="dk1"/>
              </a:solidFill>
              <a:latin typeface="Verizon NHG DS"/>
              <a:ea typeface="Verizon NHG DS"/>
              <a:cs typeface="Verizon NHG DS"/>
              <a:sym typeface="Verizon NHG D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Sr Mgr</a:t>
            </a:r>
            <a:endParaRPr b="1" sz="8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8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WFM BAU, BIS Reporting</a:t>
            </a:r>
            <a:endParaRPr b="1" sz="8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41" name="Google Shape;141;p14"/>
          <p:cNvSpPr/>
          <p:nvPr/>
        </p:nvSpPr>
        <p:spPr>
          <a:xfrm>
            <a:off x="7514549" y="4406314"/>
            <a:ext cx="365700" cy="1371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chemeClr val="lt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9</a:t>
            </a:r>
            <a:endParaRPr b="1" sz="700">
              <a:solidFill>
                <a:schemeClr val="lt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42" name="Google Shape;142;p14"/>
          <p:cNvSpPr/>
          <p:nvPr/>
        </p:nvSpPr>
        <p:spPr>
          <a:xfrm>
            <a:off x="7899697" y="4406314"/>
            <a:ext cx="365700" cy="1371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sq" cmpd="sng" w="9525">
            <a:solidFill>
              <a:srgbClr val="9D9F9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latin typeface="Verizon NHG TX"/>
                <a:ea typeface="Verizon NHG TX"/>
                <a:cs typeface="Verizon NHG TX"/>
                <a:sym typeface="Verizon NHG TX"/>
              </a:rPr>
              <a:t>8</a:t>
            </a:r>
            <a:endParaRPr b="1" sz="700">
              <a:solidFill>
                <a:srgbClr val="000000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43" name="Google Shape;143;p14"/>
          <p:cNvSpPr/>
          <p:nvPr/>
        </p:nvSpPr>
        <p:spPr>
          <a:xfrm>
            <a:off x="7129401" y="4406314"/>
            <a:ext cx="365700" cy="137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sq" cmpd="sng" w="9525">
            <a:solidFill>
              <a:srgbClr val="9B1F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chemeClr val="lt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 5</a:t>
            </a:r>
            <a:endParaRPr b="1" sz="700">
              <a:solidFill>
                <a:schemeClr val="lt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44" name="Google Shape;144;p14"/>
          <p:cNvSpPr txBox="1"/>
          <p:nvPr/>
        </p:nvSpPr>
        <p:spPr>
          <a:xfrm>
            <a:off x="5369425" y="1932038"/>
            <a:ext cx="3219600" cy="8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rPr>
              <a:t>Poppy Javid</a:t>
            </a:r>
            <a:endParaRPr b="1" sz="1800">
              <a:solidFill>
                <a:schemeClr val="dk1"/>
              </a:solidFill>
              <a:latin typeface="Verizon NHG DS"/>
              <a:ea typeface="Verizon NHG DS"/>
              <a:cs typeface="Verizon NHG DS"/>
              <a:sym typeface="Verizon NHG D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Sr Mgr</a:t>
            </a:r>
            <a:endParaRPr b="1" sz="8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8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Wireless &amp; Wireline Data Integrations; Partner Channel; BASE; SMBC;  BCC.</a:t>
            </a:r>
            <a:endParaRPr b="1" sz="8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45" name="Google Shape;145;p14"/>
          <p:cNvSpPr txBox="1"/>
          <p:nvPr/>
        </p:nvSpPr>
        <p:spPr>
          <a:xfrm>
            <a:off x="5369425" y="3038725"/>
            <a:ext cx="3219600" cy="8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rPr>
              <a:t>Nishant Jain</a:t>
            </a:r>
            <a:endParaRPr b="1" sz="1800">
              <a:solidFill>
                <a:schemeClr val="dk1"/>
              </a:solidFill>
              <a:latin typeface="Verizon NHG DS"/>
              <a:ea typeface="Verizon NHG DS"/>
              <a:cs typeface="Verizon NHG DS"/>
              <a:sym typeface="Verizon NHG D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Sr Mgr</a:t>
            </a:r>
            <a:endParaRPr b="1" sz="8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8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WFM Modernization, RPA, TCMS, VAMS</a:t>
            </a:r>
            <a:endParaRPr b="1" sz="8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46" name="Google Shape;146;p14"/>
          <p:cNvSpPr txBox="1"/>
          <p:nvPr/>
        </p:nvSpPr>
        <p:spPr>
          <a:xfrm>
            <a:off x="886800" y="2015613"/>
            <a:ext cx="3219600" cy="8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rPr>
              <a:t>Jenny Ward</a:t>
            </a:r>
            <a:endParaRPr b="1" sz="1800">
              <a:solidFill>
                <a:schemeClr val="dk1"/>
              </a:solidFill>
              <a:latin typeface="Verizon NHG DS"/>
              <a:ea typeface="Verizon NHG DS"/>
              <a:cs typeface="Verizon NHG DS"/>
              <a:sym typeface="Verizon NHG D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Sr Mgr</a:t>
            </a:r>
            <a:endParaRPr b="1" sz="8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8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VzConnect</a:t>
            </a:r>
            <a:endParaRPr b="1" sz="8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graphicFrame>
        <p:nvGraphicFramePr>
          <p:cNvPr id="147" name="Google Shape;147;p14"/>
          <p:cNvGraphicFramePr/>
          <p:nvPr/>
        </p:nvGraphicFramePr>
        <p:xfrm>
          <a:off x="1020713" y="30488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{965EDF2F-B4EB-40D3-8F1B-22EFEAA59F03}</a:tableStyleId>
              </a:tblPr>
              <a:tblGrid>
                <a:gridCol w="382900"/>
                <a:gridCol w="1439350"/>
                <a:gridCol w="382900"/>
                <a:gridCol w="1185300"/>
              </a:tblGrid>
              <a:tr h="394900"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                   Erik Augustine Krevh</a:t>
                      </a:r>
                      <a:r>
                        <a:rPr b="1" lang="en-US" sz="700">
                          <a:solidFill>
                            <a:schemeClr val="dk1"/>
                          </a:solidFill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                                                                                  </a:t>
                      </a:r>
                      <a:endParaRPr b="1" sz="700">
                        <a:solidFill>
                          <a:schemeClr val="dk1"/>
                        </a:solidFill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solidFill>
                          <a:schemeClr val="dk1"/>
                        </a:solidFill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</a:tr>
              <a:tr h="193450"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00"/>
                        <a:t>VzC Business System Administration</a:t>
                      </a:r>
                      <a:endParaRPr b="1" sz="700">
                        <a:solidFill>
                          <a:schemeClr val="dk1"/>
                        </a:solidFill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148" name="Google Shape;148;p14"/>
          <p:cNvGraphicFramePr/>
          <p:nvPr/>
        </p:nvGraphicFramePr>
        <p:xfrm>
          <a:off x="1008125" y="40478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{965EDF2F-B4EB-40D3-8F1B-22EFEAA59F03}</a:tableStyleId>
              </a:tblPr>
              <a:tblGrid>
                <a:gridCol w="382900"/>
                <a:gridCol w="1439350"/>
                <a:gridCol w="382900"/>
                <a:gridCol w="1191775"/>
              </a:tblGrid>
              <a:tr h="394900"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                   </a:t>
                      </a:r>
                      <a:r>
                        <a:rPr b="1" lang="en-US" sz="800"/>
                        <a:t>Vasanth Parvatagiri</a:t>
                      </a:r>
                      <a:endParaRPr b="1" sz="800"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</a:tr>
              <a:tr h="193450"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00"/>
                        <a:t>VzC Development</a:t>
                      </a:r>
                      <a:endParaRPr b="1" sz="700">
                        <a:solidFill>
                          <a:schemeClr val="dk1"/>
                        </a:solidFill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</a:tr>
            </a:tbl>
          </a:graphicData>
        </a:graphic>
      </p:graphicFrame>
      <p:sp>
        <p:nvSpPr>
          <p:cNvPr id="149" name="Google Shape;149;p14"/>
          <p:cNvSpPr/>
          <p:nvPr/>
        </p:nvSpPr>
        <p:spPr>
          <a:xfrm>
            <a:off x="3206061" y="4205964"/>
            <a:ext cx="365700" cy="1371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chemeClr val="lt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 3</a:t>
            </a:r>
            <a:endParaRPr b="1" sz="700">
              <a:solidFill>
                <a:schemeClr val="lt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50" name="Google Shape;150;p14"/>
          <p:cNvSpPr/>
          <p:nvPr/>
        </p:nvSpPr>
        <p:spPr>
          <a:xfrm>
            <a:off x="3571759" y="4205964"/>
            <a:ext cx="365700" cy="1371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sq" cmpd="sng" w="9525">
            <a:solidFill>
              <a:srgbClr val="9D9F9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latin typeface="Verizon NHG TX"/>
                <a:ea typeface="Verizon NHG TX"/>
                <a:cs typeface="Verizon NHG TX"/>
                <a:sym typeface="Verizon NHG TX"/>
              </a:rPr>
              <a:t>0</a:t>
            </a:r>
            <a:endParaRPr b="1" sz="700">
              <a:solidFill>
                <a:srgbClr val="000000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51" name="Google Shape;151;p14"/>
          <p:cNvSpPr/>
          <p:nvPr/>
        </p:nvSpPr>
        <p:spPr>
          <a:xfrm>
            <a:off x="2840363" y="4205964"/>
            <a:ext cx="365700" cy="137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sq" cmpd="sng" w="9525">
            <a:solidFill>
              <a:srgbClr val="9B1F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chemeClr val="lt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1</a:t>
            </a:r>
            <a:endParaRPr b="1" sz="700">
              <a:solidFill>
                <a:schemeClr val="lt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pic>
        <p:nvPicPr>
          <p:cNvPr id="152" name="Google Shape;15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075" y="1772200"/>
            <a:ext cx="570300" cy="570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53" name="Google Shape;15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838" y="2784950"/>
            <a:ext cx="640200" cy="6402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54" name="Google Shape;15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6663" y="791463"/>
            <a:ext cx="611400" cy="6114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55" name="Google Shape;15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7938" y="3756825"/>
            <a:ext cx="640200" cy="6402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56" name="Google Shape;156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03738" y="791463"/>
            <a:ext cx="640200" cy="6402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57" name="Google Shape;157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99650" y="1732600"/>
            <a:ext cx="611400" cy="6114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58" name="Google Shape;158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785200" y="2784950"/>
            <a:ext cx="640200" cy="6402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59" name="Google Shape;159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766450" y="3756813"/>
            <a:ext cx="677400" cy="677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60" name="Google Shape;160;p14"/>
          <p:cNvSpPr/>
          <p:nvPr/>
        </p:nvSpPr>
        <p:spPr>
          <a:xfrm>
            <a:off x="7315775" y="484300"/>
            <a:ext cx="530400" cy="5007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sq" cmpd="sng" w="9525">
            <a:solidFill>
              <a:srgbClr val="9B1F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lt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46</a:t>
            </a:r>
            <a:endParaRPr sz="13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chemeClr val="lt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T&amp;M</a:t>
            </a:r>
            <a:endParaRPr b="1" sz="700">
              <a:solidFill>
                <a:schemeClr val="lt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61" name="Google Shape;161;p14"/>
          <p:cNvSpPr/>
          <p:nvPr/>
        </p:nvSpPr>
        <p:spPr>
          <a:xfrm>
            <a:off x="7910900" y="484300"/>
            <a:ext cx="530400" cy="5007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sq" cmpd="sng" w="9525">
            <a:solidFill>
              <a:srgbClr val="9B1F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Verizon NHG TX"/>
                <a:ea typeface="Verizon NHG TX"/>
                <a:cs typeface="Verizon NHG TX"/>
                <a:sym typeface="Verizon NHG TX"/>
              </a:rPr>
              <a:t>83</a:t>
            </a:r>
            <a:endParaRPr sz="13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latin typeface="Verizon NHG TX"/>
                <a:ea typeface="Verizon NHG TX"/>
                <a:cs typeface="Verizon NHG TX"/>
                <a:sym typeface="Verizon NHG TX"/>
              </a:rPr>
              <a:t>SOW</a:t>
            </a:r>
            <a:endParaRPr b="1" sz="700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62" name="Google Shape;162;p14"/>
          <p:cNvSpPr/>
          <p:nvPr/>
        </p:nvSpPr>
        <p:spPr>
          <a:xfrm>
            <a:off x="3031924" y="2343552"/>
            <a:ext cx="365700" cy="1371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chemeClr val="lt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 0</a:t>
            </a:r>
            <a:endParaRPr b="1" sz="700">
              <a:solidFill>
                <a:schemeClr val="lt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63" name="Google Shape;163;p14"/>
          <p:cNvSpPr/>
          <p:nvPr/>
        </p:nvSpPr>
        <p:spPr>
          <a:xfrm>
            <a:off x="3417072" y="2343552"/>
            <a:ext cx="365700" cy="1371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sq" cmpd="sng" w="9525">
            <a:solidFill>
              <a:srgbClr val="9D9F9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latin typeface="Verizon NHG TX"/>
                <a:ea typeface="Verizon NHG TX"/>
                <a:cs typeface="Verizon NHG TX"/>
                <a:sym typeface="Verizon NHG TX"/>
              </a:rPr>
              <a:t>41</a:t>
            </a:r>
            <a:endParaRPr b="1" sz="700">
              <a:solidFill>
                <a:srgbClr val="000000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64" name="Google Shape;164;p14"/>
          <p:cNvSpPr/>
          <p:nvPr/>
        </p:nvSpPr>
        <p:spPr>
          <a:xfrm>
            <a:off x="2646776" y="2343552"/>
            <a:ext cx="365700" cy="137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sq" cmpd="sng" w="9525">
            <a:solidFill>
              <a:srgbClr val="9B1F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chemeClr val="lt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4</a:t>
            </a:r>
            <a:endParaRPr b="1" sz="700">
              <a:solidFill>
                <a:schemeClr val="lt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65" name="Google Shape;165;p14"/>
          <p:cNvSpPr/>
          <p:nvPr/>
        </p:nvSpPr>
        <p:spPr>
          <a:xfrm>
            <a:off x="3513384" y="3152789"/>
            <a:ext cx="365700" cy="1371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sq" cmpd="sng" w="9525">
            <a:solidFill>
              <a:srgbClr val="9D9F9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latin typeface="Verizon NHG TX"/>
                <a:ea typeface="Verizon NHG TX"/>
                <a:cs typeface="Verizon NHG TX"/>
                <a:sym typeface="Verizon NHG TX"/>
              </a:rPr>
              <a:t>0</a:t>
            </a:r>
            <a:endParaRPr b="1" sz="700">
              <a:solidFill>
                <a:srgbClr val="000000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66" name="Google Shape;166;p14"/>
          <p:cNvSpPr/>
          <p:nvPr/>
        </p:nvSpPr>
        <p:spPr>
          <a:xfrm>
            <a:off x="2749476" y="3152789"/>
            <a:ext cx="365700" cy="137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sq" cmpd="sng" w="9525">
            <a:solidFill>
              <a:srgbClr val="9B1F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chemeClr val="lt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5</a:t>
            </a:r>
            <a:endParaRPr b="1" sz="700">
              <a:solidFill>
                <a:schemeClr val="lt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67" name="Google Shape;167;p14"/>
          <p:cNvSpPr/>
          <p:nvPr/>
        </p:nvSpPr>
        <p:spPr>
          <a:xfrm>
            <a:off x="3137961" y="3152789"/>
            <a:ext cx="365700" cy="1371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chemeClr val="lt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  2</a:t>
            </a:r>
            <a:r>
              <a:rPr b="1" lang="en-US" sz="700">
                <a:solidFill>
                  <a:schemeClr val="lt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 </a:t>
            </a:r>
            <a:endParaRPr b="1" sz="700">
              <a:solidFill>
                <a:schemeClr val="lt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7514549" y="3366664"/>
            <a:ext cx="365700" cy="1371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chemeClr val="lt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6</a:t>
            </a:r>
            <a:endParaRPr b="1" sz="700">
              <a:solidFill>
                <a:schemeClr val="lt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7129401" y="3366664"/>
            <a:ext cx="365700" cy="137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sq" cmpd="sng" w="9525">
            <a:solidFill>
              <a:srgbClr val="9B1F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chemeClr val="lt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2</a:t>
            </a:r>
            <a:endParaRPr b="1" sz="700">
              <a:solidFill>
                <a:schemeClr val="lt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7899697" y="3366664"/>
            <a:ext cx="365700" cy="1371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sq" cmpd="sng" w="9525">
            <a:solidFill>
              <a:srgbClr val="9D9F9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latin typeface="Verizon NHG TX"/>
                <a:ea typeface="Verizon NHG TX"/>
                <a:cs typeface="Verizon NHG TX"/>
                <a:sym typeface="Verizon NHG TX"/>
              </a:rPr>
              <a:t>1</a:t>
            </a:r>
            <a:endParaRPr b="1" sz="700">
              <a:solidFill>
                <a:srgbClr val="000000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71" name="Google Shape;171;p14"/>
          <p:cNvSpPr/>
          <p:nvPr/>
        </p:nvSpPr>
        <p:spPr>
          <a:xfrm>
            <a:off x="7514549" y="2259977"/>
            <a:ext cx="365700" cy="1371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chemeClr val="lt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11</a:t>
            </a:r>
            <a:endParaRPr b="1" sz="700">
              <a:solidFill>
                <a:schemeClr val="lt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72" name="Google Shape;172;p14"/>
          <p:cNvSpPr/>
          <p:nvPr/>
        </p:nvSpPr>
        <p:spPr>
          <a:xfrm>
            <a:off x="7129401" y="2259977"/>
            <a:ext cx="365700" cy="137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sq" cmpd="sng" w="9525">
            <a:solidFill>
              <a:srgbClr val="9B1F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chemeClr val="lt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 7</a:t>
            </a:r>
            <a:endParaRPr b="1" sz="700">
              <a:solidFill>
                <a:schemeClr val="lt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73" name="Google Shape;173;p14"/>
          <p:cNvSpPr/>
          <p:nvPr/>
        </p:nvSpPr>
        <p:spPr>
          <a:xfrm>
            <a:off x="7899697" y="2259977"/>
            <a:ext cx="365700" cy="1371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sq" cmpd="sng" w="9525">
            <a:solidFill>
              <a:srgbClr val="9D9F9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latin typeface="Verizon NHG TX"/>
                <a:ea typeface="Verizon NHG TX"/>
                <a:cs typeface="Verizon NHG TX"/>
                <a:sym typeface="Verizon NHG TX"/>
              </a:rPr>
              <a:t>5</a:t>
            </a:r>
            <a:endParaRPr b="1" sz="700">
              <a:solidFill>
                <a:srgbClr val="000000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74" name="Google Shape;174;p14"/>
          <p:cNvSpPr/>
          <p:nvPr/>
        </p:nvSpPr>
        <p:spPr>
          <a:xfrm>
            <a:off x="2343649" y="239889"/>
            <a:ext cx="365700" cy="1371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chemeClr val="lt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 4</a:t>
            </a:r>
            <a:endParaRPr b="1" sz="700">
              <a:solidFill>
                <a:schemeClr val="lt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75" name="Google Shape;175;p14"/>
          <p:cNvSpPr/>
          <p:nvPr/>
        </p:nvSpPr>
        <p:spPr>
          <a:xfrm>
            <a:off x="2728797" y="239889"/>
            <a:ext cx="365700" cy="1371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sq" cmpd="sng" w="9525">
            <a:solidFill>
              <a:srgbClr val="9D9F9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latin typeface="Verizon NHG TX"/>
                <a:ea typeface="Verizon NHG TX"/>
                <a:cs typeface="Verizon NHG TX"/>
                <a:sym typeface="Verizon NHG TX"/>
              </a:rPr>
              <a:t>0</a:t>
            </a:r>
            <a:endParaRPr b="1" sz="700">
              <a:solidFill>
                <a:srgbClr val="000000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76" name="Google Shape;176;p14"/>
          <p:cNvSpPr/>
          <p:nvPr/>
        </p:nvSpPr>
        <p:spPr>
          <a:xfrm>
            <a:off x="1958501" y="239889"/>
            <a:ext cx="365700" cy="137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sq" cmpd="sng" w="9525">
            <a:solidFill>
              <a:srgbClr val="9B1F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chemeClr val="lt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10</a:t>
            </a:r>
            <a:r>
              <a:rPr b="1" lang="en-US" sz="700">
                <a:solidFill>
                  <a:schemeClr val="lt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  </a:t>
            </a:r>
            <a:endParaRPr b="1" sz="700">
              <a:solidFill>
                <a:schemeClr val="lt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77" name="Google Shape;177;p14"/>
          <p:cNvSpPr/>
          <p:nvPr/>
        </p:nvSpPr>
        <p:spPr>
          <a:xfrm>
            <a:off x="8253372" y="1247139"/>
            <a:ext cx="365700" cy="1371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sq" cmpd="sng" w="9525">
            <a:solidFill>
              <a:srgbClr val="9D9F9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latin typeface="Verizon NHG TX"/>
                <a:ea typeface="Verizon NHG TX"/>
                <a:cs typeface="Verizon NHG TX"/>
                <a:sym typeface="Verizon NHG TX"/>
              </a:rPr>
              <a:t>3</a:t>
            </a:r>
            <a:endParaRPr b="1" sz="700">
              <a:solidFill>
                <a:srgbClr val="000000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78" name="Google Shape;178;p14"/>
          <p:cNvSpPr/>
          <p:nvPr/>
        </p:nvSpPr>
        <p:spPr>
          <a:xfrm>
            <a:off x="8280697" y="4406314"/>
            <a:ext cx="365700" cy="1371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sq" cmpd="sng" w="9525">
            <a:solidFill>
              <a:srgbClr val="9D9F9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latin typeface="Verizon NHG TX"/>
                <a:ea typeface="Verizon NHG TX"/>
                <a:cs typeface="Verizon NHG TX"/>
                <a:sym typeface="Verizon NHG TX"/>
              </a:rPr>
              <a:t>0</a:t>
            </a:r>
            <a:endParaRPr b="1" sz="700">
              <a:solidFill>
                <a:srgbClr val="000000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79" name="Google Shape;179;p14"/>
          <p:cNvSpPr/>
          <p:nvPr/>
        </p:nvSpPr>
        <p:spPr>
          <a:xfrm>
            <a:off x="8280697" y="3366664"/>
            <a:ext cx="365700" cy="1371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sq" cmpd="sng" w="9525">
            <a:solidFill>
              <a:srgbClr val="9D9F9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latin typeface="Verizon NHG TX"/>
                <a:ea typeface="Verizon NHG TX"/>
                <a:cs typeface="Verizon NHG TX"/>
                <a:sym typeface="Verizon NHG TX"/>
              </a:rPr>
              <a:t>0</a:t>
            </a:r>
            <a:endParaRPr b="1" sz="700">
              <a:solidFill>
                <a:srgbClr val="000000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80" name="Google Shape;180;p14"/>
          <p:cNvSpPr/>
          <p:nvPr/>
        </p:nvSpPr>
        <p:spPr>
          <a:xfrm>
            <a:off x="8280697" y="2259977"/>
            <a:ext cx="365700" cy="1371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sq" cmpd="sng" w="9525">
            <a:solidFill>
              <a:srgbClr val="9D9F9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latin typeface="Verizon NHG TX"/>
                <a:ea typeface="Verizon NHG TX"/>
                <a:cs typeface="Verizon NHG TX"/>
                <a:sym typeface="Verizon NHG TX"/>
              </a:rPr>
              <a:t>2</a:t>
            </a:r>
            <a:endParaRPr b="1" sz="700">
              <a:solidFill>
                <a:srgbClr val="000000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81" name="Google Shape;181;p14"/>
          <p:cNvSpPr/>
          <p:nvPr/>
        </p:nvSpPr>
        <p:spPr>
          <a:xfrm>
            <a:off x="3798072" y="1251714"/>
            <a:ext cx="365700" cy="1371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sq" cmpd="sng" w="9525">
            <a:solidFill>
              <a:srgbClr val="9D9F9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latin typeface="Verizon NHG TX"/>
                <a:ea typeface="Verizon NHG TX"/>
                <a:cs typeface="Verizon NHG TX"/>
                <a:sym typeface="Verizon NHG TX"/>
              </a:rPr>
              <a:t>7</a:t>
            </a:r>
            <a:endParaRPr b="1" sz="700">
              <a:solidFill>
                <a:srgbClr val="000000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82" name="Google Shape;182;p14"/>
          <p:cNvSpPr/>
          <p:nvPr/>
        </p:nvSpPr>
        <p:spPr>
          <a:xfrm>
            <a:off x="3952759" y="4205964"/>
            <a:ext cx="365700" cy="1371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sq" cmpd="sng" w="9525">
            <a:solidFill>
              <a:srgbClr val="9D9F9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latin typeface="Verizon NHG TX"/>
                <a:ea typeface="Verizon NHG TX"/>
                <a:cs typeface="Verizon NHG TX"/>
                <a:sym typeface="Verizon NHG TX"/>
              </a:rPr>
              <a:t>0</a:t>
            </a:r>
            <a:endParaRPr b="1" sz="700">
              <a:solidFill>
                <a:srgbClr val="000000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83" name="Google Shape;183;p14"/>
          <p:cNvSpPr/>
          <p:nvPr/>
        </p:nvSpPr>
        <p:spPr>
          <a:xfrm>
            <a:off x="3798072" y="2343552"/>
            <a:ext cx="365700" cy="1371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sq" cmpd="sng" w="9525">
            <a:solidFill>
              <a:srgbClr val="9D9F9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latin typeface="Verizon NHG TX"/>
                <a:ea typeface="Verizon NHG TX"/>
                <a:cs typeface="Verizon NHG TX"/>
                <a:sym typeface="Verizon NHG TX"/>
              </a:rPr>
              <a:t>41</a:t>
            </a:r>
            <a:endParaRPr b="1" sz="700">
              <a:solidFill>
                <a:srgbClr val="000000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84" name="Google Shape;184;p14"/>
          <p:cNvSpPr/>
          <p:nvPr/>
        </p:nvSpPr>
        <p:spPr>
          <a:xfrm>
            <a:off x="3894384" y="3152789"/>
            <a:ext cx="365700" cy="1371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sq" cmpd="sng" w="9525">
            <a:solidFill>
              <a:srgbClr val="9D9F9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latin typeface="Verizon NHG TX"/>
                <a:ea typeface="Verizon NHG TX"/>
                <a:cs typeface="Verizon NHG TX"/>
                <a:sym typeface="Verizon NHG TX"/>
              </a:rPr>
              <a:t>0</a:t>
            </a:r>
            <a:endParaRPr b="1" sz="700">
              <a:solidFill>
                <a:srgbClr val="000000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85" name="Google Shape;185;p14"/>
          <p:cNvSpPr/>
          <p:nvPr/>
        </p:nvSpPr>
        <p:spPr>
          <a:xfrm>
            <a:off x="8506025" y="484300"/>
            <a:ext cx="530400" cy="500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sq" cmpd="sng" w="9525">
            <a:solidFill>
              <a:srgbClr val="9B1F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Verizon NHG TX"/>
                <a:ea typeface="Verizon NHG TX"/>
                <a:cs typeface="Verizon NHG TX"/>
                <a:sym typeface="Verizon NHG TX"/>
              </a:rPr>
              <a:t>14</a:t>
            </a:r>
            <a:endParaRPr sz="13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latin typeface="Verizon NHG TX"/>
                <a:ea typeface="Verizon NHG TX"/>
                <a:cs typeface="Verizon NHG TX"/>
                <a:sym typeface="Verizon NHG TX"/>
              </a:rPr>
              <a:t>Amber</a:t>
            </a:r>
            <a:endParaRPr b="1" sz="700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86" name="Google Shape;186;p14"/>
          <p:cNvSpPr/>
          <p:nvPr/>
        </p:nvSpPr>
        <p:spPr>
          <a:xfrm>
            <a:off x="3113947" y="239889"/>
            <a:ext cx="365700" cy="1371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sq" cmpd="sng" w="9525">
            <a:solidFill>
              <a:srgbClr val="9D9F9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latin typeface="Verizon NHG TX"/>
                <a:ea typeface="Verizon NHG TX"/>
                <a:cs typeface="Verizon NHG TX"/>
                <a:sym typeface="Verizon NHG TX"/>
              </a:rPr>
              <a:t>0</a:t>
            </a:r>
            <a:endParaRPr b="1" sz="700">
              <a:solidFill>
                <a:srgbClr val="000000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"/>
          <p:cNvSpPr txBox="1"/>
          <p:nvPr>
            <p:ph idx="12" type="sldNum"/>
          </p:nvPr>
        </p:nvSpPr>
        <p:spPr>
          <a:xfrm>
            <a:off x="8763000" y="46866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2" name="Google Shape;192;p15"/>
          <p:cNvSpPr txBox="1"/>
          <p:nvPr/>
        </p:nvSpPr>
        <p:spPr>
          <a:xfrm>
            <a:off x="3028625" y="115000"/>
            <a:ext cx="575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rPr>
              <a:t>Salesforce &amp; B2B Wireless - Assisted Channel</a:t>
            </a:r>
            <a:endParaRPr/>
          </a:p>
        </p:txBody>
      </p:sp>
      <p:sp>
        <p:nvSpPr>
          <p:cNvPr id="193" name="Google Shape;193;p15"/>
          <p:cNvSpPr txBox="1"/>
          <p:nvPr/>
        </p:nvSpPr>
        <p:spPr>
          <a:xfrm>
            <a:off x="886800" y="923775"/>
            <a:ext cx="3219600" cy="8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rPr>
              <a:t>Ashish Ben</a:t>
            </a:r>
            <a:endParaRPr b="1" sz="1800">
              <a:solidFill>
                <a:schemeClr val="dk1"/>
              </a:solidFill>
              <a:latin typeface="Verizon NHG DS"/>
              <a:ea typeface="Verizon NHG DS"/>
              <a:cs typeface="Verizon NHG DS"/>
              <a:sym typeface="Verizon NHG D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Sr Mgr</a:t>
            </a:r>
            <a:endParaRPr b="1" sz="8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8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Wireless &amp; Wireline SF B2B; B2Bgo; iQBR; Marketo (VES/VzW)</a:t>
            </a:r>
            <a:endParaRPr b="1" sz="8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94" name="Google Shape;194;p15"/>
          <p:cNvSpPr/>
          <p:nvPr/>
        </p:nvSpPr>
        <p:spPr>
          <a:xfrm>
            <a:off x="3031924" y="1251714"/>
            <a:ext cx="365700" cy="1371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chemeClr val="lt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2</a:t>
            </a:r>
            <a:endParaRPr b="1" sz="700">
              <a:solidFill>
                <a:schemeClr val="lt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95" name="Google Shape;195;p15"/>
          <p:cNvSpPr/>
          <p:nvPr/>
        </p:nvSpPr>
        <p:spPr>
          <a:xfrm>
            <a:off x="3417072" y="1251714"/>
            <a:ext cx="365700" cy="1371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sq" cmpd="sng" w="9525">
            <a:solidFill>
              <a:srgbClr val="9D9F9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latin typeface="Verizon NHG TX"/>
                <a:ea typeface="Verizon NHG TX"/>
                <a:cs typeface="Verizon NHG TX"/>
                <a:sym typeface="Verizon NHG TX"/>
              </a:rPr>
              <a:t>11</a:t>
            </a:r>
            <a:endParaRPr b="1" sz="700">
              <a:solidFill>
                <a:srgbClr val="000000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96" name="Google Shape;196;p15"/>
          <p:cNvSpPr/>
          <p:nvPr/>
        </p:nvSpPr>
        <p:spPr>
          <a:xfrm>
            <a:off x="2646776" y="1251714"/>
            <a:ext cx="365700" cy="137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sq" cmpd="sng" w="9525">
            <a:solidFill>
              <a:srgbClr val="9B1F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chemeClr val="lt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 5</a:t>
            </a:r>
            <a:endParaRPr b="1" sz="700">
              <a:solidFill>
                <a:schemeClr val="lt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97" name="Google Shape;197;p15"/>
          <p:cNvSpPr txBox="1"/>
          <p:nvPr/>
        </p:nvSpPr>
        <p:spPr>
          <a:xfrm>
            <a:off x="346675" y="91975"/>
            <a:ext cx="2808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rPr>
              <a:t>Nicole Sohoni </a:t>
            </a:r>
            <a:endParaRPr b="1" sz="1800">
              <a:solidFill>
                <a:schemeClr val="dk1"/>
              </a:solidFill>
              <a:latin typeface="Verizon NHG DS"/>
              <a:ea typeface="Verizon NHG DS"/>
              <a:cs typeface="Verizon NHG DS"/>
              <a:sym typeface="Verizon NHG DS"/>
            </a:endParaRPr>
          </a:p>
        </p:txBody>
      </p:sp>
      <p:sp>
        <p:nvSpPr>
          <p:cNvPr id="198" name="Google Shape;198;p15"/>
          <p:cNvSpPr txBox="1"/>
          <p:nvPr/>
        </p:nvSpPr>
        <p:spPr>
          <a:xfrm>
            <a:off x="5342100" y="919200"/>
            <a:ext cx="3219600" cy="8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rPr>
              <a:t>Madhuri Muluka</a:t>
            </a:r>
            <a:endParaRPr b="1" sz="1800">
              <a:solidFill>
                <a:schemeClr val="dk1"/>
              </a:solidFill>
              <a:latin typeface="Verizon NHG DS"/>
              <a:ea typeface="Verizon NHG DS"/>
              <a:cs typeface="Verizon NHG DS"/>
              <a:sym typeface="Verizon NHG D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Sr Mgr</a:t>
            </a:r>
            <a:endParaRPr b="1" sz="8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8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 ezTracker; CERs; Vz2; ezQuote; Territory Manager</a:t>
            </a:r>
            <a:endParaRPr b="1" sz="8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99" name="Google Shape;199;p15"/>
          <p:cNvSpPr/>
          <p:nvPr/>
        </p:nvSpPr>
        <p:spPr>
          <a:xfrm>
            <a:off x="7487224" y="1247139"/>
            <a:ext cx="365700" cy="1371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chemeClr val="lt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9</a:t>
            </a:r>
            <a:endParaRPr b="1" sz="700">
              <a:solidFill>
                <a:schemeClr val="lt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200" name="Google Shape;200;p15"/>
          <p:cNvSpPr/>
          <p:nvPr/>
        </p:nvSpPr>
        <p:spPr>
          <a:xfrm>
            <a:off x="7872372" y="1247139"/>
            <a:ext cx="365700" cy="1371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sq" cmpd="sng" w="9525">
            <a:solidFill>
              <a:srgbClr val="9D9F9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latin typeface="Verizon NHG TX"/>
                <a:ea typeface="Verizon NHG TX"/>
                <a:cs typeface="Verizon NHG TX"/>
                <a:sym typeface="Verizon NHG TX"/>
              </a:rPr>
              <a:t>17</a:t>
            </a:r>
            <a:endParaRPr b="1" sz="700">
              <a:solidFill>
                <a:srgbClr val="000000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201" name="Google Shape;201;p15"/>
          <p:cNvSpPr/>
          <p:nvPr/>
        </p:nvSpPr>
        <p:spPr>
          <a:xfrm>
            <a:off x="7102076" y="1247139"/>
            <a:ext cx="365700" cy="137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sq" cmpd="sng" w="9525">
            <a:solidFill>
              <a:srgbClr val="9B1F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chemeClr val="lt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  6</a:t>
            </a:r>
            <a:endParaRPr b="1" sz="700">
              <a:solidFill>
                <a:schemeClr val="lt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202" name="Google Shape;202;p15"/>
          <p:cNvSpPr txBox="1"/>
          <p:nvPr/>
        </p:nvSpPr>
        <p:spPr>
          <a:xfrm>
            <a:off x="5369425" y="1932038"/>
            <a:ext cx="3219600" cy="8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rPr>
              <a:t>Poppy Javid</a:t>
            </a:r>
            <a:endParaRPr b="1" sz="1800">
              <a:solidFill>
                <a:schemeClr val="dk1"/>
              </a:solidFill>
              <a:latin typeface="Verizon NHG DS"/>
              <a:ea typeface="Verizon NHG DS"/>
              <a:cs typeface="Verizon NHG DS"/>
              <a:sym typeface="Verizon NHG D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Sr Mgr</a:t>
            </a:r>
            <a:endParaRPr b="1" sz="8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8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Wireless &amp; Wireline Data Integrations; Partner Channel; BASE; SMBC;  BCC.</a:t>
            </a:r>
            <a:endParaRPr b="1" sz="8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203" name="Google Shape;203;p15"/>
          <p:cNvSpPr txBox="1"/>
          <p:nvPr/>
        </p:nvSpPr>
        <p:spPr>
          <a:xfrm>
            <a:off x="886800" y="2015613"/>
            <a:ext cx="3219600" cy="8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rPr>
              <a:t>Jenny Ward</a:t>
            </a:r>
            <a:endParaRPr b="1" sz="1800">
              <a:solidFill>
                <a:schemeClr val="dk1"/>
              </a:solidFill>
              <a:latin typeface="Verizon NHG DS"/>
              <a:ea typeface="Verizon NHG DS"/>
              <a:cs typeface="Verizon NHG DS"/>
              <a:sym typeface="Verizon NHG D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Sr Mgr</a:t>
            </a:r>
            <a:endParaRPr b="1" sz="8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80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VzConnect</a:t>
            </a:r>
            <a:endParaRPr b="1" sz="80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graphicFrame>
        <p:nvGraphicFramePr>
          <p:cNvPr id="204" name="Google Shape;204;p15"/>
          <p:cNvGraphicFramePr/>
          <p:nvPr/>
        </p:nvGraphicFramePr>
        <p:xfrm>
          <a:off x="1020713" y="30488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{965EDF2F-B4EB-40D3-8F1B-22EFEAA59F03}</a:tableStyleId>
              </a:tblPr>
              <a:tblGrid>
                <a:gridCol w="382900"/>
                <a:gridCol w="1439350"/>
                <a:gridCol w="382900"/>
                <a:gridCol w="1185300"/>
              </a:tblGrid>
              <a:tr h="394900"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                   Erik Augustine Krevh</a:t>
                      </a:r>
                      <a:r>
                        <a:rPr b="1" lang="en-US" sz="700">
                          <a:solidFill>
                            <a:schemeClr val="dk1"/>
                          </a:solidFill>
                          <a:latin typeface="Verizon NHG TX"/>
                          <a:ea typeface="Verizon NHG TX"/>
                          <a:cs typeface="Verizon NHG TX"/>
                          <a:sym typeface="Verizon NHG TX"/>
                        </a:rPr>
                        <a:t>                                                                                  </a:t>
                      </a:r>
                      <a:endParaRPr b="1" sz="700">
                        <a:solidFill>
                          <a:schemeClr val="dk1"/>
                        </a:solidFill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solidFill>
                          <a:schemeClr val="dk1"/>
                        </a:solidFill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</a:tr>
              <a:tr h="193450"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00"/>
                        <a:t>VzC Business System Administration</a:t>
                      </a:r>
                      <a:endParaRPr b="1" sz="700">
                        <a:solidFill>
                          <a:schemeClr val="dk1"/>
                        </a:solidFill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205" name="Google Shape;205;p15"/>
          <p:cNvGraphicFramePr/>
          <p:nvPr/>
        </p:nvGraphicFramePr>
        <p:xfrm>
          <a:off x="1008125" y="40478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{965EDF2F-B4EB-40D3-8F1B-22EFEAA59F03}</a:tableStyleId>
              </a:tblPr>
              <a:tblGrid>
                <a:gridCol w="382900"/>
                <a:gridCol w="1439350"/>
                <a:gridCol w="382900"/>
                <a:gridCol w="1191775"/>
              </a:tblGrid>
              <a:tr h="394900"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                   Vasanth Parvatagiri</a:t>
                      </a:r>
                      <a:endParaRPr b="1" sz="800"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</a:tr>
              <a:tr h="193450"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00"/>
                        <a:t>VzC Development</a:t>
                      </a:r>
                      <a:endParaRPr b="1" sz="700">
                        <a:solidFill>
                          <a:schemeClr val="dk1"/>
                        </a:solidFill>
                        <a:latin typeface="Verizon NHG TX"/>
                        <a:ea typeface="Verizon NHG TX"/>
                        <a:cs typeface="Verizon NHG TX"/>
                        <a:sym typeface="Verizon NHG TX"/>
                      </a:endParaRPr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</a:tr>
            </a:tbl>
          </a:graphicData>
        </a:graphic>
      </p:graphicFrame>
      <p:sp>
        <p:nvSpPr>
          <p:cNvPr id="206" name="Google Shape;206;p15"/>
          <p:cNvSpPr/>
          <p:nvPr/>
        </p:nvSpPr>
        <p:spPr>
          <a:xfrm>
            <a:off x="3206061" y="4205964"/>
            <a:ext cx="365700" cy="1371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chemeClr val="lt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 3</a:t>
            </a:r>
            <a:endParaRPr b="1" sz="700">
              <a:solidFill>
                <a:schemeClr val="lt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207" name="Google Shape;207;p15"/>
          <p:cNvSpPr/>
          <p:nvPr/>
        </p:nvSpPr>
        <p:spPr>
          <a:xfrm>
            <a:off x="3571759" y="4205964"/>
            <a:ext cx="365700" cy="1371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sq" cmpd="sng" w="9525">
            <a:solidFill>
              <a:srgbClr val="9D9F9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latin typeface="Verizon NHG TX"/>
                <a:ea typeface="Verizon NHG TX"/>
                <a:cs typeface="Verizon NHG TX"/>
                <a:sym typeface="Verizon NHG TX"/>
              </a:rPr>
              <a:t>0</a:t>
            </a:r>
            <a:endParaRPr b="1" sz="700">
              <a:solidFill>
                <a:srgbClr val="000000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208" name="Google Shape;208;p15"/>
          <p:cNvSpPr/>
          <p:nvPr/>
        </p:nvSpPr>
        <p:spPr>
          <a:xfrm>
            <a:off x="2840363" y="4205964"/>
            <a:ext cx="365700" cy="137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sq" cmpd="sng" w="9525">
            <a:solidFill>
              <a:srgbClr val="9B1F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chemeClr val="lt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1</a:t>
            </a:r>
            <a:endParaRPr b="1" sz="700">
              <a:solidFill>
                <a:schemeClr val="lt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pic>
        <p:nvPicPr>
          <p:cNvPr id="209" name="Google Shape;20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075" y="1772200"/>
            <a:ext cx="570300" cy="570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10" name="Google Shape;21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838" y="2784950"/>
            <a:ext cx="640200" cy="6402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11" name="Google Shape;21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6663" y="791463"/>
            <a:ext cx="611400" cy="6114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12" name="Google Shape;21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7938" y="3756825"/>
            <a:ext cx="640200" cy="6402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13" name="Google Shape;213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03738" y="791463"/>
            <a:ext cx="640200" cy="6402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14" name="Google Shape;214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99650" y="1732600"/>
            <a:ext cx="611400" cy="611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15" name="Google Shape;215;p15"/>
          <p:cNvSpPr/>
          <p:nvPr/>
        </p:nvSpPr>
        <p:spPr>
          <a:xfrm>
            <a:off x="3031924" y="2343552"/>
            <a:ext cx="365700" cy="1371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chemeClr val="lt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 0</a:t>
            </a:r>
            <a:endParaRPr b="1" sz="700">
              <a:solidFill>
                <a:schemeClr val="lt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216" name="Google Shape;216;p15"/>
          <p:cNvSpPr/>
          <p:nvPr/>
        </p:nvSpPr>
        <p:spPr>
          <a:xfrm>
            <a:off x="3417072" y="2343552"/>
            <a:ext cx="365700" cy="1371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sq" cmpd="sng" w="9525">
            <a:solidFill>
              <a:srgbClr val="9D9F9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latin typeface="Verizon NHG TX"/>
                <a:ea typeface="Verizon NHG TX"/>
                <a:cs typeface="Verizon NHG TX"/>
                <a:sym typeface="Verizon NHG TX"/>
              </a:rPr>
              <a:t>41</a:t>
            </a:r>
            <a:endParaRPr b="1" sz="700">
              <a:solidFill>
                <a:srgbClr val="000000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217" name="Google Shape;217;p15"/>
          <p:cNvSpPr/>
          <p:nvPr/>
        </p:nvSpPr>
        <p:spPr>
          <a:xfrm>
            <a:off x="2646776" y="2343552"/>
            <a:ext cx="365700" cy="137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sq" cmpd="sng" w="9525">
            <a:solidFill>
              <a:srgbClr val="9B1F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chemeClr val="lt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4</a:t>
            </a:r>
            <a:endParaRPr b="1" sz="700">
              <a:solidFill>
                <a:schemeClr val="lt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218" name="Google Shape;218;p15"/>
          <p:cNvSpPr/>
          <p:nvPr/>
        </p:nvSpPr>
        <p:spPr>
          <a:xfrm>
            <a:off x="3513384" y="3152789"/>
            <a:ext cx="365700" cy="1371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sq" cmpd="sng" w="9525">
            <a:solidFill>
              <a:srgbClr val="9D9F9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latin typeface="Verizon NHG TX"/>
                <a:ea typeface="Verizon NHG TX"/>
                <a:cs typeface="Verizon NHG TX"/>
                <a:sym typeface="Verizon NHG TX"/>
              </a:rPr>
              <a:t>0</a:t>
            </a:r>
            <a:endParaRPr b="1" sz="700">
              <a:solidFill>
                <a:srgbClr val="000000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219" name="Google Shape;219;p15"/>
          <p:cNvSpPr/>
          <p:nvPr/>
        </p:nvSpPr>
        <p:spPr>
          <a:xfrm>
            <a:off x="2749476" y="3152789"/>
            <a:ext cx="365700" cy="137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sq" cmpd="sng" w="9525">
            <a:solidFill>
              <a:srgbClr val="9B1F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chemeClr val="lt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5</a:t>
            </a:r>
            <a:endParaRPr b="1" sz="700">
              <a:solidFill>
                <a:schemeClr val="lt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220" name="Google Shape;220;p15"/>
          <p:cNvSpPr/>
          <p:nvPr/>
        </p:nvSpPr>
        <p:spPr>
          <a:xfrm>
            <a:off x="3137961" y="3152789"/>
            <a:ext cx="365700" cy="1371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chemeClr val="lt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  2 </a:t>
            </a:r>
            <a:endParaRPr b="1" sz="700">
              <a:solidFill>
                <a:schemeClr val="lt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221" name="Google Shape;221;p15"/>
          <p:cNvSpPr/>
          <p:nvPr/>
        </p:nvSpPr>
        <p:spPr>
          <a:xfrm>
            <a:off x="7514549" y="2259977"/>
            <a:ext cx="365700" cy="1371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chemeClr val="lt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11</a:t>
            </a:r>
            <a:endParaRPr b="1" sz="700">
              <a:solidFill>
                <a:schemeClr val="lt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222" name="Google Shape;222;p15"/>
          <p:cNvSpPr/>
          <p:nvPr/>
        </p:nvSpPr>
        <p:spPr>
          <a:xfrm>
            <a:off x="7129401" y="2259977"/>
            <a:ext cx="365700" cy="137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sq" cmpd="sng" w="9525">
            <a:solidFill>
              <a:srgbClr val="9B1F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chemeClr val="lt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 7</a:t>
            </a:r>
            <a:endParaRPr b="1" sz="700">
              <a:solidFill>
                <a:schemeClr val="lt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223" name="Google Shape;223;p15"/>
          <p:cNvSpPr/>
          <p:nvPr/>
        </p:nvSpPr>
        <p:spPr>
          <a:xfrm>
            <a:off x="7899697" y="2259977"/>
            <a:ext cx="365700" cy="1371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sq" cmpd="sng" w="9525">
            <a:solidFill>
              <a:srgbClr val="9D9F9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latin typeface="Verizon NHG TX"/>
                <a:ea typeface="Verizon NHG TX"/>
                <a:cs typeface="Verizon NHG TX"/>
                <a:sym typeface="Verizon NHG TX"/>
              </a:rPr>
              <a:t>5</a:t>
            </a:r>
            <a:endParaRPr b="1" sz="700">
              <a:solidFill>
                <a:srgbClr val="000000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224" name="Google Shape;224;p15"/>
          <p:cNvSpPr/>
          <p:nvPr/>
        </p:nvSpPr>
        <p:spPr>
          <a:xfrm>
            <a:off x="2343649" y="239889"/>
            <a:ext cx="365700" cy="1371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chemeClr val="lt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 4</a:t>
            </a:r>
            <a:endParaRPr b="1" sz="700">
              <a:solidFill>
                <a:schemeClr val="lt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225" name="Google Shape;225;p15"/>
          <p:cNvSpPr/>
          <p:nvPr/>
        </p:nvSpPr>
        <p:spPr>
          <a:xfrm>
            <a:off x="2728797" y="239889"/>
            <a:ext cx="365700" cy="1371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sq" cmpd="sng" w="9525">
            <a:solidFill>
              <a:srgbClr val="9D9F9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latin typeface="Verizon NHG TX"/>
                <a:ea typeface="Verizon NHG TX"/>
                <a:cs typeface="Verizon NHG TX"/>
                <a:sym typeface="Verizon NHG TX"/>
              </a:rPr>
              <a:t>0</a:t>
            </a:r>
            <a:endParaRPr b="1" sz="700">
              <a:solidFill>
                <a:srgbClr val="000000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226" name="Google Shape;226;p15"/>
          <p:cNvSpPr/>
          <p:nvPr/>
        </p:nvSpPr>
        <p:spPr>
          <a:xfrm>
            <a:off x="1958501" y="239889"/>
            <a:ext cx="365700" cy="137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sq" cmpd="sng" w="9525">
            <a:solidFill>
              <a:srgbClr val="9B1F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chemeClr val="lt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10  </a:t>
            </a:r>
            <a:endParaRPr b="1" sz="700">
              <a:solidFill>
                <a:schemeClr val="lt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227" name="Google Shape;227;p15"/>
          <p:cNvSpPr/>
          <p:nvPr/>
        </p:nvSpPr>
        <p:spPr>
          <a:xfrm>
            <a:off x="8253372" y="1247139"/>
            <a:ext cx="365700" cy="1371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sq" cmpd="sng" w="9525">
            <a:solidFill>
              <a:srgbClr val="9D9F9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latin typeface="Verizon NHG TX"/>
                <a:ea typeface="Verizon NHG TX"/>
                <a:cs typeface="Verizon NHG TX"/>
                <a:sym typeface="Verizon NHG TX"/>
              </a:rPr>
              <a:t>3</a:t>
            </a:r>
            <a:endParaRPr b="1" sz="700">
              <a:solidFill>
                <a:srgbClr val="000000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228" name="Google Shape;228;p15"/>
          <p:cNvSpPr/>
          <p:nvPr/>
        </p:nvSpPr>
        <p:spPr>
          <a:xfrm>
            <a:off x="8280697" y="2259977"/>
            <a:ext cx="365700" cy="1371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sq" cmpd="sng" w="9525">
            <a:solidFill>
              <a:srgbClr val="9D9F9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latin typeface="Verizon NHG TX"/>
                <a:ea typeface="Verizon NHG TX"/>
                <a:cs typeface="Verizon NHG TX"/>
                <a:sym typeface="Verizon NHG TX"/>
              </a:rPr>
              <a:t>2</a:t>
            </a:r>
            <a:endParaRPr b="1" sz="700">
              <a:solidFill>
                <a:srgbClr val="000000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229" name="Google Shape;229;p15"/>
          <p:cNvSpPr/>
          <p:nvPr/>
        </p:nvSpPr>
        <p:spPr>
          <a:xfrm>
            <a:off x="3798072" y="1251714"/>
            <a:ext cx="365700" cy="1371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sq" cmpd="sng" w="9525">
            <a:solidFill>
              <a:srgbClr val="9D9F9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latin typeface="Verizon NHG TX"/>
                <a:ea typeface="Verizon NHG TX"/>
                <a:cs typeface="Verizon NHG TX"/>
                <a:sym typeface="Verizon NHG TX"/>
              </a:rPr>
              <a:t>7</a:t>
            </a:r>
            <a:endParaRPr b="1" sz="700">
              <a:solidFill>
                <a:srgbClr val="000000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230" name="Google Shape;230;p15"/>
          <p:cNvSpPr/>
          <p:nvPr/>
        </p:nvSpPr>
        <p:spPr>
          <a:xfrm>
            <a:off x="3952759" y="4205964"/>
            <a:ext cx="365700" cy="1371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sq" cmpd="sng" w="9525">
            <a:solidFill>
              <a:srgbClr val="9D9F9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latin typeface="Verizon NHG TX"/>
                <a:ea typeface="Verizon NHG TX"/>
                <a:cs typeface="Verizon NHG TX"/>
                <a:sym typeface="Verizon NHG TX"/>
              </a:rPr>
              <a:t>0</a:t>
            </a:r>
            <a:endParaRPr b="1" sz="700">
              <a:solidFill>
                <a:srgbClr val="000000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231" name="Google Shape;231;p15"/>
          <p:cNvSpPr/>
          <p:nvPr/>
        </p:nvSpPr>
        <p:spPr>
          <a:xfrm>
            <a:off x="3798072" y="2343552"/>
            <a:ext cx="365700" cy="1371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sq" cmpd="sng" w="9525">
            <a:solidFill>
              <a:srgbClr val="9D9F9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latin typeface="Verizon NHG TX"/>
                <a:ea typeface="Verizon NHG TX"/>
                <a:cs typeface="Verizon NHG TX"/>
                <a:sym typeface="Verizon NHG TX"/>
              </a:rPr>
              <a:t>41</a:t>
            </a:r>
            <a:endParaRPr b="1" sz="700">
              <a:solidFill>
                <a:srgbClr val="000000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232" name="Google Shape;232;p15"/>
          <p:cNvSpPr/>
          <p:nvPr/>
        </p:nvSpPr>
        <p:spPr>
          <a:xfrm>
            <a:off x="3894384" y="3152789"/>
            <a:ext cx="365700" cy="1371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sq" cmpd="sng" w="9525">
            <a:solidFill>
              <a:srgbClr val="9D9F9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latin typeface="Verizon NHG TX"/>
                <a:ea typeface="Verizon NHG TX"/>
                <a:cs typeface="Verizon NHG TX"/>
                <a:sym typeface="Verizon NHG TX"/>
              </a:rPr>
              <a:t>0</a:t>
            </a:r>
            <a:endParaRPr b="1" sz="700">
              <a:solidFill>
                <a:srgbClr val="000000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233" name="Google Shape;233;p15"/>
          <p:cNvSpPr/>
          <p:nvPr/>
        </p:nvSpPr>
        <p:spPr>
          <a:xfrm>
            <a:off x="3113947" y="239889"/>
            <a:ext cx="365700" cy="1371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sq" cmpd="sng" w="9525">
            <a:solidFill>
              <a:srgbClr val="9D9F9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latin typeface="Verizon NHG TX"/>
                <a:ea typeface="Verizon NHG TX"/>
                <a:cs typeface="Verizon NHG TX"/>
                <a:sym typeface="Verizon NHG TX"/>
              </a:rPr>
              <a:t>0</a:t>
            </a:r>
            <a:endParaRPr b="1" sz="700">
              <a:solidFill>
                <a:srgbClr val="000000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erizon PowerPoint 2017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D52B1E"/>
      </a:accent1>
      <a:accent2>
        <a:srgbClr val="D8DADA"/>
      </a:accent2>
      <a:accent3>
        <a:srgbClr val="FFBC3D"/>
      </a:accent3>
      <a:accent4>
        <a:srgbClr val="ED7000"/>
      </a:accent4>
      <a:accent5>
        <a:srgbClr val="00AC3E"/>
      </a:accent5>
      <a:accent6>
        <a:srgbClr val="0088CE"/>
      </a:accent6>
      <a:hlink>
        <a:srgbClr val="000000"/>
      </a:hlink>
      <a:folHlink>
        <a:srgbClr val="0088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