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49" r:id="rId5"/>
    <p:sldMasterId id="2147483750" r:id="rId6"/>
    <p:sldMasterId id="214748375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9144000" cy="6858000"/>
  <p:embeddedFontLst>
    <p:embeddedFont>
      <p:font typeface="Verizon NHG TX"/>
      <p:regular r:id="rId29"/>
      <p:bold r:id="rId30"/>
      <p:italic r:id="rId31"/>
      <p:boldItalic r:id="rId32"/>
    </p:embeddedFont>
    <p:embeddedFont>
      <p:font typeface="Verizon NHG D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048">
          <p15:clr>
            <a:srgbClr val="A4A3A4"/>
          </p15:clr>
        </p15:guide>
        <p15:guide id="2" pos="2016">
          <p15:clr>
            <a:srgbClr val="A4A3A4"/>
          </p15:clr>
        </p15:guide>
        <p15:guide id="3" orient="horz" pos="1596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C4254E-95C4-46B4-8D11-B59179D54280}">
  <a:tblStyle styleId="{CEC4254E-95C4-46B4-8D11-B59179D54280}" styleName="Table_0">
    <a:wholeTbl>
      <a:tcTxStyle b="off" i="off">
        <a:font>
          <a:latin typeface="Verizon NHG TX"/>
          <a:ea typeface="Verizon NHG TX"/>
          <a:cs typeface="Verizon NHG TX"/>
        </a:font>
        <a:srgbClr val="333333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F6F6F6"/>
          </a:solidFill>
        </a:fill>
      </a:tcStyle>
    </a:band1H>
    <a:band2H>
      <a:tcTxStyle/>
      <a:tcStyle>
        <a:fill>
          <a:solidFill>
            <a:srgbClr val="FFFFFF">
              <a:alpha val="0"/>
            </a:srgbClr>
          </a:solidFill>
        </a:fill>
      </a:tcStyle>
    </a:band2H>
    <a:band1V>
      <a:tcTxStyle/>
      <a:tcStyle>
        <a:fill>
          <a:solidFill>
            <a:srgbClr val="F6F6F6"/>
          </a:solidFill>
        </a:fill>
      </a:tcStyle>
    </a:band1V>
    <a:band2V>
      <a:tcTxStyle/>
      <a:tcStyle>
        <a:fill>
          <a:solidFill>
            <a:srgbClr val="FFFFFF">
              <a:alpha val="0"/>
            </a:srgbClr>
          </a:solidFill>
        </a:fill>
      </a:tcStyle>
    </a:band2V>
    <a:lastCol>
      <a:tcTxStyle b="on" i="off">
        <a:font>
          <a:latin typeface="Verizon NHG TX"/>
          <a:ea typeface="Verizon NHG TX"/>
          <a:cs typeface="Verizon NHG TX"/>
        </a:font>
        <a:srgbClr val="000000"/>
      </a:tcTxStyle>
    </a:lastCol>
    <a:firstCol>
      <a:tcTxStyle b="on" i="off">
        <a:font>
          <a:latin typeface="Verizon NHG TX"/>
          <a:ea typeface="Verizon NHG TX"/>
          <a:cs typeface="Verizon NHG TX"/>
        </a:font>
        <a:srgbClr val="000000"/>
      </a:tcTxStyle>
    </a:firstCol>
    <a:lastRow>
      <a:tcTxStyle b="on" i="off">
        <a:font>
          <a:latin typeface="Verizon NHG TX"/>
          <a:ea typeface="Verizon NHG TX"/>
          <a:cs typeface="Verizon NHG TX"/>
        </a:font>
        <a:srgbClr val="000000"/>
      </a:tcTxStyle>
      <a:tcStyle>
        <a:tcBdr>
          <a:top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izon NHG TX"/>
          <a:ea typeface="Verizon NHG TX"/>
          <a:cs typeface="Verizon NHG TX"/>
        </a:font>
        <a:srgbClr val="000000"/>
      </a:tcTxStyle>
      <a:tcStyle>
        <a:tcBdr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9D92DF73-4283-431F-99A3-AD02897354D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48"/>
        <p:guide pos="2016"/>
        <p:guide pos="1596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VerizonNHGTX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VerizonNHGTX-italic.fntdata"/><Relationship Id="rId30" Type="http://schemas.openxmlformats.org/officeDocument/2006/relationships/font" Target="fonts/VerizonNHGTX-bold.fntdata"/><Relationship Id="rId11" Type="http://schemas.openxmlformats.org/officeDocument/2006/relationships/slide" Target="slides/slide3.xml"/><Relationship Id="rId33" Type="http://schemas.openxmlformats.org/officeDocument/2006/relationships/font" Target="fonts/VerizonNHGDS-regular.fntdata"/><Relationship Id="rId10" Type="http://schemas.openxmlformats.org/officeDocument/2006/relationships/slide" Target="slides/slide2.xml"/><Relationship Id="rId32" Type="http://schemas.openxmlformats.org/officeDocument/2006/relationships/font" Target="fonts/VerizonNHGTX-boldItalic.fntdata"/><Relationship Id="rId13" Type="http://schemas.openxmlformats.org/officeDocument/2006/relationships/slide" Target="slides/slide5.xml"/><Relationship Id="rId35" Type="http://schemas.openxmlformats.org/officeDocument/2006/relationships/font" Target="fonts/VerizonNHGDS-italic.fntdata"/><Relationship Id="rId12" Type="http://schemas.openxmlformats.org/officeDocument/2006/relationships/slide" Target="slides/slide4.xml"/><Relationship Id="rId34" Type="http://schemas.openxmlformats.org/officeDocument/2006/relationships/font" Target="fonts/VerizonNHGD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VerizonNHGD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eue Haas Grotesk Text Std"/>
              <a:ea typeface="Neue Haas Grotesk Text Std"/>
              <a:cs typeface="Neue Haas Grotesk Text Std"/>
              <a:sym typeface="Neue Haas Grotesk Text St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:notes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50" name="Google Shape;550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d66d2babc_0_202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d66d2babc_0_202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9d66d2babc_0_202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d66d2babc_0_152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9d66d2babc_0_1529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9d66d2babc_0_152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6e0eb4206_0_825:notes"/>
          <p:cNvSpPr txBox="1"/>
          <p:nvPr>
            <p:ph idx="1" type="body"/>
          </p:nvPr>
        </p:nvSpPr>
        <p:spPr>
          <a:xfrm>
            <a:off x="508000" y="3257551"/>
            <a:ext cx="8127900" cy="3086100"/>
          </a:xfrm>
          <a:prstGeom prst="rect">
            <a:avLst/>
          </a:prstGeom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a6e0eb4206_0_825:notes"/>
          <p:cNvSpPr/>
          <p:nvPr>
            <p:ph idx="2" type="sldImg"/>
          </p:nvPr>
        </p:nvSpPr>
        <p:spPr>
          <a:xfrm>
            <a:off x="2273525" y="514660"/>
            <a:ext cx="45969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3cf36294b_0_64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3cf36294b_0_644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53cf36294b_0_64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a6e0eb4206_0_29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a6e0eb4206_0_29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ga6e0eb4206_0_29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9d66d2babc_0_546:notes"/>
          <p:cNvSpPr txBox="1"/>
          <p:nvPr>
            <p:ph idx="1" type="body"/>
          </p:nvPr>
        </p:nvSpPr>
        <p:spPr>
          <a:xfrm>
            <a:off x="508000" y="3257551"/>
            <a:ext cx="8127900" cy="3086100"/>
          </a:xfrm>
          <a:prstGeom prst="rect">
            <a:avLst/>
          </a:prstGeom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9d66d2babc_0_546:notes"/>
          <p:cNvSpPr/>
          <p:nvPr>
            <p:ph idx="2" type="sldImg"/>
          </p:nvPr>
        </p:nvSpPr>
        <p:spPr>
          <a:xfrm>
            <a:off x="2273525" y="514660"/>
            <a:ext cx="45969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9d66d2babc_0_73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g9d66d2babc_0_733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Sales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Simplify engagement within SFDC screens to minimize data gathering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Visibility to all “in-flight” requests from home tab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Instant identification of COE resource assigned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Single engagement until request finally complete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Consistent delivery of documents and case artifacts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Instant COE dialog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COE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Improve quality and consistency of requests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Enable view of workflow queue, SLA and critical issues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Easy mechanism to provide ongoing updates outside email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Simplify delivery of documents and information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Fair inclusion of field time with case performance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Instant Sales dialog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2" name="Google Shape;1332;g9d66d2babc_0_73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53cf36294b_0_65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53cf36294b_0_65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g53cf36294b_0_65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bc19da879a_2_23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bc19da879a_2_232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gbc19da879a_2_23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bc19da879a_2_46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bc19da879a_2_464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gbc19da879a_2_46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3cf36294b_0_63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3cf36294b_0_638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53cf36294b_0_63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bc19da879a_2_4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bc19da879a_2_495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gbc19da879a_2_49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3cf36294b_0_108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53cf36294b_0_10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3cf36294b_0_42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3cf36294b_0_425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53cf36294b_0_42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3cf36294b_0_65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3cf36294b_0_659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53cf36294b_0_65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d66d2babc_0_273:notes"/>
          <p:cNvSpPr txBox="1"/>
          <p:nvPr>
            <p:ph idx="1" type="body"/>
          </p:nvPr>
        </p:nvSpPr>
        <p:spPr>
          <a:xfrm>
            <a:off x="508000" y="3257551"/>
            <a:ext cx="8127900" cy="3086100"/>
          </a:xfrm>
          <a:prstGeom prst="rect">
            <a:avLst/>
          </a:prstGeom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9d66d2babc_0_273:notes"/>
          <p:cNvSpPr/>
          <p:nvPr>
            <p:ph idx="2" type="sldImg"/>
          </p:nvPr>
        </p:nvSpPr>
        <p:spPr>
          <a:xfrm>
            <a:off x="2273525" y="514660"/>
            <a:ext cx="45969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d66d2babc_0_66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d66d2babc_0_66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9d66d2babc_0_66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9d66d2babc_0_80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9d66d2babc_0_808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9d66d2babc_0_80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9d66d2babc_0_1092:notes"/>
          <p:cNvSpPr/>
          <p:nvPr>
            <p:ph idx="2" type="sldImg"/>
          </p:nvPr>
        </p:nvSpPr>
        <p:spPr>
          <a:xfrm>
            <a:off x="1285875" y="514350"/>
            <a:ext cx="25719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9d66d2babc_0_1092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9d66d2babc_0_109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jpg"/><Relationship Id="rId3" Type="http://schemas.openxmlformats.org/officeDocument/2006/relationships/image" Target="../media/image2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9.jpg"/><Relationship Id="rId3" Type="http://schemas.openxmlformats.org/officeDocument/2006/relationships/image" Target="../media/image27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8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0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7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3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8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3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0" i="0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594359"/>
            <a:ext cx="7086600" cy="14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2057400"/>
            <a:ext cx="7086600" cy="241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58200" y="469373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Two Column Content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3"/>
          <p:cNvSpPr txBox="1"/>
          <p:nvPr>
            <p:ph idx="10" type="dt"/>
          </p:nvPr>
        </p:nvSpPr>
        <p:spPr>
          <a:xfrm>
            <a:off x="7543800" y="470001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37" name="Google Shape;537;p10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8" name="Google Shape;538;p10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103"/>
          <p:cNvSpPr txBox="1"/>
          <p:nvPr>
            <p:ph idx="1" type="body"/>
          </p:nvPr>
        </p:nvSpPr>
        <p:spPr>
          <a:xfrm>
            <a:off x="4782313" y="1459230"/>
            <a:ext cx="3904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0" name="Google Shape;540;p103"/>
          <p:cNvSpPr txBox="1"/>
          <p:nvPr>
            <p:ph idx="2" type="body"/>
          </p:nvPr>
        </p:nvSpPr>
        <p:spPr>
          <a:xfrm>
            <a:off x="457200" y="1459579"/>
            <a:ext cx="3904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1" name="Google Shape;541;p103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4"/>
          <p:cNvSpPr txBox="1"/>
          <p:nvPr>
            <p:ph type="title"/>
          </p:nvPr>
        </p:nvSpPr>
        <p:spPr>
          <a:xfrm>
            <a:off x="444500" y="554744"/>
            <a:ext cx="8255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04"/>
          <p:cNvSpPr txBox="1"/>
          <p:nvPr>
            <p:ph idx="1" type="body"/>
          </p:nvPr>
        </p:nvSpPr>
        <p:spPr>
          <a:xfrm>
            <a:off x="457200" y="1161669"/>
            <a:ext cx="82296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5" name="Google Shape;545;p104"/>
          <p:cNvSpPr txBox="1"/>
          <p:nvPr>
            <p:ph idx="11" type="ftr"/>
          </p:nvPr>
        </p:nvSpPr>
        <p:spPr>
          <a:xfrm>
            <a:off x="4604130" y="4816899"/>
            <a:ext cx="5841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10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04"/>
          <p:cNvSpPr txBox="1"/>
          <p:nvPr>
            <p:ph idx="12" type="sldNum"/>
          </p:nvPr>
        </p:nvSpPr>
        <p:spPr>
          <a:xfrm>
            <a:off x="8574531" y="4825888"/>
            <a:ext cx="1404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199" y="594359"/>
            <a:ext cx="70866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hite Text Photo">
  <p:cSld name="Statement White Text Photo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ck Text Photo">
  <p:cSld name="Statement Black Text Photo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824" y="4608575"/>
            <a:ext cx="1069846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333500" y="4612166"/>
            <a:ext cx="7124700" cy="3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Photos">
  <p:cSld name="Three Column Text and Photo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119213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3288207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7200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4" type="pic"/>
          </p:nvPr>
        </p:nvSpPr>
        <p:spPr>
          <a:xfrm>
            <a:off x="457200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2" name="Google Shape;102;p15"/>
          <p:cNvSpPr/>
          <p:nvPr>
            <p:ph idx="5" type="pic"/>
          </p:nvPr>
        </p:nvSpPr>
        <p:spPr>
          <a:xfrm>
            <a:off x="3288206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3" name="Google Shape;103;p15"/>
          <p:cNvSpPr/>
          <p:nvPr>
            <p:ph idx="6" type="pic"/>
          </p:nvPr>
        </p:nvSpPr>
        <p:spPr>
          <a:xfrm>
            <a:off x="6119213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Media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7" name="Google Shape;107;p16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Long Chart">
  <p:cSld name="One Statement and Long Char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>
            <p:ph idx="2" type="chart"/>
          </p:nvPr>
        </p:nvSpPr>
        <p:spPr>
          <a:xfrm>
            <a:off x="457198" y="2095248"/>
            <a:ext cx="8229602" cy="234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459580"/>
            <a:ext cx="8229600" cy="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Horizontal Chart">
  <p:cSld name="One Statement and Horizontal Char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>
            <p:ph idx="2" type="chart"/>
          </p:nvPr>
        </p:nvSpPr>
        <p:spPr>
          <a:xfrm>
            <a:off x="457198" y="2095248"/>
            <a:ext cx="7086602" cy="238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459580"/>
            <a:ext cx="7086600" cy="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1294108" y="937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Statement and Chart">
  <p:cSld name="1_One Statement and Char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>
            <p:ph idx="2" type="chart"/>
          </p:nvPr>
        </p:nvSpPr>
        <p:spPr>
          <a:xfrm>
            <a:off x="4572000" y="594360"/>
            <a:ext cx="4114800" cy="3615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 b="0" i="0" sz="12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459580"/>
            <a:ext cx="3933131" cy="275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590550"/>
            <a:ext cx="3936569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hart">
  <p:cSld name="Complex Char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/>
          <p:nvPr>
            <p:ph idx="2" type="pic"/>
          </p:nvPr>
        </p:nvSpPr>
        <p:spPr>
          <a:xfrm>
            <a:off x="457200" y="590550"/>
            <a:ext cx="82296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3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One Picture">
  <p:cSld name="Text and One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4572000" y="1457325"/>
            <a:ext cx="4114800" cy="26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0" y="4154833"/>
            <a:ext cx="4114800" cy="28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b="0" sz="7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57200" y="1459580"/>
            <a:ext cx="3933131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hart Slide">
  <p:cSld name="Two Chart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459580"/>
            <a:ext cx="3933131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0" y="1459580"/>
            <a:ext cx="3933131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Q&amp;A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Appendix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Positive">
  <p:cSld name="ForwardTogether-Positiv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Reverse">
  <p:cSld name="ForwardTogether-Revers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Positive">
  <p:cSld name="Purpose-Positiv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Reverse">
  <p:cSld name="Purpose-Revers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Positive">
  <p:cSld name="#ForwardTogether-Positiv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Reverse">
  <p:cSld name="#ForwardTogether-Revers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/>
          <p:nvPr/>
        </p:nvSpPr>
        <p:spPr>
          <a:xfrm>
            <a:off x="353568" y="4608576"/>
            <a:ext cx="1069800" cy="397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34"/>
          <p:cNvSpPr/>
          <p:nvPr/>
        </p:nvSpPr>
        <p:spPr>
          <a:xfrm>
            <a:off x="457580" y="45758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4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444500" y="518159"/>
            <a:ext cx="8255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1" type="ftr"/>
          </p:nvPr>
        </p:nvSpPr>
        <p:spPr>
          <a:xfrm>
            <a:off x="3182620" y="4791681"/>
            <a:ext cx="34239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604757" y="4803955"/>
            <a:ext cx="108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0" i="0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3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3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">
  <p:cSld name="Reverse Section Header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200" name="Google Shape;200;p3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Agenda Black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208" name="Google Shape;208;p3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9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211" name="Google Shape;211;p39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ck Text Photo">
  <p:cSld name="Statement Black Text Photo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18" name="Google Shape;218;p41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824" y="4608575"/>
            <a:ext cx="1069844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1333500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">
  <p:cSld name="Reverse Section 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594359"/>
            <a:ext cx="7086600" cy="14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2057400"/>
            <a:ext cx="70866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33" name="Google Shape;33;p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and Photos">
  <p:cSld name="Four Column Text and Photo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4" name="Google Shape;224;p4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4701228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572863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457200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28" name="Google Shape;228;p42"/>
          <p:cNvSpPr/>
          <p:nvPr>
            <p:ph idx="4" type="pic"/>
          </p:nvPr>
        </p:nvSpPr>
        <p:spPr>
          <a:xfrm>
            <a:off x="457200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29" name="Google Shape;229;p42"/>
          <p:cNvSpPr/>
          <p:nvPr>
            <p:ph idx="5" type="pic"/>
          </p:nvPr>
        </p:nvSpPr>
        <p:spPr>
          <a:xfrm>
            <a:off x="2572862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30" name="Google Shape;230;p42"/>
          <p:cNvSpPr/>
          <p:nvPr>
            <p:ph idx="6" type="pic"/>
          </p:nvPr>
        </p:nvSpPr>
        <p:spPr>
          <a:xfrm>
            <a:off x="4701228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7" type="body"/>
          </p:nvPr>
        </p:nvSpPr>
        <p:spPr>
          <a:xfrm>
            <a:off x="6816891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33" name="Google Shape;233;p42"/>
          <p:cNvSpPr/>
          <p:nvPr>
            <p:ph idx="8" type="pic"/>
          </p:nvPr>
        </p:nvSpPr>
        <p:spPr>
          <a:xfrm>
            <a:off x="6816891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hart">
  <p:cSld name="Complex Char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/>
          <p:nvPr>
            <p:ph idx="2" type="pic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3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Media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0" name="Google Shape;240;p44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One Picture">
  <p:cSld name="Text and One Pictur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47"/>
          <p:cNvSpPr/>
          <p:nvPr>
            <p:ph idx="2" type="pic"/>
          </p:nvPr>
        </p:nvSpPr>
        <p:spPr>
          <a:xfrm>
            <a:off x="4572000" y="1457325"/>
            <a:ext cx="41148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4572000" y="4154833"/>
            <a:ext cx="4114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b="0" sz="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249" name="Google Shape;249;p4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47"/>
          <p:cNvSpPr txBox="1"/>
          <p:nvPr>
            <p:ph idx="3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6" name="Google Shape;256;p4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Chart">
  <p:cSld name="One Statement and Char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/>
          <p:nvPr>
            <p:ph idx="2" type="chart"/>
          </p:nvPr>
        </p:nvSpPr>
        <p:spPr>
          <a:xfrm>
            <a:off x="4572000" y="594360"/>
            <a:ext cx="41148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59" name="Google Shape;259;p4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261" name="Google Shape;261;p4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49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tatement">
  <p:cSld name="Reverse Statement"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50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0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b="1" sz="40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457200" y="2057400"/>
            <a:ext cx="7086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272" name="Google Shape;272;p5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58200" y="469373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hite Text Photo">
  <p:cSld name="Statement White Text Photo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76" name="Google Shape;276;p52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Photos">
  <p:cSld name="Three Column Text and Photo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2" name="Google Shape;282;p5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53"/>
          <p:cNvSpPr txBox="1"/>
          <p:nvPr>
            <p:ph idx="1" type="body"/>
          </p:nvPr>
        </p:nvSpPr>
        <p:spPr>
          <a:xfrm>
            <a:off x="6119213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84" name="Google Shape;284;p53"/>
          <p:cNvSpPr txBox="1"/>
          <p:nvPr>
            <p:ph idx="2" type="body"/>
          </p:nvPr>
        </p:nvSpPr>
        <p:spPr>
          <a:xfrm>
            <a:off x="3288207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85" name="Google Shape;285;p53"/>
          <p:cNvSpPr txBox="1"/>
          <p:nvPr>
            <p:ph idx="3" type="body"/>
          </p:nvPr>
        </p:nvSpPr>
        <p:spPr>
          <a:xfrm>
            <a:off x="457200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86" name="Google Shape;286;p53"/>
          <p:cNvSpPr/>
          <p:nvPr>
            <p:ph idx="4" type="pic"/>
          </p:nvPr>
        </p:nvSpPr>
        <p:spPr>
          <a:xfrm>
            <a:off x="457200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87" name="Google Shape;287;p53"/>
          <p:cNvSpPr/>
          <p:nvPr>
            <p:ph idx="5" type="pic"/>
          </p:nvPr>
        </p:nvSpPr>
        <p:spPr>
          <a:xfrm>
            <a:off x="3288206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88" name="Google Shape;288;p53"/>
          <p:cNvSpPr/>
          <p:nvPr>
            <p:ph idx="6" type="pic"/>
          </p:nvPr>
        </p:nvSpPr>
        <p:spPr>
          <a:xfrm>
            <a:off x="6119213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89" name="Google Shape;289;p53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Long Chart">
  <p:cSld name="One Statement and Long Char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/>
          <p:nvPr>
            <p:ph idx="2" type="chart"/>
          </p:nvPr>
        </p:nvSpPr>
        <p:spPr>
          <a:xfrm>
            <a:off x="457198" y="2095248"/>
            <a:ext cx="8229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92" name="Google Shape;292;p5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54"/>
          <p:cNvSpPr txBox="1"/>
          <p:nvPr>
            <p:ph idx="1" type="body"/>
          </p:nvPr>
        </p:nvSpPr>
        <p:spPr>
          <a:xfrm>
            <a:off x="457200" y="1459580"/>
            <a:ext cx="8229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294" name="Google Shape;294;p5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54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Horizontal Chart">
  <p:cSld name="One Statement and Horizontal Char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/>
          <p:nvPr>
            <p:ph idx="2" type="chart"/>
          </p:nvPr>
        </p:nvSpPr>
        <p:spPr>
          <a:xfrm>
            <a:off x="457198" y="2095248"/>
            <a:ext cx="70866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98" name="Google Shape;298;p5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299" name="Google Shape;299;p5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457200" y="1459580"/>
            <a:ext cx="7086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301" name="Google Shape;301;p5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55"/>
          <p:cNvSpPr txBox="1"/>
          <p:nvPr/>
        </p:nvSpPr>
        <p:spPr>
          <a:xfrm>
            <a:off x="1294108" y="93764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303" name="Google Shape;303;p5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Statement and Chart">
  <p:cSld name="1_One Statement and Char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/>
          <p:nvPr>
            <p:ph idx="2" type="chart"/>
          </p:nvPr>
        </p:nvSpPr>
        <p:spPr>
          <a:xfrm>
            <a:off x="4572000" y="594360"/>
            <a:ext cx="41148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 b="0" i="0" sz="12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06" name="Google Shape;306;p56"/>
          <p:cNvSpPr txBox="1"/>
          <p:nvPr>
            <p:ph idx="1" type="body"/>
          </p:nvPr>
        </p:nvSpPr>
        <p:spPr>
          <a:xfrm>
            <a:off x="457200" y="1459580"/>
            <a:ext cx="39330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307" name="Google Shape;307;p5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56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hart Slide">
  <p:cSld name="Two Chart Slid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11" name="Google Shape;311;p5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2" name="Google Shape;312;p5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57200" y="1459580"/>
            <a:ext cx="3933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14" name="Google Shape;314;p57"/>
          <p:cNvSpPr txBox="1"/>
          <p:nvPr>
            <p:ph idx="2" type="body"/>
          </p:nvPr>
        </p:nvSpPr>
        <p:spPr>
          <a:xfrm>
            <a:off x="4572000" y="1459580"/>
            <a:ext cx="3933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15" name="Google Shape;315;p5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Q&amp;A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58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20" name="Google Shape;3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8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Appendix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59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26" name="Google Shape;3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9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Positive">
  <p:cSld name="ForwardTogether-Positiv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Reverse">
  <p:cSld name="ForwardTogether-Revers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and Photos">
  <p:cSld name="Four Column Text and Photo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701228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572863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57200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4" type="pic"/>
          </p:nvPr>
        </p:nvSpPr>
        <p:spPr>
          <a:xfrm>
            <a:off x="457200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0" name="Google Shape;50;p7"/>
          <p:cNvSpPr/>
          <p:nvPr>
            <p:ph idx="5" type="pic"/>
          </p:nvPr>
        </p:nvSpPr>
        <p:spPr>
          <a:xfrm>
            <a:off x="2572862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1" name="Google Shape;51;p7"/>
          <p:cNvSpPr/>
          <p:nvPr>
            <p:ph idx="6" type="pic"/>
          </p:nvPr>
        </p:nvSpPr>
        <p:spPr>
          <a:xfrm>
            <a:off x="4701228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6816891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8" type="pic"/>
          </p:nvPr>
        </p:nvSpPr>
        <p:spPr>
          <a:xfrm>
            <a:off x="6816891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Positive">
  <p:cSld name="Purpose-Positive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Reverse">
  <p:cSld name="Purpose-Revers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Positive">
  <p:cSld name="#ForwardTogether-Positiv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Reverse">
  <p:cSld name="#ForwardTogether-Revers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ne Statement and Chart">
  <p:cSld name="2_One Statement and Char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/>
          <p:nvPr>
            <p:ph idx="2" type="chart"/>
          </p:nvPr>
        </p:nvSpPr>
        <p:spPr>
          <a:xfrm>
            <a:off x="4572000" y="594360"/>
            <a:ext cx="41148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42" name="Google Shape;342;p6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idx="1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344" name="Google Shape;344;p6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66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Two Column Conten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>
            <p:ph idx="10" type="dt"/>
          </p:nvPr>
        </p:nvSpPr>
        <p:spPr>
          <a:xfrm>
            <a:off x="7543800" y="470001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9" name="Google Shape;349;p6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67"/>
          <p:cNvSpPr txBox="1"/>
          <p:nvPr>
            <p:ph idx="1" type="body"/>
          </p:nvPr>
        </p:nvSpPr>
        <p:spPr>
          <a:xfrm>
            <a:off x="4782313" y="1459230"/>
            <a:ext cx="3904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51" name="Google Shape;351;p67"/>
          <p:cNvSpPr txBox="1"/>
          <p:nvPr>
            <p:ph idx="2" type="body"/>
          </p:nvPr>
        </p:nvSpPr>
        <p:spPr>
          <a:xfrm>
            <a:off x="457200" y="1459579"/>
            <a:ext cx="3904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52" name="Google Shape;352;p6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8"/>
          <p:cNvSpPr txBox="1"/>
          <p:nvPr>
            <p:ph type="title"/>
          </p:nvPr>
        </p:nvSpPr>
        <p:spPr>
          <a:xfrm>
            <a:off x="444500" y="554744"/>
            <a:ext cx="8255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68"/>
          <p:cNvSpPr txBox="1"/>
          <p:nvPr>
            <p:ph idx="1" type="body"/>
          </p:nvPr>
        </p:nvSpPr>
        <p:spPr>
          <a:xfrm>
            <a:off x="457200" y="1161669"/>
            <a:ext cx="82296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68"/>
          <p:cNvSpPr txBox="1"/>
          <p:nvPr>
            <p:ph idx="11" type="ftr"/>
          </p:nvPr>
        </p:nvSpPr>
        <p:spPr>
          <a:xfrm>
            <a:off x="4604130" y="4816899"/>
            <a:ext cx="5841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74531" y="4825888"/>
            <a:ext cx="1404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1_Title and Conte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2" name="Google Shape;362;p6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69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D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 1">
  <p:cSld name="1_Reverse Section Header"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0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Char char="●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Char char="○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cxnSp>
        <p:nvCxnSpPr>
          <p:cNvPr id="367" name="Google Shape;367;p7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7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izon NHG DS"/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70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70" name="Google Shape;37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0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Verizon NHG DS"/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2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7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0" i="0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Chart">
  <p:cSld name="One Statement and Char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>
            <p:ph idx="2" type="chart"/>
          </p:nvPr>
        </p:nvSpPr>
        <p:spPr>
          <a:xfrm>
            <a:off x="4572000" y="594360"/>
            <a:ext cx="4114800" cy="384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1459580"/>
            <a:ext cx="3933131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59" name="Google Shape;59;p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590550"/>
            <a:ext cx="3936569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One Picture">
  <p:cSld name="Text and One Picture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73"/>
          <p:cNvSpPr/>
          <p:nvPr>
            <p:ph idx="2" type="pic"/>
          </p:nvPr>
        </p:nvSpPr>
        <p:spPr>
          <a:xfrm>
            <a:off x="4572000" y="1457325"/>
            <a:ext cx="41148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84" name="Google Shape;384;p73"/>
          <p:cNvSpPr txBox="1"/>
          <p:nvPr>
            <p:ph idx="1" type="body"/>
          </p:nvPr>
        </p:nvSpPr>
        <p:spPr>
          <a:xfrm>
            <a:off x="4572000" y="4154833"/>
            <a:ext cx="4114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b="0" sz="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385" name="Google Shape;385;p7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73"/>
          <p:cNvSpPr txBox="1"/>
          <p:nvPr>
            <p:ph idx="3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87" name="Google Shape;387;p73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4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0" name="Google Shape;390;p7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1" name="Google Shape;391;p7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74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">
  <p:cSld name="Reverse Section Header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5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5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396" name="Google Shape;396;p7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7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75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99" name="Google Shape;39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5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6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76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404" name="Google Shape;404;p7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5" name="Google Shape;405;p7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and Photos">
  <p:cSld name="Four Column Text and Photo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8" name="Google Shape;408;p7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77"/>
          <p:cNvSpPr txBox="1"/>
          <p:nvPr>
            <p:ph idx="1" type="body"/>
          </p:nvPr>
        </p:nvSpPr>
        <p:spPr>
          <a:xfrm>
            <a:off x="4701228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0" name="Google Shape;410;p77"/>
          <p:cNvSpPr txBox="1"/>
          <p:nvPr>
            <p:ph idx="2" type="body"/>
          </p:nvPr>
        </p:nvSpPr>
        <p:spPr>
          <a:xfrm>
            <a:off x="2572863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1" name="Google Shape;411;p77"/>
          <p:cNvSpPr txBox="1"/>
          <p:nvPr>
            <p:ph idx="3" type="body"/>
          </p:nvPr>
        </p:nvSpPr>
        <p:spPr>
          <a:xfrm>
            <a:off x="457200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2" name="Google Shape;412;p77"/>
          <p:cNvSpPr/>
          <p:nvPr>
            <p:ph idx="4" type="pic"/>
          </p:nvPr>
        </p:nvSpPr>
        <p:spPr>
          <a:xfrm>
            <a:off x="457200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13" name="Google Shape;413;p77"/>
          <p:cNvSpPr/>
          <p:nvPr>
            <p:ph idx="5" type="pic"/>
          </p:nvPr>
        </p:nvSpPr>
        <p:spPr>
          <a:xfrm>
            <a:off x="2572862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14" name="Google Shape;414;p77"/>
          <p:cNvSpPr/>
          <p:nvPr>
            <p:ph idx="6" type="pic"/>
          </p:nvPr>
        </p:nvSpPr>
        <p:spPr>
          <a:xfrm>
            <a:off x="4701228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15" name="Google Shape;415;p7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7"/>
          <p:cNvSpPr txBox="1"/>
          <p:nvPr>
            <p:ph idx="7" type="body"/>
          </p:nvPr>
        </p:nvSpPr>
        <p:spPr>
          <a:xfrm>
            <a:off x="6816891" y="3137136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7" name="Google Shape;417;p77"/>
          <p:cNvSpPr/>
          <p:nvPr>
            <p:ph idx="8" type="pic"/>
          </p:nvPr>
        </p:nvSpPr>
        <p:spPr>
          <a:xfrm>
            <a:off x="6816891" y="1457326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Chart">
  <p:cSld name="One Statement and Char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8"/>
          <p:cNvSpPr/>
          <p:nvPr>
            <p:ph idx="2" type="chart"/>
          </p:nvPr>
        </p:nvSpPr>
        <p:spPr>
          <a:xfrm>
            <a:off x="4572000" y="594360"/>
            <a:ext cx="41148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20" name="Google Shape;420;p7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78"/>
          <p:cNvSpPr txBox="1"/>
          <p:nvPr>
            <p:ph idx="1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422" name="Google Shape;422;p7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78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Agenda Black"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9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9"/>
          <p:cNvSpPr txBox="1"/>
          <p:nvPr>
            <p:ph idx="1" type="body"/>
          </p:nvPr>
        </p:nvSpPr>
        <p:spPr>
          <a:xfrm>
            <a:off x="457200" y="1459580"/>
            <a:ext cx="7086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427" name="Google Shape;427;p7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7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79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430" name="Google Shape;430;p79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431" name="Google Shape;431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tatement">
  <p:cSld name="Reverse Statement"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0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8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80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436" name="Google Shape;436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80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1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b="1" sz="40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81"/>
          <p:cNvSpPr txBox="1"/>
          <p:nvPr>
            <p:ph idx="1" type="body"/>
          </p:nvPr>
        </p:nvSpPr>
        <p:spPr>
          <a:xfrm>
            <a:off x="457200" y="2057400"/>
            <a:ext cx="7086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441" name="Google Shape;441;p8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81"/>
          <p:cNvSpPr txBox="1"/>
          <p:nvPr>
            <p:ph idx="12" type="sldNum"/>
          </p:nvPr>
        </p:nvSpPr>
        <p:spPr>
          <a:xfrm>
            <a:off x="8458200" y="469373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2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8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Agenda Black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hite Text Photo">
  <p:cSld name="Statement White Text Photo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48" name="Google Shape;448;p83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8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3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ck Text Photo">
  <p:cSld name="Statement Black Text Photo"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54" name="Google Shape;454;p84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8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824" y="4608575"/>
            <a:ext cx="1069844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84"/>
          <p:cNvSpPr txBox="1"/>
          <p:nvPr/>
        </p:nvSpPr>
        <p:spPr>
          <a:xfrm>
            <a:off x="1333500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Photos">
  <p:cSld name="Three Column Text and Photos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0" name="Google Shape;460;p8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85"/>
          <p:cNvSpPr txBox="1"/>
          <p:nvPr>
            <p:ph idx="1" type="body"/>
          </p:nvPr>
        </p:nvSpPr>
        <p:spPr>
          <a:xfrm>
            <a:off x="6119213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62" name="Google Shape;462;p85"/>
          <p:cNvSpPr txBox="1"/>
          <p:nvPr>
            <p:ph idx="2" type="body"/>
          </p:nvPr>
        </p:nvSpPr>
        <p:spPr>
          <a:xfrm>
            <a:off x="3288207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63" name="Google Shape;463;p85"/>
          <p:cNvSpPr txBox="1"/>
          <p:nvPr>
            <p:ph idx="3" type="body"/>
          </p:nvPr>
        </p:nvSpPr>
        <p:spPr>
          <a:xfrm>
            <a:off x="457200" y="3137136"/>
            <a:ext cx="2567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64" name="Google Shape;464;p85"/>
          <p:cNvSpPr/>
          <p:nvPr>
            <p:ph idx="4" type="pic"/>
          </p:nvPr>
        </p:nvSpPr>
        <p:spPr>
          <a:xfrm>
            <a:off x="457200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65" name="Google Shape;465;p85"/>
          <p:cNvSpPr/>
          <p:nvPr>
            <p:ph idx="5" type="pic"/>
          </p:nvPr>
        </p:nvSpPr>
        <p:spPr>
          <a:xfrm>
            <a:off x="3288206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66" name="Google Shape;466;p85"/>
          <p:cNvSpPr/>
          <p:nvPr>
            <p:ph idx="6" type="pic"/>
          </p:nvPr>
        </p:nvSpPr>
        <p:spPr>
          <a:xfrm>
            <a:off x="6119213" y="1457326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67" name="Google Shape;467;p8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Media"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6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470" name="Google Shape;470;p86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Long Chart">
  <p:cSld name="One Statement and Long Chart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7"/>
          <p:cNvSpPr/>
          <p:nvPr>
            <p:ph idx="2" type="chart"/>
          </p:nvPr>
        </p:nvSpPr>
        <p:spPr>
          <a:xfrm>
            <a:off x="457198" y="2095248"/>
            <a:ext cx="8229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73" name="Google Shape;473;p8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87"/>
          <p:cNvSpPr txBox="1"/>
          <p:nvPr>
            <p:ph idx="1" type="body"/>
          </p:nvPr>
        </p:nvSpPr>
        <p:spPr>
          <a:xfrm>
            <a:off x="457200" y="1459580"/>
            <a:ext cx="8229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475" name="Google Shape;475;p8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87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Horizontal Chart">
  <p:cSld name="One Statement and Horizontal Char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/>
          <p:nvPr>
            <p:ph idx="2" type="chart"/>
          </p:nvPr>
        </p:nvSpPr>
        <p:spPr>
          <a:xfrm>
            <a:off x="457198" y="2095248"/>
            <a:ext cx="70866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79" name="Google Shape;479;p8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80" name="Google Shape;480;p8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88"/>
          <p:cNvSpPr txBox="1"/>
          <p:nvPr>
            <p:ph idx="1" type="body"/>
          </p:nvPr>
        </p:nvSpPr>
        <p:spPr>
          <a:xfrm>
            <a:off x="457200" y="1459580"/>
            <a:ext cx="7086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482" name="Google Shape;482;p8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88"/>
          <p:cNvSpPr txBox="1"/>
          <p:nvPr/>
        </p:nvSpPr>
        <p:spPr>
          <a:xfrm>
            <a:off x="1294108" y="93764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484" name="Google Shape;484;p8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Statement and Chart">
  <p:cSld name="1_One Statement and Char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9"/>
          <p:cNvSpPr/>
          <p:nvPr>
            <p:ph idx="2" type="chart"/>
          </p:nvPr>
        </p:nvSpPr>
        <p:spPr>
          <a:xfrm>
            <a:off x="4572000" y="594360"/>
            <a:ext cx="41148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 b="0" i="0" sz="12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87" name="Google Shape;487;p89"/>
          <p:cNvSpPr txBox="1"/>
          <p:nvPr>
            <p:ph idx="1" type="body"/>
          </p:nvPr>
        </p:nvSpPr>
        <p:spPr>
          <a:xfrm>
            <a:off x="457200" y="1459580"/>
            <a:ext cx="39330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488" name="Google Shape;488;p8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89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hart">
  <p:cSld name="Complex Chart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90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90"/>
          <p:cNvSpPr/>
          <p:nvPr>
            <p:ph idx="2" type="pic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3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hart Slide">
  <p:cSld name="Two Chart Slide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96" name="Google Shape;496;p9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7" name="Google Shape;497;p9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91"/>
          <p:cNvSpPr txBox="1"/>
          <p:nvPr>
            <p:ph idx="1" type="body"/>
          </p:nvPr>
        </p:nvSpPr>
        <p:spPr>
          <a:xfrm>
            <a:off x="457200" y="1459580"/>
            <a:ext cx="3933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99" name="Google Shape;499;p91"/>
          <p:cNvSpPr txBox="1"/>
          <p:nvPr>
            <p:ph idx="2" type="body"/>
          </p:nvPr>
        </p:nvSpPr>
        <p:spPr>
          <a:xfrm>
            <a:off x="4572000" y="1459580"/>
            <a:ext cx="3933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00" name="Google Shape;500;p9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Q&amp;A"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9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92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505" name="Google Shape;50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2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tatement">
  <p:cSld name="Reverse Statement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Appendix">
    <p:bg>
      <p:bgPr>
        <a:solidFill>
          <a:schemeClr val="dk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9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93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511" name="Google Shape;51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60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3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Positive">
  <p:cSld name="ForwardTogether-Positive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wardTogether-Reverse">
  <p:cSld name="ForwardTogether-Reverse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Positive">
  <p:cSld name="Purpose-Positive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ose-Reverse">
  <p:cSld name="Purpose-Reverse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Positive">
  <p:cSld name="#ForwardTogether-Positive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ForwardTogether-Reverse">
  <p:cSld name="#ForwardTogether-Reverse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ne Statement and Chart">
  <p:cSld name="2_One Statement and Char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2"/>
          <p:cNvSpPr/>
          <p:nvPr>
            <p:ph idx="2" type="chart"/>
          </p:nvPr>
        </p:nvSpPr>
        <p:spPr>
          <a:xfrm>
            <a:off x="4572000" y="594360"/>
            <a:ext cx="41148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31" name="Google Shape;531;p10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102"/>
          <p:cNvSpPr txBox="1"/>
          <p:nvPr>
            <p:ph idx="1" type="body"/>
          </p:nvPr>
        </p:nvSpPr>
        <p:spPr>
          <a:xfrm>
            <a:off x="457200" y="1459580"/>
            <a:ext cx="39330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533" name="Google Shape;533;p10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102"/>
          <p:cNvSpPr txBox="1"/>
          <p:nvPr>
            <p:ph type="title"/>
          </p:nvPr>
        </p:nvSpPr>
        <p:spPr>
          <a:xfrm>
            <a:off x="457200" y="590550"/>
            <a:ext cx="393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0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94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96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80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 b="1" i="0" sz="24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63040"/>
            <a:ext cx="7086600" cy="2975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824" y="4608575"/>
            <a:ext cx="1069846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333500" y="4612166"/>
            <a:ext cx="7124700" cy="3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918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 b="1" i="0" sz="24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57200" y="1463040"/>
            <a:ext cx="70866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824" y="4608575"/>
            <a:ext cx="1069844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333500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918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 b="1" i="0" sz="24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4" name="Google Shape;374;p71"/>
          <p:cNvSpPr txBox="1"/>
          <p:nvPr>
            <p:ph idx="1" type="body"/>
          </p:nvPr>
        </p:nvSpPr>
        <p:spPr>
          <a:xfrm>
            <a:off x="457200" y="1463040"/>
            <a:ext cx="70866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75" name="Google Shape;375;p7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824" y="4608575"/>
            <a:ext cx="1069844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1"/>
          <p:cNvSpPr txBox="1"/>
          <p:nvPr/>
        </p:nvSpPr>
        <p:spPr>
          <a:xfrm>
            <a:off x="1333500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918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90.png"/><Relationship Id="rId8" Type="http://schemas.openxmlformats.org/officeDocument/2006/relationships/image" Target="../media/image78.png"/><Relationship Id="rId11" Type="http://schemas.openxmlformats.org/officeDocument/2006/relationships/image" Target="../media/image89.png"/><Relationship Id="rId10" Type="http://schemas.openxmlformats.org/officeDocument/2006/relationships/image" Target="../media/image82.png"/><Relationship Id="rId13" Type="http://schemas.openxmlformats.org/officeDocument/2006/relationships/image" Target="../media/image91.png"/><Relationship Id="rId12" Type="http://schemas.openxmlformats.org/officeDocument/2006/relationships/image" Target="../media/image8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6.png"/><Relationship Id="rId4" Type="http://schemas.openxmlformats.org/officeDocument/2006/relationships/image" Target="../media/image96.png"/><Relationship Id="rId5" Type="http://schemas.openxmlformats.org/officeDocument/2006/relationships/image" Target="../media/image9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8.png"/><Relationship Id="rId4" Type="http://schemas.openxmlformats.org/officeDocument/2006/relationships/image" Target="../media/image97.png"/><Relationship Id="rId5" Type="http://schemas.openxmlformats.org/officeDocument/2006/relationships/image" Target="../media/image87.png"/><Relationship Id="rId6" Type="http://schemas.openxmlformats.org/officeDocument/2006/relationships/image" Target="../media/image7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5.png"/><Relationship Id="rId4" Type="http://schemas.openxmlformats.org/officeDocument/2006/relationships/image" Target="../media/image83.png"/><Relationship Id="rId9" Type="http://schemas.openxmlformats.org/officeDocument/2006/relationships/image" Target="../media/image98.png"/><Relationship Id="rId5" Type="http://schemas.openxmlformats.org/officeDocument/2006/relationships/image" Target="../media/image84.png"/><Relationship Id="rId6" Type="http://schemas.openxmlformats.org/officeDocument/2006/relationships/image" Target="../media/image93.png"/><Relationship Id="rId7" Type="http://schemas.openxmlformats.org/officeDocument/2006/relationships/image" Target="../media/image92.png"/><Relationship Id="rId8" Type="http://schemas.openxmlformats.org/officeDocument/2006/relationships/image" Target="../media/image95.png"/><Relationship Id="rId11" Type="http://schemas.openxmlformats.org/officeDocument/2006/relationships/image" Target="../media/image99.png"/><Relationship Id="rId10" Type="http://schemas.openxmlformats.org/officeDocument/2006/relationships/image" Target="../media/image101.png"/><Relationship Id="rId12" Type="http://schemas.openxmlformats.org/officeDocument/2006/relationships/image" Target="../media/image1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3.png"/><Relationship Id="rId4" Type="http://schemas.openxmlformats.org/officeDocument/2006/relationships/image" Target="../media/image100.png"/><Relationship Id="rId9" Type="http://schemas.openxmlformats.org/officeDocument/2006/relationships/image" Target="../media/image109.png"/><Relationship Id="rId5" Type="http://schemas.openxmlformats.org/officeDocument/2006/relationships/image" Target="../media/image102.png"/><Relationship Id="rId6" Type="http://schemas.openxmlformats.org/officeDocument/2006/relationships/image" Target="../media/image126.png"/><Relationship Id="rId7" Type="http://schemas.openxmlformats.org/officeDocument/2006/relationships/image" Target="../media/image107.png"/><Relationship Id="rId8" Type="http://schemas.openxmlformats.org/officeDocument/2006/relationships/image" Target="../media/image106.png"/><Relationship Id="rId10" Type="http://schemas.openxmlformats.org/officeDocument/2006/relationships/image" Target="../media/image1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6.png"/><Relationship Id="rId4" Type="http://schemas.openxmlformats.org/officeDocument/2006/relationships/image" Target="../media/image110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8.png"/><Relationship Id="rId4" Type="http://schemas.openxmlformats.org/officeDocument/2006/relationships/image" Target="../media/image111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7.png"/><Relationship Id="rId4" Type="http://schemas.openxmlformats.org/officeDocument/2006/relationships/image" Target="../media/image119.png"/><Relationship Id="rId5" Type="http://schemas.openxmlformats.org/officeDocument/2006/relationships/image" Target="../media/image123.png"/><Relationship Id="rId6" Type="http://schemas.openxmlformats.org/officeDocument/2006/relationships/image" Target="../media/image1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2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18.png"/><Relationship Id="rId7" Type="http://schemas.openxmlformats.org/officeDocument/2006/relationships/image" Target="../media/image1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11" Type="http://schemas.openxmlformats.org/officeDocument/2006/relationships/image" Target="../media/image45.png"/><Relationship Id="rId10" Type="http://schemas.openxmlformats.org/officeDocument/2006/relationships/image" Target="../media/image46.png"/><Relationship Id="rId13" Type="http://schemas.openxmlformats.org/officeDocument/2006/relationships/image" Target="../media/image54.png"/><Relationship Id="rId12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Relationship Id="rId7" Type="http://schemas.openxmlformats.org/officeDocument/2006/relationships/image" Target="../media/image61.png"/><Relationship Id="rId8" Type="http://schemas.openxmlformats.org/officeDocument/2006/relationships/image" Target="../media/image6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Relationship Id="rId5" Type="http://schemas.openxmlformats.org/officeDocument/2006/relationships/image" Target="../media/image62.png"/><Relationship Id="rId6" Type="http://schemas.openxmlformats.org/officeDocument/2006/relationships/image" Target="../media/image70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3.png"/><Relationship Id="rId4" Type="http://schemas.openxmlformats.org/officeDocument/2006/relationships/image" Target="../media/image68.png"/><Relationship Id="rId5" Type="http://schemas.openxmlformats.org/officeDocument/2006/relationships/image" Target="../media/image6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5"/>
          <p:cNvSpPr txBox="1"/>
          <p:nvPr>
            <p:ph type="ctrTitle"/>
          </p:nvPr>
        </p:nvSpPr>
        <p:spPr>
          <a:xfrm>
            <a:off x="457200" y="459908"/>
            <a:ext cx="7687056" cy="147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-US"/>
              <a:t>Verizon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-US"/>
              <a:t>Templates.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4"/>
          <p:cNvSpPr/>
          <p:nvPr/>
        </p:nvSpPr>
        <p:spPr>
          <a:xfrm flipH="1" rot="5400000">
            <a:off x="7964825" y="2872925"/>
            <a:ext cx="105000" cy="5997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895" name="Google Shape;895;p114"/>
          <p:cNvCxnSpPr/>
          <p:nvPr/>
        </p:nvCxnSpPr>
        <p:spPr>
          <a:xfrm>
            <a:off x="7342625" y="1620855"/>
            <a:ext cx="0" cy="271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14"/>
          <p:cNvCxnSpPr/>
          <p:nvPr/>
        </p:nvCxnSpPr>
        <p:spPr>
          <a:xfrm>
            <a:off x="3893744" y="1615625"/>
            <a:ext cx="0" cy="271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14"/>
          <p:cNvCxnSpPr/>
          <p:nvPr/>
        </p:nvCxnSpPr>
        <p:spPr>
          <a:xfrm>
            <a:off x="2071500" y="1615625"/>
            <a:ext cx="0" cy="271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8" name="Google Shape;898;p11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114"/>
          <p:cNvSpPr txBox="1"/>
          <p:nvPr>
            <p:ph type="title"/>
          </p:nvPr>
        </p:nvSpPr>
        <p:spPr>
          <a:xfrm>
            <a:off x="457200" y="590550"/>
            <a:ext cx="4767000" cy="3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Roadmap.</a:t>
            </a:r>
            <a:endParaRPr/>
          </a:p>
        </p:txBody>
      </p:sp>
      <p:cxnSp>
        <p:nvCxnSpPr>
          <p:cNvPr id="900" name="Google Shape;900;p114"/>
          <p:cNvCxnSpPr/>
          <p:nvPr/>
        </p:nvCxnSpPr>
        <p:spPr>
          <a:xfrm>
            <a:off x="466875" y="3106025"/>
            <a:ext cx="8217000" cy="0"/>
          </a:xfrm>
          <a:prstGeom prst="straightConnector1">
            <a:avLst/>
          </a:prstGeom>
          <a:solidFill>
            <a:srgbClr val="747676"/>
          </a:solidFill>
          <a:ln cap="sq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114"/>
          <p:cNvCxnSpPr/>
          <p:nvPr/>
        </p:nvCxnSpPr>
        <p:spPr>
          <a:xfrm>
            <a:off x="721963" y="2825400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2" name="Google Shape;902;p114"/>
          <p:cNvCxnSpPr/>
          <p:nvPr/>
        </p:nvCxnSpPr>
        <p:spPr>
          <a:xfrm>
            <a:off x="1706213" y="2818675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3" name="Google Shape;903;p114"/>
          <p:cNvSpPr/>
          <p:nvPr/>
        </p:nvSpPr>
        <p:spPr>
          <a:xfrm>
            <a:off x="460075" y="1293500"/>
            <a:ext cx="1611300" cy="27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Telesales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04" name="Google Shape;904;p114"/>
          <p:cNvSpPr/>
          <p:nvPr/>
        </p:nvSpPr>
        <p:spPr>
          <a:xfrm>
            <a:off x="7357675" y="1293500"/>
            <a:ext cx="1329000" cy="27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Data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05" name="Google Shape;905;p114"/>
          <p:cNvSpPr txBox="1"/>
          <p:nvPr/>
        </p:nvSpPr>
        <p:spPr>
          <a:xfrm>
            <a:off x="264600" y="2530250"/>
            <a:ext cx="926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launch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06" name="Google Shape;906;p114"/>
          <p:cNvSpPr txBox="1"/>
          <p:nvPr/>
        </p:nvSpPr>
        <p:spPr>
          <a:xfrm>
            <a:off x="460063" y="313715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June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907" name="Google Shape;907;p114"/>
          <p:cNvCxnSpPr/>
          <p:nvPr/>
        </p:nvCxnSpPr>
        <p:spPr>
          <a:xfrm>
            <a:off x="1206400" y="222335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8" name="Google Shape;908;p114"/>
          <p:cNvSpPr txBox="1"/>
          <p:nvPr/>
        </p:nvSpPr>
        <p:spPr>
          <a:xfrm>
            <a:off x="1155000" y="2526478"/>
            <a:ext cx="1053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09" name="Google Shape;90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950" y="2251307"/>
            <a:ext cx="333300" cy="3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202" y="2362126"/>
            <a:ext cx="174799" cy="1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6947" y="2308938"/>
            <a:ext cx="281175" cy="2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" name="Google Shape;912;p114"/>
          <p:cNvGrpSpPr/>
          <p:nvPr/>
        </p:nvGrpSpPr>
        <p:grpSpPr>
          <a:xfrm>
            <a:off x="1071479" y="1725276"/>
            <a:ext cx="243452" cy="242928"/>
            <a:chOff x="5711908" y="3309456"/>
            <a:chExt cx="291036" cy="290410"/>
          </a:xfrm>
        </p:grpSpPr>
        <p:sp>
          <p:nvSpPr>
            <p:cNvPr id="913" name="Google Shape;913;p114"/>
            <p:cNvSpPr/>
            <p:nvPr/>
          </p:nvSpPr>
          <p:spPr>
            <a:xfrm>
              <a:off x="5785137" y="3309456"/>
              <a:ext cx="217807" cy="290410"/>
            </a:xfrm>
            <a:custGeom>
              <a:rect b="b" l="l" r="r" t="t"/>
              <a:pathLst>
                <a:path extrusionOk="0" h="290410" w="217807">
                  <a:moveTo>
                    <a:pt x="162952" y="0"/>
                  </a:moveTo>
                  <a:lnTo>
                    <a:pt x="0" y="0"/>
                  </a:lnTo>
                  <a:lnTo>
                    <a:pt x="0" y="79056"/>
                  </a:lnTo>
                  <a:cubicBezTo>
                    <a:pt x="4840" y="75829"/>
                    <a:pt x="11294" y="72603"/>
                    <a:pt x="17747" y="69376"/>
                  </a:cubicBezTo>
                  <a:lnTo>
                    <a:pt x="17747" y="17747"/>
                  </a:lnTo>
                  <a:lnTo>
                    <a:pt x="135525" y="17747"/>
                  </a:lnTo>
                  <a:lnTo>
                    <a:pt x="135525" y="80669"/>
                  </a:lnTo>
                  <a:lnTo>
                    <a:pt x="198447" y="80669"/>
                  </a:lnTo>
                  <a:lnTo>
                    <a:pt x="198447" y="271049"/>
                  </a:lnTo>
                  <a:lnTo>
                    <a:pt x="17747" y="271049"/>
                  </a:lnTo>
                  <a:lnTo>
                    <a:pt x="17747" y="245235"/>
                  </a:lnTo>
                  <a:lnTo>
                    <a:pt x="0" y="245235"/>
                  </a:lnTo>
                  <a:lnTo>
                    <a:pt x="0" y="290410"/>
                  </a:lnTo>
                  <a:lnTo>
                    <a:pt x="217808" y="290410"/>
                  </a:lnTo>
                  <a:lnTo>
                    <a:pt x="217808" y="54855"/>
                  </a:lnTo>
                  <a:lnTo>
                    <a:pt x="162952" y="0"/>
                  </a:lnTo>
                  <a:close/>
                  <a:moveTo>
                    <a:pt x="153272" y="62922"/>
                  </a:moveTo>
                  <a:lnTo>
                    <a:pt x="153272" y="17747"/>
                  </a:lnTo>
                  <a:lnTo>
                    <a:pt x="154885" y="17747"/>
                  </a:lnTo>
                  <a:lnTo>
                    <a:pt x="198447" y="62922"/>
                  </a:lnTo>
                  <a:lnTo>
                    <a:pt x="153272" y="62922"/>
                  </a:ln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14" name="Google Shape;914;p114"/>
            <p:cNvSpPr/>
            <p:nvPr/>
          </p:nvSpPr>
          <p:spPr>
            <a:xfrm>
              <a:off x="5711908" y="3396579"/>
              <a:ext cx="210367" cy="132297"/>
            </a:xfrm>
            <a:custGeom>
              <a:rect b="b" l="l" r="r" t="t"/>
              <a:pathLst>
                <a:path extrusionOk="0" h="132297" w="210367">
                  <a:moveTo>
                    <a:pt x="210367" y="91963"/>
                  </a:moveTo>
                  <a:cubicBezTo>
                    <a:pt x="210367" y="69376"/>
                    <a:pt x="194233" y="53242"/>
                    <a:pt x="171646" y="53242"/>
                  </a:cubicBezTo>
                  <a:cubicBezTo>
                    <a:pt x="171646" y="24201"/>
                    <a:pt x="149058" y="0"/>
                    <a:pt x="120017" y="0"/>
                  </a:cubicBezTo>
                  <a:cubicBezTo>
                    <a:pt x="99043" y="0"/>
                    <a:pt x="81296" y="12907"/>
                    <a:pt x="71616" y="30654"/>
                  </a:cubicBezTo>
                  <a:cubicBezTo>
                    <a:pt x="44188" y="20974"/>
                    <a:pt x="15147" y="33881"/>
                    <a:pt x="3853" y="61309"/>
                  </a:cubicBezTo>
                  <a:cubicBezTo>
                    <a:pt x="-7440" y="88736"/>
                    <a:pt x="7080" y="119391"/>
                    <a:pt x="34508" y="129071"/>
                  </a:cubicBezTo>
                  <a:cubicBezTo>
                    <a:pt x="40961" y="130685"/>
                    <a:pt x="47415" y="132298"/>
                    <a:pt x="52255" y="132298"/>
                  </a:cubicBezTo>
                  <a:lnTo>
                    <a:pt x="170032" y="132298"/>
                  </a:lnTo>
                  <a:cubicBezTo>
                    <a:pt x="192620" y="132298"/>
                    <a:pt x="210367" y="114551"/>
                    <a:pt x="210367" y="91963"/>
                  </a:cubicBezTo>
                  <a:close/>
                  <a:moveTo>
                    <a:pt x="19987" y="79056"/>
                  </a:moveTo>
                  <a:cubicBezTo>
                    <a:pt x="19987" y="59695"/>
                    <a:pt x="34508" y="45175"/>
                    <a:pt x="53868" y="45175"/>
                  </a:cubicBezTo>
                  <a:cubicBezTo>
                    <a:pt x="58709" y="45175"/>
                    <a:pt x="61935" y="45175"/>
                    <a:pt x="66776" y="46788"/>
                  </a:cubicBezTo>
                  <a:lnTo>
                    <a:pt x="82909" y="53242"/>
                  </a:lnTo>
                  <a:lnTo>
                    <a:pt x="89363" y="38721"/>
                  </a:lnTo>
                  <a:cubicBezTo>
                    <a:pt x="94203" y="27428"/>
                    <a:pt x="107110" y="19361"/>
                    <a:pt x="120017" y="19361"/>
                  </a:cubicBezTo>
                  <a:cubicBezTo>
                    <a:pt x="139378" y="19361"/>
                    <a:pt x="153899" y="35495"/>
                    <a:pt x="153899" y="53242"/>
                  </a:cubicBezTo>
                  <a:lnTo>
                    <a:pt x="153899" y="70989"/>
                  </a:lnTo>
                  <a:lnTo>
                    <a:pt x="171646" y="70989"/>
                  </a:lnTo>
                  <a:cubicBezTo>
                    <a:pt x="182940" y="70989"/>
                    <a:pt x="192620" y="80669"/>
                    <a:pt x="192620" y="91963"/>
                  </a:cubicBezTo>
                  <a:cubicBezTo>
                    <a:pt x="192620" y="103257"/>
                    <a:pt x="182940" y="112937"/>
                    <a:pt x="171646" y="112937"/>
                  </a:cubicBezTo>
                  <a:lnTo>
                    <a:pt x="53868" y="112937"/>
                  </a:lnTo>
                  <a:cubicBezTo>
                    <a:pt x="34508" y="112937"/>
                    <a:pt x="19987" y="98417"/>
                    <a:pt x="19987" y="79056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915" name="Google Shape;915;p114"/>
          <p:cNvSpPr txBox="1"/>
          <p:nvPr/>
        </p:nvSpPr>
        <p:spPr>
          <a:xfrm>
            <a:off x="1426450" y="3137150"/>
            <a:ext cx="524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Oct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916" name="Google Shape;916;p114"/>
          <p:cNvCxnSpPr/>
          <p:nvPr/>
        </p:nvCxnSpPr>
        <p:spPr>
          <a:xfrm>
            <a:off x="7715400" y="222335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17" name="Google Shape;917;p114"/>
          <p:cNvCxnSpPr/>
          <p:nvPr/>
        </p:nvCxnSpPr>
        <p:spPr>
          <a:xfrm>
            <a:off x="8319250" y="2821550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18" name="Google Shape;918;p114"/>
          <p:cNvSpPr/>
          <p:nvPr/>
        </p:nvSpPr>
        <p:spPr>
          <a:xfrm rot="5400000">
            <a:off x="4648275" y="-2126950"/>
            <a:ext cx="91200" cy="66549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19" name="Google Shape;919;p114"/>
          <p:cNvSpPr txBox="1"/>
          <p:nvPr/>
        </p:nvSpPr>
        <p:spPr>
          <a:xfrm>
            <a:off x="4119600" y="1050675"/>
            <a:ext cx="1285800" cy="16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0" name="Google Shape;920;p114"/>
          <p:cNvSpPr txBox="1"/>
          <p:nvPr/>
        </p:nvSpPr>
        <p:spPr>
          <a:xfrm>
            <a:off x="7223300" y="1954475"/>
            <a:ext cx="988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1" name="Google Shape;921;p114"/>
          <p:cNvSpPr txBox="1"/>
          <p:nvPr/>
        </p:nvSpPr>
        <p:spPr>
          <a:xfrm>
            <a:off x="7729600" y="2528896"/>
            <a:ext cx="110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2" name="Google Shape;922;p114"/>
          <p:cNvSpPr/>
          <p:nvPr/>
        </p:nvSpPr>
        <p:spPr>
          <a:xfrm>
            <a:off x="7844075" y="3187475"/>
            <a:ext cx="346500" cy="6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4"/>
          <p:cNvSpPr txBox="1"/>
          <p:nvPr/>
        </p:nvSpPr>
        <p:spPr>
          <a:xfrm>
            <a:off x="7754975" y="3138300"/>
            <a:ext cx="524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Dec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24" name="Google Shape;924;p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2846" y="1669921"/>
            <a:ext cx="345094" cy="34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2822" y="2302013"/>
            <a:ext cx="281175" cy="2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14"/>
          <p:cNvSpPr txBox="1"/>
          <p:nvPr/>
        </p:nvSpPr>
        <p:spPr>
          <a:xfrm>
            <a:off x="2085350" y="3506763"/>
            <a:ext cx="1845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segment summary goes here. Highlight key milestones and goals. 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7" name="Google Shape;927;p114"/>
          <p:cNvSpPr/>
          <p:nvPr/>
        </p:nvSpPr>
        <p:spPr>
          <a:xfrm>
            <a:off x="457200" y="4371700"/>
            <a:ext cx="8217000" cy="22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Kickplate statement goes here. 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8" name="Google Shape;928;p114"/>
          <p:cNvSpPr txBox="1"/>
          <p:nvPr/>
        </p:nvSpPr>
        <p:spPr>
          <a:xfrm>
            <a:off x="410275" y="3506763"/>
            <a:ext cx="1691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segment summary goes here. Highlight key milestones and goals. 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29" name="Google Shape;929;p114"/>
          <p:cNvSpPr txBox="1"/>
          <p:nvPr/>
        </p:nvSpPr>
        <p:spPr>
          <a:xfrm>
            <a:off x="3851225" y="3506763"/>
            <a:ext cx="1722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segment summary goes here. Highlight key milestones and goals. 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30" name="Google Shape;930;p114"/>
          <p:cNvSpPr txBox="1"/>
          <p:nvPr/>
        </p:nvSpPr>
        <p:spPr>
          <a:xfrm>
            <a:off x="7342625" y="3506763"/>
            <a:ext cx="1409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segment summary goes here. Highlight key milestones and goals. 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31" name="Google Shape;931;p114"/>
          <p:cNvSpPr txBox="1"/>
          <p:nvPr/>
        </p:nvSpPr>
        <p:spPr>
          <a:xfrm>
            <a:off x="783425" y="1946925"/>
            <a:ext cx="926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32" name="Google Shape;932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700" y="2271712"/>
            <a:ext cx="292475" cy="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14"/>
          <p:cNvSpPr txBox="1"/>
          <p:nvPr/>
        </p:nvSpPr>
        <p:spPr>
          <a:xfrm>
            <a:off x="944488" y="313715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Aug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34" name="Google Shape;934;p114"/>
          <p:cNvSpPr txBox="1"/>
          <p:nvPr/>
        </p:nvSpPr>
        <p:spPr>
          <a:xfrm>
            <a:off x="1035721" y="2346698"/>
            <a:ext cx="837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 sz="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35" name="Google Shape;935;p114"/>
          <p:cNvSpPr/>
          <p:nvPr/>
        </p:nvSpPr>
        <p:spPr>
          <a:xfrm flipH="1" rot="5400000">
            <a:off x="3215388" y="2928450"/>
            <a:ext cx="105000" cy="5247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36" name="Google Shape;936;p114"/>
          <p:cNvSpPr/>
          <p:nvPr/>
        </p:nvSpPr>
        <p:spPr>
          <a:xfrm>
            <a:off x="3094638" y="3198300"/>
            <a:ext cx="346500" cy="6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Google Shape;937;p114"/>
          <p:cNvCxnSpPr/>
          <p:nvPr/>
        </p:nvCxnSpPr>
        <p:spPr>
          <a:xfrm>
            <a:off x="2480188" y="222720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38" name="Google Shape;938;p114"/>
          <p:cNvCxnSpPr/>
          <p:nvPr/>
        </p:nvCxnSpPr>
        <p:spPr>
          <a:xfrm>
            <a:off x="3007838" y="2825400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39" name="Google Shape;939;p114"/>
          <p:cNvSpPr txBox="1"/>
          <p:nvPr/>
        </p:nvSpPr>
        <p:spPr>
          <a:xfrm>
            <a:off x="1871562" y="1954475"/>
            <a:ext cx="120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eue Haas Grotesk Text Std"/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940" name="Google Shape;940;p114"/>
          <p:cNvGrpSpPr/>
          <p:nvPr/>
        </p:nvGrpSpPr>
        <p:grpSpPr>
          <a:xfrm>
            <a:off x="2196929" y="1724048"/>
            <a:ext cx="228611" cy="238402"/>
            <a:chOff x="3220982" y="3342548"/>
            <a:chExt cx="259284" cy="270420"/>
          </a:xfrm>
        </p:grpSpPr>
        <p:sp>
          <p:nvSpPr>
            <p:cNvPr id="941" name="Google Shape;941;p114"/>
            <p:cNvSpPr/>
            <p:nvPr/>
          </p:nvSpPr>
          <p:spPr>
            <a:xfrm>
              <a:off x="3351420" y="359069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2" name="Google Shape;942;p114"/>
            <p:cNvSpPr/>
            <p:nvPr/>
          </p:nvSpPr>
          <p:spPr>
            <a:xfrm>
              <a:off x="3314834" y="358910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3" name="Google Shape;943;p114"/>
            <p:cNvSpPr/>
            <p:nvPr/>
          </p:nvSpPr>
          <p:spPr>
            <a:xfrm>
              <a:off x="3279838" y="357479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4" name="Google Shape;944;p114"/>
            <p:cNvSpPr/>
            <p:nvPr/>
          </p:nvSpPr>
          <p:spPr>
            <a:xfrm>
              <a:off x="3249615" y="35509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5" name="Google Shape;945;p114"/>
            <p:cNvSpPr/>
            <p:nvPr/>
          </p:nvSpPr>
          <p:spPr>
            <a:xfrm>
              <a:off x="3230526" y="351911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6" name="Google Shape;946;p114"/>
            <p:cNvSpPr/>
            <p:nvPr/>
          </p:nvSpPr>
          <p:spPr>
            <a:xfrm>
              <a:off x="3220982" y="34825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7" name="Google Shape;947;p114"/>
            <p:cNvSpPr/>
            <p:nvPr/>
          </p:nvSpPr>
          <p:spPr>
            <a:xfrm>
              <a:off x="3222573" y="3445944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8" name="Google Shape;948;p114"/>
            <p:cNvSpPr/>
            <p:nvPr/>
          </p:nvSpPr>
          <p:spPr>
            <a:xfrm>
              <a:off x="3236889" y="341094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49" name="Google Shape;949;p114"/>
            <p:cNvSpPr/>
            <p:nvPr/>
          </p:nvSpPr>
          <p:spPr>
            <a:xfrm>
              <a:off x="3260750" y="338072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0" name="Google Shape;950;p114"/>
            <p:cNvSpPr/>
            <p:nvPr/>
          </p:nvSpPr>
          <p:spPr>
            <a:xfrm>
              <a:off x="3292564" y="336163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1" name="Google Shape;951;p114"/>
            <p:cNvSpPr/>
            <p:nvPr/>
          </p:nvSpPr>
          <p:spPr>
            <a:xfrm>
              <a:off x="3457997" y="349843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2" name="Google Shape;952;p114"/>
            <p:cNvSpPr/>
            <p:nvPr/>
          </p:nvSpPr>
          <p:spPr>
            <a:xfrm>
              <a:off x="3443681" y="3533433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3" name="Google Shape;953;p114"/>
            <p:cNvSpPr/>
            <p:nvPr/>
          </p:nvSpPr>
          <p:spPr>
            <a:xfrm>
              <a:off x="3419820" y="3562066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4" name="Google Shape;954;p114"/>
            <p:cNvSpPr/>
            <p:nvPr/>
          </p:nvSpPr>
          <p:spPr>
            <a:xfrm>
              <a:off x="3388006" y="358274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5" name="Google Shape;955;p114"/>
            <p:cNvSpPr/>
            <p:nvPr/>
          </p:nvSpPr>
          <p:spPr>
            <a:xfrm>
              <a:off x="3329150" y="3342548"/>
              <a:ext cx="143163" cy="197247"/>
            </a:xfrm>
            <a:custGeom>
              <a:rect b="b" l="l" r="r" t="t"/>
              <a:pathLst>
                <a:path extrusionOk="0" h="197247" w="143163">
                  <a:moveTo>
                    <a:pt x="135210" y="103396"/>
                  </a:moveTo>
                  <a:cubicBezTo>
                    <a:pt x="139982" y="93852"/>
                    <a:pt x="143164" y="82717"/>
                    <a:pt x="143164" y="71582"/>
                  </a:cubicBezTo>
                  <a:cubicBezTo>
                    <a:pt x="143164" y="31814"/>
                    <a:pt x="111349" y="0"/>
                    <a:pt x="71582" y="0"/>
                  </a:cubicBezTo>
                  <a:cubicBezTo>
                    <a:pt x="31814" y="0"/>
                    <a:pt x="0" y="31814"/>
                    <a:pt x="0" y="71582"/>
                  </a:cubicBezTo>
                  <a:cubicBezTo>
                    <a:pt x="0" y="82717"/>
                    <a:pt x="3181" y="92261"/>
                    <a:pt x="7954" y="101805"/>
                  </a:cubicBezTo>
                  <a:cubicBezTo>
                    <a:pt x="15907" y="119303"/>
                    <a:pt x="49312" y="165433"/>
                    <a:pt x="63628" y="186113"/>
                  </a:cubicBezTo>
                  <a:lnTo>
                    <a:pt x="71582" y="197248"/>
                  </a:lnTo>
                  <a:lnTo>
                    <a:pt x="82717" y="181340"/>
                  </a:lnTo>
                  <a:lnTo>
                    <a:pt x="82717" y="181340"/>
                  </a:lnTo>
                  <a:cubicBezTo>
                    <a:pt x="111349" y="141573"/>
                    <a:pt x="128847" y="116122"/>
                    <a:pt x="135210" y="103396"/>
                  </a:cubicBezTo>
                  <a:close/>
                  <a:moveTo>
                    <a:pt x="69991" y="167024"/>
                  </a:moveTo>
                  <a:cubicBezTo>
                    <a:pt x="55675" y="146345"/>
                    <a:pt x="28633" y="109759"/>
                    <a:pt x="22270" y="95442"/>
                  </a:cubicBezTo>
                  <a:cubicBezTo>
                    <a:pt x="19088" y="87489"/>
                    <a:pt x="17498" y="79535"/>
                    <a:pt x="17498" y="71582"/>
                  </a:cubicBezTo>
                  <a:cubicBezTo>
                    <a:pt x="17498" y="42949"/>
                    <a:pt x="41358" y="19088"/>
                    <a:pt x="69991" y="19088"/>
                  </a:cubicBezTo>
                  <a:cubicBezTo>
                    <a:pt x="98624" y="19088"/>
                    <a:pt x="122484" y="42949"/>
                    <a:pt x="122484" y="71582"/>
                  </a:cubicBezTo>
                  <a:cubicBezTo>
                    <a:pt x="122484" y="79535"/>
                    <a:pt x="120894" y="87489"/>
                    <a:pt x="117712" y="95442"/>
                  </a:cubicBezTo>
                  <a:cubicBezTo>
                    <a:pt x="114531" y="103396"/>
                    <a:pt x="103396" y="120894"/>
                    <a:pt x="69991" y="167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56" name="Google Shape;956;p114"/>
            <p:cNvSpPr/>
            <p:nvPr/>
          </p:nvSpPr>
          <p:spPr>
            <a:xfrm>
              <a:off x="3362555" y="3379135"/>
              <a:ext cx="73172" cy="73172"/>
            </a:xfrm>
            <a:custGeom>
              <a:rect b="b" l="l" r="r" t="t"/>
              <a:pathLst>
                <a:path extrusionOk="0" h="73172" w="73172">
                  <a:moveTo>
                    <a:pt x="36586" y="0"/>
                  </a:moveTo>
                  <a:cubicBezTo>
                    <a:pt x="15907" y="0"/>
                    <a:pt x="0" y="15907"/>
                    <a:pt x="0" y="36586"/>
                  </a:cubicBezTo>
                  <a:cubicBezTo>
                    <a:pt x="0" y="57265"/>
                    <a:pt x="15907" y="73172"/>
                    <a:pt x="36586" y="73172"/>
                  </a:cubicBezTo>
                  <a:cubicBezTo>
                    <a:pt x="57265" y="73172"/>
                    <a:pt x="73172" y="57265"/>
                    <a:pt x="73172" y="36586"/>
                  </a:cubicBezTo>
                  <a:cubicBezTo>
                    <a:pt x="73172" y="15907"/>
                    <a:pt x="57265" y="0"/>
                    <a:pt x="36586" y="0"/>
                  </a:cubicBezTo>
                  <a:close/>
                  <a:moveTo>
                    <a:pt x="36586" y="57265"/>
                  </a:moveTo>
                  <a:cubicBezTo>
                    <a:pt x="25451" y="57265"/>
                    <a:pt x="17498" y="47721"/>
                    <a:pt x="17498" y="38177"/>
                  </a:cubicBezTo>
                  <a:cubicBezTo>
                    <a:pt x="17498" y="28633"/>
                    <a:pt x="27042" y="19088"/>
                    <a:pt x="36586" y="19088"/>
                  </a:cubicBezTo>
                  <a:cubicBezTo>
                    <a:pt x="47721" y="19088"/>
                    <a:pt x="55675" y="28633"/>
                    <a:pt x="55675" y="38177"/>
                  </a:cubicBezTo>
                  <a:cubicBezTo>
                    <a:pt x="55675" y="47721"/>
                    <a:pt x="47721" y="57265"/>
                    <a:pt x="36586" y="572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957" name="Google Shape;957;p114"/>
          <p:cNvGrpSpPr/>
          <p:nvPr/>
        </p:nvGrpSpPr>
        <p:grpSpPr>
          <a:xfrm>
            <a:off x="2519986" y="1721520"/>
            <a:ext cx="243458" cy="243459"/>
            <a:chOff x="3234392" y="2759678"/>
            <a:chExt cx="276782" cy="276815"/>
          </a:xfrm>
        </p:grpSpPr>
        <p:grpSp>
          <p:nvGrpSpPr>
            <p:cNvPr id="958" name="Google Shape;958;p114"/>
            <p:cNvGrpSpPr/>
            <p:nvPr/>
          </p:nvGrpSpPr>
          <p:grpSpPr>
            <a:xfrm>
              <a:off x="3234392" y="2759678"/>
              <a:ext cx="276782" cy="276815"/>
              <a:chOff x="3234392" y="2759678"/>
              <a:chExt cx="276782" cy="276815"/>
            </a:xfrm>
          </p:grpSpPr>
          <p:sp>
            <p:nvSpPr>
              <p:cNvPr id="959" name="Google Shape;959;p114"/>
              <p:cNvSpPr/>
              <p:nvPr/>
            </p:nvSpPr>
            <p:spPr>
              <a:xfrm>
                <a:off x="3247913" y="2898070"/>
                <a:ext cx="263261" cy="138423"/>
              </a:xfrm>
              <a:custGeom>
                <a:rect b="b" l="l" r="r" t="t"/>
                <a:pathLst>
                  <a:path extrusionOk="0" h="138423" w="263261">
                    <a:moveTo>
                      <a:pt x="245462" y="0"/>
                    </a:moveTo>
                    <a:cubicBezTo>
                      <a:pt x="245462" y="66492"/>
                      <a:pt x="191362" y="120591"/>
                      <a:pt x="124870" y="120591"/>
                    </a:cubicBezTo>
                    <a:cubicBezTo>
                      <a:pt x="87123" y="120591"/>
                      <a:pt x="52509" y="103475"/>
                      <a:pt x="29492" y="73666"/>
                    </a:cubicBezTo>
                    <a:lnTo>
                      <a:pt x="66444" y="73666"/>
                    </a:lnTo>
                    <a:lnTo>
                      <a:pt x="66444" y="55866"/>
                    </a:lnTo>
                    <a:lnTo>
                      <a:pt x="0" y="55866"/>
                    </a:lnTo>
                    <a:lnTo>
                      <a:pt x="0" y="126636"/>
                    </a:lnTo>
                    <a:lnTo>
                      <a:pt x="17800" y="126636"/>
                    </a:lnTo>
                    <a:lnTo>
                      <a:pt x="17800" y="87393"/>
                    </a:lnTo>
                    <a:cubicBezTo>
                      <a:pt x="44206" y="119780"/>
                      <a:pt x="82812" y="138423"/>
                      <a:pt x="124870" y="138423"/>
                    </a:cubicBezTo>
                    <a:cubicBezTo>
                      <a:pt x="201192" y="138423"/>
                      <a:pt x="263262" y="76354"/>
                      <a:pt x="263262" y="32"/>
                    </a:cubicBezTo>
                    <a:lnTo>
                      <a:pt x="24546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960" name="Google Shape;960;p114"/>
              <p:cNvSpPr/>
              <p:nvPr/>
            </p:nvSpPr>
            <p:spPr>
              <a:xfrm>
                <a:off x="3234392" y="2759678"/>
                <a:ext cx="262195" cy="138391"/>
              </a:xfrm>
              <a:custGeom>
                <a:rect b="b" l="l" r="r" t="t"/>
                <a:pathLst>
                  <a:path extrusionOk="0" h="138391" w="262195">
                    <a:moveTo>
                      <a:pt x="138407" y="17800"/>
                    </a:moveTo>
                    <a:cubicBezTo>
                      <a:pt x="176202" y="17800"/>
                      <a:pt x="210912" y="34980"/>
                      <a:pt x="233818" y="64726"/>
                    </a:cubicBezTo>
                    <a:lnTo>
                      <a:pt x="195561" y="64726"/>
                    </a:lnTo>
                    <a:lnTo>
                      <a:pt x="195561" y="82526"/>
                    </a:lnTo>
                    <a:lnTo>
                      <a:pt x="262196" y="82526"/>
                    </a:lnTo>
                    <a:lnTo>
                      <a:pt x="262196" y="11771"/>
                    </a:lnTo>
                    <a:lnTo>
                      <a:pt x="244396" y="11771"/>
                    </a:lnTo>
                    <a:lnTo>
                      <a:pt x="244396" y="49757"/>
                    </a:lnTo>
                    <a:cubicBezTo>
                      <a:pt x="218022" y="18150"/>
                      <a:pt x="179861" y="0"/>
                      <a:pt x="138391" y="0"/>
                    </a:cubicBezTo>
                    <a:cubicBezTo>
                      <a:pt x="62069" y="0"/>
                      <a:pt x="0" y="62069"/>
                      <a:pt x="0" y="138391"/>
                    </a:cubicBezTo>
                    <a:lnTo>
                      <a:pt x="17800" y="138391"/>
                    </a:lnTo>
                    <a:cubicBezTo>
                      <a:pt x="17816" y="71900"/>
                      <a:pt x="71916" y="17800"/>
                      <a:pt x="138407" y="178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961" name="Google Shape;961;p114"/>
            <p:cNvSpPr/>
            <p:nvPr/>
          </p:nvSpPr>
          <p:spPr>
            <a:xfrm>
              <a:off x="3323456" y="2809261"/>
              <a:ext cx="98241" cy="175868"/>
            </a:xfrm>
            <a:custGeom>
              <a:rect b="b" l="l" r="r" t="t"/>
              <a:pathLst>
                <a:path extrusionOk="0" h="175868" w="98241">
                  <a:moveTo>
                    <a:pt x="24863" y="134590"/>
                  </a:moveTo>
                  <a:cubicBezTo>
                    <a:pt x="30033" y="139696"/>
                    <a:pt x="36554" y="142909"/>
                    <a:pt x="44397" y="144213"/>
                  </a:cubicBezTo>
                  <a:lnTo>
                    <a:pt x="44397" y="92150"/>
                  </a:lnTo>
                  <a:cubicBezTo>
                    <a:pt x="34343" y="89668"/>
                    <a:pt x="21761" y="85978"/>
                    <a:pt x="13855" y="79281"/>
                  </a:cubicBezTo>
                  <a:cubicBezTo>
                    <a:pt x="6347" y="72950"/>
                    <a:pt x="4136" y="64185"/>
                    <a:pt x="4136" y="54227"/>
                  </a:cubicBezTo>
                  <a:cubicBezTo>
                    <a:pt x="4136" y="42695"/>
                    <a:pt x="8447" y="32641"/>
                    <a:pt x="15828" y="25244"/>
                  </a:cubicBezTo>
                  <a:cubicBezTo>
                    <a:pt x="23479" y="17625"/>
                    <a:pt x="33818" y="13712"/>
                    <a:pt x="44413" y="12964"/>
                  </a:cubicBezTo>
                  <a:lnTo>
                    <a:pt x="44413" y="0"/>
                  </a:lnTo>
                  <a:lnTo>
                    <a:pt x="55213" y="0"/>
                  </a:lnTo>
                  <a:lnTo>
                    <a:pt x="55213" y="13171"/>
                  </a:lnTo>
                  <a:cubicBezTo>
                    <a:pt x="65823" y="14475"/>
                    <a:pt x="74270" y="18420"/>
                    <a:pt x="80553" y="24958"/>
                  </a:cubicBezTo>
                  <a:cubicBezTo>
                    <a:pt x="86837" y="31512"/>
                    <a:pt x="91291" y="40547"/>
                    <a:pt x="93915" y="52080"/>
                  </a:cubicBezTo>
                  <a:lnTo>
                    <a:pt x="77213" y="52080"/>
                  </a:lnTo>
                  <a:cubicBezTo>
                    <a:pt x="74588" y="39115"/>
                    <a:pt x="67271" y="31512"/>
                    <a:pt x="55213" y="29285"/>
                  </a:cubicBezTo>
                  <a:lnTo>
                    <a:pt x="55213" y="77626"/>
                  </a:lnTo>
                  <a:cubicBezTo>
                    <a:pt x="66810" y="80919"/>
                    <a:pt x="68591" y="80681"/>
                    <a:pt x="76243" y="84212"/>
                  </a:cubicBezTo>
                  <a:cubicBezTo>
                    <a:pt x="88189" y="89732"/>
                    <a:pt x="98242" y="101233"/>
                    <a:pt x="98242" y="117315"/>
                  </a:cubicBezTo>
                  <a:cubicBezTo>
                    <a:pt x="98242" y="130024"/>
                    <a:pt x="93724" y="140046"/>
                    <a:pt x="86057" y="147283"/>
                  </a:cubicBezTo>
                  <a:cubicBezTo>
                    <a:pt x="77801" y="155157"/>
                    <a:pt x="66523" y="158816"/>
                    <a:pt x="55213" y="159770"/>
                  </a:cubicBezTo>
                  <a:lnTo>
                    <a:pt x="55213" y="175868"/>
                  </a:lnTo>
                  <a:lnTo>
                    <a:pt x="44397" y="175868"/>
                  </a:lnTo>
                  <a:lnTo>
                    <a:pt x="44397" y="159770"/>
                  </a:lnTo>
                  <a:cubicBezTo>
                    <a:pt x="31305" y="158466"/>
                    <a:pt x="20886" y="153901"/>
                    <a:pt x="13155" y="146122"/>
                  </a:cubicBezTo>
                  <a:cubicBezTo>
                    <a:pt x="5440" y="138312"/>
                    <a:pt x="1050" y="127543"/>
                    <a:pt x="0" y="113799"/>
                  </a:cubicBezTo>
                  <a:lnTo>
                    <a:pt x="16702" y="113799"/>
                  </a:lnTo>
                  <a:cubicBezTo>
                    <a:pt x="16973" y="122532"/>
                    <a:pt x="19693" y="129468"/>
                    <a:pt x="24863" y="134590"/>
                  </a:cubicBezTo>
                  <a:close/>
                  <a:moveTo>
                    <a:pt x="28394" y="35457"/>
                  </a:moveTo>
                  <a:cubicBezTo>
                    <a:pt x="24004" y="39322"/>
                    <a:pt x="21809" y="44985"/>
                    <a:pt x="21809" y="52461"/>
                  </a:cubicBezTo>
                  <a:cubicBezTo>
                    <a:pt x="21809" y="58427"/>
                    <a:pt x="23638" y="63660"/>
                    <a:pt x="28203" y="67303"/>
                  </a:cubicBezTo>
                  <a:cubicBezTo>
                    <a:pt x="32546" y="70866"/>
                    <a:pt x="38988" y="73172"/>
                    <a:pt x="44397" y="74668"/>
                  </a:cubicBezTo>
                  <a:lnTo>
                    <a:pt x="44397" y="28696"/>
                  </a:lnTo>
                  <a:cubicBezTo>
                    <a:pt x="38113" y="29349"/>
                    <a:pt x="32784" y="31607"/>
                    <a:pt x="28394" y="35457"/>
                  </a:cubicBezTo>
                  <a:close/>
                  <a:moveTo>
                    <a:pt x="73395" y="137628"/>
                  </a:moveTo>
                  <a:cubicBezTo>
                    <a:pt x="78708" y="132903"/>
                    <a:pt x="80553" y="126222"/>
                    <a:pt x="80553" y="119064"/>
                  </a:cubicBezTo>
                  <a:cubicBezTo>
                    <a:pt x="80553" y="112924"/>
                    <a:pt x="78772" y="107484"/>
                    <a:pt x="73300" y="102950"/>
                  </a:cubicBezTo>
                  <a:cubicBezTo>
                    <a:pt x="68480" y="99021"/>
                    <a:pt x="61210" y="96667"/>
                    <a:pt x="55213" y="94901"/>
                  </a:cubicBezTo>
                  <a:lnTo>
                    <a:pt x="55213" y="144213"/>
                  </a:lnTo>
                  <a:cubicBezTo>
                    <a:pt x="61815" y="143752"/>
                    <a:pt x="68416" y="142018"/>
                    <a:pt x="73395" y="137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962" name="Google Shape;962;p114"/>
          <p:cNvSpPr/>
          <p:nvPr/>
        </p:nvSpPr>
        <p:spPr>
          <a:xfrm>
            <a:off x="2091200" y="1293500"/>
            <a:ext cx="1802400" cy="27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63" name="Google Shape;963;p114"/>
          <p:cNvSpPr txBox="1"/>
          <p:nvPr/>
        </p:nvSpPr>
        <p:spPr>
          <a:xfrm>
            <a:off x="2218288" y="313830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Aug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64" name="Google Shape;964;p114"/>
          <p:cNvSpPr txBox="1"/>
          <p:nvPr/>
        </p:nvSpPr>
        <p:spPr>
          <a:xfrm>
            <a:off x="2425550" y="2528896"/>
            <a:ext cx="1164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965" name="Google Shape;965;p114"/>
          <p:cNvGrpSpPr/>
          <p:nvPr/>
        </p:nvGrpSpPr>
        <p:grpSpPr>
          <a:xfrm>
            <a:off x="2880184" y="2275142"/>
            <a:ext cx="228713" cy="258920"/>
            <a:chOff x="6660346" y="3388145"/>
            <a:chExt cx="228713" cy="258920"/>
          </a:xfrm>
        </p:grpSpPr>
        <p:grpSp>
          <p:nvGrpSpPr>
            <p:cNvPr id="966" name="Google Shape;966;p114"/>
            <p:cNvGrpSpPr/>
            <p:nvPr/>
          </p:nvGrpSpPr>
          <p:grpSpPr>
            <a:xfrm>
              <a:off x="6690553" y="3388145"/>
              <a:ext cx="169737" cy="227275"/>
              <a:chOff x="6690553" y="3388145"/>
              <a:chExt cx="169737" cy="227275"/>
            </a:xfrm>
          </p:grpSpPr>
          <p:sp>
            <p:nvSpPr>
              <p:cNvPr id="967" name="Google Shape;967;p114"/>
              <p:cNvSpPr/>
              <p:nvPr/>
            </p:nvSpPr>
            <p:spPr>
              <a:xfrm>
                <a:off x="6690553" y="3388145"/>
                <a:ext cx="169737" cy="227275"/>
              </a:xfrm>
              <a:custGeom>
                <a:rect b="b" l="l" r="r" t="t"/>
                <a:pathLst>
                  <a:path extrusionOk="0" h="227275" w="169737">
                    <a:moveTo>
                      <a:pt x="84869" y="15823"/>
                    </a:moveTo>
                    <a:cubicBezTo>
                      <a:pt x="122268" y="15823"/>
                      <a:pt x="152476" y="46030"/>
                      <a:pt x="152476" y="83430"/>
                    </a:cubicBezTo>
                    <a:cubicBezTo>
                      <a:pt x="152476" y="89184"/>
                      <a:pt x="149599" y="102130"/>
                      <a:pt x="145283" y="112199"/>
                    </a:cubicBezTo>
                    <a:cubicBezTo>
                      <a:pt x="133776" y="135214"/>
                      <a:pt x="102130" y="176929"/>
                      <a:pt x="84869" y="199945"/>
                    </a:cubicBezTo>
                    <a:cubicBezTo>
                      <a:pt x="63292" y="172614"/>
                      <a:pt x="28769" y="128022"/>
                      <a:pt x="21577" y="110761"/>
                    </a:cubicBezTo>
                    <a:cubicBezTo>
                      <a:pt x="18700" y="103568"/>
                      <a:pt x="17261" y="93499"/>
                      <a:pt x="17261" y="84869"/>
                    </a:cubicBezTo>
                    <a:cubicBezTo>
                      <a:pt x="17261" y="47469"/>
                      <a:pt x="47469" y="15823"/>
                      <a:pt x="84869" y="15823"/>
                    </a:cubicBezTo>
                    <a:moveTo>
                      <a:pt x="84869" y="0"/>
                    </a:moveTo>
                    <a:cubicBezTo>
                      <a:pt x="38838" y="0"/>
                      <a:pt x="0" y="37400"/>
                      <a:pt x="0" y="84869"/>
                    </a:cubicBezTo>
                    <a:cubicBezTo>
                      <a:pt x="0" y="96376"/>
                      <a:pt x="2877" y="107884"/>
                      <a:pt x="7192" y="117953"/>
                    </a:cubicBezTo>
                    <a:cubicBezTo>
                      <a:pt x="20138" y="145283"/>
                      <a:pt x="84869" y="227275"/>
                      <a:pt x="84869" y="227275"/>
                    </a:cubicBezTo>
                    <a:cubicBezTo>
                      <a:pt x="84869" y="227275"/>
                      <a:pt x="143845" y="153914"/>
                      <a:pt x="161106" y="120830"/>
                    </a:cubicBezTo>
                    <a:cubicBezTo>
                      <a:pt x="166860" y="109322"/>
                      <a:pt x="169737" y="93499"/>
                      <a:pt x="169737" y="84869"/>
                    </a:cubicBezTo>
                    <a:cubicBezTo>
                      <a:pt x="169737" y="37400"/>
                      <a:pt x="130899" y="0"/>
                      <a:pt x="84869" y="0"/>
                    </a:cubicBezTo>
                    <a:lnTo>
                      <a:pt x="848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968" name="Google Shape;968;p114"/>
              <p:cNvSpPr/>
              <p:nvPr/>
            </p:nvSpPr>
            <p:spPr>
              <a:xfrm>
                <a:off x="6732269" y="3431298"/>
                <a:ext cx="86307" cy="86307"/>
              </a:xfrm>
              <a:custGeom>
                <a:rect b="b" l="l" r="r" t="t"/>
                <a:pathLst>
                  <a:path extrusionOk="0" h="86307" w="86307">
                    <a:moveTo>
                      <a:pt x="43154" y="15823"/>
                    </a:moveTo>
                    <a:cubicBezTo>
                      <a:pt x="57538" y="15823"/>
                      <a:pt x="69046" y="27331"/>
                      <a:pt x="69046" y="41715"/>
                    </a:cubicBezTo>
                    <a:cubicBezTo>
                      <a:pt x="69046" y="56100"/>
                      <a:pt x="57538" y="67607"/>
                      <a:pt x="43154" y="67607"/>
                    </a:cubicBezTo>
                    <a:cubicBezTo>
                      <a:pt x="28769" y="67607"/>
                      <a:pt x="17261" y="56100"/>
                      <a:pt x="17261" y="41715"/>
                    </a:cubicBezTo>
                    <a:cubicBezTo>
                      <a:pt x="17261" y="27331"/>
                      <a:pt x="28769" y="15823"/>
                      <a:pt x="43154" y="15823"/>
                    </a:cubicBezTo>
                    <a:moveTo>
                      <a:pt x="43154" y="0"/>
                    </a:moveTo>
                    <a:cubicBezTo>
                      <a:pt x="20138" y="0"/>
                      <a:pt x="0" y="18700"/>
                      <a:pt x="0" y="43154"/>
                    </a:cubicBezTo>
                    <a:cubicBezTo>
                      <a:pt x="0" y="67607"/>
                      <a:pt x="18700" y="86307"/>
                      <a:pt x="43154" y="86307"/>
                    </a:cubicBezTo>
                    <a:cubicBezTo>
                      <a:pt x="67607" y="86307"/>
                      <a:pt x="86307" y="67607"/>
                      <a:pt x="86307" y="43154"/>
                    </a:cubicBezTo>
                    <a:cubicBezTo>
                      <a:pt x="86307" y="18700"/>
                      <a:pt x="66169" y="0"/>
                      <a:pt x="43154" y="0"/>
                    </a:cubicBezTo>
                    <a:lnTo>
                      <a:pt x="43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969" name="Google Shape;969;p114"/>
            <p:cNvSpPr/>
            <p:nvPr/>
          </p:nvSpPr>
          <p:spPr>
            <a:xfrm>
              <a:off x="6660346" y="3557882"/>
              <a:ext cx="228713" cy="89183"/>
            </a:xfrm>
            <a:custGeom>
              <a:rect b="b" l="l" r="r" t="t"/>
              <a:pathLst>
                <a:path extrusionOk="0" h="89183" w="228713">
                  <a:moveTo>
                    <a:pt x="182683" y="1438"/>
                  </a:moveTo>
                  <a:cubicBezTo>
                    <a:pt x="179806" y="5754"/>
                    <a:pt x="175491" y="10069"/>
                    <a:pt x="172614" y="15823"/>
                  </a:cubicBezTo>
                  <a:cubicBezTo>
                    <a:pt x="197068" y="23015"/>
                    <a:pt x="211452" y="33084"/>
                    <a:pt x="211452" y="40277"/>
                  </a:cubicBezTo>
                  <a:cubicBezTo>
                    <a:pt x="211452" y="51784"/>
                    <a:pt x="174052" y="71922"/>
                    <a:pt x="113638" y="71922"/>
                  </a:cubicBezTo>
                  <a:cubicBezTo>
                    <a:pt x="53223" y="71922"/>
                    <a:pt x="15823" y="50346"/>
                    <a:pt x="15823" y="40277"/>
                  </a:cubicBezTo>
                  <a:cubicBezTo>
                    <a:pt x="15823" y="33084"/>
                    <a:pt x="30207" y="21577"/>
                    <a:pt x="56100" y="14385"/>
                  </a:cubicBezTo>
                  <a:cubicBezTo>
                    <a:pt x="53223" y="10069"/>
                    <a:pt x="48907" y="5754"/>
                    <a:pt x="46030" y="0"/>
                  </a:cubicBezTo>
                  <a:cubicBezTo>
                    <a:pt x="17261" y="8631"/>
                    <a:pt x="0" y="23015"/>
                    <a:pt x="0" y="38838"/>
                  </a:cubicBezTo>
                  <a:cubicBezTo>
                    <a:pt x="1438" y="67607"/>
                    <a:pt x="53223" y="89184"/>
                    <a:pt x="115076" y="89184"/>
                  </a:cubicBezTo>
                  <a:cubicBezTo>
                    <a:pt x="176929" y="89184"/>
                    <a:pt x="228714" y="67607"/>
                    <a:pt x="228714" y="40277"/>
                  </a:cubicBezTo>
                  <a:cubicBezTo>
                    <a:pt x="228714" y="24454"/>
                    <a:pt x="210014" y="10069"/>
                    <a:pt x="182683" y="1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cxnSp>
        <p:nvCxnSpPr>
          <p:cNvPr id="970" name="Google Shape;970;p114"/>
          <p:cNvCxnSpPr/>
          <p:nvPr/>
        </p:nvCxnSpPr>
        <p:spPr>
          <a:xfrm>
            <a:off x="3532038" y="222720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1" name="Google Shape;971;p114"/>
          <p:cNvSpPr txBox="1"/>
          <p:nvPr/>
        </p:nvSpPr>
        <p:spPr>
          <a:xfrm>
            <a:off x="3005550" y="1954475"/>
            <a:ext cx="988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72" name="Google Shape;972;p1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3403" y="1702668"/>
            <a:ext cx="281171" cy="2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38438" y="1702884"/>
            <a:ext cx="280737" cy="2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114"/>
          <p:cNvSpPr txBox="1"/>
          <p:nvPr/>
        </p:nvSpPr>
        <p:spPr>
          <a:xfrm>
            <a:off x="3005988" y="313830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Oct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75" name="Google Shape;975;p114"/>
          <p:cNvSpPr/>
          <p:nvPr/>
        </p:nvSpPr>
        <p:spPr>
          <a:xfrm>
            <a:off x="3906475" y="1291200"/>
            <a:ext cx="1722900" cy="27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I2B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976" name="Google Shape;976;p114"/>
          <p:cNvCxnSpPr/>
          <p:nvPr/>
        </p:nvCxnSpPr>
        <p:spPr>
          <a:xfrm>
            <a:off x="4257950" y="2825025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7" name="Google Shape;977;p114"/>
          <p:cNvCxnSpPr/>
          <p:nvPr/>
        </p:nvCxnSpPr>
        <p:spPr>
          <a:xfrm>
            <a:off x="5242200" y="2818300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8" name="Google Shape;978;p114"/>
          <p:cNvCxnSpPr/>
          <p:nvPr/>
        </p:nvCxnSpPr>
        <p:spPr>
          <a:xfrm>
            <a:off x="4742388" y="2222975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9" name="Google Shape;979;p114"/>
          <p:cNvSpPr txBox="1"/>
          <p:nvPr/>
        </p:nvSpPr>
        <p:spPr>
          <a:xfrm>
            <a:off x="3819175" y="2526600"/>
            <a:ext cx="86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80" name="Google Shape;980;p1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13883" y="2265750"/>
            <a:ext cx="292475" cy="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14"/>
          <p:cNvSpPr txBox="1"/>
          <p:nvPr/>
        </p:nvSpPr>
        <p:spPr>
          <a:xfrm>
            <a:off x="4212388" y="1952175"/>
            <a:ext cx="1053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82" name="Google Shape;982;p114"/>
          <p:cNvSpPr txBox="1"/>
          <p:nvPr/>
        </p:nvSpPr>
        <p:spPr>
          <a:xfrm>
            <a:off x="3994438" y="313600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Aug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83" name="Google Shape;983;p114"/>
          <p:cNvSpPr txBox="1"/>
          <p:nvPr/>
        </p:nvSpPr>
        <p:spPr>
          <a:xfrm>
            <a:off x="4778850" y="2526596"/>
            <a:ext cx="926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984" name="Google Shape;984;p114"/>
          <p:cNvGrpSpPr/>
          <p:nvPr/>
        </p:nvGrpSpPr>
        <p:grpSpPr>
          <a:xfrm>
            <a:off x="5120460" y="2283713"/>
            <a:ext cx="228593" cy="256549"/>
            <a:chOff x="1643649" y="1571984"/>
            <a:chExt cx="255126" cy="286327"/>
          </a:xfrm>
        </p:grpSpPr>
        <p:sp>
          <p:nvSpPr>
            <p:cNvPr id="985" name="Google Shape;985;p114"/>
            <p:cNvSpPr/>
            <p:nvPr/>
          </p:nvSpPr>
          <p:spPr>
            <a:xfrm>
              <a:off x="1741150" y="1645713"/>
              <a:ext cx="63500" cy="63516"/>
            </a:xfrm>
            <a:custGeom>
              <a:rect b="b" l="l" r="r" t="t"/>
              <a:pathLst>
                <a:path extrusionOk="0" h="63516" w="63500">
                  <a:moveTo>
                    <a:pt x="31750" y="63517"/>
                  </a:moveTo>
                  <a:cubicBezTo>
                    <a:pt x="49296" y="63517"/>
                    <a:pt x="63501" y="49296"/>
                    <a:pt x="63501" y="31766"/>
                  </a:cubicBezTo>
                  <a:cubicBezTo>
                    <a:pt x="63501" y="14221"/>
                    <a:pt x="49280" y="0"/>
                    <a:pt x="31750" y="0"/>
                  </a:cubicBezTo>
                  <a:cubicBezTo>
                    <a:pt x="14205" y="0"/>
                    <a:pt x="0" y="14221"/>
                    <a:pt x="0" y="31766"/>
                  </a:cubicBezTo>
                  <a:cubicBezTo>
                    <a:pt x="0" y="49312"/>
                    <a:pt x="14221" y="63517"/>
                    <a:pt x="31750" y="63517"/>
                  </a:cubicBezTo>
                  <a:close/>
                  <a:moveTo>
                    <a:pt x="31750" y="17895"/>
                  </a:moveTo>
                  <a:cubicBezTo>
                    <a:pt x="39402" y="17895"/>
                    <a:pt x="45606" y="24115"/>
                    <a:pt x="45606" y="31766"/>
                  </a:cubicBezTo>
                  <a:cubicBezTo>
                    <a:pt x="45606" y="39418"/>
                    <a:pt x="39386" y="45621"/>
                    <a:pt x="31750" y="45621"/>
                  </a:cubicBezTo>
                  <a:cubicBezTo>
                    <a:pt x="24115" y="45621"/>
                    <a:pt x="17895" y="39402"/>
                    <a:pt x="17895" y="31766"/>
                  </a:cubicBezTo>
                  <a:cubicBezTo>
                    <a:pt x="17895" y="24115"/>
                    <a:pt x="24115" y="17895"/>
                    <a:pt x="31750" y="178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86" name="Google Shape;986;p114"/>
            <p:cNvSpPr/>
            <p:nvPr/>
          </p:nvSpPr>
          <p:spPr>
            <a:xfrm>
              <a:off x="1713853" y="1718026"/>
              <a:ext cx="118109" cy="52222"/>
            </a:xfrm>
            <a:custGeom>
              <a:rect b="b" l="l" r="r" t="t"/>
              <a:pathLst>
                <a:path extrusionOk="0" h="52222" w="118109">
                  <a:moveTo>
                    <a:pt x="0" y="22986"/>
                  </a:moveTo>
                  <a:lnTo>
                    <a:pt x="0" y="52223"/>
                  </a:lnTo>
                  <a:lnTo>
                    <a:pt x="118110" y="52223"/>
                  </a:lnTo>
                  <a:lnTo>
                    <a:pt x="118110" y="22986"/>
                  </a:lnTo>
                  <a:cubicBezTo>
                    <a:pt x="102410" y="8844"/>
                    <a:pt x="81842" y="0"/>
                    <a:pt x="59063" y="0"/>
                  </a:cubicBezTo>
                  <a:cubicBezTo>
                    <a:pt x="36284" y="0"/>
                    <a:pt x="15700" y="8844"/>
                    <a:pt x="0" y="22986"/>
                  </a:cubicBezTo>
                  <a:close/>
                  <a:moveTo>
                    <a:pt x="100214" y="34343"/>
                  </a:moveTo>
                  <a:lnTo>
                    <a:pt x="17895" y="34343"/>
                  </a:lnTo>
                  <a:lnTo>
                    <a:pt x="17895" y="31480"/>
                  </a:lnTo>
                  <a:cubicBezTo>
                    <a:pt x="29985" y="22668"/>
                    <a:pt x="44349" y="17895"/>
                    <a:pt x="59047" y="17895"/>
                  </a:cubicBezTo>
                  <a:cubicBezTo>
                    <a:pt x="73745" y="17895"/>
                    <a:pt x="88125" y="22683"/>
                    <a:pt x="100199" y="31480"/>
                  </a:cubicBezTo>
                  <a:lnTo>
                    <a:pt x="100199" y="34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87" name="Google Shape;987;p114"/>
            <p:cNvSpPr/>
            <p:nvPr/>
          </p:nvSpPr>
          <p:spPr>
            <a:xfrm>
              <a:off x="1643649" y="1571984"/>
              <a:ext cx="255126" cy="286327"/>
            </a:xfrm>
            <a:custGeom>
              <a:rect b="b" l="l" r="r" t="t"/>
              <a:pathLst>
                <a:path extrusionOk="0" h="286327" w="255126">
                  <a:moveTo>
                    <a:pt x="252912" y="143164"/>
                  </a:moveTo>
                  <a:cubicBezTo>
                    <a:pt x="252912" y="129643"/>
                    <a:pt x="250701" y="116646"/>
                    <a:pt x="246724" y="104430"/>
                  </a:cubicBezTo>
                  <a:cubicBezTo>
                    <a:pt x="255537" y="96079"/>
                    <a:pt x="257875" y="82542"/>
                    <a:pt x="251544" y="71582"/>
                  </a:cubicBezTo>
                  <a:cubicBezTo>
                    <a:pt x="245706" y="61465"/>
                    <a:pt x="233426" y="55500"/>
                    <a:pt x="220510" y="59429"/>
                  </a:cubicBezTo>
                  <a:cubicBezTo>
                    <a:pt x="203155" y="40181"/>
                    <a:pt x="179962" y="26406"/>
                    <a:pt x="153668" y="20822"/>
                  </a:cubicBezTo>
                  <a:cubicBezTo>
                    <a:pt x="150932" y="8908"/>
                    <a:pt x="140306" y="0"/>
                    <a:pt x="127565" y="0"/>
                  </a:cubicBezTo>
                  <a:cubicBezTo>
                    <a:pt x="114807" y="0"/>
                    <a:pt x="104165" y="8924"/>
                    <a:pt x="101445" y="20870"/>
                  </a:cubicBezTo>
                  <a:cubicBezTo>
                    <a:pt x="75199" y="26469"/>
                    <a:pt x="52054" y="40245"/>
                    <a:pt x="34731" y="59476"/>
                  </a:cubicBezTo>
                  <a:cubicBezTo>
                    <a:pt x="21846" y="55484"/>
                    <a:pt x="9471" y="61369"/>
                    <a:pt x="3585" y="71582"/>
                  </a:cubicBezTo>
                  <a:cubicBezTo>
                    <a:pt x="-2778" y="82605"/>
                    <a:pt x="-392" y="96238"/>
                    <a:pt x="8532" y="104573"/>
                  </a:cubicBezTo>
                  <a:cubicBezTo>
                    <a:pt x="4587" y="116742"/>
                    <a:pt x="2376" y="129674"/>
                    <a:pt x="2376" y="143164"/>
                  </a:cubicBezTo>
                  <a:cubicBezTo>
                    <a:pt x="2376" y="156653"/>
                    <a:pt x="4587" y="169585"/>
                    <a:pt x="8532" y="181754"/>
                  </a:cubicBezTo>
                  <a:cubicBezTo>
                    <a:pt x="-392" y="190089"/>
                    <a:pt x="-2778" y="203722"/>
                    <a:pt x="3585" y="214745"/>
                  </a:cubicBezTo>
                  <a:cubicBezTo>
                    <a:pt x="9439" y="224878"/>
                    <a:pt x="21767" y="230875"/>
                    <a:pt x="34731" y="226851"/>
                  </a:cubicBezTo>
                  <a:cubicBezTo>
                    <a:pt x="52054" y="246082"/>
                    <a:pt x="75199" y="259858"/>
                    <a:pt x="101445" y="265457"/>
                  </a:cubicBezTo>
                  <a:cubicBezTo>
                    <a:pt x="104165" y="277403"/>
                    <a:pt x="114807" y="286327"/>
                    <a:pt x="127565" y="286327"/>
                  </a:cubicBezTo>
                  <a:cubicBezTo>
                    <a:pt x="140306" y="286327"/>
                    <a:pt x="150932" y="277419"/>
                    <a:pt x="153668" y="265505"/>
                  </a:cubicBezTo>
                  <a:cubicBezTo>
                    <a:pt x="179962" y="259937"/>
                    <a:pt x="203155" y="246146"/>
                    <a:pt x="220510" y="226898"/>
                  </a:cubicBezTo>
                  <a:cubicBezTo>
                    <a:pt x="233347" y="230811"/>
                    <a:pt x="245659" y="224910"/>
                    <a:pt x="251544" y="214745"/>
                  </a:cubicBezTo>
                  <a:cubicBezTo>
                    <a:pt x="257875" y="203769"/>
                    <a:pt x="255521" y="190232"/>
                    <a:pt x="246724" y="181897"/>
                  </a:cubicBezTo>
                  <a:cubicBezTo>
                    <a:pt x="250685" y="169681"/>
                    <a:pt x="252912" y="156685"/>
                    <a:pt x="252912" y="143164"/>
                  </a:cubicBezTo>
                  <a:close/>
                  <a:moveTo>
                    <a:pt x="236051" y="80522"/>
                  </a:moveTo>
                  <a:cubicBezTo>
                    <a:pt x="238516" y="84801"/>
                    <a:pt x="237053" y="90273"/>
                    <a:pt x="232774" y="92738"/>
                  </a:cubicBezTo>
                  <a:cubicBezTo>
                    <a:pt x="228543" y="95188"/>
                    <a:pt x="223071" y="93820"/>
                    <a:pt x="220557" y="89461"/>
                  </a:cubicBezTo>
                  <a:cubicBezTo>
                    <a:pt x="218092" y="85182"/>
                    <a:pt x="219555" y="79710"/>
                    <a:pt x="223834" y="77245"/>
                  </a:cubicBezTo>
                  <a:cubicBezTo>
                    <a:pt x="228018" y="74843"/>
                    <a:pt x="233506" y="76131"/>
                    <a:pt x="236051" y="80522"/>
                  </a:cubicBezTo>
                  <a:close/>
                  <a:moveTo>
                    <a:pt x="127565" y="17895"/>
                  </a:moveTo>
                  <a:cubicBezTo>
                    <a:pt x="132496" y="17895"/>
                    <a:pt x="136504" y="21904"/>
                    <a:pt x="136504" y="26835"/>
                  </a:cubicBezTo>
                  <a:cubicBezTo>
                    <a:pt x="136504" y="31766"/>
                    <a:pt x="132496" y="35791"/>
                    <a:pt x="127565" y="35791"/>
                  </a:cubicBezTo>
                  <a:cubicBezTo>
                    <a:pt x="122633" y="35791"/>
                    <a:pt x="118625" y="31782"/>
                    <a:pt x="118625" y="26851"/>
                  </a:cubicBezTo>
                  <a:cubicBezTo>
                    <a:pt x="118625" y="21920"/>
                    <a:pt x="122633" y="17895"/>
                    <a:pt x="127565" y="17895"/>
                  </a:cubicBezTo>
                  <a:close/>
                  <a:moveTo>
                    <a:pt x="19079" y="80522"/>
                  </a:moveTo>
                  <a:cubicBezTo>
                    <a:pt x="21624" y="76115"/>
                    <a:pt x="27127" y="74827"/>
                    <a:pt x="31295" y="77245"/>
                  </a:cubicBezTo>
                  <a:cubicBezTo>
                    <a:pt x="35574" y="79710"/>
                    <a:pt x="37038" y="85198"/>
                    <a:pt x="34572" y="89461"/>
                  </a:cubicBezTo>
                  <a:cubicBezTo>
                    <a:pt x="32059" y="93804"/>
                    <a:pt x="26603" y="95188"/>
                    <a:pt x="22355" y="92738"/>
                  </a:cubicBezTo>
                  <a:cubicBezTo>
                    <a:pt x="18076" y="90288"/>
                    <a:pt x="16613" y="84801"/>
                    <a:pt x="19079" y="80522"/>
                  </a:cubicBezTo>
                  <a:close/>
                  <a:moveTo>
                    <a:pt x="19079" y="205805"/>
                  </a:moveTo>
                  <a:cubicBezTo>
                    <a:pt x="16613" y="201526"/>
                    <a:pt x="18076" y="196054"/>
                    <a:pt x="22355" y="193589"/>
                  </a:cubicBezTo>
                  <a:cubicBezTo>
                    <a:pt x="26539" y="191171"/>
                    <a:pt x="32043" y="192459"/>
                    <a:pt x="34572" y="196866"/>
                  </a:cubicBezTo>
                  <a:cubicBezTo>
                    <a:pt x="37038" y="201145"/>
                    <a:pt x="35574" y="206617"/>
                    <a:pt x="31295" y="209082"/>
                  </a:cubicBezTo>
                  <a:cubicBezTo>
                    <a:pt x="27112" y="211484"/>
                    <a:pt x="21624" y="210196"/>
                    <a:pt x="19079" y="205805"/>
                  </a:cubicBezTo>
                  <a:close/>
                  <a:moveTo>
                    <a:pt x="127565" y="268432"/>
                  </a:moveTo>
                  <a:cubicBezTo>
                    <a:pt x="122633" y="268432"/>
                    <a:pt x="118625" y="264423"/>
                    <a:pt x="118625" y="259492"/>
                  </a:cubicBezTo>
                  <a:cubicBezTo>
                    <a:pt x="118625" y="254561"/>
                    <a:pt x="122633" y="250536"/>
                    <a:pt x="127565" y="250536"/>
                  </a:cubicBezTo>
                  <a:cubicBezTo>
                    <a:pt x="132496" y="250536"/>
                    <a:pt x="136504" y="254545"/>
                    <a:pt x="136504" y="259476"/>
                  </a:cubicBezTo>
                  <a:cubicBezTo>
                    <a:pt x="136504" y="264407"/>
                    <a:pt x="132496" y="268432"/>
                    <a:pt x="127565" y="268432"/>
                  </a:cubicBezTo>
                  <a:close/>
                  <a:moveTo>
                    <a:pt x="151568" y="247689"/>
                  </a:moveTo>
                  <a:cubicBezTo>
                    <a:pt x="147194" y="238797"/>
                    <a:pt x="138127" y="232641"/>
                    <a:pt x="127565" y="232641"/>
                  </a:cubicBezTo>
                  <a:cubicBezTo>
                    <a:pt x="117002" y="232641"/>
                    <a:pt x="107967" y="238797"/>
                    <a:pt x="103577" y="247657"/>
                  </a:cubicBezTo>
                  <a:cubicBezTo>
                    <a:pt x="82309" y="242758"/>
                    <a:pt x="63475" y="231591"/>
                    <a:pt x="49095" y="216113"/>
                  </a:cubicBezTo>
                  <a:cubicBezTo>
                    <a:pt x="54535" y="207889"/>
                    <a:pt x="55331" y="197025"/>
                    <a:pt x="50065" y="187910"/>
                  </a:cubicBezTo>
                  <a:cubicBezTo>
                    <a:pt x="45293" y="179638"/>
                    <a:pt x="36290" y="173991"/>
                    <a:pt x="25075" y="174707"/>
                  </a:cubicBezTo>
                  <a:cubicBezTo>
                    <a:pt x="21989" y="164718"/>
                    <a:pt x="20272" y="154139"/>
                    <a:pt x="20272" y="143164"/>
                  </a:cubicBezTo>
                  <a:cubicBezTo>
                    <a:pt x="20272" y="132188"/>
                    <a:pt x="21989" y="121609"/>
                    <a:pt x="25075" y="111620"/>
                  </a:cubicBezTo>
                  <a:cubicBezTo>
                    <a:pt x="36274" y="112336"/>
                    <a:pt x="45277" y="106705"/>
                    <a:pt x="50065" y="98417"/>
                  </a:cubicBezTo>
                  <a:cubicBezTo>
                    <a:pt x="55347" y="89302"/>
                    <a:pt x="54551" y="78438"/>
                    <a:pt x="49111" y="70214"/>
                  </a:cubicBezTo>
                  <a:cubicBezTo>
                    <a:pt x="63475" y="54752"/>
                    <a:pt x="82325" y="43569"/>
                    <a:pt x="103593" y="38670"/>
                  </a:cubicBezTo>
                  <a:cubicBezTo>
                    <a:pt x="107967" y="47530"/>
                    <a:pt x="117002" y="53686"/>
                    <a:pt x="127565" y="53686"/>
                  </a:cubicBezTo>
                  <a:cubicBezTo>
                    <a:pt x="138127" y="53686"/>
                    <a:pt x="147194" y="47530"/>
                    <a:pt x="151568" y="38638"/>
                  </a:cubicBezTo>
                  <a:cubicBezTo>
                    <a:pt x="172836" y="43506"/>
                    <a:pt x="191702" y="54657"/>
                    <a:pt x="206082" y="70102"/>
                  </a:cubicBezTo>
                  <a:cubicBezTo>
                    <a:pt x="200578" y="78342"/>
                    <a:pt x="199767" y="89254"/>
                    <a:pt x="205048" y="98417"/>
                  </a:cubicBezTo>
                  <a:cubicBezTo>
                    <a:pt x="209836" y="106705"/>
                    <a:pt x="218871" y="112383"/>
                    <a:pt x="230197" y="111604"/>
                  </a:cubicBezTo>
                  <a:cubicBezTo>
                    <a:pt x="233299" y="121594"/>
                    <a:pt x="235017" y="132172"/>
                    <a:pt x="235017" y="143164"/>
                  </a:cubicBezTo>
                  <a:cubicBezTo>
                    <a:pt x="235017" y="154155"/>
                    <a:pt x="233299" y="164733"/>
                    <a:pt x="230197" y="174723"/>
                  </a:cubicBezTo>
                  <a:cubicBezTo>
                    <a:pt x="218967" y="173944"/>
                    <a:pt x="209900" y="179527"/>
                    <a:pt x="205048" y="187910"/>
                  </a:cubicBezTo>
                  <a:cubicBezTo>
                    <a:pt x="199767" y="197073"/>
                    <a:pt x="200578" y="207985"/>
                    <a:pt x="206082" y="216225"/>
                  </a:cubicBezTo>
                  <a:cubicBezTo>
                    <a:pt x="191702" y="231654"/>
                    <a:pt x="172836" y="242821"/>
                    <a:pt x="151568" y="247689"/>
                  </a:cubicBezTo>
                  <a:close/>
                  <a:moveTo>
                    <a:pt x="236051" y="205805"/>
                  </a:moveTo>
                  <a:cubicBezTo>
                    <a:pt x="233506" y="210212"/>
                    <a:pt x="228018" y="211500"/>
                    <a:pt x="223834" y="209082"/>
                  </a:cubicBezTo>
                  <a:cubicBezTo>
                    <a:pt x="219555" y="206617"/>
                    <a:pt x="218092" y="201129"/>
                    <a:pt x="220557" y="196866"/>
                  </a:cubicBezTo>
                  <a:cubicBezTo>
                    <a:pt x="223102" y="192459"/>
                    <a:pt x="228606" y="191171"/>
                    <a:pt x="232774" y="193589"/>
                  </a:cubicBezTo>
                  <a:cubicBezTo>
                    <a:pt x="237053" y="196039"/>
                    <a:pt x="238516" y="201526"/>
                    <a:pt x="236051" y="205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988" name="Google Shape;988;p114"/>
          <p:cNvSpPr txBox="1"/>
          <p:nvPr/>
        </p:nvSpPr>
        <p:spPr>
          <a:xfrm>
            <a:off x="4990263" y="3136000"/>
            <a:ext cx="523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Dec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89" name="Google Shape;989;p114"/>
          <p:cNvSpPr txBox="1"/>
          <p:nvPr/>
        </p:nvSpPr>
        <p:spPr>
          <a:xfrm>
            <a:off x="4526561" y="3136000"/>
            <a:ext cx="455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Oct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90" name="Google Shape;990;p1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78631" y="1672993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14"/>
          <p:cNvSpPr/>
          <p:nvPr/>
        </p:nvSpPr>
        <p:spPr>
          <a:xfrm>
            <a:off x="5650500" y="1291200"/>
            <a:ext cx="1691700" cy="27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B2B</a:t>
            </a:r>
            <a:endParaRPr b="1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992" name="Google Shape;992;p114"/>
          <p:cNvCxnSpPr/>
          <p:nvPr/>
        </p:nvCxnSpPr>
        <p:spPr>
          <a:xfrm>
            <a:off x="5999875" y="222490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3" name="Google Shape;993;p114"/>
          <p:cNvCxnSpPr/>
          <p:nvPr/>
        </p:nvCxnSpPr>
        <p:spPr>
          <a:xfrm>
            <a:off x="6458325" y="2823100"/>
            <a:ext cx="0" cy="3129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4" name="Google Shape;994;p114"/>
          <p:cNvCxnSpPr/>
          <p:nvPr/>
        </p:nvCxnSpPr>
        <p:spPr>
          <a:xfrm>
            <a:off x="6982525" y="2224900"/>
            <a:ext cx="0" cy="9111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95" name="Google Shape;995;p114"/>
          <p:cNvSpPr txBox="1"/>
          <p:nvPr/>
        </p:nvSpPr>
        <p:spPr>
          <a:xfrm>
            <a:off x="5999875" y="2526596"/>
            <a:ext cx="926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96" name="Google Shape;996;p114"/>
          <p:cNvSpPr txBox="1"/>
          <p:nvPr/>
        </p:nvSpPr>
        <p:spPr>
          <a:xfrm>
            <a:off x="5588850" y="1949475"/>
            <a:ext cx="79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97" name="Google Shape;997;p114"/>
          <p:cNvSpPr txBox="1"/>
          <p:nvPr/>
        </p:nvSpPr>
        <p:spPr>
          <a:xfrm>
            <a:off x="6541375" y="1949475"/>
            <a:ext cx="86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eue Haas Grotesk Text Std"/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98" name="Google Shape;998;p1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16025" y="2271388"/>
            <a:ext cx="281175" cy="28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3061" y="1703840"/>
            <a:ext cx="281175" cy="2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14"/>
          <p:cNvSpPr txBox="1"/>
          <p:nvPr/>
        </p:nvSpPr>
        <p:spPr>
          <a:xfrm>
            <a:off x="6745873" y="3136000"/>
            <a:ext cx="455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Dec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01" name="Google Shape;1001;p114"/>
          <p:cNvSpPr txBox="1"/>
          <p:nvPr/>
        </p:nvSpPr>
        <p:spPr>
          <a:xfrm>
            <a:off x="6228911" y="3136000"/>
            <a:ext cx="455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Nov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02" name="Google Shape;1002;p114"/>
          <p:cNvSpPr txBox="1"/>
          <p:nvPr/>
        </p:nvSpPr>
        <p:spPr>
          <a:xfrm>
            <a:off x="5772186" y="3136000"/>
            <a:ext cx="455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Oct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003" name="Google Shape;1003;p114"/>
          <p:cNvGrpSpPr/>
          <p:nvPr/>
        </p:nvGrpSpPr>
        <p:grpSpPr>
          <a:xfrm>
            <a:off x="6879796" y="1710705"/>
            <a:ext cx="228713" cy="258920"/>
            <a:chOff x="6660346" y="3388145"/>
            <a:chExt cx="228713" cy="258920"/>
          </a:xfrm>
        </p:grpSpPr>
        <p:grpSp>
          <p:nvGrpSpPr>
            <p:cNvPr id="1004" name="Google Shape;1004;p114"/>
            <p:cNvGrpSpPr/>
            <p:nvPr/>
          </p:nvGrpSpPr>
          <p:grpSpPr>
            <a:xfrm>
              <a:off x="6690553" y="3388145"/>
              <a:ext cx="169737" cy="227275"/>
              <a:chOff x="6690553" y="3388145"/>
              <a:chExt cx="169737" cy="227275"/>
            </a:xfrm>
          </p:grpSpPr>
          <p:sp>
            <p:nvSpPr>
              <p:cNvPr id="1005" name="Google Shape;1005;p114"/>
              <p:cNvSpPr/>
              <p:nvPr/>
            </p:nvSpPr>
            <p:spPr>
              <a:xfrm>
                <a:off x="6690553" y="3388145"/>
                <a:ext cx="169737" cy="227275"/>
              </a:xfrm>
              <a:custGeom>
                <a:rect b="b" l="l" r="r" t="t"/>
                <a:pathLst>
                  <a:path extrusionOk="0" h="227275" w="169737">
                    <a:moveTo>
                      <a:pt x="84869" y="15823"/>
                    </a:moveTo>
                    <a:cubicBezTo>
                      <a:pt x="122268" y="15823"/>
                      <a:pt x="152476" y="46030"/>
                      <a:pt x="152476" y="83430"/>
                    </a:cubicBezTo>
                    <a:cubicBezTo>
                      <a:pt x="152476" y="89184"/>
                      <a:pt x="149599" y="102130"/>
                      <a:pt x="145283" y="112199"/>
                    </a:cubicBezTo>
                    <a:cubicBezTo>
                      <a:pt x="133776" y="135214"/>
                      <a:pt x="102130" y="176929"/>
                      <a:pt x="84869" y="199945"/>
                    </a:cubicBezTo>
                    <a:cubicBezTo>
                      <a:pt x="63292" y="172614"/>
                      <a:pt x="28769" y="128022"/>
                      <a:pt x="21577" y="110761"/>
                    </a:cubicBezTo>
                    <a:cubicBezTo>
                      <a:pt x="18700" y="103568"/>
                      <a:pt x="17261" y="93499"/>
                      <a:pt x="17261" y="84869"/>
                    </a:cubicBezTo>
                    <a:cubicBezTo>
                      <a:pt x="17261" y="47469"/>
                      <a:pt x="47469" y="15823"/>
                      <a:pt x="84869" y="15823"/>
                    </a:cubicBezTo>
                    <a:moveTo>
                      <a:pt x="84869" y="0"/>
                    </a:moveTo>
                    <a:cubicBezTo>
                      <a:pt x="38838" y="0"/>
                      <a:pt x="0" y="37400"/>
                      <a:pt x="0" y="84869"/>
                    </a:cubicBezTo>
                    <a:cubicBezTo>
                      <a:pt x="0" y="96376"/>
                      <a:pt x="2877" y="107884"/>
                      <a:pt x="7192" y="117953"/>
                    </a:cubicBezTo>
                    <a:cubicBezTo>
                      <a:pt x="20138" y="145283"/>
                      <a:pt x="84869" y="227275"/>
                      <a:pt x="84869" y="227275"/>
                    </a:cubicBezTo>
                    <a:cubicBezTo>
                      <a:pt x="84869" y="227275"/>
                      <a:pt x="143845" y="153914"/>
                      <a:pt x="161106" y="120830"/>
                    </a:cubicBezTo>
                    <a:cubicBezTo>
                      <a:pt x="166860" y="109322"/>
                      <a:pt x="169737" y="93499"/>
                      <a:pt x="169737" y="84869"/>
                    </a:cubicBezTo>
                    <a:cubicBezTo>
                      <a:pt x="169737" y="37400"/>
                      <a:pt x="130899" y="0"/>
                      <a:pt x="84869" y="0"/>
                    </a:cubicBezTo>
                    <a:lnTo>
                      <a:pt x="848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006" name="Google Shape;1006;p114"/>
              <p:cNvSpPr/>
              <p:nvPr/>
            </p:nvSpPr>
            <p:spPr>
              <a:xfrm>
                <a:off x="6732269" y="3431298"/>
                <a:ext cx="86307" cy="86307"/>
              </a:xfrm>
              <a:custGeom>
                <a:rect b="b" l="l" r="r" t="t"/>
                <a:pathLst>
                  <a:path extrusionOk="0" h="86307" w="86307">
                    <a:moveTo>
                      <a:pt x="43154" y="15823"/>
                    </a:moveTo>
                    <a:cubicBezTo>
                      <a:pt x="57538" y="15823"/>
                      <a:pt x="69046" y="27331"/>
                      <a:pt x="69046" y="41715"/>
                    </a:cubicBezTo>
                    <a:cubicBezTo>
                      <a:pt x="69046" y="56100"/>
                      <a:pt x="57538" y="67607"/>
                      <a:pt x="43154" y="67607"/>
                    </a:cubicBezTo>
                    <a:cubicBezTo>
                      <a:pt x="28769" y="67607"/>
                      <a:pt x="17261" y="56100"/>
                      <a:pt x="17261" y="41715"/>
                    </a:cubicBezTo>
                    <a:cubicBezTo>
                      <a:pt x="17261" y="27331"/>
                      <a:pt x="28769" y="15823"/>
                      <a:pt x="43154" y="15823"/>
                    </a:cubicBezTo>
                    <a:moveTo>
                      <a:pt x="43154" y="0"/>
                    </a:moveTo>
                    <a:cubicBezTo>
                      <a:pt x="20138" y="0"/>
                      <a:pt x="0" y="18700"/>
                      <a:pt x="0" y="43154"/>
                    </a:cubicBezTo>
                    <a:cubicBezTo>
                      <a:pt x="0" y="67607"/>
                      <a:pt x="18700" y="86307"/>
                      <a:pt x="43154" y="86307"/>
                    </a:cubicBezTo>
                    <a:cubicBezTo>
                      <a:pt x="67607" y="86307"/>
                      <a:pt x="86307" y="67607"/>
                      <a:pt x="86307" y="43154"/>
                    </a:cubicBezTo>
                    <a:cubicBezTo>
                      <a:pt x="86307" y="18700"/>
                      <a:pt x="66169" y="0"/>
                      <a:pt x="43154" y="0"/>
                    </a:cubicBezTo>
                    <a:lnTo>
                      <a:pt x="43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007" name="Google Shape;1007;p114"/>
            <p:cNvSpPr/>
            <p:nvPr/>
          </p:nvSpPr>
          <p:spPr>
            <a:xfrm>
              <a:off x="6660346" y="3557882"/>
              <a:ext cx="228713" cy="89183"/>
            </a:xfrm>
            <a:custGeom>
              <a:rect b="b" l="l" r="r" t="t"/>
              <a:pathLst>
                <a:path extrusionOk="0" h="89183" w="228713">
                  <a:moveTo>
                    <a:pt x="182683" y="1438"/>
                  </a:moveTo>
                  <a:cubicBezTo>
                    <a:pt x="179806" y="5754"/>
                    <a:pt x="175491" y="10069"/>
                    <a:pt x="172614" y="15823"/>
                  </a:cubicBezTo>
                  <a:cubicBezTo>
                    <a:pt x="197068" y="23015"/>
                    <a:pt x="211452" y="33084"/>
                    <a:pt x="211452" y="40277"/>
                  </a:cubicBezTo>
                  <a:cubicBezTo>
                    <a:pt x="211452" y="51784"/>
                    <a:pt x="174052" y="71922"/>
                    <a:pt x="113638" y="71922"/>
                  </a:cubicBezTo>
                  <a:cubicBezTo>
                    <a:pt x="53223" y="71922"/>
                    <a:pt x="15823" y="50346"/>
                    <a:pt x="15823" y="40277"/>
                  </a:cubicBezTo>
                  <a:cubicBezTo>
                    <a:pt x="15823" y="33084"/>
                    <a:pt x="30207" y="21577"/>
                    <a:pt x="56100" y="14385"/>
                  </a:cubicBezTo>
                  <a:cubicBezTo>
                    <a:pt x="53223" y="10069"/>
                    <a:pt x="48907" y="5754"/>
                    <a:pt x="46030" y="0"/>
                  </a:cubicBezTo>
                  <a:cubicBezTo>
                    <a:pt x="17261" y="8631"/>
                    <a:pt x="0" y="23015"/>
                    <a:pt x="0" y="38838"/>
                  </a:cubicBezTo>
                  <a:cubicBezTo>
                    <a:pt x="1438" y="67607"/>
                    <a:pt x="53223" y="89184"/>
                    <a:pt x="115076" y="89184"/>
                  </a:cubicBezTo>
                  <a:cubicBezTo>
                    <a:pt x="176929" y="89184"/>
                    <a:pt x="228714" y="67607"/>
                    <a:pt x="228714" y="40277"/>
                  </a:cubicBezTo>
                  <a:cubicBezTo>
                    <a:pt x="228714" y="24454"/>
                    <a:pt x="210014" y="10069"/>
                    <a:pt x="182683" y="1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008" name="Google Shape;1008;p114"/>
          <p:cNvSpPr txBox="1"/>
          <p:nvPr/>
        </p:nvSpPr>
        <p:spPr>
          <a:xfrm>
            <a:off x="5632350" y="3506763"/>
            <a:ext cx="1845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segment summary goes here. Highlight key milestones and goals. 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09" name="Google Shape;1009;p114"/>
          <p:cNvCxnSpPr/>
          <p:nvPr/>
        </p:nvCxnSpPr>
        <p:spPr>
          <a:xfrm>
            <a:off x="5639400" y="1615630"/>
            <a:ext cx="0" cy="271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6" name="Google Shape;1016;p11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Steps.</a:t>
            </a:r>
            <a:endParaRPr/>
          </a:p>
        </p:txBody>
      </p:sp>
      <p:sp>
        <p:nvSpPr>
          <p:cNvPr id="1017" name="Google Shape;1017;p115"/>
          <p:cNvSpPr txBox="1"/>
          <p:nvPr/>
        </p:nvSpPr>
        <p:spPr>
          <a:xfrm>
            <a:off x="6475125" y="1356875"/>
            <a:ext cx="22116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Project mission or closing statement goes here.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izon NHG TX"/>
                <a:ea typeface="Verizon NHG TX"/>
                <a:cs typeface="Verizon NHG TX"/>
                <a:sym typeface="Verizon NHG TX"/>
              </a:rPr>
              <a:t>Our Commitment:</a:t>
            </a:r>
            <a:endParaRPr b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Preserve </a:t>
            </a:r>
            <a:r>
              <a:rPr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our customer centric model that our customers have come to expect from our brand. </a:t>
            </a:r>
            <a:r>
              <a:rPr b="1"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Strengthen </a:t>
            </a:r>
            <a:r>
              <a:rPr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how our teams work together by building a flexible, collaborative environment. </a:t>
            </a:r>
            <a:r>
              <a:rPr b="1"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Transform </a:t>
            </a:r>
            <a:r>
              <a:rPr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and evolve our Business Markets workforce. </a:t>
            </a:r>
            <a:r>
              <a:rPr b="1"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Deliver </a:t>
            </a:r>
            <a:r>
              <a:rPr lang="en-US" sz="1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 world class customer and employee experience. </a:t>
            </a:r>
            <a:endParaRPr sz="10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18" name="Google Shape;1018;p115"/>
          <p:cNvSpPr txBox="1"/>
          <p:nvPr/>
        </p:nvSpPr>
        <p:spPr>
          <a:xfrm>
            <a:off x="570350" y="2466175"/>
            <a:ext cx="15285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b="1" sz="1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Arial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Verizon NHG TX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Verizon NHG TX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19" name="Google Shape;1019;p115"/>
          <p:cNvSpPr txBox="1"/>
          <p:nvPr/>
        </p:nvSpPr>
        <p:spPr>
          <a:xfrm>
            <a:off x="2514100" y="2466175"/>
            <a:ext cx="15288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Placeholder Text</a:t>
            </a:r>
            <a:endParaRPr b="1" sz="15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/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20" name="Google Shape;1020;p115"/>
          <p:cNvSpPr txBox="1"/>
          <p:nvPr/>
        </p:nvSpPr>
        <p:spPr>
          <a:xfrm>
            <a:off x="4422950" y="2466175"/>
            <a:ext cx="1770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Text</a:t>
            </a:r>
            <a:endParaRPr b="1" sz="1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Verizon NHG TX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Verizon NHG TX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171450" marR="0" rtl="0" algn="l">
              <a:spcBef>
                <a:spcPts val="300"/>
              </a:spcBef>
              <a:spcAft>
                <a:spcPts val="0"/>
              </a:spcAft>
              <a:buSzPts val="900"/>
              <a:buFont typeface="Verizon NHG TX"/>
              <a:buChar char="•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21" name="Google Shape;1021;p115"/>
          <p:cNvSpPr/>
          <p:nvPr/>
        </p:nvSpPr>
        <p:spPr>
          <a:xfrm>
            <a:off x="573397" y="3118773"/>
            <a:ext cx="1435200" cy="4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22" name="Google Shape;1022;p115"/>
          <p:cNvSpPr/>
          <p:nvPr/>
        </p:nvSpPr>
        <p:spPr>
          <a:xfrm>
            <a:off x="2513726" y="3118773"/>
            <a:ext cx="1435200" cy="4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023" name="Google Shape;102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2" y="1533521"/>
            <a:ext cx="737552" cy="82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111" y="1574474"/>
            <a:ext cx="912463" cy="7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891" y="1568673"/>
            <a:ext cx="751005" cy="75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6" name="Google Shape;1026;p115"/>
          <p:cNvCxnSpPr/>
          <p:nvPr/>
        </p:nvCxnSpPr>
        <p:spPr>
          <a:xfrm>
            <a:off x="6418325" y="1407125"/>
            <a:ext cx="0" cy="297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115"/>
          <p:cNvCxnSpPr/>
          <p:nvPr/>
        </p:nvCxnSpPr>
        <p:spPr>
          <a:xfrm>
            <a:off x="6563475" y="2397250"/>
            <a:ext cx="2038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115"/>
          <p:cNvSpPr/>
          <p:nvPr/>
        </p:nvSpPr>
        <p:spPr>
          <a:xfrm>
            <a:off x="4414900" y="3118775"/>
            <a:ext cx="1770600" cy="4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6"/>
          <p:cNvSpPr/>
          <p:nvPr/>
        </p:nvSpPr>
        <p:spPr>
          <a:xfrm>
            <a:off x="500650" y="1666975"/>
            <a:ext cx="2575500" cy="25755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1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5" name="Google Shape;1035;p116"/>
          <p:cNvSpPr txBox="1"/>
          <p:nvPr>
            <p:ph type="title"/>
          </p:nvPr>
        </p:nvSpPr>
        <p:spPr>
          <a:xfrm>
            <a:off x="457200" y="590550"/>
            <a:ext cx="7086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R2B &amp; Telesales North Star.</a:t>
            </a:r>
            <a:endParaRPr/>
          </a:p>
        </p:txBody>
      </p:sp>
      <p:cxnSp>
        <p:nvCxnSpPr>
          <p:cNvPr id="1036" name="Google Shape;1036;p116"/>
          <p:cNvCxnSpPr/>
          <p:nvPr/>
        </p:nvCxnSpPr>
        <p:spPr>
          <a:xfrm>
            <a:off x="2888025" y="4425050"/>
            <a:ext cx="1402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7" name="Google Shape;1037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750" y="1186267"/>
            <a:ext cx="476125" cy="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16"/>
          <p:cNvSpPr/>
          <p:nvPr/>
        </p:nvSpPr>
        <p:spPr>
          <a:xfrm>
            <a:off x="659211" y="1823437"/>
            <a:ext cx="2258400" cy="2262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116"/>
          <p:cNvGrpSpPr/>
          <p:nvPr/>
        </p:nvGrpSpPr>
        <p:grpSpPr>
          <a:xfrm>
            <a:off x="700388" y="2475502"/>
            <a:ext cx="2575500" cy="1058060"/>
            <a:chOff x="802875" y="2234140"/>
            <a:chExt cx="2575500" cy="1058060"/>
          </a:xfrm>
        </p:grpSpPr>
        <p:sp>
          <p:nvSpPr>
            <p:cNvPr id="1040" name="Google Shape;1040;p116"/>
            <p:cNvSpPr txBox="1"/>
            <p:nvPr/>
          </p:nvSpPr>
          <p:spPr>
            <a:xfrm>
              <a:off x="802875" y="2276400"/>
              <a:ext cx="2575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Evolving </a:t>
              </a:r>
              <a:endParaRPr b="1" sz="2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Small Business</a:t>
              </a:r>
              <a:endParaRPr b="1" sz="2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41" name="Google Shape;1041;p116"/>
            <p:cNvSpPr/>
            <p:nvPr/>
          </p:nvSpPr>
          <p:spPr>
            <a:xfrm>
              <a:off x="919100" y="3122338"/>
              <a:ext cx="1943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2" name="Google Shape;1042;p1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44315" y="2234140"/>
              <a:ext cx="689900" cy="68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3" name="Google Shape;1043;p116"/>
            <p:cNvSpPr/>
            <p:nvPr/>
          </p:nvSpPr>
          <p:spPr>
            <a:xfrm>
              <a:off x="919100" y="2413750"/>
              <a:ext cx="13542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116"/>
          <p:cNvSpPr/>
          <p:nvPr/>
        </p:nvSpPr>
        <p:spPr>
          <a:xfrm>
            <a:off x="828300" y="2427050"/>
            <a:ext cx="1695000" cy="176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16"/>
          <p:cNvSpPr txBox="1"/>
          <p:nvPr/>
        </p:nvSpPr>
        <p:spPr>
          <a:xfrm>
            <a:off x="2824275" y="1420825"/>
            <a:ext cx="1461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Team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Collaboration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46" name="Google Shape;1046;p116"/>
          <p:cNvCxnSpPr/>
          <p:nvPr/>
        </p:nvCxnSpPr>
        <p:spPr>
          <a:xfrm>
            <a:off x="2920375" y="1822525"/>
            <a:ext cx="118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116"/>
          <p:cNvSpPr txBox="1"/>
          <p:nvPr/>
        </p:nvSpPr>
        <p:spPr>
          <a:xfrm>
            <a:off x="3137425" y="1930850"/>
            <a:ext cx="102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Evolving 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our Talent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48" name="Google Shape;1048;p116"/>
          <p:cNvCxnSpPr/>
          <p:nvPr/>
        </p:nvCxnSpPr>
        <p:spPr>
          <a:xfrm>
            <a:off x="3207500" y="2317250"/>
            <a:ext cx="1276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9" name="Google Shape;1049;p116"/>
          <p:cNvGrpSpPr/>
          <p:nvPr/>
        </p:nvGrpSpPr>
        <p:grpSpPr>
          <a:xfrm>
            <a:off x="4056416" y="1889977"/>
            <a:ext cx="376082" cy="376082"/>
            <a:chOff x="2417679" y="3331413"/>
            <a:chExt cx="278373" cy="278373"/>
          </a:xfrm>
        </p:grpSpPr>
        <p:sp>
          <p:nvSpPr>
            <p:cNvPr id="1050" name="Google Shape;1050;p116"/>
            <p:cNvSpPr/>
            <p:nvPr/>
          </p:nvSpPr>
          <p:spPr>
            <a:xfrm>
              <a:off x="2436402" y="3334690"/>
              <a:ext cx="259650" cy="275096"/>
            </a:xfrm>
            <a:custGeom>
              <a:rect b="b" l="l" r="r" t="t"/>
              <a:pathLst>
                <a:path extrusionOk="0" h="275096" w="259650">
                  <a:moveTo>
                    <a:pt x="259651" y="262276"/>
                  </a:moveTo>
                  <a:lnTo>
                    <a:pt x="188562" y="191187"/>
                  </a:lnTo>
                  <a:cubicBezTo>
                    <a:pt x="230888" y="141842"/>
                    <a:pt x="225198" y="67528"/>
                    <a:pt x="175853" y="25203"/>
                  </a:cubicBezTo>
                  <a:cubicBezTo>
                    <a:pt x="161589" y="12968"/>
                    <a:pt x="144605" y="4327"/>
                    <a:pt x="126318" y="0"/>
                  </a:cubicBezTo>
                  <a:lnTo>
                    <a:pt x="126318" y="18723"/>
                  </a:lnTo>
                  <a:cubicBezTo>
                    <a:pt x="179280" y="33729"/>
                    <a:pt x="210051" y="88830"/>
                    <a:pt x="195044" y="141793"/>
                  </a:cubicBezTo>
                  <a:cubicBezTo>
                    <a:pt x="180036" y="194756"/>
                    <a:pt x="124936" y="225525"/>
                    <a:pt x="71973" y="210519"/>
                  </a:cubicBezTo>
                  <a:cubicBezTo>
                    <a:pt x="52493" y="204999"/>
                    <a:pt x="35157" y="193680"/>
                    <a:pt x="22270" y="178064"/>
                  </a:cubicBezTo>
                  <a:lnTo>
                    <a:pt x="0" y="178064"/>
                  </a:lnTo>
                  <a:cubicBezTo>
                    <a:pt x="34910" y="232833"/>
                    <a:pt x="107610" y="248931"/>
                    <a:pt x="162379" y="214021"/>
                  </a:cubicBezTo>
                  <a:cubicBezTo>
                    <a:pt x="167091" y="211017"/>
                    <a:pt x="171583" y="207683"/>
                    <a:pt x="175821" y="204040"/>
                  </a:cubicBezTo>
                  <a:lnTo>
                    <a:pt x="246830" y="2750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51" name="Google Shape;1051;p116"/>
            <p:cNvSpPr/>
            <p:nvPr/>
          </p:nvSpPr>
          <p:spPr>
            <a:xfrm>
              <a:off x="2457670" y="3331413"/>
              <a:ext cx="79980" cy="79980"/>
            </a:xfrm>
            <a:custGeom>
              <a:rect b="b" l="l" r="r" t="t"/>
              <a:pathLst>
                <a:path extrusionOk="0" h="79980" w="79980">
                  <a:moveTo>
                    <a:pt x="39990" y="79981"/>
                  </a:moveTo>
                  <a:cubicBezTo>
                    <a:pt x="62076" y="79981"/>
                    <a:pt x="79981" y="62076"/>
                    <a:pt x="79981" y="39990"/>
                  </a:cubicBezTo>
                  <a:cubicBezTo>
                    <a:pt x="79981" y="17904"/>
                    <a:pt x="62076" y="0"/>
                    <a:pt x="39990" y="0"/>
                  </a:cubicBezTo>
                  <a:cubicBezTo>
                    <a:pt x="17904" y="0"/>
                    <a:pt x="0" y="17904"/>
                    <a:pt x="0" y="39990"/>
                  </a:cubicBezTo>
                  <a:cubicBezTo>
                    <a:pt x="0" y="62076"/>
                    <a:pt x="17904" y="79981"/>
                    <a:pt x="39990" y="79981"/>
                  </a:cubicBezTo>
                  <a:close/>
                  <a:moveTo>
                    <a:pt x="39990" y="18134"/>
                  </a:moveTo>
                  <a:cubicBezTo>
                    <a:pt x="52061" y="18134"/>
                    <a:pt x="61847" y="27919"/>
                    <a:pt x="61847" y="39990"/>
                  </a:cubicBezTo>
                  <a:cubicBezTo>
                    <a:pt x="61847" y="52061"/>
                    <a:pt x="52061" y="61847"/>
                    <a:pt x="39990" y="61847"/>
                  </a:cubicBezTo>
                  <a:cubicBezTo>
                    <a:pt x="27919" y="61847"/>
                    <a:pt x="18134" y="52061"/>
                    <a:pt x="18134" y="39990"/>
                  </a:cubicBezTo>
                  <a:cubicBezTo>
                    <a:pt x="18152" y="27927"/>
                    <a:pt x="27927" y="18152"/>
                    <a:pt x="39990" y="18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52" name="Google Shape;1052;p116"/>
            <p:cNvSpPr/>
            <p:nvPr/>
          </p:nvSpPr>
          <p:spPr>
            <a:xfrm>
              <a:off x="2417679" y="3423846"/>
              <a:ext cx="159961" cy="70741"/>
            </a:xfrm>
            <a:custGeom>
              <a:rect b="b" l="l" r="r" t="t"/>
              <a:pathLst>
                <a:path extrusionOk="0" h="70741" w="159961">
                  <a:moveTo>
                    <a:pt x="159961" y="31133"/>
                  </a:moveTo>
                  <a:cubicBezTo>
                    <a:pt x="114720" y="-10378"/>
                    <a:pt x="45241" y="-10378"/>
                    <a:pt x="0" y="31133"/>
                  </a:cubicBezTo>
                  <a:lnTo>
                    <a:pt x="0" y="70742"/>
                  </a:lnTo>
                  <a:lnTo>
                    <a:pt x="159961" y="70742"/>
                  </a:lnTo>
                  <a:lnTo>
                    <a:pt x="159961" y="31133"/>
                  </a:lnTo>
                  <a:close/>
                  <a:moveTo>
                    <a:pt x="141827" y="52608"/>
                  </a:moveTo>
                  <a:lnTo>
                    <a:pt x="18134" y="52608"/>
                  </a:lnTo>
                  <a:lnTo>
                    <a:pt x="18134" y="39596"/>
                  </a:lnTo>
                  <a:cubicBezTo>
                    <a:pt x="54406" y="10980"/>
                    <a:pt x="105571" y="10980"/>
                    <a:pt x="141843" y="39596"/>
                  </a:cubicBezTo>
                  <a:lnTo>
                    <a:pt x="141843" y="52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053" name="Google Shape;1053;p116"/>
          <p:cNvSpPr txBox="1"/>
          <p:nvPr/>
        </p:nvSpPr>
        <p:spPr>
          <a:xfrm>
            <a:off x="3266300" y="2488100"/>
            <a:ext cx="1461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Customer Centric Model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54" name="Google Shape;1054;p116"/>
          <p:cNvCxnSpPr/>
          <p:nvPr/>
        </p:nvCxnSpPr>
        <p:spPr>
          <a:xfrm>
            <a:off x="3348075" y="2890125"/>
            <a:ext cx="1272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5" name="Google Shape;1055;p116"/>
          <p:cNvGrpSpPr/>
          <p:nvPr/>
        </p:nvGrpSpPr>
        <p:grpSpPr>
          <a:xfrm>
            <a:off x="4223006" y="2381982"/>
            <a:ext cx="300627" cy="286670"/>
            <a:chOff x="7529223" y="2224180"/>
            <a:chExt cx="236994" cy="226098"/>
          </a:xfrm>
        </p:grpSpPr>
        <p:sp>
          <p:nvSpPr>
            <p:cNvPr id="1056" name="Google Shape;1056;p116"/>
            <p:cNvSpPr/>
            <p:nvPr/>
          </p:nvSpPr>
          <p:spPr>
            <a:xfrm>
              <a:off x="7544205" y="2359022"/>
              <a:ext cx="149824" cy="68101"/>
            </a:xfrm>
            <a:custGeom>
              <a:rect b="b" l="l" r="r" t="t"/>
              <a:pathLst>
                <a:path extrusionOk="0" h="68101" w="149824">
                  <a:moveTo>
                    <a:pt x="77636" y="0"/>
                  </a:moveTo>
                  <a:cubicBezTo>
                    <a:pt x="36775" y="0"/>
                    <a:pt x="2724" y="29965"/>
                    <a:pt x="0" y="68102"/>
                  </a:cubicBezTo>
                  <a:lnTo>
                    <a:pt x="103515" y="68102"/>
                  </a:lnTo>
                  <a:lnTo>
                    <a:pt x="83084" y="46309"/>
                  </a:lnTo>
                  <a:lnTo>
                    <a:pt x="113049" y="17706"/>
                  </a:lnTo>
                  <a:lnTo>
                    <a:pt x="145738" y="51757"/>
                  </a:lnTo>
                  <a:lnTo>
                    <a:pt x="149824" y="47671"/>
                  </a:lnTo>
                  <a:cubicBezTo>
                    <a:pt x="138928" y="19069"/>
                    <a:pt x="110325" y="0"/>
                    <a:pt x="7763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57" name="Google Shape;1057;p116"/>
            <p:cNvSpPr/>
            <p:nvPr/>
          </p:nvSpPr>
          <p:spPr>
            <a:xfrm>
              <a:off x="7579618" y="2239162"/>
              <a:ext cx="81722" cy="81722"/>
            </a:xfrm>
            <a:custGeom>
              <a:rect b="b" l="l" r="r" t="t"/>
              <a:pathLst>
                <a:path extrusionOk="0" h="81722" w="81722">
                  <a:moveTo>
                    <a:pt x="81722" y="40861"/>
                  </a:moveTo>
                  <a:cubicBezTo>
                    <a:pt x="81722" y="63428"/>
                    <a:pt x="63428" y="81722"/>
                    <a:pt x="40861" y="81722"/>
                  </a:cubicBezTo>
                  <a:cubicBezTo>
                    <a:pt x="18294" y="81722"/>
                    <a:pt x="0" y="63428"/>
                    <a:pt x="0" y="40861"/>
                  </a:cubicBezTo>
                  <a:cubicBezTo>
                    <a:pt x="0" y="18294"/>
                    <a:pt x="18294" y="0"/>
                    <a:pt x="40861" y="0"/>
                  </a:cubicBezTo>
                  <a:cubicBezTo>
                    <a:pt x="63428" y="0"/>
                    <a:pt x="81722" y="18294"/>
                    <a:pt x="81722" y="4086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58" name="Google Shape;1058;p116"/>
            <p:cNvSpPr/>
            <p:nvPr/>
          </p:nvSpPr>
          <p:spPr>
            <a:xfrm>
              <a:off x="7564636" y="2224180"/>
              <a:ext cx="111687" cy="111687"/>
            </a:xfrm>
            <a:custGeom>
              <a:rect b="b" l="l" r="r" t="t"/>
              <a:pathLst>
                <a:path extrusionOk="0" h="111687" w="111687">
                  <a:moveTo>
                    <a:pt x="55844" y="111687"/>
                  </a:moveTo>
                  <a:cubicBezTo>
                    <a:pt x="87170" y="111687"/>
                    <a:pt x="111687" y="85808"/>
                    <a:pt x="111687" y="55844"/>
                  </a:cubicBezTo>
                  <a:cubicBezTo>
                    <a:pt x="111687" y="25879"/>
                    <a:pt x="87170" y="0"/>
                    <a:pt x="55844" y="0"/>
                  </a:cubicBezTo>
                  <a:cubicBezTo>
                    <a:pt x="24517" y="0"/>
                    <a:pt x="0" y="25879"/>
                    <a:pt x="0" y="55844"/>
                  </a:cubicBezTo>
                  <a:cubicBezTo>
                    <a:pt x="0" y="85808"/>
                    <a:pt x="25879" y="111687"/>
                    <a:pt x="55844" y="111687"/>
                  </a:cubicBezTo>
                  <a:close/>
                  <a:moveTo>
                    <a:pt x="55844" y="14982"/>
                  </a:moveTo>
                  <a:cubicBezTo>
                    <a:pt x="78998" y="14982"/>
                    <a:pt x="96705" y="32689"/>
                    <a:pt x="96705" y="55844"/>
                  </a:cubicBezTo>
                  <a:cubicBezTo>
                    <a:pt x="96705" y="78998"/>
                    <a:pt x="78998" y="96705"/>
                    <a:pt x="55844" y="96705"/>
                  </a:cubicBezTo>
                  <a:cubicBezTo>
                    <a:pt x="32689" y="96705"/>
                    <a:pt x="14982" y="78998"/>
                    <a:pt x="14982" y="55844"/>
                  </a:cubicBezTo>
                  <a:cubicBezTo>
                    <a:pt x="14982" y="32689"/>
                    <a:pt x="34051" y="14982"/>
                    <a:pt x="55844" y="14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59" name="Google Shape;1059;p116"/>
            <p:cNvSpPr/>
            <p:nvPr/>
          </p:nvSpPr>
          <p:spPr>
            <a:xfrm>
              <a:off x="7529223" y="2344039"/>
              <a:ext cx="175703" cy="96704"/>
            </a:xfrm>
            <a:custGeom>
              <a:rect b="b" l="l" r="r" t="t"/>
              <a:pathLst>
                <a:path extrusionOk="0" h="96704" w="175703">
                  <a:moveTo>
                    <a:pt x="14982" y="83084"/>
                  </a:moveTo>
                  <a:cubicBezTo>
                    <a:pt x="17707" y="44947"/>
                    <a:pt x="51757" y="14982"/>
                    <a:pt x="92619" y="14982"/>
                  </a:cubicBezTo>
                  <a:cubicBezTo>
                    <a:pt x="125308" y="14982"/>
                    <a:pt x="153910" y="34051"/>
                    <a:pt x="164807" y="61292"/>
                  </a:cubicBezTo>
                  <a:lnTo>
                    <a:pt x="175703" y="49033"/>
                  </a:lnTo>
                  <a:cubicBezTo>
                    <a:pt x="162083" y="20431"/>
                    <a:pt x="129394" y="0"/>
                    <a:pt x="92619" y="0"/>
                  </a:cubicBezTo>
                  <a:cubicBezTo>
                    <a:pt x="40861" y="0"/>
                    <a:pt x="0" y="39499"/>
                    <a:pt x="0" y="87170"/>
                  </a:cubicBezTo>
                  <a:cubicBezTo>
                    <a:pt x="0" y="87170"/>
                    <a:pt x="0" y="92619"/>
                    <a:pt x="1362" y="95343"/>
                  </a:cubicBezTo>
                  <a:lnTo>
                    <a:pt x="133480" y="96705"/>
                  </a:lnTo>
                  <a:lnTo>
                    <a:pt x="119859" y="83084"/>
                  </a:lnTo>
                  <a:lnTo>
                    <a:pt x="14982" y="830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60" name="Google Shape;1060;p116"/>
            <p:cNvSpPr/>
            <p:nvPr/>
          </p:nvSpPr>
          <p:spPr>
            <a:xfrm>
              <a:off x="7646358" y="2360384"/>
              <a:ext cx="119859" cy="89894"/>
            </a:xfrm>
            <a:custGeom>
              <a:rect b="b" l="l" r="r" t="t"/>
              <a:pathLst>
                <a:path extrusionOk="0" h="89894" w="119859">
                  <a:moveTo>
                    <a:pt x="0" y="44947"/>
                  </a:moveTo>
                  <a:lnTo>
                    <a:pt x="10896" y="34051"/>
                  </a:lnTo>
                  <a:lnTo>
                    <a:pt x="43585" y="68102"/>
                  </a:lnTo>
                  <a:lnTo>
                    <a:pt x="108963" y="0"/>
                  </a:lnTo>
                  <a:lnTo>
                    <a:pt x="119859" y="10896"/>
                  </a:lnTo>
                  <a:lnTo>
                    <a:pt x="43585" y="89895"/>
                  </a:lnTo>
                  <a:lnTo>
                    <a:pt x="0" y="449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61" name="Google Shape;1061;p116"/>
            <p:cNvSpPr/>
            <p:nvPr/>
          </p:nvSpPr>
          <p:spPr>
            <a:xfrm>
              <a:off x="7646358" y="2360384"/>
              <a:ext cx="119859" cy="89894"/>
            </a:xfrm>
            <a:custGeom>
              <a:rect b="b" l="l" r="r" t="t"/>
              <a:pathLst>
                <a:path extrusionOk="0" h="89894" w="119859">
                  <a:moveTo>
                    <a:pt x="119859" y="10896"/>
                  </a:moveTo>
                  <a:lnTo>
                    <a:pt x="108963" y="0"/>
                  </a:lnTo>
                  <a:lnTo>
                    <a:pt x="43585" y="68102"/>
                  </a:lnTo>
                  <a:lnTo>
                    <a:pt x="10896" y="34051"/>
                  </a:lnTo>
                  <a:lnTo>
                    <a:pt x="0" y="44947"/>
                  </a:lnTo>
                  <a:lnTo>
                    <a:pt x="43585" y="89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062" name="Google Shape;1062;p116"/>
          <p:cNvSpPr txBox="1"/>
          <p:nvPr/>
        </p:nvSpPr>
        <p:spPr>
          <a:xfrm>
            <a:off x="3266300" y="3047325"/>
            <a:ext cx="1461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Flexible coverage model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63" name="Google Shape;1063;p116"/>
          <p:cNvCxnSpPr/>
          <p:nvPr/>
        </p:nvCxnSpPr>
        <p:spPr>
          <a:xfrm>
            <a:off x="3335300" y="3456600"/>
            <a:ext cx="1348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4" name="Google Shape;1064;p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4400" y="2902525"/>
            <a:ext cx="421350" cy="4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116"/>
          <p:cNvSpPr txBox="1"/>
          <p:nvPr/>
        </p:nvSpPr>
        <p:spPr>
          <a:xfrm>
            <a:off x="3137413" y="3568125"/>
            <a:ext cx="922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Solution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Focused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066" name="Google Shape;1066;p116"/>
          <p:cNvCxnSpPr/>
          <p:nvPr/>
        </p:nvCxnSpPr>
        <p:spPr>
          <a:xfrm>
            <a:off x="3213900" y="3966300"/>
            <a:ext cx="1371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7" name="Google Shape;1067;p116"/>
          <p:cNvGrpSpPr/>
          <p:nvPr/>
        </p:nvGrpSpPr>
        <p:grpSpPr>
          <a:xfrm>
            <a:off x="4055254" y="3605171"/>
            <a:ext cx="310075" cy="310076"/>
            <a:chOff x="4938337" y="1565591"/>
            <a:chExt cx="304115" cy="304115"/>
          </a:xfrm>
        </p:grpSpPr>
        <p:sp>
          <p:nvSpPr>
            <p:cNvPr id="1068" name="Google Shape;1068;p116"/>
            <p:cNvSpPr/>
            <p:nvPr/>
          </p:nvSpPr>
          <p:spPr>
            <a:xfrm>
              <a:off x="4938337" y="1565591"/>
              <a:ext cx="237855" cy="304115"/>
            </a:xfrm>
            <a:custGeom>
              <a:rect b="b" l="l" r="r" t="t"/>
              <a:pathLst>
                <a:path extrusionOk="0" h="304115" w="237855">
                  <a:moveTo>
                    <a:pt x="217468" y="256544"/>
                  </a:moveTo>
                  <a:lnTo>
                    <a:pt x="217468" y="283727"/>
                  </a:lnTo>
                  <a:lnTo>
                    <a:pt x="18689" y="283727"/>
                  </a:lnTo>
                  <a:lnTo>
                    <a:pt x="18689" y="18689"/>
                  </a:lnTo>
                  <a:lnTo>
                    <a:pt x="217468" y="18689"/>
                  </a:lnTo>
                  <a:lnTo>
                    <a:pt x="217468" y="84948"/>
                  </a:lnTo>
                  <a:cubicBezTo>
                    <a:pt x="220866" y="84948"/>
                    <a:pt x="224264" y="86647"/>
                    <a:pt x="227662" y="86647"/>
                  </a:cubicBezTo>
                  <a:cubicBezTo>
                    <a:pt x="231059" y="86647"/>
                    <a:pt x="234457" y="88346"/>
                    <a:pt x="237855" y="90045"/>
                  </a:cubicBezTo>
                  <a:lnTo>
                    <a:pt x="237855" y="0"/>
                  </a:lnTo>
                  <a:lnTo>
                    <a:pt x="0" y="0"/>
                  </a:lnTo>
                  <a:lnTo>
                    <a:pt x="0" y="304115"/>
                  </a:lnTo>
                  <a:lnTo>
                    <a:pt x="237855" y="304115"/>
                  </a:lnTo>
                  <a:lnTo>
                    <a:pt x="237855" y="253146"/>
                  </a:lnTo>
                  <a:cubicBezTo>
                    <a:pt x="234457" y="254845"/>
                    <a:pt x="231059" y="254845"/>
                    <a:pt x="227662" y="256544"/>
                  </a:cubicBezTo>
                  <a:cubicBezTo>
                    <a:pt x="224264" y="256544"/>
                    <a:pt x="220866" y="256544"/>
                    <a:pt x="217468" y="2565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69" name="Google Shape;1069;p116"/>
            <p:cNvSpPr/>
            <p:nvPr/>
          </p:nvSpPr>
          <p:spPr>
            <a:xfrm>
              <a:off x="4975715" y="1614862"/>
              <a:ext cx="158003" cy="18688"/>
            </a:xfrm>
            <a:custGeom>
              <a:rect b="b" l="l" r="r" t="t"/>
              <a:pathLst>
                <a:path extrusionOk="0" h="18688" w="158003">
                  <a:moveTo>
                    <a:pt x="0" y="0"/>
                  </a:moveTo>
                  <a:lnTo>
                    <a:pt x="158004" y="0"/>
                  </a:lnTo>
                  <a:lnTo>
                    <a:pt x="158004" y="18689"/>
                  </a:lnTo>
                  <a:lnTo>
                    <a:pt x="0" y="186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70" name="Google Shape;1070;p116"/>
            <p:cNvSpPr/>
            <p:nvPr/>
          </p:nvSpPr>
          <p:spPr>
            <a:xfrm>
              <a:off x="4975715" y="1667529"/>
              <a:ext cx="117228" cy="18688"/>
            </a:xfrm>
            <a:custGeom>
              <a:rect b="b" l="l" r="r" t="t"/>
              <a:pathLst>
                <a:path extrusionOk="0" h="18688" w="117228">
                  <a:moveTo>
                    <a:pt x="117229" y="0"/>
                  </a:moveTo>
                  <a:lnTo>
                    <a:pt x="0" y="0"/>
                  </a:lnTo>
                  <a:lnTo>
                    <a:pt x="0" y="18689"/>
                  </a:lnTo>
                  <a:lnTo>
                    <a:pt x="98540" y="18689"/>
                  </a:lnTo>
                  <a:cubicBezTo>
                    <a:pt x="103637" y="11893"/>
                    <a:pt x="108734" y="5097"/>
                    <a:pt x="117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71" name="Google Shape;1071;p116"/>
            <p:cNvSpPr/>
            <p:nvPr/>
          </p:nvSpPr>
          <p:spPr>
            <a:xfrm>
              <a:off x="4975715" y="1720197"/>
              <a:ext cx="83249" cy="18688"/>
            </a:xfrm>
            <a:custGeom>
              <a:rect b="b" l="l" r="r" t="t"/>
              <a:pathLst>
                <a:path extrusionOk="0" h="18688" w="83249">
                  <a:moveTo>
                    <a:pt x="0" y="0"/>
                  </a:moveTo>
                  <a:lnTo>
                    <a:pt x="0" y="18689"/>
                  </a:lnTo>
                  <a:lnTo>
                    <a:pt x="81550" y="18689"/>
                  </a:lnTo>
                  <a:cubicBezTo>
                    <a:pt x="81550" y="18689"/>
                    <a:pt x="81550" y="16990"/>
                    <a:pt x="81550" y="16990"/>
                  </a:cubicBezTo>
                  <a:cubicBezTo>
                    <a:pt x="81550" y="11893"/>
                    <a:pt x="81550" y="5097"/>
                    <a:pt x="832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72" name="Google Shape;1072;p116"/>
            <p:cNvSpPr/>
            <p:nvPr/>
          </p:nvSpPr>
          <p:spPr>
            <a:xfrm>
              <a:off x="4975715" y="1772865"/>
              <a:ext cx="101938" cy="18688"/>
            </a:xfrm>
            <a:custGeom>
              <a:rect b="b" l="l" r="r" t="t"/>
              <a:pathLst>
                <a:path extrusionOk="0" h="18688" w="101938">
                  <a:moveTo>
                    <a:pt x="0" y="18689"/>
                  </a:moveTo>
                  <a:lnTo>
                    <a:pt x="101938" y="18689"/>
                  </a:lnTo>
                  <a:cubicBezTo>
                    <a:pt x="96841" y="13592"/>
                    <a:pt x="93443" y="6796"/>
                    <a:pt x="90045" y="0"/>
                  </a:cubicBezTo>
                  <a:lnTo>
                    <a:pt x="0" y="0"/>
                  </a:lnTo>
                  <a:lnTo>
                    <a:pt x="0" y="186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73" name="Google Shape;1073;p116"/>
            <p:cNvSpPr/>
            <p:nvPr/>
          </p:nvSpPr>
          <p:spPr>
            <a:xfrm>
              <a:off x="5072556" y="1664132"/>
              <a:ext cx="169896" cy="168197"/>
            </a:xfrm>
            <a:custGeom>
              <a:rect b="b" l="l" r="r" t="t"/>
              <a:pathLst>
                <a:path extrusionOk="0" h="168197" w="169896">
                  <a:moveTo>
                    <a:pt x="139315" y="125724"/>
                  </a:moveTo>
                  <a:lnTo>
                    <a:pt x="134218" y="120627"/>
                  </a:lnTo>
                  <a:lnTo>
                    <a:pt x="129121" y="115530"/>
                  </a:lnTo>
                  <a:cubicBezTo>
                    <a:pt x="130820" y="113831"/>
                    <a:pt x="132519" y="112132"/>
                    <a:pt x="134218" y="108734"/>
                  </a:cubicBezTo>
                  <a:cubicBezTo>
                    <a:pt x="135917" y="107035"/>
                    <a:pt x="137616" y="103637"/>
                    <a:pt x="137616" y="101938"/>
                  </a:cubicBezTo>
                  <a:cubicBezTo>
                    <a:pt x="142713" y="91744"/>
                    <a:pt x="144412" y="83249"/>
                    <a:pt x="144412" y="71357"/>
                  </a:cubicBezTo>
                  <a:cubicBezTo>
                    <a:pt x="144412" y="42474"/>
                    <a:pt x="127423" y="18689"/>
                    <a:pt x="103637" y="6796"/>
                  </a:cubicBezTo>
                  <a:cubicBezTo>
                    <a:pt x="100239" y="5097"/>
                    <a:pt x="96841" y="3398"/>
                    <a:pt x="93443" y="3398"/>
                  </a:cubicBezTo>
                  <a:cubicBezTo>
                    <a:pt x="90045" y="3398"/>
                    <a:pt x="86647" y="1699"/>
                    <a:pt x="83249" y="1699"/>
                  </a:cubicBezTo>
                  <a:cubicBezTo>
                    <a:pt x="79851" y="1699"/>
                    <a:pt x="74755" y="0"/>
                    <a:pt x="71357" y="0"/>
                  </a:cubicBezTo>
                  <a:cubicBezTo>
                    <a:pt x="64561" y="0"/>
                    <a:pt x="59464" y="1699"/>
                    <a:pt x="52668" y="3398"/>
                  </a:cubicBezTo>
                  <a:cubicBezTo>
                    <a:pt x="39076" y="6796"/>
                    <a:pt x="28882" y="13592"/>
                    <a:pt x="18689" y="22087"/>
                  </a:cubicBezTo>
                  <a:cubicBezTo>
                    <a:pt x="10194" y="30581"/>
                    <a:pt x="3398" y="42474"/>
                    <a:pt x="0" y="56066"/>
                  </a:cubicBezTo>
                  <a:cubicBezTo>
                    <a:pt x="0" y="61163"/>
                    <a:pt x="0" y="66260"/>
                    <a:pt x="0" y="73056"/>
                  </a:cubicBezTo>
                  <a:cubicBezTo>
                    <a:pt x="0" y="73056"/>
                    <a:pt x="0" y="74755"/>
                    <a:pt x="0" y="74755"/>
                  </a:cubicBezTo>
                  <a:cubicBezTo>
                    <a:pt x="0" y="86647"/>
                    <a:pt x="3398" y="98540"/>
                    <a:pt x="10194" y="108734"/>
                  </a:cubicBezTo>
                  <a:cubicBezTo>
                    <a:pt x="15291" y="115530"/>
                    <a:pt x="20388" y="122326"/>
                    <a:pt x="27183" y="127422"/>
                  </a:cubicBezTo>
                  <a:cubicBezTo>
                    <a:pt x="39076" y="137616"/>
                    <a:pt x="56066" y="144412"/>
                    <a:pt x="73056" y="144412"/>
                  </a:cubicBezTo>
                  <a:cubicBezTo>
                    <a:pt x="76454" y="144412"/>
                    <a:pt x="81550" y="144412"/>
                    <a:pt x="84948" y="142713"/>
                  </a:cubicBezTo>
                  <a:cubicBezTo>
                    <a:pt x="88346" y="142713"/>
                    <a:pt x="91744" y="141014"/>
                    <a:pt x="95142" y="141014"/>
                  </a:cubicBezTo>
                  <a:cubicBezTo>
                    <a:pt x="98540" y="139315"/>
                    <a:pt x="101938" y="139315"/>
                    <a:pt x="103637" y="137616"/>
                  </a:cubicBezTo>
                  <a:lnTo>
                    <a:pt x="103637" y="137616"/>
                  </a:lnTo>
                  <a:lnTo>
                    <a:pt x="103637" y="137616"/>
                  </a:lnTo>
                  <a:cubicBezTo>
                    <a:pt x="105336" y="135917"/>
                    <a:pt x="108734" y="135917"/>
                    <a:pt x="110433" y="134218"/>
                  </a:cubicBezTo>
                  <a:cubicBezTo>
                    <a:pt x="112132" y="132519"/>
                    <a:pt x="113831" y="130820"/>
                    <a:pt x="117229" y="129121"/>
                  </a:cubicBezTo>
                  <a:lnTo>
                    <a:pt x="122326" y="134218"/>
                  </a:lnTo>
                  <a:lnTo>
                    <a:pt x="127423" y="139315"/>
                  </a:lnTo>
                  <a:lnTo>
                    <a:pt x="156305" y="168198"/>
                  </a:lnTo>
                  <a:lnTo>
                    <a:pt x="163101" y="161402"/>
                  </a:lnTo>
                  <a:lnTo>
                    <a:pt x="169897" y="154606"/>
                  </a:lnTo>
                  <a:lnTo>
                    <a:pt x="139315" y="125724"/>
                  </a:lnTo>
                  <a:close/>
                  <a:moveTo>
                    <a:pt x="122326" y="88346"/>
                  </a:moveTo>
                  <a:cubicBezTo>
                    <a:pt x="120627" y="96841"/>
                    <a:pt x="115530" y="103637"/>
                    <a:pt x="108734" y="110433"/>
                  </a:cubicBezTo>
                  <a:cubicBezTo>
                    <a:pt x="107035" y="112132"/>
                    <a:pt x="105336" y="113831"/>
                    <a:pt x="101938" y="115530"/>
                  </a:cubicBezTo>
                  <a:cubicBezTo>
                    <a:pt x="98540" y="117229"/>
                    <a:pt x="95142" y="118928"/>
                    <a:pt x="91744" y="120627"/>
                  </a:cubicBezTo>
                  <a:cubicBezTo>
                    <a:pt x="90045" y="120627"/>
                    <a:pt x="88346" y="122326"/>
                    <a:pt x="86647" y="122326"/>
                  </a:cubicBezTo>
                  <a:cubicBezTo>
                    <a:pt x="84948" y="122326"/>
                    <a:pt x="83249" y="124025"/>
                    <a:pt x="83249" y="124025"/>
                  </a:cubicBezTo>
                  <a:cubicBezTo>
                    <a:pt x="79851" y="125724"/>
                    <a:pt x="74755" y="125724"/>
                    <a:pt x="71357" y="125724"/>
                  </a:cubicBezTo>
                  <a:cubicBezTo>
                    <a:pt x="67959" y="125724"/>
                    <a:pt x="64561" y="125724"/>
                    <a:pt x="61163" y="124025"/>
                  </a:cubicBezTo>
                  <a:cubicBezTo>
                    <a:pt x="50969" y="122326"/>
                    <a:pt x="40775" y="115530"/>
                    <a:pt x="33979" y="108734"/>
                  </a:cubicBezTo>
                  <a:cubicBezTo>
                    <a:pt x="25485" y="100239"/>
                    <a:pt x="20388" y="88346"/>
                    <a:pt x="20388" y="74755"/>
                  </a:cubicBezTo>
                  <a:cubicBezTo>
                    <a:pt x="20388" y="74755"/>
                    <a:pt x="20388" y="73056"/>
                    <a:pt x="20388" y="73056"/>
                  </a:cubicBezTo>
                  <a:cubicBezTo>
                    <a:pt x="20388" y="67959"/>
                    <a:pt x="22087" y="61163"/>
                    <a:pt x="23786" y="56066"/>
                  </a:cubicBezTo>
                  <a:cubicBezTo>
                    <a:pt x="28882" y="39076"/>
                    <a:pt x="42474" y="27183"/>
                    <a:pt x="57765" y="22087"/>
                  </a:cubicBezTo>
                  <a:cubicBezTo>
                    <a:pt x="59464" y="22087"/>
                    <a:pt x="61163" y="20388"/>
                    <a:pt x="62862" y="20388"/>
                  </a:cubicBezTo>
                  <a:cubicBezTo>
                    <a:pt x="66260" y="20388"/>
                    <a:pt x="69658" y="18689"/>
                    <a:pt x="73056" y="18689"/>
                  </a:cubicBezTo>
                  <a:cubicBezTo>
                    <a:pt x="78152" y="18689"/>
                    <a:pt x="81550" y="18689"/>
                    <a:pt x="84948" y="20388"/>
                  </a:cubicBezTo>
                  <a:cubicBezTo>
                    <a:pt x="88346" y="20388"/>
                    <a:pt x="91744" y="22087"/>
                    <a:pt x="95142" y="23786"/>
                  </a:cubicBezTo>
                  <a:cubicBezTo>
                    <a:pt x="98540" y="25485"/>
                    <a:pt x="101938" y="27183"/>
                    <a:pt x="105336" y="28882"/>
                  </a:cubicBezTo>
                  <a:cubicBezTo>
                    <a:pt x="118928" y="39076"/>
                    <a:pt x="127423" y="54367"/>
                    <a:pt x="127423" y="71357"/>
                  </a:cubicBezTo>
                  <a:cubicBezTo>
                    <a:pt x="125724" y="78152"/>
                    <a:pt x="124025" y="83249"/>
                    <a:pt x="122326" y="883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074" name="Google Shape;1074;p116"/>
          <p:cNvSpPr txBox="1"/>
          <p:nvPr/>
        </p:nvSpPr>
        <p:spPr>
          <a:xfrm>
            <a:off x="2824275" y="4029500"/>
            <a:ext cx="124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Executional Excellence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075" name="Google Shape;1075;p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8712" y="4017362"/>
            <a:ext cx="376075" cy="37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6" name="Google Shape;1076;p116"/>
          <p:cNvGrpSpPr/>
          <p:nvPr/>
        </p:nvGrpSpPr>
        <p:grpSpPr>
          <a:xfrm flipH="1" rot="-2710700">
            <a:off x="4467794" y="2402106"/>
            <a:ext cx="965515" cy="959518"/>
            <a:chOff x="2936449" y="3035431"/>
            <a:chExt cx="758914" cy="754200"/>
          </a:xfrm>
        </p:grpSpPr>
        <p:cxnSp>
          <p:nvCxnSpPr>
            <p:cNvPr id="1077" name="Google Shape;1077;p116"/>
            <p:cNvCxnSpPr/>
            <p:nvPr/>
          </p:nvCxnSpPr>
          <p:spPr>
            <a:xfrm>
              <a:off x="2936449" y="3035431"/>
              <a:ext cx="0" cy="754200"/>
            </a:xfrm>
            <a:prstGeom prst="straightConnector1">
              <a:avLst/>
            </a:prstGeom>
            <a:solidFill>
              <a:srgbClr val="D52B1E"/>
            </a:solidFill>
            <a:ln cap="sq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p116"/>
            <p:cNvCxnSpPr/>
            <p:nvPr/>
          </p:nvCxnSpPr>
          <p:spPr>
            <a:xfrm>
              <a:off x="2941163" y="3789575"/>
              <a:ext cx="754200" cy="0"/>
            </a:xfrm>
            <a:prstGeom prst="straightConnector1">
              <a:avLst/>
            </a:prstGeom>
            <a:solidFill>
              <a:srgbClr val="D52B1E"/>
            </a:solidFill>
            <a:ln cap="sq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79" name="Google Shape;1079;p116"/>
          <p:cNvSpPr txBox="1"/>
          <p:nvPr/>
        </p:nvSpPr>
        <p:spPr>
          <a:xfrm>
            <a:off x="5680075" y="1569725"/>
            <a:ext cx="30066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Preserve </a:t>
            </a: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our customer centric model that our customers have come to expect from our brand. </a:t>
            </a: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Strengthen </a:t>
            </a: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how our teams work together by building a flexible, collaborative environment. </a:t>
            </a: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Transform </a:t>
            </a: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and evolve our Small Business workforce. </a:t>
            </a: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Deliver </a:t>
            </a: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 world class customer and employee experience. 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7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Templates</a:t>
            </a:r>
            <a:endParaRPr/>
          </a:p>
        </p:txBody>
      </p:sp>
      <p:sp>
        <p:nvSpPr>
          <p:cNvPr id="1086" name="Google Shape;1086;p11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8"/>
          <p:cNvSpPr txBox="1"/>
          <p:nvPr/>
        </p:nvSpPr>
        <p:spPr>
          <a:xfrm>
            <a:off x="3937750" y="3577300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Verizon NHG TX"/>
                <a:ea typeface="Verizon NHG TX"/>
                <a:cs typeface="Verizon NHG TX"/>
                <a:sym typeface="Verizon NHG TX"/>
              </a:rPr>
              <a:t>MyBiz, Marketo, ISPU</a:t>
            </a:r>
            <a:endParaRPr sz="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93" name="Google Shape;1093;p118"/>
          <p:cNvSpPr txBox="1"/>
          <p:nvPr/>
        </p:nvSpPr>
        <p:spPr>
          <a:xfrm>
            <a:off x="3352800" y="2468150"/>
            <a:ext cx="710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eCode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assignment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094" name="Google Shape;1094;p118"/>
          <p:cNvGrpSpPr/>
          <p:nvPr/>
        </p:nvGrpSpPr>
        <p:grpSpPr>
          <a:xfrm>
            <a:off x="3079099" y="2461119"/>
            <a:ext cx="243458" cy="243459"/>
            <a:chOff x="3234392" y="2759678"/>
            <a:chExt cx="276782" cy="276815"/>
          </a:xfrm>
        </p:grpSpPr>
        <p:grpSp>
          <p:nvGrpSpPr>
            <p:cNvPr id="1095" name="Google Shape;1095;p118"/>
            <p:cNvGrpSpPr/>
            <p:nvPr/>
          </p:nvGrpSpPr>
          <p:grpSpPr>
            <a:xfrm>
              <a:off x="3234392" y="2759678"/>
              <a:ext cx="276782" cy="276815"/>
              <a:chOff x="3234392" y="2759678"/>
              <a:chExt cx="276782" cy="276815"/>
            </a:xfrm>
          </p:grpSpPr>
          <p:sp>
            <p:nvSpPr>
              <p:cNvPr id="1096" name="Google Shape;1096;p118"/>
              <p:cNvSpPr/>
              <p:nvPr/>
            </p:nvSpPr>
            <p:spPr>
              <a:xfrm>
                <a:off x="3247913" y="2898070"/>
                <a:ext cx="263261" cy="138423"/>
              </a:xfrm>
              <a:custGeom>
                <a:rect b="b" l="l" r="r" t="t"/>
                <a:pathLst>
                  <a:path extrusionOk="0" h="138423" w="263261">
                    <a:moveTo>
                      <a:pt x="245462" y="0"/>
                    </a:moveTo>
                    <a:cubicBezTo>
                      <a:pt x="245462" y="66492"/>
                      <a:pt x="191362" y="120591"/>
                      <a:pt x="124870" y="120591"/>
                    </a:cubicBezTo>
                    <a:cubicBezTo>
                      <a:pt x="87123" y="120591"/>
                      <a:pt x="52509" y="103475"/>
                      <a:pt x="29492" y="73666"/>
                    </a:cubicBezTo>
                    <a:lnTo>
                      <a:pt x="66444" y="73666"/>
                    </a:lnTo>
                    <a:lnTo>
                      <a:pt x="66444" y="55866"/>
                    </a:lnTo>
                    <a:lnTo>
                      <a:pt x="0" y="55866"/>
                    </a:lnTo>
                    <a:lnTo>
                      <a:pt x="0" y="126636"/>
                    </a:lnTo>
                    <a:lnTo>
                      <a:pt x="17800" y="126636"/>
                    </a:lnTo>
                    <a:lnTo>
                      <a:pt x="17800" y="87393"/>
                    </a:lnTo>
                    <a:cubicBezTo>
                      <a:pt x="44206" y="119780"/>
                      <a:pt x="82812" y="138423"/>
                      <a:pt x="124870" y="138423"/>
                    </a:cubicBezTo>
                    <a:cubicBezTo>
                      <a:pt x="201192" y="138423"/>
                      <a:pt x="263262" y="76354"/>
                      <a:pt x="263262" y="32"/>
                    </a:cubicBezTo>
                    <a:lnTo>
                      <a:pt x="24546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097" name="Google Shape;1097;p118"/>
              <p:cNvSpPr/>
              <p:nvPr/>
            </p:nvSpPr>
            <p:spPr>
              <a:xfrm>
                <a:off x="3234392" y="2759678"/>
                <a:ext cx="262195" cy="138391"/>
              </a:xfrm>
              <a:custGeom>
                <a:rect b="b" l="l" r="r" t="t"/>
                <a:pathLst>
                  <a:path extrusionOk="0" h="138391" w="262195">
                    <a:moveTo>
                      <a:pt x="138407" y="17800"/>
                    </a:moveTo>
                    <a:cubicBezTo>
                      <a:pt x="176202" y="17800"/>
                      <a:pt x="210912" y="34980"/>
                      <a:pt x="233818" y="64726"/>
                    </a:cubicBezTo>
                    <a:lnTo>
                      <a:pt x="195561" y="64726"/>
                    </a:lnTo>
                    <a:lnTo>
                      <a:pt x="195561" y="82526"/>
                    </a:lnTo>
                    <a:lnTo>
                      <a:pt x="262196" y="82526"/>
                    </a:lnTo>
                    <a:lnTo>
                      <a:pt x="262196" y="11771"/>
                    </a:lnTo>
                    <a:lnTo>
                      <a:pt x="244396" y="11771"/>
                    </a:lnTo>
                    <a:lnTo>
                      <a:pt x="244396" y="49757"/>
                    </a:lnTo>
                    <a:cubicBezTo>
                      <a:pt x="218022" y="18150"/>
                      <a:pt x="179861" y="0"/>
                      <a:pt x="138391" y="0"/>
                    </a:cubicBezTo>
                    <a:cubicBezTo>
                      <a:pt x="62069" y="0"/>
                      <a:pt x="0" y="62069"/>
                      <a:pt x="0" y="138391"/>
                    </a:cubicBezTo>
                    <a:lnTo>
                      <a:pt x="17800" y="138391"/>
                    </a:lnTo>
                    <a:cubicBezTo>
                      <a:pt x="17816" y="71900"/>
                      <a:pt x="71916" y="17800"/>
                      <a:pt x="138407" y="178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098" name="Google Shape;1098;p118"/>
            <p:cNvSpPr/>
            <p:nvPr/>
          </p:nvSpPr>
          <p:spPr>
            <a:xfrm>
              <a:off x="3323456" y="2809261"/>
              <a:ext cx="98241" cy="175868"/>
            </a:xfrm>
            <a:custGeom>
              <a:rect b="b" l="l" r="r" t="t"/>
              <a:pathLst>
                <a:path extrusionOk="0" h="175868" w="98241">
                  <a:moveTo>
                    <a:pt x="24863" y="134590"/>
                  </a:moveTo>
                  <a:cubicBezTo>
                    <a:pt x="30033" y="139696"/>
                    <a:pt x="36554" y="142909"/>
                    <a:pt x="44397" y="144213"/>
                  </a:cubicBezTo>
                  <a:lnTo>
                    <a:pt x="44397" y="92150"/>
                  </a:lnTo>
                  <a:cubicBezTo>
                    <a:pt x="34343" y="89668"/>
                    <a:pt x="21761" y="85978"/>
                    <a:pt x="13855" y="79281"/>
                  </a:cubicBezTo>
                  <a:cubicBezTo>
                    <a:pt x="6347" y="72950"/>
                    <a:pt x="4136" y="64185"/>
                    <a:pt x="4136" y="54227"/>
                  </a:cubicBezTo>
                  <a:cubicBezTo>
                    <a:pt x="4136" y="42695"/>
                    <a:pt x="8447" y="32641"/>
                    <a:pt x="15828" y="25244"/>
                  </a:cubicBezTo>
                  <a:cubicBezTo>
                    <a:pt x="23479" y="17625"/>
                    <a:pt x="33818" y="13712"/>
                    <a:pt x="44413" y="12964"/>
                  </a:cubicBezTo>
                  <a:lnTo>
                    <a:pt x="44413" y="0"/>
                  </a:lnTo>
                  <a:lnTo>
                    <a:pt x="55213" y="0"/>
                  </a:lnTo>
                  <a:lnTo>
                    <a:pt x="55213" y="13171"/>
                  </a:lnTo>
                  <a:cubicBezTo>
                    <a:pt x="65823" y="14475"/>
                    <a:pt x="74270" y="18420"/>
                    <a:pt x="80553" y="24958"/>
                  </a:cubicBezTo>
                  <a:cubicBezTo>
                    <a:pt x="86837" y="31512"/>
                    <a:pt x="91291" y="40547"/>
                    <a:pt x="93915" y="52080"/>
                  </a:cubicBezTo>
                  <a:lnTo>
                    <a:pt x="77213" y="52080"/>
                  </a:lnTo>
                  <a:cubicBezTo>
                    <a:pt x="74588" y="39115"/>
                    <a:pt x="67271" y="31512"/>
                    <a:pt x="55213" y="29285"/>
                  </a:cubicBezTo>
                  <a:lnTo>
                    <a:pt x="55213" y="77626"/>
                  </a:lnTo>
                  <a:cubicBezTo>
                    <a:pt x="66810" y="80919"/>
                    <a:pt x="68591" y="80681"/>
                    <a:pt x="76243" y="84212"/>
                  </a:cubicBezTo>
                  <a:cubicBezTo>
                    <a:pt x="88189" y="89732"/>
                    <a:pt x="98242" y="101233"/>
                    <a:pt x="98242" y="117315"/>
                  </a:cubicBezTo>
                  <a:cubicBezTo>
                    <a:pt x="98242" y="130024"/>
                    <a:pt x="93724" y="140046"/>
                    <a:pt x="86057" y="147283"/>
                  </a:cubicBezTo>
                  <a:cubicBezTo>
                    <a:pt x="77801" y="155157"/>
                    <a:pt x="66523" y="158816"/>
                    <a:pt x="55213" y="159770"/>
                  </a:cubicBezTo>
                  <a:lnTo>
                    <a:pt x="55213" y="175868"/>
                  </a:lnTo>
                  <a:lnTo>
                    <a:pt x="44397" y="175868"/>
                  </a:lnTo>
                  <a:lnTo>
                    <a:pt x="44397" y="159770"/>
                  </a:lnTo>
                  <a:cubicBezTo>
                    <a:pt x="31305" y="158466"/>
                    <a:pt x="20886" y="153901"/>
                    <a:pt x="13155" y="146122"/>
                  </a:cubicBezTo>
                  <a:cubicBezTo>
                    <a:pt x="5440" y="138312"/>
                    <a:pt x="1050" y="127543"/>
                    <a:pt x="0" y="113799"/>
                  </a:cubicBezTo>
                  <a:lnTo>
                    <a:pt x="16702" y="113799"/>
                  </a:lnTo>
                  <a:cubicBezTo>
                    <a:pt x="16973" y="122532"/>
                    <a:pt x="19693" y="129468"/>
                    <a:pt x="24863" y="134590"/>
                  </a:cubicBezTo>
                  <a:close/>
                  <a:moveTo>
                    <a:pt x="28394" y="35457"/>
                  </a:moveTo>
                  <a:cubicBezTo>
                    <a:pt x="24004" y="39322"/>
                    <a:pt x="21809" y="44985"/>
                    <a:pt x="21809" y="52461"/>
                  </a:cubicBezTo>
                  <a:cubicBezTo>
                    <a:pt x="21809" y="58427"/>
                    <a:pt x="23638" y="63660"/>
                    <a:pt x="28203" y="67303"/>
                  </a:cubicBezTo>
                  <a:cubicBezTo>
                    <a:pt x="32546" y="70866"/>
                    <a:pt x="38988" y="73172"/>
                    <a:pt x="44397" y="74668"/>
                  </a:cubicBezTo>
                  <a:lnTo>
                    <a:pt x="44397" y="28696"/>
                  </a:lnTo>
                  <a:cubicBezTo>
                    <a:pt x="38113" y="29349"/>
                    <a:pt x="32784" y="31607"/>
                    <a:pt x="28394" y="35457"/>
                  </a:cubicBezTo>
                  <a:close/>
                  <a:moveTo>
                    <a:pt x="73395" y="137628"/>
                  </a:moveTo>
                  <a:cubicBezTo>
                    <a:pt x="78708" y="132903"/>
                    <a:pt x="80553" y="126222"/>
                    <a:pt x="80553" y="119064"/>
                  </a:cubicBezTo>
                  <a:cubicBezTo>
                    <a:pt x="80553" y="112924"/>
                    <a:pt x="78772" y="107484"/>
                    <a:pt x="73300" y="102950"/>
                  </a:cubicBezTo>
                  <a:cubicBezTo>
                    <a:pt x="68480" y="99021"/>
                    <a:pt x="61210" y="96667"/>
                    <a:pt x="55213" y="94901"/>
                  </a:cubicBezTo>
                  <a:lnTo>
                    <a:pt x="55213" y="144213"/>
                  </a:lnTo>
                  <a:cubicBezTo>
                    <a:pt x="61815" y="143752"/>
                    <a:pt x="68416" y="142018"/>
                    <a:pt x="73395" y="137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cxnSp>
        <p:nvCxnSpPr>
          <p:cNvPr id="1099" name="Google Shape;1099;p118"/>
          <p:cNvCxnSpPr>
            <a:stCxn id="1100" idx="6"/>
            <a:endCxn id="1101" idx="2"/>
          </p:cNvCxnSpPr>
          <p:nvPr/>
        </p:nvCxnSpPr>
        <p:spPr>
          <a:xfrm flipH="1" rot="10800000">
            <a:off x="6135200" y="1681875"/>
            <a:ext cx="1156800" cy="296700"/>
          </a:xfrm>
          <a:prstGeom prst="straightConnector1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118"/>
          <p:cNvCxnSpPr>
            <a:stCxn id="1103" idx="6"/>
            <a:endCxn id="1100" idx="2"/>
          </p:cNvCxnSpPr>
          <p:nvPr/>
        </p:nvCxnSpPr>
        <p:spPr>
          <a:xfrm>
            <a:off x="3977500" y="1681963"/>
            <a:ext cx="1185000" cy="296700"/>
          </a:xfrm>
          <a:prstGeom prst="straightConnector1">
            <a:avLst/>
          </a:prstGeom>
          <a:noFill/>
          <a:ln cap="flat" cmpd="sng" w="1524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118"/>
          <p:cNvCxnSpPr>
            <a:stCxn id="1105" idx="6"/>
            <a:endCxn id="1103" idx="2"/>
          </p:cNvCxnSpPr>
          <p:nvPr/>
        </p:nvCxnSpPr>
        <p:spPr>
          <a:xfrm flipH="1" rot="10800000">
            <a:off x="1819800" y="1681875"/>
            <a:ext cx="1185000" cy="296700"/>
          </a:xfrm>
          <a:prstGeom prst="straightConnector1">
            <a:avLst/>
          </a:prstGeom>
          <a:noFill/>
          <a:ln cap="flat" cmpd="sng" w="1524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1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7" name="Google Shape;1107;p118"/>
          <p:cNvSpPr txBox="1"/>
          <p:nvPr>
            <p:ph type="title"/>
          </p:nvPr>
        </p:nvSpPr>
        <p:spPr>
          <a:xfrm>
            <a:off x="457200" y="590550"/>
            <a:ext cx="7086600" cy="3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R2B transformation. </a:t>
            </a:r>
            <a:endParaRPr/>
          </a:p>
        </p:txBody>
      </p:sp>
      <p:grpSp>
        <p:nvGrpSpPr>
          <p:cNvPr id="1108" name="Google Shape;1108;p118"/>
          <p:cNvGrpSpPr/>
          <p:nvPr/>
        </p:nvGrpSpPr>
        <p:grpSpPr>
          <a:xfrm>
            <a:off x="608403" y="1253474"/>
            <a:ext cx="1450200" cy="1450200"/>
            <a:chOff x="568803" y="1083449"/>
            <a:chExt cx="1450200" cy="1450200"/>
          </a:xfrm>
        </p:grpSpPr>
        <p:sp>
          <p:nvSpPr>
            <p:cNvPr id="1109" name="Google Shape;1109;p118"/>
            <p:cNvSpPr/>
            <p:nvPr/>
          </p:nvSpPr>
          <p:spPr>
            <a:xfrm>
              <a:off x="568803" y="1083449"/>
              <a:ext cx="1450200" cy="1450200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18"/>
            <p:cNvSpPr/>
            <p:nvPr/>
          </p:nvSpPr>
          <p:spPr>
            <a:xfrm>
              <a:off x="807600" y="1321800"/>
              <a:ext cx="972600" cy="9735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118"/>
          <p:cNvGrpSpPr/>
          <p:nvPr/>
        </p:nvGrpSpPr>
        <p:grpSpPr>
          <a:xfrm>
            <a:off x="2766103" y="956862"/>
            <a:ext cx="1450200" cy="1450200"/>
            <a:chOff x="2343128" y="1083449"/>
            <a:chExt cx="1450200" cy="1450200"/>
          </a:xfrm>
        </p:grpSpPr>
        <p:sp>
          <p:nvSpPr>
            <p:cNvPr id="1111" name="Google Shape;1111;p118"/>
            <p:cNvSpPr/>
            <p:nvPr/>
          </p:nvSpPr>
          <p:spPr>
            <a:xfrm>
              <a:off x="2343128" y="1083449"/>
              <a:ext cx="1450200" cy="1450200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8"/>
            <p:cNvSpPr/>
            <p:nvPr/>
          </p:nvSpPr>
          <p:spPr>
            <a:xfrm>
              <a:off x="2581925" y="1321800"/>
              <a:ext cx="972600" cy="9735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118"/>
          <p:cNvGrpSpPr/>
          <p:nvPr/>
        </p:nvGrpSpPr>
        <p:grpSpPr>
          <a:xfrm>
            <a:off x="4923803" y="1253474"/>
            <a:ext cx="1450200" cy="1450200"/>
            <a:chOff x="4205803" y="1083449"/>
            <a:chExt cx="1450200" cy="1450200"/>
          </a:xfrm>
        </p:grpSpPr>
        <p:sp>
          <p:nvSpPr>
            <p:cNvPr id="1113" name="Google Shape;1113;p118"/>
            <p:cNvSpPr/>
            <p:nvPr/>
          </p:nvSpPr>
          <p:spPr>
            <a:xfrm>
              <a:off x="4205803" y="1083449"/>
              <a:ext cx="1450200" cy="1450200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8"/>
            <p:cNvSpPr/>
            <p:nvPr/>
          </p:nvSpPr>
          <p:spPr>
            <a:xfrm>
              <a:off x="4444600" y="1321800"/>
              <a:ext cx="972600" cy="9735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118"/>
          <p:cNvGrpSpPr/>
          <p:nvPr/>
        </p:nvGrpSpPr>
        <p:grpSpPr>
          <a:xfrm>
            <a:off x="7053128" y="956849"/>
            <a:ext cx="1450200" cy="1450200"/>
            <a:chOff x="6358803" y="1083449"/>
            <a:chExt cx="1450200" cy="1450200"/>
          </a:xfrm>
        </p:grpSpPr>
        <p:sp>
          <p:nvSpPr>
            <p:cNvPr id="1115" name="Google Shape;1115;p118"/>
            <p:cNvSpPr/>
            <p:nvPr/>
          </p:nvSpPr>
          <p:spPr>
            <a:xfrm>
              <a:off x="6358803" y="1083449"/>
              <a:ext cx="1450200" cy="1450200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8"/>
            <p:cNvSpPr/>
            <p:nvPr/>
          </p:nvSpPr>
          <p:spPr>
            <a:xfrm>
              <a:off x="6597600" y="1321800"/>
              <a:ext cx="972600" cy="9735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118"/>
          <p:cNvGrpSpPr/>
          <p:nvPr/>
        </p:nvGrpSpPr>
        <p:grpSpPr>
          <a:xfrm>
            <a:off x="3086492" y="3189409"/>
            <a:ext cx="228611" cy="238402"/>
            <a:chOff x="3220982" y="3342548"/>
            <a:chExt cx="259284" cy="270420"/>
          </a:xfrm>
        </p:grpSpPr>
        <p:sp>
          <p:nvSpPr>
            <p:cNvPr id="1117" name="Google Shape;1117;p118"/>
            <p:cNvSpPr/>
            <p:nvPr/>
          </p:nvSpPr>
          <p:spPr>
            <a:xfrm>
              <a:off x="3351420" y="359069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18" name="Google Shape;1118;p118"/>
            <p:cNvSpPr/>
            <p:nvPr/>
          </p:nvSpPr>
          <p:spPr>
            <a:xfrm>
              <a:off x="3314834" y="358910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19" name="Google Shape;1119;p118"/>
            <p:cNvSpPr/>
            <p:nvPr/>
          </p:nvSpPr>
          <p:spPr>
            <a:xfrm>
              <a:off x="3279838" y="357479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0" name="Google Shape;1120;p118"/>
            <p:cNvSpPr/>
            <p:nvPr/>
          </p:nvSpPr>
          <p:spPr>
            <a:xfrm>
              <a:off x="3249615" y="35509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1" name="Google Shape;1121;p118"/>
            <p:cNvSpPr/>
            <p:nvPr/>
          </p:nvSpPr>
          <p:spPr>
            <a:xfrm>
              <a:off x="3230526" y="351911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2" name="Google Shape;1122;p118"/>
            <p:cNvSpPr/>
            <p:nvPr/>
          </p:nvSpPr>
          <p:spPr>
            <a:xfrm>
              <a:off x="3220982" y="34825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3" name="Google Shape;1123;p118"/>
            <p:cNvSpPr/>
            <p:nvPr/>
          </p:nvSpPr>
          <p:spPr>
            <a:xfrm>
              <a:off x="3222573" y="3445944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4" name="Google Shape;1124;p118"/>
            <p:cNvSpPr/>
            <p:nvPr/>
          </p:nvSpPr>
          <p:spPr>
            <a:xfrm>
              <a:off x="3236889" y="341094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5" name="Google Shape;1125;p118"/>
            <p:cNvSpPr/>
            <p:nvPr/>
          </p:nvSpPr>
          <p:spPr>
            <a:xfrm>
              <a:off x="3260750" y="338072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6" name="Google Shape;1126;p118"/>
            <p:cNvSpPr/>
            <p:nvPr/>
          </p:nvSpPr>
          <p:spPr>
            <a:xfrm>
              <a:off x="3292564" y="336163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7" name="Google Shape;1127;p118"/>
            <p:cNvSpPr/>
            <p:nvPr/>
          </p:nvSpPr>
          <p:spPr>
            <a:xfrm>
              <a:off x="3457997" y="349843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8" name="Google Shape;1128;p118"/>
            <p:cNvSpPr/>
            <p:nvPr/>
          </p:nvSpPr>
          <p:spPr>
            <a:xfrm>
              <a:off x="3443681" y="3533433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29" name="Google Shape;1129;p118"/>
            <p:cNvSpPr/>
            <p:nvPr/>
          </p:nvSpPr>
          <p:spPr>
            <a:xfrm>
              <a:off x="3419820" y="3562066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30" name="Google Shape;1130;p118"/>
            <p:cNvSpPr/>
            <p:nvPr/>
          </p:nvSpPr>
          <p:spPr>
            <a:xfrm>
              <a:off x="3388006" y="358274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31" name="Google Shape;1131;p118"/>
            <p:cNvSpPr/>
            <p:nvPr/>
          </p:nvSpPr>
          <p:spPr>
            <a:xfrm>
              <a:off x="3329150" y="3342548"/>
              <a:ext cx="143163" cy="197247"/>
            </a:xfrm>
            <a:custGeom>
              <a:rect b="b" l="l" r="r" t="t"/>
              <a:pathLst>
                <a:path extrusionOk="0" h="197247" w="143163">
                  <a:moveTo>
                    <a:pt x="135210" y="103396"/>
                  </a:moveTo>
                  <a:cubicBezTo>
                    <a:pt x="139982" y="93852"/>
                    <a:pt x="143164" y="82717"/>
                    <a:pt x="143164" y="71582"/>
                  </a:cubicBezTo>
                  <a:cubicBezTo>
                    <a:pt x="143164" y="31814"/>
                    <a:pt x="111349" y="0"/>
                    <a:pt x="71582" y="0"/>
                  </a:cubicBezTo>
                  <a:cubicBezTo>
                    <a:pt x="31814" y="0"/>
                    <a:pt x="0" y="31814"/>
                    <a:pt x="0" y="71582"/>
                  </a:cubicBezTo>
                  <a:cubicBezTo>
                    <a:pt x="0" y="82717"/>
                    <a:pt x="3181" y="92261"/>
                    <a:pt x="7954" y="101805"/>
                  </a:cubicBezTo>
                  <a:cubicBezTo>
                    <a:pt x="15907" y="119303"/>
                    <a:pt x="49312" y="165433"/>
                    <a:pt x="63628" y="186113"/>
                  </a:cubicBezTo>
                  <a:lnTo>
                    <a:pt x="71582" y="197248"/>
                  </a:lnTo>
                  <a:lnTo>
                    <a:pt x="82717" y="181340"/>
                  </a:lnTo>
                  <a:lnTo>
                    <a:pt x="82717" y="181340"/>
                  </a:lnTo>
                  <a:cubicBezTo>
                    <a:pt x="111349" y="141573"/>
                    <a:pt x="128847" y="116122"/>
                    <a:pt x="135210" y="103396"/>
                  </a:cubicBezTo>
                  <a:close/>
                  <a:moveTo>
                    <a:pt x="69991" y="167024"/>
                  </a:moveTo>
                  <a:cubicBezTo>
                    <a:pt x="55675" y="146345"/>
                    <a:pt x="28633" y="109759"/>
                    <a:pt x="22270" y="95442"/>
                  </a:cubicBezTo>
                  <a:cubicBezTo>
                    <a:pt x="19088" y="87489"/>
                    <a:pt x="17498" y="79535"/>
                    <a:pt x="17498" y="71582"/>
                  </a:cubicBezTo>
                  <a:cubicBezTo>
                    <a:pt x="17498" y="42949"/>
                    <a:pt x="41358" y="19088"/>
                    <a:pt x="69991" y="19088"/>
                  </a:cubicBezTo>
                  <a:cubicBezTo>
                    <a:pt x="98624" y="19088"/>
                    <a:pt x="122484" y="42949"/>
                    <a:pt x="122484" y="71582"/>
                  </a:cubicBezTo>
                  <a:cubicBezTo>
                    <a:pt x="122484" y="79535"/>
                    <a:pt x="120894" y="87489"/>
                    <a:pt x="117712" y="95442"/>
                  </a:cubicBezTo>
                  <a:cubicBezTo>
                    <a:pt x="114531" y="103396"/>
                    <a:pt x="103396" y="120894"/>
                    <a:pt x="69991" y="167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32" name="Google Shape;1132;p118"/>
            <p:cNvSpPr/>
            <p:nvPr/>
          </p:nvSpPr>
          <p:spPr>
            <a:xfrm>
              <a:off x="3362555" y="3379135"/>
              <a:ext cx="73172" cy="73172"/>
            </a:xfrm>
            <a:custGeom>
              <a:rect b="b" l="l" r="r" t="t"/>
              <a:pathLst>
                <a:path extrusionOk="0" h="73172" w="73172">
                  <a:moveTo>
                    <a:pt x="36586" y="0"/>
                  </a:moveTo>
                  <a:cubicBezTo>
                    <a:pt x="15907" y="0"/>
                    <a:pt x="0" y="15907"/>
                    <a:pt x="0" y="36586"/>
                  </a:cubicBezTo>
                  <a:cubicBezTo>
                    <a:pt x="0" y="57265"/>
                    <a:pt x="15907" y="73172"/>
                    <a:pt x="36586" y="73172"/>
                  </a:cubicBezTo>
                  <a:cubicBezTo>
                    <a:pt x="57265" y="73172"/>
                    <a:pt x="73172" y="57265"/>
                    <a:pt x="73172" y="36586"/>
                  </a:cubicBezTo>
                  <a:cubicBezTo>
                    <a:pt x="73172" y="15907"/>
                    <a:pt x="57265" y="0"/>
                    <a:pt x="36586" y="0"/>
                  </a:cubicBezTo>
                  <a:close/>
                  <a:moveTo>
                    <a:pt x="36586" y="57265"/>
                  </a:moveTo>
                  <a:cubicBezTo>
                    <a:pt x="25451" y="57265"/>
                    <a:pt x="17498" y="47721"/>
                    <a:pt x="17498" y="38177"/>
                  </a:cubicBezTo>
                  <a:cubicBezTo>
                    <a:pt x="17498" y="28633"/>
                    <a:pt x="27042" y="19088"/>
                    <a:pt x="36586" y="19088"/>
                  </a:cubicBezTo>
                  <a:cubicBezTo>
                    <a:pt x="47721" y="19088"/>
                    <a:pt x="55675" y="28633"/>
                    <a:pt x="55675" y="38177"/>
                  </a:cubicBezTo>
                  <a:cubicBezTo>
                    <a:pt x="55675" y="47721"/>
                    <a:pt x="47721" y="57265"/>
                    <a:pt x="36586" y="572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133" name="Google Shape;1133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595" y="3975933"/>
            <a:ext cx="346456" cy="34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8271" y="4407346"/>
            <a:ext cx="345094" cy="3450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18"/>
          <p:cNvSpPr txBox="1"/>
          <p:nvPr/>
        </p:nvSpPr>
        <p:spPr>
          <a:xfrm>
            <a:off x="3036050" y="1538425"/>
            <a:ext cx="910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Aug. 1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36" name="Google Shape;1136;p118"/>
          <p:cNvSpPr txBox="1"/>
          <p:nvPr/>
        </p:nvSpPr>
        <p:spPr>
          <a:xfrm>
            <a:off x="878400" y="1843425"/>
            <a:ext cx="910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July 1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37" name="Google Shape;1137;p118"/>
          <p:cNvSpPr txBox="1"/>
          <p:nvPr/>
        </p:nvSpPr>
        <p:spPr>
          <a:xfrm>
            <a:off x="5139113" y="1854900"/>
            <a:ext cx="991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Sept. 1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38" name="Google Shape;1138;p118"/>
          <p:cNvSpPr txBox="1"/>
          <p:nvPr/>
        </p:nvSpPr>
        <p:spPr>
          <a:xfrm>
            <a:off x="7282613" y="1546800"/>
            <a:ext cx="991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Oct. 1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139" name="Google Shape;1139;p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7597" y="3544488"/>
            <a:ext cx="346456" cy="346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0" name="Google Shape;1140;p118"/>
          <p:cNvCxnSpPr/>
          <p:nvPr/>
        </p:nvCxnSpPr>
        <p:spPr>
          <a:xfrm flipH="1" rot="10800000">
            <a:off x="2979750" y="2429750"/>
            <a:ext cx="1800" cy="228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1" name="Google Shape;1141;p118"/>
          <p:cNvSpPr txBox="1"/>
          <p:nvPr/>
        </p:nvSpPr>
        <p:spPr>
          <a:xfrm>
            <a:off x="3352775" y="3196863"/>
            <a:ext cx="111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1-9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territory assignment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2" name="Google Shape;1142;p118"/>
          <p:cNvSpPr txBox="1"/>
          <p:nvPr/>
        </p:nvSpPr>
        <p:spPr>
          <a:xfrm>
            <a:off x="3352800" y="3591250"/>
            <a:ext cx="710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Digital enablement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3" name="Google Shape;1143;p118"/>
          <p:cNvSpPr/>
          <p:nvPr/>
        </p:nvSpPr>
        <p:spPr>
          <a:xfrm>
            <a:off x="3980288" y="3577300"/>
            <a:ext cx="97200" cy="2235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4" name="Google Shape;1144;p118"/>
          <p:cNvSpPr txBox="1"/>
          <p:nvPr/>
        </p:nvSpPr>
        <p:spPr>
          <a:xfrm>
            <a:off x="3352800" y="4037400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Quotas assigned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Talent evaluation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5" name="Google Shape;1145;p118"/>
          <p:cNvSpPr txBox="1"/>
          <p:nvPr/>
        </p:nvSpPr>
        <p:spPr>
          <a:xfrm>
            <a:off x="3352800" y="4483575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Telesales training  preparation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6" name="Google Shape;1146;p118"/>
          <p:cNvSpPr txBox="1"/>
          <p:nvPr/>
        </p:nvSpPr>
        <p:spPr>
          <a:xfrm rot="-5400000">
            <a:off x="2167238" y="3455244"/>
            <a:ext cx="1212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strengthen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7" name="Google Shape;1147;p118"/>
          <p:cNvSpPr txBox="1"/>
          <p:nvPr/>
        </p:nvSpPr>
        <p:spPr>
          <a:xfrm>
            <a:off x="1202500" y="2824425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1-9 base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campaign focus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48" name="Google Shape;1148;p118"/>
          <p:cNvSpPr txBox="1"/>
          <p:nvPr/>
        </p:nvSpPr>
        <p:spPr>
          <a:xfrm>
            <a:off x="1202500" y="3202625"/>
            <a:ext cx="111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Return to role &amp; maintain telesales 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149" name="Google Shape;1149;p118"/>
          <p:cNvCxnSpPr/>
          <p:nvPr/>
        </p:nvCxnSpPr>
        <p:spPr>
          <a:xfrm rot="10800000">
            <a:off x="831250" y="2824525"/>
            <a:ext cx="1800" cy="1668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118"/>
          <p:cNvSpPr txBox="1"/>
          <p:nvPr/>
        </p:nvSpPr>
        <p:spPr>
          <a:xfrm>
            <a:off x="1202500" y="3528525"/>
            <a:ext cx="111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Guarantee to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incentive allowance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51" name="Google Shape;1151;p118"/>
          <p:cNvSpPr txBox="1"/>
          <p:nvPr/>
        </p:nvSpPr>
        <p:spPr>
          <a:xfrm>
            <a:off x="1202500" y="3868375"/>
            <a:ext cx="710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Sales enablement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52" name="Google Shape;1152;p118"/>
          <p:cNvSpPr txBox="1"/>
          <p:nvPr/>
        </p:nvSpPr>
        <p:spPr>
          <a:xfrm>
            <a:off x="1202500" y="4232625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Workday playbook &amp; planning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53" name="Google Shape;1153;p118"/>
          <p:cNvSpPr txBox="1"/>
          <p:nvPr/>
        </p:nvSpPr>
        <p:spPr>
          <a:xfrm rot="-5400000">
            <a:off x="-242800" y="3455244"/>
            <a:ext cx="1760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preserve 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54" name="Google Shape;1154;p118"/>
          <p:cNvSpPr txBox="1"/>
          <p:nvPr/>
        </p:nvSpPr>
        <p:spPr>
          <a:xfrm>
            <a:off x="1706450" y="3844975"/>
            <a:ext cx="991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Products &amp; Services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Systems &amp; Tools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Digital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55" name="Google Shape;1155;p118"/>
          <p:cNvSpPr/>
          <p:nvPr/>
        </p:nvSpPr>
        <p:spPr>
          <a:xfrm>
            <a:off x="1560000" y="3885000"/>
            <a:ext cx="2286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118"/>
          <p:cNvGrpSpPr/>
          <p:nvPr/>
        </p:nvGrpSpPr>
        <p:grpSpPr>
          <a:xfrm>
            <a:off x="942404" y="3491033"/>
            <a:ext cx="218450" cy="271546"/>
            <a:chOff x="3288586" y="2200531"/>
            <a:chExt cx="226749" cy="281862"/>
          </a:xfrm>
        </p:grpSpPr>
        <p:sp>
          <p:nvSpPr>
            <p:cNvPr id="1157" name="Google Shape;1157;p118"/>
            <p:cNvSpPr/>
            <p:nvPr/>
          </p:nvSpPr>
          <p:spPr>
            <a:xfrm>
              <a:off x="3288586" y="2200531"/>
              <a:ext cx="226749" cy="211003"/>
            </a:xfrm>
            <a:custGeom>
              <a:rect b="b" l="l" r="r" t="t"/>
              <a:pathLst>
                <a:path extrusionOk="0" h="211003" w="226749">
                  <a:moveTo>
                    <a:pt x="170062" y="211003"/>
                  </a:moveTo>
                  <a:lnTo>
                    <a:pt x="55113" y="211003"/>
                  </a:lnTo>
                  <a:lnTo>
                    <a:pt x="56687" y="116524"/>
                  </a:lnTo>
                  <a:lnTo>
                    <a:pt x="0" y="116524"/>
                  </a:lnTo>
                  <a:lnTo>
                    <a:pt x="107076" y="0"/>
                  </a:lnTo>
                  <a:lnTo>
                    <a:pt x="226750" y="116524"/>
                  </a:lnTo>
                  <a:lnTo>
                    <a:pt x="170062" y="116524"/>
                  </a:lnTo>
                  <a:lnTo>
                    <a:pt x="170062" y="211003"/>
                  </a:lnTo>
                  <a:close/>
                  <a:moveTo>
                    <a:pt x="72434" y="193682"/>
                  </a:moveTo>
                  <a:lnTo>
                    <a:pt x="152741" y="193682"/>
                  </a:lnTo>
                  <a:lnTo>
                    <a:pt x="152741" y="99203"/>
                  </a:lnTo>
                  <a:lnTo>
                    <a:pt x="184234" y="99203"/>
                  </a:lnTo>
                  <a:lnTo>
                    <a:pt x="108651" y="26769"/>
                  </a:lnTo>
                  <a:lnTo>
                    <a:pt x="40941" y="99203"/>
                  </a:lnTo>
                  <a:lnTo>
                    <a:pt x="74009" y="99203"/>
                  </a:lnTo>
                  <a:lnTo>
                    <a:pt x="72434" y="19368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58" name="Google Shape;1158;p118"/>
            <p:cNvSpPr/>
            <p:nvPr/>
          </p:nvSpPr>
          <p:spPr>
            <a:xfrm>
              <a:off x="3343699" y="2432004"/>
              <a:ext cx="113374" cy="17321"/>
            </a:xfrm>
            <a:custGeom>
              <a:rect b="b" l="l" r="r" t="t"/>
              <a:pathLst>
                <a:path extrusionOk="0" h="17321" w="113374">
                  <a:moveTo>
                    <a:pt x="0" y="0"/>
                  </a:moveTo>
                  <a:lnTo>
                    <a:pt x="113375" y="0"/>
                  </a:lnTo>
                  <a:lnTo>
                    <a:pt x="113375" y="17321"/>
                  </a:lnTo>
                  <a:lnTo>
                    <a:pt x="0" y="1732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59" name="Google Shape;1159;p118"/>
            <p:cNvSpPr/>
            <p:nvPr/>
          </p:nvSpPr>
          <p:spPr>
            <a:xfrm>
              <a:off x="3342124" y="2465072"/>
              <a:ext cx="113374" cy="17321"/>
            </a:xfrm>
            <a:custGeom>
              <a:rect b="b" l="l" r="r" t="t"/>
              <a:pathLst>
                <a:path extrusionOk="0" h="17321" w="113374">
                  <a:moveTo>
                    <a:pt x="0" y="0"/>
                  </a:moveTo>
                  <a:lnTo>
                    <a:pt x="113375" y="0"/>
                  </a:lnTo>
                  <a:lnTo>
                    <a:pt x="113375" y="17321"/>
                  </a:lnTo>
                  <a:lnTo>
                    <a:pt x="0" y="1732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160" name="Google Shape;1160;p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400" y="3116350"/>
            <a:ext cx="345100" cy="34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1" name="Google Shape;1161;p118"/>
          <p:cNvGrpSpPr/>
          <p:nvPr/>
        </p:nvGrpSpPr>
        <p:grpSpPr>
          <a:xfrm>
            <a:off x="929899" y="2814445"/>
            <a:ext cx="243444" cy="243444"/>
            <a:chOff x="4938337" y="1565591"/>
            <a:chExt cx="304115" cy="304115"/>
          </a:xfrm>
        </p:grpSpPr>
        <p:sp>
          <p:nvSpPr>
            <p:cNvPr id="1162" name="Google Shape;1162;p118"/>
            <p:cNvSpPr/>
            <p:nvPr/>
          </p:nvSpPr>
          <p:spPr>
            <a:xfrm>
              <a:off x="4938337" y="1565591"/>
              <a:ext cx="237855" cy="304115"/>
            </a:xfrm>
            <a:custGeom>
              <a:rect b="b" l="l" r="r" t="t"/>
              <a:pathLst>
                <a:path extrusionOk="0" h="304115" w="237855">
                  <a:moveTo>
                    <a:pt x="217468" y="256544"/>
                  </a:moveTo>
                  <a:lnTo>
                    <a:pt x="217468" y="283727"/>
                  </a:lnTo>
                  <a:lnTo>
                    <a:pt x="18689" y="283727"/>
                  </a:lnTo>
                  <a:lnTo>
                    <a:pt x="18689" y="18689"/>
                  </a:lnTo>
                  <a:lnTo>
                    <a:pt x="217468" y="18689"/>
                  </a:lnTo>
                  <a:lnTo>
                    <a:pt x="217468" y="84948"/>
                  </a:lnTo>
                  <a:cubicBezTo>
                    <a:pt x="220866" y="84948"/>
                    <a:pt x="224264" y="86647"/>
                    <a:pt x="227662" y="86647"/>
                  </a:cubicBezTo>
                  <a:cubicBezTo>
                    <a:pt x="231059" y="86647"/>
                    <a:pt x="234457" y="88346"/>
                    <a:pt x="237855" y="90045"/>
                  </a:cubicBezTo>
                  <a:lnTo>
                    <a:pt x="237855" y="0"/>
                  </a:lnTo>
                  <a:lnTo>
                    <a:pt x="0" y="0"/>
                  </a:lnTo>
                  <a:lnTo>
                    <a:pt x="0" y="304115"/>
                  </a:lnTo>
                  <a:lnTo>
                    <a:pt x="237855" y="304115"/>
                  </a:lnTo>
                  <a:lnTo>
                    <a:pt x="237855" y="253146"/>
                  </a:lnTo>
                  <a:cubicBezTo>
                    <a:pt x="234457" y="254845"/>
                    <a:pt x="231059" y="254845"/>
                    <a:pt x="227662" y="256544"/>
                  </a:cubicBezTo>
                  <a:cubicBezTo>
                    <a:pt x="224264" y="256544"/>
                    <a:pt x="220866" y="256544"/>
                    <a:pt x="217468" y="2565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63" name="Google Shape;1163;p118"/>
            <p:cNvSpPr/>
            <p:nvPr/>
          </p:nvSpPr>
          <p:spPr>
            <a:xfrm>
              <a:off x="4975715" y="1614862"/>
              <a:ext cx="158003" cy="18688"/>
            </a:xfrm>
            <a:custGeom>
              <a:rect b="b" l="l" r="r" t="t"/>
              <a:pathLst>
                <a:path extrusionOk="0" h="18688" w="158003">
                  <a:moveTo>
                    <a:pt x="0" y="0"/>
                  </a:moveTo>
                  <a:lnTo>
                    <a:pt x="158004" y="0"/>
                  </a:lnTo>
                  <a:lnTo>
                    <a:pt x="158004" y="18689"/>
                  </a:lnTo>
                  <a:lnTo>
                    <a:pt x="0" y="186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64" name="Google Shape;1164;p118"/>
            <p:cNvSpPr/>
            <p:nvPr/>
          </p:nvSpPr>
          <p:spPr>
            <a:xfrm>
              <a:off x="4975715" y="1667529"/>
              <a:ext cx="117228" cy="18688"/>
            </a:xfrm>
            <a:custGeom>
              <a:rect b="b" l="l" r="r" t="t"/>
              <a:pathLst>
                <a:path extrusionOk="0" h="18688" w="117228">
                  <a:moveTo>
                    <a:pt x="117229" y="0"/>
                  </a:moveTo>
                  <a:lnTo>
                    <a:pt x="0" y="0"/>
                  </a:lnTo>
                  <a:lnTo>
                    <a:pt x="0" y="18689"/>
                  </a:lnTo>
                  <a:lnTo>
                    <a:pt x="98540" y="18689"/>
                  </a:lnTo>
                  <a:cubicBezTo>
                    <a:pt x="103637" y="11893"/>
                    <a:pt x="108734" y="5097"/>
                    <a:pt x="117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65" name="Google Shape;1165;p118"/>
            <p:cNvSpPr/>
            <p:nvPr/>
          </p:nvSpPr>
          <p:spPr>
            <a:xfrm>
              <a:off x="4975715" y="1720197"/>
              <a:ext cx="83249" cy="18688"/>
            </a:xfrm>
            <a:custGeom>
              <a:rect b="b" l="l" r="r" t="t"/>
              <a:pathLst>
                <a:path extrusionOk="0" h="18688" w="83249">
                  <a:moveTo>
                    <a:pt x="0" y="0"/>
                  </a:moveTo>
                  <a:lnTo>
                    <a:pt x="0" y="18689"/>
                  </a:lnTo>
                  <a:lnTo>
                    <a:pt x="81550" y="18689"/>
                  </a:lnTo>
                  <a:cubicBezTo>
                    <a:pt x="81550" y="18689"/>
                    <a:pt x="81550" y="16990"/>
                    <a:pt x="81550" y="16990"/>
                  </a:cubicBezTo>
                  <a:cubicBezTo>
                    <a:pt x="81550" y="11893"/>
                    <a:pt x="81550" y="5097"/>
                    <a:pt x="832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66" name="Google Shape;1166;p118"/>
            <p:cNvSpPr/>
            <p:nvPr/>
          </p:nvSpPr>
          <p:spPr>
            <a:xfrm>
              <a:off x="4975715" y="1772865"/>
              <a:ext cx="101938" cy="18688"/>
            </a:xfrm>
            <a:custGeom>
              <a:rect b="b" l="l" r="r" t="t"/>
              <a:pathLst>
                <a:path extrusionOk="0" h="18688" w="101938">
                  <a:moveTo>
                    <a:pt x="0" y="18689"/>
                  </a:moveTo>
                  <a:lnTo>
                    <a:pt x="101938" y="18689"/>
                  </a:lnTo>
                  <a:cubicBezTo>
                    <a:pt x="96841" y="13592"/>
                    <a:pt x="93443" y="6796"/>
                    <a:pt x="90045" y="0"/>
                  </a:cubicBezTo>
                  <a:lnTo>
                    <a:pt x="0" y="0"/>
                  </a:lnTo>
                  <a:lnTo>
                    <a:pt x="0" y="186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67" name="Google Shape;1167;p118"/>
            <p:cNvSpPr/>
            <p:nvPr/>
          </p:nvSpPr>
          <p:spPr>
            <a:xfrm>
              <a:off x="5072556" y="1664132"/>
              <a:ext cx="169896" cy="168197"/>
            </a:xfrm>
            <a:custGeom>
              <a:rect b="b" l="l" r="r" t="t"/>
              <a:pathLst>
                <a:path extrusionOk="0" h="168197" w="169896">
                  <a:moveTo>
                    <a:pt x="139315" y="125724"/>
                  </a:moveTo>
                  <a:lnTo>
                    <a:pt x="134218" y="120627"/>
                  </a:lnTo>
                  <a:lnTo>
                    <a:pt x="129121" y="115530"/>
                  </a:lnTo>
                  <a:cubicBezTo>
                    <a:pt x="130820" y="113831"/>
                    <a:pt x="132519" y="112132"/>
                    <a:pt x="134218" y="108734"/>
                  </a:cubicBezTo>
                  <a:cubicBezTo>
                    <a:pt x="135917" y="107035"/>
                    <a:pt x="137616" y="103637"/>
                    <a:pt x="137616" y="101938"/>
                  </a:cubicBezTo>
                  <a:cubicBezTo>
                    <a:pt x="142713" y="91744"/>
                    <a:pt x="144412" y="83249"/>
                    <a:pt x="144412" y="71357"/>
                  </a:cubicBezTo>
                  <a:cubicBezTo>
                    <a:pt x="144412" y="42474"/>
                    <a:pt x="127423" y="18689"/>
                    <a:pt x="103637" y="6796"/>
                  </a:cubicBezTo>
                  <a:cubicBezTo>
                    <a:pt x="100239" y="5097"/>
                    <a:pt x="96841" y="3398"/>
                    <a:pt x="93443" y="3398"/>
                  </a:cubicBezTo>
                  <a:cubicBezTo>
                    <a:pt x="90045" y="3398"/>
                    <a:pt x="86647" y="1699"/>
                    <a:pt x="83249" y="1699"/>
                  </a:cubicBezTo>
                  <a:cubicBezTo>
                    <a:pt x="79851" y="1699"/>
                    <a:pt x="74755" y="0"/>
                    <a:pt x="71357" y="0"/>
                  </a:cubicBezTo>
                  <a:cubicBezTo>
                    <a:pt x="64561" y="0"/>
                    <a:pt x="59464" y="1699"/>
                    <a:pt x="52668" y="3398"/>
                  </a:cubicBezTo>
                  <a:cubicBezTo>
                    <a:pt x="39076" y="6796"/>
                    <a:pt x="28882" y="13592"/>
                    <a:pt x="18689" y="22087"/>
                  </a:cubicBezTo>
                  <a:cubicBezTo>
                    <a:pt x="10194" y="30581"/>
                    <a:pt x="3398" y="42474"/>
                    <a:pt x="0" y="56066"/>
                  </a:cubicBezTo>
                  <a:cubicBezTo>
                    <a:pt x="0" y="61163"/>
                    <a:pt x="0" y="66260"/>
                    <a:pt x="0" y="73056"/>
                  </a:cubicBezTo>
                  <a:cubicBezTo>
                    <a:pt x="0" y="73056"/>
                    <a:pt x="0" y="74755"/>
                    <a:pt x="0" y="74755"/>
                  </a:cubicBezTo>
                  <a:cubicBezTo>
                    <a:pt x="0" y="86647"/>
                    <a:pt x="3398" y="98540"/>
                    <a:pt x="10194" y="108734"/>
                  </a:cubicBezTo>
                  <a:cubicBezTo>
                    <a:pt x="15291" y="115530"/>
                    <a:pt x="20388" y="122326"/>
                    <a:pt x="27183" y="127422"/>
                  </a:cubicBezTo>
                  <a:cubicBezTo>
                    <a:pt x="39076" y="137616"/>
                    <a:pt x="56066" y="144412"/>
                    <a:pt x="73056" y="144412"/>
                  </a:cubicBezTo>
                  <a:cubicBezTo>
                    <a:pt x="76454" y="144412"/>
                    <a:pt x="81550" y="144412"/>
                    <a:pt x="84948" y="142713"/>
                  </a:cubicBezTo>
                  <a:cubicBezTo>
                    <a:pt x="88346" y="142713"/>
                    <a:pt x="91744" y="141014"/>
                    <a:pt x="95142" y="141014"/>
                  </a:cubicBezTo>
                  <a:cubicBezTo>
                    <a:pt x="98540" y="139315"/>
                    <a:pt x="101938" y="139315"/>
                    <a:pt x="103637" y="137616"/>
                  </a:cubicBezTo>
                  <a:lnTo>
                    <a:pt x="103637" y="137616"/>
                  </a:lnTo>
                  <a:lnTo>
                    <a:pt x="103637" y="137616"/>
                  </a:lnTo>
                  <a:cubicBezTo>
                    <a:pt x="105336" y="135917"/>
                    <a:pt x="108734" y="135917"/>
                    <a:pt x="110433" y="134218"/>
                  </a:cubicBezTo>
                  <a:cubicBezTo>
                    <a:pt x="112132" y="132519"/>
                    <a:pt x="113831" y="130820"/>
                    <a:pt x="117229" y="129121"/>
                  </a:cubicBezTo>
                  <a:lnTo>
                    <a:pt x="122326" y="134218"/>
                  </a:lnTo>
                  <a:lnTo>
                    <a:pt x="127423" y="139315"/>
                  </a:lnTo>
                  <a:lnTo>
                    <a:pt x="156305" y="168198"/>
                  </a:lnTo>
                  <a:lnTo>
                    <a:pt x="163101" y="161402"/>
                  </a:lnTo>
                  <a:lnTo>
                    <a:pt x="169897" y="154606"/>
                  </a:lnTo>
                  <a:lnTo>
                    <a:pt x="139315" y="125724"/>
                  </a:lnTo>
                  <a:close/>
                  <a:moveTo>
                    <a:pt x="122326" y="88346"/>
                  </a:moveTo>
                  <a:cubicBezTo>
                    <a:pt x="120627" y="96841"/>
                    <a:pt x="115530" y="103637"/>
                    <a:pt x="108734" y="110433"/>
                  </a:cubicBezTo>
                  <a:cubicBezTo>
                    <a:pt x="107035" y="112132"/>
                    <a:pt x="105336" y="113831"/>
                    <a:pt x="101938" y="115530"/>
                  </a:cubicBezTo>
                  <a:cubicBezTo>
                    <a:pt x="98540" y="117229"/>
                    <a:pt x="95142" y="118928"/>
                    <a:pt x="91744" y="120627"/>
                  </a:cubicBezTo>
                  <a:cubicBezTo>
                    <a:pt x="90045" y="120627"/>
                    <a:pt x="88346" y="122326"/>
                    <a:pt x="86647" y="122326"/>
                  </a:cubicBezTo>
                  <a:cubicBezTo>
                    <a:pt x="84948" y="122326"/>
                    <a:pt x="83249" y="124025"/>
                    <a:pt x="83249" y="124025"/>
                  </a:cubicBezTo>
                  <a:cubicBezTo>
                    <a:pt x="79851" y="125724"/>
                    <a:pt x="74755" y="125724"/>
                    <a:pt x="71357" y="125724"/>
                  </a:cubicBezTo>
                  <a:cubicBezTo>
                    <a:pt x="67959" y="125724"/>
                    <a:pt x="64561" y="125724"/>
                    <a:pt x="61163" y="124025"/>
                  </a:cubicBezTo>
                  <a:cubicBezTo>
                    <a:pt x="50969" y="122326"/>
                    <a:pt x="40775" y="115530"/>
                    <a:pt x="33979" y="108734"/>
                  </a:cubicBezTo>
                  <a:cubicBezTo>
                    <a:pt x="25485" y="100239"/>
                    <a:pt x="20388" y="88346"/>
                    <a:pt x="20388" y="74755"/>
                  </a:cubicBezTo>
                  <a:cubicBezTo>
                    <a:pt x="20388" y="74755"/>
                    <a:pt x="20388" y="73056"/>
                    <a:pt x="20388" y="73056"/>
                  </a:cubicBezTo>
                  <a:cubicBezTo>
                    <a:pt x="20388" y="67959"/>
                    <a:pt x="22087" y="61163"/>
                    <a:pt x="23786" y="56066"/>
                  </a:cubicBezTo>
                  <a:cubicBezTo>
                    <a:pt x="28882" y="39076"/>
                    <a:pt x="42474" y="27183"/>
                    <a:pt x="57765" y="22087"/>
                  </a:cubicBezTo>
                  <a:cubicBezTo>
                    <a:pt x="59464" y="22087"/>
                    <a:pt x="61163" y="20388"/>
                    <a:pt x="62862" y="20388"/>
                  </a:cubicBezTo>
                  <a:cubicBezTo>
                    <a:pt x="66260" y="20388"/>
                    <a:pt x="69658" y="18689"/>
                    <a:pt x="73056" y="18689"/>
                  </a:cubicBezTo>
                  <a:cubicBezTo>
                    <a:pt x="78152" y="18689"/>
                    <a:pt x="81550" y="18689"/>
                    <a:pt x="84948" y="20388"/>
                  </a:cubicBezTo>
                  <a:cubicBezTo>
                    <a:pt x="88346" y="20388"/>
                    <a:pt x="91744" y="22087"/>
                    <a:pt x="95142" y="23786"/>
                  </a:cubicBezTo>
                  <a:cubicBezTo>
                    <a:pt x="98540" y="25485"/>
                    <a:pt x="101938" y="27183"/>
                    <a:pt x="105336" y="28882"/>
                  </a:cubicBezTo>
                  <a:cubicBezTo>
                    <a:pt x="118928" y="39076"/>
                    <a:pt x="127423" y="54367"/>
                    <a:pt x="127423" y="71357"/>
                  </a:cubicBezTo>
                  <a:cubicBezTo>
                    <a:pt x="125724" y="78152"/>
                    <a:pt x="124025" y="83249"/>
                    <a:pt x="122326" y="883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168" name="Google Shape;1168;p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275" y="3831775"/>
            <a:ext cx="296700" cy="29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9" name="Google Shape;1169;p118"/>
          <p:cNvGrpSpPr/>
          <p:nvPr/>
        </p:nvGrpSpPr>
        <p:grpSpPr>
          <a:xfrm>
            <a:off x="937751" y="4221161"/>
            <a:ext cx="227759" cy="260297"/>
            <a:chOff x="3266001" y="2747284"/>
            <a:chExt cx="227759" cy="260297"/>
          </a:xfrm>
        </p:grpSpPr>
        <p:sp>
          <p:nvSpPr>
            <p:cNvPr id="1170" name="Google Shape;1170;p118"/>
            <p:cNvSpPr/>
            <p:nvPr/>
          </p:nvSpPr>
          <p:spPr>
            <a:xfrm>
              <a:off x="3351205" y="2811476"/>
              <a:ext cx="65074" cy="65074"/>
            </a:xfrm>
            <a:custGeom>
              <a:rect b="b" l="l" r="r" t="t"/>
              <a:pathLst>
                <a:path extrusionOk="0" h="65074" w="65074">
                  <a:moveTo>
                    <a:pt x="32537" y="65074"/>
                  </a:moveTo>
                  <a:cubicBezTo>
                    <a:pt x="50512" y="65074"/>
                    <a:pt x="65074" y="50512"/>
                    <a:pt x="65074" y="32537"/>
                  </a:cubicBezTo>
                  <a:cubicBezTo>
                    <a:pt x="65074" y="14562"/>
                    <a:pt x="50512" y="0"/>
                    <a:pt x="32537" y="0"/>
                  </a:cubicBezTo>
                  <a:cubicBezTo>
                    <a:pt x="14562" y="0"/>
                    <a:pt x="0" y="14562"/>
                    <a:pt x="0" y="32537"/>
                  </a:cubicBezTo>
                  <a:cubicBezTo>
                    <a:pt x="0" y="50512"/>
                    <a:pt x="14577" y="65074"/>
                    <a:pt x="32537" y="65074"/>
                  </a:cubicBezTo>
                  <a:close/>
                  <a:moveTo>
                    <a:pt x="32537" y="16269"/>
                  </a:moveTo>
                  <a:cubicBezTo>
                    <a:pt x="41503" y="16269"/>
                    <a:pt x="48806" y="23571"/>
                    <a:pt x="48806" y="32537"/>
                  </a:cubicBezTo>
                  <a:cubicBezTo>
                    <a:pt x="48806" y="41503"/>
                    <a:pt x="41517" y="48806"/>
                    <a:pt x="32537" y="48806"/>
                  </a:cubicBezTo>
                  <a:cubicBezTo>
                    <a:pt x="23557" y="48806"/>
                    <a:pt x="16269" y="41517"/>
                    <a:pt x="16269" y="32537"/>
                  </a:cubicBezTo>
                  <a:cubicBezTo>
                    <a:pt x="16269" y="23557"/>
                    <a:pt x="23571" y="16269"/>
                    <a:pt x="32537" y="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71" name="Google Shape;1171;p118"/>
            <p:cNvSpPr/>
            <p:nvPr/>
          </p:nvSpPr>
          <p:spPr>
            <a:xfrm>
              <a:off x="3318321" y="2885530"/>
              <a:ext cx="126634" cy="56007"/>
            </a:xfrm>
            <a:custGeom>
              <a:rect b="b" l="l" r="r" t="t"/>
              <a:pathLst>
                <a:path extrusionOk="0" h="56007" w="126634">
                  <a:moveTo>
                    <a:pt x="0" y="24656"/>
                  </a:moveTo>
                  <a:lnTo>
                    <a:pt x="0" y="56007"/>
                  </a:lnTo>
                  <a:lnTo>
                    <a:pt x="126634" y="56007"/>
                  </a:lnTo>
                  <a:lnTo>
                    <a:pt x="126634" y="24656"/>
                  </a:lnTo>
                  <a:cubicBezTo>
                    <a:pt x="109802" y="9501"/>
                    <a:pt x="87749" y="0"/>
                    <a:pt x="63310" y="0"/>
                  </a:cubicBezTo>
                  <a:cubicBezTo>
                    <a:pt x="38871" y="0"/>
                    <a:pt x="16833" y="9501"/>
                    <a:pt x="0" y="24656"/>
                  </a:cubicBezTo>
                  <a:close/>
                  <a:moveTo>
                    <a:pt x="110366" y="39739"/>
                  </a:moveTo>
                  <a:lnTo>
                    <a:pt x="16269" y="39739"/>
                  </a:lnTo>
                  <a:lnTo>
                    <a:pt x="16269" y="32291"/>
                  </a:lnTo>
                  <a:cubicBezTo>
                    <a:pt x="29978" y="21923"/>
                    <a:pt x="46434" y="16269"/>
                    <a:pt x="63324" y="16269"/>
                  </a:cubicBezTo>
                  <a:cubicBezTo>
                    <a:pt x="80200" y="16269"/>
                    <a:pt x="96671" y="21923"/>
                    <a:pt x="110380" y="32291"/>
                  </a:cubicBezTo>
                  <a:lnTo>
                    <a:pt x="110380" y="397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72" name="Google Shape;1172;p118"/>
            <p:cNvSpPr/>
            <p:nvPr/>
          </p:nvSpPr>
          <p:spPr>
            <a:xfrm>
              <a:off x="3266001" y="2747284"/>
              <a:ext cx="227759" cy="260297"/>
            </a:xfrm>
            <a:custGeom>
              <a:rect b="b" l="l" r="r" t="t"/>
              <a:pathLst>
                <a:path extrusionOk="0" h="260297" w="227759">
                  <a:moveTo>
                    <a:pt x="178954" y="0"/>
                  </a:moveTo>
                  <a:lnTo>
                    <a:pt x="0" y="0"/>
                  </a:lnTo>
                  <a:lnTo>
                    <a:pt x="0" y="260297"/>
                  </a:lnTo>
                  <a:lnTo>
                    <a:pt x="178954" y="260297"/>
                  </a:lnTo>
                  <a:cubicBezTo>
                    <a:pt x="205909" y="260297"/>
                    <a:pt x="227760" y="238447"/>
                    <a:pt x="227760" y="211491"/>
                  </a:cubicBezTo>
                  <a:lnTo>
                    <a:pt x="227760" y="48806"/>
                  </a:lnTo>
                  <a:cubicBezTo>
                    <a:pt x="227760" y="21850"/>
                    <a:pt x="205909" y="0"/>
                    <a:pt x="178954" y="0"/>
                  </a:cubicBezTo>
                  <a:close/>
                  <a:moveTo>
                    <a:pt x="211491" y="211491"/>
                  </a:moveTo>
                  <a:cubicBezTo>
                    <a:pt x="211491" y="229437"/>
                    <a:pt x="196900" y="244028"/>
                    <a:pt x="178954" y="244028"/>
                  </a:cubicBezTo>
                  <a:lnTo>
                    <a:pt x="16269" y="244028"/>
                  </a:lnTo>
                  <a:lnTo>
                    <a:pt x="16269" y="16269"/>
                  </a:lnTo>
                  <a:lnTo>
                    <a:pt x="178954" y="16269"/>
                  </a:lnTo>
                  <a:cubicBezTo>
                    <a:pt x="196900" y="16269"/>
                    <a:pt x="211491" y="30860"/>
                    <a:pt x="211491" y="48806"/>
                  </a:cubicBezTo>
                  <a:lnTo>
                    <a:pt x="211491" y="211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173" name="Google Shape;1173;p118"/>
          <p:cNvSpPr txBox="1"/>
          <p:nvPr/>
        </p:nvSpPr>
        <p:spPr>
          <a:xfrm>
            <a:off x="5510850" y="2805913"/>
            <a:ext cx="991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Employee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notification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74" name="Google Shape;1174;p118"/>
          <p:cNvSpPr txBox="1"/>
          <p:nvPr/>
        </p:nvSpPr>
        <p:spPr>
          <a:xfrm>
            <a:off x="5510850" y="3184113"/>
            <a:ext cx="111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Telesales training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execution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175" name="Google Shape;1175;p118"/>
          <p:cNvCxnSpPr/>
          <p:nvPr/>
        </p:nvCxnSpPr>
        <p:spPr>
          <a:xfrm rot="10800000">
            <a:off x="5178500" y="2806013"/>
            <a:ext cx="1800" cy="1668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118"/>
          <p:cNvSpPr txBox="1"/>
          <p:nvPr/>
        </p:nvSpPr>
        <p:spPr>
          <a:xfrm>
            <a:off x="5510850" y="3587713"/>
            <a:ext cx="111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Systems &amp; tools enabled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77" name="Google Shape;1177;p118"/>
          <p:cNvSpPr txBox="1"/>
          <p:nvPr/>
        </p:nvSpPr>
        <p:spPr>
          <a:xfrm>
            <a:off x="5510850" y="4230863"/>
            <a:ext cx="710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Call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routing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78" name="Google Shape;1178;p118"/>
          <p:cNvSpPr txBox="1"/>
          <p:nvPr/>
        </p:nvSpPr>
        <p:spPr>
          <a:xfrm rot="-5400000">
            <a:off x="4132575" y="3445994"/>
            <a:ext cx="1760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transform 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79" name="Google Shape;1179;p118"/>
          <p:cNvSpPr txBox="1"/>
          <p:nvPr/>
        </p:nvSpPr>
        <p:spPr>
          <a:xfrm>
            <a:off x="5510850" y="3844975"/>
            <a:ext cx="991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Store presence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CRM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6050" lvl="0" marL="200025" rtl="0" algn="l">
              <a:spcBef>
                <a:spcPts val="0"/>
              </a:spcBef>
              <a:spcAft>
                <a:spcPts val="0"/>
              </a:spcAft>
              <a:buSzPts val="500"/>
              <a:buFont typeface="Verizon NHG TX"/>
              <a:buChar char="●"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Equipment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180" name="Google Shape;1180;p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651" y="3562313"/>
            <a:ext cx="346456" cy="34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1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77900" y="3071791"/>
            <a:ext cx="405058" cy="40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1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22958" y="2760194"/>
            <a:ext cx="314960" cy="31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18"/>
          <p:cNvSpPr/>
          <p:nvPr/>
        </p:nvSpPr>
        <p:spPr>
          <a:xfrm>
            <a:off x="5277188" y="4209114"/>
            <a:ext cx="243378" cy="243378"/>
          </a:xfrm>
          <a:custGeom>
            <a:rect b="b" l="l" r="r" t="t"/>
            <a:pathLst>
              <a:path extrusionOk="0" h="286327" w="286327">
                <a:moveTo>
                  <a:pt x="286327" y="143164"/>
                </a:moveTo>
                <a:lnTo>
                  <a:pt x="232641" y="107373"/>
                </a:lnTo>
                <a:lnTo>
                  <a:pt x="232641" y="134224"/>
                </a:lnTo>
                <a:lnTo>
                  <a:pt x="169999" y="134224"/>
                </a:lnTo>
                <a:lnTo>
                  <a:pt x="169999" y="44747"/>
                </a:lnTo>
                <a:lnTo>
                  <a:pt x="232641" y="44747"/>
                </a:lnTo>
                <a:lnTo>
                  <a:pt x="232641" y="71582"/>
                </a:lnTo>
                <a:lnTo>
                  <a:pt x="286327" y="35791"/>
                </a:lnTo>
                <a:lnTo>
                  <a:pt x="232641" y="0"/>
                </a:lnTo>
                <a:lnTo>
                  <a:pt x="232641" y="26851"/>
                </a:lnTo>
                <a:lnTo>
                  <a:pt x="152103" y="26851"/>
                </a:lnTo>
                <a:lnTo>
                  <a:pt x="152103" y="134224"/>
                </a:lnTo>
                <a:lnTo>
                  <a:pt x="107373" y="134224"/>
                </a:lnTo>
                <a:lnTo>
                  <a:pt x="107373" y="89477"/>
                </a:lnTo>
                <a:lnTo>
                  <a:pt x="0" y="89477"/>
                </a:lnTo>
                <a:lnTo>
                  <a:pt x="0" y="196850"/>
                </a:lnTo>
                <a:lnTo>
                  <a:pt x="107373" y="196850"/>
                </a:lnTo>
                <a:lnTo>
                  <a:pt x="107373" y="152119"/>
                </a:lnTo>
                <a:lnTo>
                  <a:pt x="152103" y="152119"/>
                </a:lnTo>
                <a:lnTo>
                  <a:pt x="152103" y="259492"/>
                </a:lnTo>
                <a:lnTo>
                  <a:pt x="232641" y="259492"/>
                </a:lnTo>
                <a:lnTo>
                  <a:pt x="232641" y="286327"/>
                </a:lnTo>
                <a:lnTo>
                  <a:pt x="286327" y="250536"/>
                </a:lnTo>
                <a:lnTo>
                  <a:pt x="232641" y="214745"/>
                </a:lnTo>
                <a:lnTo>
                  <a:pt x="232641" y="241596"/>
                </a:lnTo>
                <a:lnTo>
                  <a:pt x="169999" y="241596"/>
                </a:lnTo>
                <a:lnTo>
                  <a:pt x="169999" y="152119"/>
                </a:lnTo>
                <a:lnTo>
                  <a:pt x="232641" y="152119"/>
                </a:lnTo>
                <a:lnTo>
                  <a:pt x="232641" y="178954"/>
                </a:lnTo>
                <a:close/>
                <a:moveTo>
                  <a:pt x="89477" y="178954"/>
                </a:moveTo>
                <a:lnTo>
                  <a:pt x="17895" y="178954"/>
                </a:lnTo>
                <a:lnTo>
                  <a:pt x="17895" y="107373"/>
                </a:lnTo>
                <a:lnTo>
                  <a:pt x="89477" y="107373"/>
                </a:lnTo>
                <a:lnTo>
                  <a:pt x="89477" y="1789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84" name="Google Shape;1184;p118"/>
          <p:cNvSpPr txBox="1"/>
          <p:nvPr/>
        </p:nvSpPr>
        <p:spPr>
          <a:xfrm>
            <a:off x="7560500" y="2632100"/>
            <a:ext cx="78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Store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distribution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85" name="Google Shape;1185;p118"/>
          <p:cNvSpPr txBox="1"/>
          <p:nvPr/>
        </p:nvSpPr>
        <p:spPr>
          <a:xfrm>
            <a:off x="7560500" y="3087821"/>
            <a:ext cx="5997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Right sizing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186" name="Google Shape;1186;p118"/>
          <p:cNvCxnSpPr/>
          <p:nvPr/>
        </p:nvCxnSpPr>
        <p:spPr>
          <a:xfrm flipH="1" rot="10800000">
            <a:off x="7187450" y="2417250"/>
            <a:ext cx="1800" cy="2286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118"/>
          <p:cNvSpPr txBox="1"/>
          <p:nvPr/>
        </p:nvSpPr>
        <p:spPr>
          <a:xfrm>
            <a:off x="7560500" y="3488600"/>
            <a:ext cx="1237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R2B hybrid structure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87325" lvl="0" marL="314325" rtl="0" algn="l">
              <a:spcBef>
                <a:spcPts val="0"/>
              </a:spcBef>
              <a:spcAft>
                <a:spcPts val="0"/>
              </a:spcAft>
              <a:buSzPts val="700"/>
              <a:buFont typeface="Verizon NHG TX"/>
              <a:buChar char="●"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Store alignment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52400" lvl="1" marL="514350" marR="117631" rtl="0" algn="l">
              <a:spcBef>
                <a:spcPts val="0"/>
              </a:spcBef>
              <a:spcAft>
                <a:spcPts val="0"/>
              </a:spcAft>
              <a:buSzPts val="600"/>
              <a:buFont typeface="Verizon NHG TX"/>
              <a:buChar char="○"/>
            </a:pPr>
            <a:r>
              <a:rPr lang="en-US" sz="600">
                <a:latin typeface="Verizon NHG TX"/>
                <a:ea typeface="Verizon NHG TX"/>
                <a:cs typeface="Verizon NHG TX"/>
                <a:sym typeface="Verizon NHG TX"/>
              </a:rPr>
              <a:t>VOD</a:t>
            </a:r>
            <a:endParaRPr sz="6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52400" lvl="1" marL="514350" marR="117631" rtl="0" algn="l">
              <a:spcBef>
                <a:spcPts val="0"/>
              </a:spcBef>
              <a:spcAft>
                <a:spcPts val="0"/>
              </a:spcAft>
              <a:buSzPts val="600"/>
              <a:buFont typeface="Verizon NHG TX"/>
              <a:buChar char="○"/>
            </a:pPr>
            <a:r>
              <a:rPr lang="en-US" sz="600">
                <a:latin typeface="Verizon NHG TX"/>
                <a:ea typeface="Verizon NHG TX"/>
                <a:cs typeface="Verizon NHG TX"/>
                <a:sym typeface="Verizon NHG TX"/>
              </a:rPr>
              <a:t>In person</a:t>
            </a:r>
            <a:endParaRPr sz="6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914400" marR="117631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88" name="Google Shape;1188;p118"/>
          <p:cNvSpPr txBox="1"/>
          <p:nvPr/>
        </p:nvSpPr>
        <p:spPr>
          <a:xfrm rot="-5400000">
            <a:off x="6406425" y="3455244"/>
            <a:ext cx="1212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deliver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189" name="Google Shape;1189;p118"/>
          <p:cNvGrpSpPr/>
          <p:nvPr/>
        </p:nvGrpSpPr>
        <p:grpSpPr>
          <a:xfrm>
            <a:off x="7318584" y="2614392"/>
            <a:ext cx="228713" cy="258920"/>
            <a:chOff x="6660346" y="3388145"/>
            <a:chExt cx="228713" cy="258920"/>
          </a:xfrm>
        </p:grpSpPr>
        <p:grpSp>
          <p:nvGrpSpPr>
            <p:cNvPr id="1190" name="Google Shape;1190;p118"/>
            <p:cNvGrpSpPr/>
            <p:nvPr/>
          </p:nvGrpSpPr>
          <p:grpSpPr>
            <a:xfrm>
              <a:off x="6690553" y="3388145"/>
              <a:ext cx="169737" cy="227275"/>
              <a:chOff x="6690553" y="3388145"/>
              <a:chExt cx="169737" cy="227275"/>
            </a:xfrm>
          </p:grpSpPr>
          <p:sp>
            <p:nvSpPr>
              <p:cNvPr id="1191" name="Google Shape;1191;p118"/>
              <p:cNvSpPr/>
              <p:nvPr/>
            </p:nvSpPr>
            <p:spPr>
              <a:xfrm>
                <a:off x="6690553" y="3388145"/>
                <a:ext cx="169737" cy="227275"/>
              </a:xfrm>
              <a:custGeom>
                <a:rect b="b" l="l" r="r" t="t"/>
                <a:pathLst>
                  <a:path extrusionOk="0" h="227275" w="169737">
                    <a:moveTo>
                      <a:pt x="84869" y="15823"/>
                    </a:moveTo>
                    <a:cubicBezTo>
                      <a:pt x="122268" y="15823"/>
                      <a:pt x="152476" y="46030"/>
                      <a:pt x="152476" y="83430"/>
                    </a:cubicBezTo>
                    <a:cubicBezTo>
                      <a:pt x="152476" y="89184"/>
                      <a:pt x="149599" y="102130"/>
                      <a:pt x="145283" y="112199"/>
                    </a:cubicBezTo>
                    <a:cubicBezTo>
                      <a:pt x="133776" y="135214"/>
                      <a:pt x="102130" y="176929"/>
                      <a:pt x="84869" y="199945"/>
                    </a:cubicBezTo>
                    <a:cubicBezTo>
                      <a:pt x="63292" y="172614"/>
                      <a:pt x="28769" y="128022"/>
                      <a:pt x="21577" y="110761"/>
                    </a:cubicBezTo>
                    <a:cubicBezTo>
                      <a:pt x="18700" y="103568"/>
                      <a:pt x="17261" y="93499"/>
                      <a:pt x="17261" y="84869"/>
                    </a:cubicBezTo>
                    <a:cubicBezTo>
                      <a:pt x="17261" y="47469"/>
                      <a:pt x="47469" y="15823"/>
                      <a:pt x="84869" y="15823"/>
                    </a:cubicBezTo>
                    <a:moveTo>
                      <a:pt x="84869" y="0"/>
                    </a:moveTo>
                    <a:cubicBezTo>
                      <a:pt x="38838" y="0"/>
                      <a:pt x="0" y="37400"/>
                      <a:pt x="0" y="84869"/>
                    </a:cubicBezTo>
                    <a:cubicBezTo>
                      <a:pt x="0" y="96376"/>
                      <a:pt x="2877" y="107884"/>
                      <a:pt x="7192" y="117953"/>
                    </a:cubicBezTo>
                    <a:cubicBezTo>
                      <a:pt x="20138" y="145283"/>
                      <a:pt x="84869" y="227275"/>
                      <a:pt x="84869" y="227275"/>
                    </a:cubicBezTo>
                    <a:cubicBezTo>
                      <a:pt x="84869" y="227275"/>
                      <a:pt x="143845" y="153914"/>
                      <a:pt x="161106" y="120830"/>
                    </a:cubicBezTo>
                    <a:cubicBezTo>
                      <a:pt x="166860" y="109322"/>
                      <a:pt x="169737" y="93499"/>
                      <a:pt x="169737" y="84869"/>
                    </a:cubicBezTo>
                    <a:cubicBezTo>
                      <a:pt x="169737" y="37400"/>
                      <a:pt x="130899" y="0"/>
                      <a:pt x="84869" y="0"/>
                    </a:cubicBezTo>
                    <a:lnTo>
                      <a:pt x="848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192" name="Google Shape;1192;p118"/>
              <p:cNvSpPr/>
              <p:nvPr/>
            </p:nvSpPr>
            <p:spPr>
              <a:xfrm>
                <a:off x="6732269" y="3431298"/>
                <a:ext cx="86307" cy="86307"/>
              </a:xfrm>
              <a:custGeom>
                <a:rect b="b" l="l" r="r" t="t"/>
                <a:pathLst>
                  <a:path extrusionOk="0" h="86307" w="86307">
                    <a:moveTo>
                      <a:pt x="43154" y="15823"/>
                    </a:moveTo>
                    <a:cubicBezTo>
                      <a:pt x="57538" y="15823"/>
                      <a:pt x="69046" y="27331"/>
                      <a:pt x="69046" y="41715"/>
                    </a:cubicBezTo>
                    <a:cubicBezTo>
                      <a:pt x="69046" y="56100"/>
                      <a:pt x="57538" y="67607"/>
                      <a:pt x="43154" y="67607"/>
                    </a:cubicBezTo>
                    <a:cubicBezTo>
                      <a:pt x="28769" y="67607"/>
                      <a:pt x="17261" y="56100"/>
                      <a:pt x="17261" y="41715"/>
                    </a:cubicBezTo>
                    <a:cubicBezTo>
                      <a:pt x="17261" y="27331"/>
                      <a:pt x="28769" y="15823"/>
                      <a:pt x="43154" y="15823"/>
                    </a:cubicBezTo>
                    <a:moveTo>
                      <a:pt x="43154" y="0"/>
                    </a:moveTo>
                    <a:cubicBezTo>
                      <a:pt x="20138" y="0"/>
                      <a:pt x="0" y="18700"/>
                      <a:pt x="0" y="43154"/>
                    </a:cubicBezTo>
                    <a:cubicBezTo>
                      <a:pt x="0" y="67607"/>
                      <a:pt x="18700" y="86307"/>
                      <a:pt x="43154" y="86307"/>
                    </a:cubicBezTo>
                    <a:cubicBezTo>
                      <a:pt x="67607" y="86307"/>
                      <a:pt x="86307" y="67607"/>
                      <a:pt x="86307" y="43154"/>
                    </a:cubicBezTo>
                    <a:cubicBezTo>
                      <a:pt x="86307" y="18700"/>
                      <a:pt x="66169" y="0"/>
                      <a:pt x="43154" y="0"/>
                    </a:cubicBezTo>
                    <a:lnTo>
                      <a:pt x="43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193" name="Google Shape;1193;p118"/>
            <p:cNvSpPr/>
            <p:nvPr/>
          </p:nvSpPr>
          <p:spPr>
            <a:xfrm>
              <a:off x="6660346" y="3557882"/>
              <a:ext cx="228713" cy="89183"/>
            </a:xfrm>
            <a:custGeom>
              <a:rect b="b" l="l" r="r" t="t"/>
              <a:pathLst>
                <a:path extrusionOk="0" h="89183" w="228713">
                  <a:moveTo>
                    <a:pt x="182683" y="1438"/>
                  </a:moveTo>
                  <a:cubicBezTo>
                    <a:pt x="179806" y="5754"/>
                    <a:pt x="175491" y="10069"/>
                    <a:pt x="172614" y="15823"/>
                  </a:cubicBezTo>
                  <a:cubicBezTo>
                    <a:pt x="197068" y="23015"/>
                    <a:pt x="211452" y="33084"/>
                    <a:pt x="211452" y="40277"/>
                  </a:cubicBezTo>
                  <a:cubicBezTo>
                    <a:pt x="211452" y="51784"/>
                    <a:pt x="174052" y="71922"/>
                    <a:pt x="113638" y="71922"/>
                  </a:cubicBezTo>
                  <a:cubicBezTo>
                    <a:pt x="53223" y="71922"/>
                    <a:pt x="15823" y="50346"/>
                    <a:pt x="15823" y="40277"/>
                  </a:cubicBezTo>
                  <a:cubicBezTo>
                    <a:pt x="15823" y="33084"/>
                    <a:pt x="30207" y="21577"/>
                    <a:pt x="56100" y="14385"/>
                  </a:cubicBezTo>
                  <a:cubicBezTo>
                    <a:pt x="53223" y="10069"/>
                    <a:pt x="48907" y="5754"/>
                    <a:pt x="46030" y="0"/>
                  </a:cubicBezTo>
                  <a:cubicBezTo>
                    <a:pt x="17261" y="8631"/>
                    <a:pt x="0" y="23015"/>
                    <a:pt x="0" y="38838"/>
                  </a:cubicBezTo>
                  <a:cubicBezTo>
                    <a:pt x="1438" y="67607"/>
                    <a:pt x="53223" y="89184"/>
                    <a:pt x="115076" y="89184"/>
                  </a:cubicBezTo>
                  <a:cubicBezTo>
                    <a:pt x="176929" y="89184"/>
                    <a:pt x="228714" y="67607"/>
                    <a:pt x="228714" y="40277"/>
                  </a:cubicBezTo>
                  <a:cubicBezTo>
                    <a:pt x="228714" y="24454"/>
                    <a:pt x="210014" y="10069"/>
                    <a:pt x="182683" y="1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194" name="Google Shape;1194;p118"/>
          <p:cNvSpPr/>
          <p:nvPr/>
        </p:nvSpPr>
        <p:spPr>
          <a:xfrm>
            <a:off x="7286701" y="3044952"/>
            <a:ext cx="292463" cy="269715"/>
          </a:xfrm>
          <a:custGeom>
            <a:rect b="b" l="l" r="r" t="t"/>
            <a:pathLst>
              <a:path extrusionOk="0" h="269715" w="292463">
                <a:moveTo>
                  <a:pt x="237220" y="105612"/>
                </a:moveTo>
                <a:lnTo>
                  <a:pt x="292463" y="76365"/>
                </a:lnTo>
                <a:lnTo>
                  <a:pt x="146232" y="0"/>
                </a:lnTo>
                <a:lnTo>
                  <a:pt x="0" y="77990"/>
                </a:lnTo>
                <a:lnTo>
                  <a:pt x="53618" y="107236"/>
                </a:lnTo>
                <a:lnTo>
                  <a:pt x="0" y="134858"/>
                </a:lnTo>
                <a:lnTo>
                  <a:pt x="53618" y="164104"/>
                </a:lnTo>
                <a:lnTo>
                  <a:pt x="0" y="191726"/>
                </a:lnTo>
                <a:lnTo>
                  <a:pt x="142982" y="269716"/>
                </a:lnTo>
                <a:lnTo>
                  <a:pt x="290838" y="191726"/>
                </a:lnTo>
                <a:lnTo>
                  <a:pt x="237220" y="164104"/>
                </a:lnTo>
                <a:lnTo>
                  <a:pt x="292463" y="133233"/>
                </a:lnTo>
                <a:lnTo>
                  <a:pt x="237220" y="105612"/>
                </a:lnTo>
                <a:close/>
                <a:moveTo>
                  <a:pt x="38995" y="77990"/>
                </a:moveTo>
                <a:lnTo>
                  <a:pt x="146232" y="21122"/>
                </a:lnTo>
                <a:lnTo>
                  <a:pt x="253468" y="76365"/>
                </a:lnTo>
                <a:lnTo>
                  <a:pt x="219347" y="94238"/>
                </a:lnTo>
                <a:lnTo>
                  <a:pt x="209598" y="99112"/>
                </a:lnTo>
                <a:lnTo>
                  <a:pt x="199850" y="103987"/>
                </a:lnTo>
                <a:lnTo>
                  <a:pt x="165729" y="121860"/>
                </a:lnTo>
                <a:lnTo>
                  <a:pt x="154355" y="129984"/>
                </a:lnTo>
                <a:lnTo>
                  <a:pt x="144607" y="134858"/>
                </a:lnTo>
                <a:lnTo>
                  <a:pt x="134858" y="129984"/>
                </a:lnTo>
                <a:lnTo>
                  <a:pt x="125109" y="125109"/>
                </a:lnTo>
                <a:lnTo>
                  <a:pt x="92613" y="107236"/>
                </a:lnTo>
                <a:lnTo>
                  <a:pt x="82865" y="100737"/>
                </a:lnTo>
                <a:lnTo>
                  <a:pt x="73116" y="95863"/>
                </a:lnTo>
                <a:lnTo>
                  <a:pt x="38995" y="77990"/>
                </a:lnTo>
                <a:close/>
                <a:moveTo>
                  <a:pt x="253468" y="190101"/>
                </a:moveTo>
                <a:lnTo>
                  <a:pt x="144607" y="248594"/>
                </a:lnTo>
                <a:lnTo>
                  <a:pt x="38995" y="191726"/>
                </a:lnTo>
                <a:lnTo>
                  <a:pt x="73116" y="173853"/>
                </a:lnTo>
                <a:lnTo>
                  <a:pt x="144607" y="212848"/>
                </a:lnTo>
                <a:lnTo>
                  <a:pt x="219347" y="173853"/>
                </a:lnTo>
                <a:lnTo>
                  <a:pt x="253468" y="190101"/>
                </a:lnTo>
                <a:close/>
                <a:moveTo>
                  <a:pt x="217722" y="152731"/>
                </a:moveTo>
                <a:lnTo>
                  <a:pt x="207974" y="157605"/>
                </a:lnTo>
                <a:lnTo>
                  <a:pt x="198225" y="162479"/>
                </a:lnTo>
                <a:lnTo>
                  <a:pt x="142982" y="191726"/>
                </a:lnTo>
                <a:lnTo>
                  <a:pt x="90988" y="164104"/>
                </a:lnTo>
                <a:lnTo>
                  <a:pt x="81240" y="159230"/>
                </a:lnTo>
                <a:lnTo>
                  <a:pt x="71491" y="154355"/>
                </a:lnTo>
                <a:lnTo>
                  <a:pt x="38995" y="134858"/>
                </a:lnTo>
                <a:lnTo>
                  <a:pt x="73116" y="116985"/>
                </a:lnTo>
                <a:lnTo>
                  <a:pt x="107236" y="134858"/>
                </a:lnTo>
                <a:lnTo>
                  <a:pt x="116985" y="139732"/>
                </a:lnTo>
                <a:lnTo>
                  <a:pt x="126734" y="144607"/>
                </a:lnTo>
                <a:lnTo>
                  <a:pt x="144607" y="154355"/>
                </a:lnTo>
                <a:lnTo>
                  <a:pt x="164104" y="142982"/>
                </a:lnTo>
                <a:lnTo>
                  <a:pt x="173853" y="138108"/>
                </a:lnTo>
                <a:lnTo>
                  <a:pt x="183602" y="134858"/>
                </a:lnTo>
                <a:lnTo>
                  <a:pt x="217722" y="116985"/>
                </a:lnTo>
                <a:lnTo>
                  <a:pt x="251843" y="134858"/>
                </a:lnTo>
                <a:lnTo>
                  <a:pt x="217722" y="15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195" name="Google Shape;1195;p1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69916" y="3668637"/>
            <a:ext cx="281171" cy="2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925" y="3520575"/>
            <a:ext cx="280737" cy="2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18"/>
          <p:cNvSpPr txBox="1"/>
          <p:nvPr/>
        </p:nvSpPr>
        <p:spPr>
          <a:xfrm>
            <a:off x="7601400" y="4189813"/>
            <a:ext cx="8637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Telesales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burst staffing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198" name="Google Shape;1198;p1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61495" y="4102331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18"/>
          <p:cNvSpPr/>
          <p:nvPr/>
        </p:nvSpPr>
        <p:spPr>
          <a:xfrm>
            <a:off x="3951900" y="2532688"/>
            <a:ext cx="97200" cy="88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18"/>
          <p:cNvSpPr txBox="1"/>
          <p:nvPr/>
        </p:nvSpPr>
        <p:spPr>
          <a:xfrm>
            <a:off x="3352800" y="2849225"/>
            <a:ext cx="8637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Enhanced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lead share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01" name="Google Shape;1201;p118"/>
          <p:cNvSpPr txBox="1"/>
          <p:nvPr/>
        </p:nvSpPr>
        <p:spPr>
          <a:xfrm>
            <a:off x="4001650" y="2468150"/>
            <a:ext cx="78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team compensation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202" name="Google Shape;1202;p118"/>
          <p:cNvGrpSpPr/>
          <p:nvPr/>
        </p:nvGrpSpPr>
        <p:grpSpPr>
          <a:xfrm>
            <a:off x="3086527" y="2859295"/>
            <a:ext cx="260296" cy="203349"/>
            <a:chOff x="4101015" y="1627970"/>
            <a:chExt cx="260296" cy="203349"/>
          </a:xfrm>
        </p:grpSpPr>
        <p:sp>
          <p:nvSpPr>
            <p:cNvPr id="1203" name="Google Shape;1203;p118"/>
            <p:cNvSpPr/>
            <p:nvPr/>
          </p:nvSpPr>
          <p:spPr>
            <a:xfrm>
              <a:off x="4263700" y="1652366"/>
              <a:ext cx="97611" cy="105507"/>
            </a:xfrm>
            <a:custGeom>
              <a:rect b="b" l="l" r="r" t="t"/>
              <a:pathLst>
                <a:path extrusionOk="0" h="105507" w="97611">
                  <a:moveTo>
                    <a:pt x="44858" y="0"/>
                  </a:moveTo>
                  <a:lnTo>
                    <a:pt x="33361" y="11511"/>
                  </a:lnTo>
                  <a:lnTo>
                    <a:pt x="66477" y="44626"/>
                  </a:lnTo>
                  <a:lnTo>
                    <a:pt x="0" y="44626"/>
                  </a:lnTo>
                  <a:lnTo>
                    <a:pt x="0" y="60895"/>
                  </a:lnTo>
                  <a:lnTo>
                    <a:pt x="66477" y="60895"/>
                  </a:lnTo>
                  <a:lnTo>
                    <a:pt x="33361" y="94011"/>
                  </a:lnTo>
                  <a:lnTo>
                    <a:pt x="44858" y="105507"/>
                  </a:lnTo>
                  <a:lnTo>
                    <a:pt x="97611" y="527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04" name="Google Shape;1204;p118"/>
            <p:cNvSpPr/>
            <p:nvPr/>
          </p:nvSpPr>
          <p:spPr>
            <a:xfrm>
              <a:off x="4149820" y="1627970"/>
              <a:ext cx="97611" cy="97611"/>
            </a:xfrm>
            <a:custGeom>
              <a:rect b="b" l="l" r="r" t="t"/>
              <a:pathLst>
                <a:path extrusionOk="0" h="97611" w="97611">
                  <a:moveTo>
                    <a:pt x="48806" y="97611"/>
                  </a:moveTo>
                  <a:cubicBezTo>
                    <a:pt x="75761" y="97611"/>
                    <a:pt x="97611" y="75761"/>
                    <a:pt x="97611" y="48806"/>
                  </a:cubicBezTo>
                  <a:cubicBezTo>
                    <a:pt x="97611" y="21850"/>
                    <a:pt x="75761" y="0"/>
                    <a:pt x="48806" y="0"/>
                  </a:cubicBezTo>
                  <a:cubicBezTo>
                    <a:pt x="21850" y="0"/>
                    <a:pt x="0" y="21850"/>
                    <a:pt x="0" y="48806"/>
                  </a:cubicBezTo>
                  <a:cubicBezTo>
                    <a:pt x="0" y="75761"/>
                    <a:pt x="21850" y="97611"/>
                    <a:pt x="48806" y="97611"/>
                  </a:cubicBezTo>
                  <a:close/>
                  <a:moveTo>
                    <a:pt x="48806" y="16269"/>
                  </a:moveTo>
                  <a:cubicBezTo>
                    <a:pt x="66752" y="16269"/>
                    <a:pt x="81343" y="30860"/>
                    <a:pt x="81343" y="48806"/>
                  </a:cubicBezTo>
                  <a:cubicBezTo>
                    <a:pt x="81343" y="66752"/>
                    <a:pt x="66752" y="81343"/>
                    <a:pt x="48806" y="81343"/>
                  </a:cubicBezTo>
                  <a:cubicBezTo>
                    <a:pt x="30860" y="81343"/>
                    <a:pt x="16269" y="66752"/>
                    <a:pt x="16269" y="48806"/>
                  </a:cubicBezTo>
                  <a:cubicBezTo>
                    <a:pt x="16269" y="30860"/>
                    <a:pt x="30860" y="16269"/>
                    <a:pt x="48806" y="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05" name="Google Shape;1205;p118"/>
            <p:cNvSpPr/>
            <p:nvPr/>
          </p:nvSpPr>
          <p:spPr>
            <a:xfrm>
              <a:off x="4101015" y="1744988"/>
              <a:ext cx="195222" cy="86331"/>
            </a:xfrm>
            <a:custGeom>
              <a:rect b="b" l="l" r="r" t="t"/>
              <a:pathLst>
                <a:path extrusionOk="0" h="86331" w="195222">
                  <a:moveTo>
                    <a:pt x="0" y="38003"/>
                  </a:moveTo>
                  <a:lnTo>
                    <a:pt x="0" y="86332"/>
                  </a:lnTo>
                  <a:lnTo>
                    <a:pt x="195223" y="86332"/>
                  </a:lnTo>
                  <a:lnTo>
                    <a:pt x="195223" y="38003"/>
                  </a:lnTo>
                  <a:cubicBezTo>
                    <a:pt x="169280" y="14634"/>
                    <a:pt x="135282" y="0"/>
                    <a:pt x="97611" y="0"/>
                  </a:cubicBezTo>
                  <a:cubicBezTo>
                    <a:pt x="59941" y="0"/>
                    <a:pt x="25943" y="14634"/>
                    <a:pt x="0" y="38003"/>
                  </a:cubicBezTo>
                  <a:close/>
                  <a:moveTo>
                    <a:pt x="178954" y="70063"/>
                  </a:moveTo>
                  <a:lnTo>
                    <a:pt x="16269" y="70063"/>
                  </a:lnTo>
                  <a:lnTo>
                    <a:pt x="16269" y="45494"/>
                  </a:lnTo>
                  <a:cubicBezTo>
                    <a:pt x="39580" y="26608"/>
                    <a:pt x="68198" y="16269"/>
                    <a:pt x="97611" y="16269"/>
                  </a:cubicBezTo>
                  <a:cubicBezTo>
                    <a:pt x="127025" y="16269"/>
                    <a:pt x="155643" y="26594"/>
                    <a:pt x="178954" y="45494"/>
                  </a:cubicBezTo>
                  <a:lnTo>
                    <a:pt x="178954" y="70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206" name="Google Shape;1206;p118"/>
          <p:cNvSpPr/>
          <p:nvPr/>
        </p:nvSpPr>
        <p:spPr>
          <a:xfrm>
            <a:off x="2065750" y="3176475"/>
            <a:ext cx="178500" cy="223500"/>
          </a:xfrm>
          <a:prstGeom prst="leftBrace">
            <a:avLst>
              <a:gd fmla="val 1091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07" name="Google Shape;1207;p118"/>
          <p:cNvSpPr txBox="1"/>
          <p:nvPr/>
        </p:nvSpPr>
        <p:spPr>
          <a:xfrm>
            <a:off x="2189338" y="3176475"/>
            <a:ext cx="37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New 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BAU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3" name="Google Shape;1213;p119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I2B National Alignment.</a:t>
            </a:r>
            <a:endParaRPr/>
          </a:p>
        </p:txBody>
      </p:sp>
      <p:pic>
        <p:nvPicPr>
          <p:cNvPr id="1214" name="Google Shape;1214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707" y="1995060"/>
            <a:ext cx="2400301" cy="15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119"/>
          <p:cNvSpPr/>
          <p:nvPr/>
        </p:nvSpPr>
        <p:spPr>
          <a:xfrm>
            <a:off x="690406" y="3175336"/>
            <a:ext cx="285600" cy="5796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216" name="Google Shape;1216;p119"/>
          <p:cNvCxnSpPr/>
          <p:nvPr/>
        </p:nvCxnSpPr>
        <p:spPr>
          <a:xfrm>
            <a:off x="4292778" y="1149713"/>
            <a:ext cx="0" cy="35661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7" name="Google Shape;1217;p119"/>
          <p:cNvGrpSpPr/>
          <p:nvPr/>
        </p:nvGrpSpPr>
        <p:grpSpPr>
          <a:xfrm>
            <a:off x="1091770" y="3123146"/>
            <a:ext cx="1647927" cy="683053"/>
            <a:chOff x="5263210" y="3898657"/>
            <a:chExt cx="1813500" cy="683053"/>
          </a:xfrm>
        </p:grpSpPr>
        <p:sp>
          <p:nvSpPr>
            <p:cNvPr id="1218" name="Google Shape;1218;p119"/>
            <p:cNvSpPr txBox="1"/>
            <p:nvPr/>
          </p:nvSpPr>
          <p:spPr>
            <a:xfrm>
              <a:off x="5351878" y="4145165"/>
              <a:ext cx="11556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EBITDA</a:t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19" name="Google Shape;1219;p119"/>
            <p:cNvSpPr txBox="1"/>
            <p:nvPr/>
          </p:nvSpPr>
          <p:spPr>
            <a:xfrm>
              <a:off x="5263210" y="3898657"/>
              <a:ext cx="181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$50.5M</a:t>
              </a:r>
              <a:endParaRPr b="1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20" name="Google Shape;1220;p119"/>
            <p:cNvSpPr txBox="1"/>
            <p:nvPr/>
          </p:nvSpPr>
          <p:spPr>
            <a:xfrm>
              <a:off x="5341615" y="4396910"/>
              <a:ext cx="1251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*April 2020–Dec 2022</a:t>
              </a:r>
              <a:endParaRPr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221" name="Google Shape;1221;p119"/>
          <p:cNvGrpSpPr/>
          <p:nvPr/>
        </p:nvGrpSpPr>
        <p:grpSpPr>
          <a:xfrm>
            <a:off x="2627370" y="3141121"/>
            <a:ext cx="1842072" cy="646936"/>
            <a:chOff x="6876376" y="3845016"/>
            <a:chExt cx="1842072" cy="646936"/>
          </a:xfrm>
        </p:grpSpPr>
        <p:sp>
          <p:nvSpPr>
            <p:cNvPr id="1222" name="Google Shape;1222;p119"/>
            <p:cNvSpPr txBox="1"/>
            <p:nvPr/>
          </p:nvSpPr>
          <p:spPr>
            <a:xfrm>
              <a:off x="6876376" y="4122652"/>
              <a:ext cx="134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REVENUE</a:t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23" name="Google Shape;1223;p119"/>
            <p:cNvSpPr txBox="1"/>
            <p:nvPr/>
          </p:nvSpPr>
          <p:spPr>
            <a:xfrm>
              <a:off x="6904948" y="3845016"/>
              <a:ext cx="181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$95.7M</a:t>
              </a:r>
              <a:endParaRPr b="1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224" name="Google Shape;1224;p119"/>
          <p:cNvSpPr txBox="1"/>
          <p:nvPr/>
        </p:nvSpPr>
        <p:spPr>
          <a:xfrm>
            <a:off x="422089" y="3265466"/>
            <a:ext cx="746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Revenue Recognition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April 2020</a:t>
            </a:r>
            <a:endParaRPr b="1" sz="7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25" name="Google Shape;1225;p119"/>
          <p:cNvSpPr txBox="1"/>
          <p:nvPr/>
        </p:nvSpPr>
        <p:spPr>
          <a:xfrm>
            <a:off x="4339380" y="1058021"/>
            <a:ext cx="3149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Alignment &amp; Partnership</a:t>
            </a:r>
            <a:endParaRPr b="1" sz="11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226" name="Google Shape;1226;p119"/>
          <p:cNvGrpSpPr/>
          <p:nvPr/>
        </p:nvGrpSpPr>
        <p:grpSpPr>
          <a:xfrm>
            <a:off x="4325962" y="2147005"/>
            <a:ext cx="1358887" cy="835460"/>
            <a:chOff x="4325962" y="1441358"/>
            <a:chExt cx="1358887" cy="835460"/>
          </a:xfrm>
        </p:grpSpPr>
        <p:sp>
          <p:nvSpPr>
            <p:cNvPr id="1227" name="Google Shape;1227;p119"/>
            <p:cNvSpPr txBox="1"/>
            <p:nvPr/>
          </p:nvSpPr>
          <p:spPr>
            <a:xfrm>
              <a:off x="5161106" y="1675911"/>
              <a:ext cx="34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CCD5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5</a:t>
              </a:r>
              <a:endParaRPr/>
            </a:p>
          </p:txBody>
        </p:sp>
        <p:sp>
          <p:nvSpPr>
            <p:cNvPr id="1228" name="Google Shape;1228;p119"/>
            <p:cNvSpPr txBox="1"/>
            <p:nvPr/>
          </p:nvSpPr>
          <p:spPr>
            <a:xfrm>
              <a:off x="4325962" y="1737686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District Managers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29" name="Google Shape;1229;p119"/>
            <p:cNvSpPr txBox="1"/>
            <p:nvPr/>
          </p:nvSpPr>
          <p:spPr>
            <a:xfrm>
              <a:off x="5162849" y="1907518"/>
              <a:ext cx="52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CCD5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31</a:t>
              </a:r>
              <a:endParaRPr b="1" sz="1800">
                <a:solidFill>
                  <a:srgbClr val="8CCD5F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0" name="Google Shape;1230;p119"/>
            <p:cNvSpPr txBox="1"/>
            <p:nvPr/>
          </p:nvSpPr>
          <p:spPr>
            <a:xfrm>
              <a:off x="4328994" y="1958925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Account Managers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1" name="Google Shape;1231;p119"/>
            <p:cNvSpPr txBox="1"/>
            <p:nvPr/>
          </p:nvSpPr>
          <p:spPr>
            <a:xfrm>
              <a:off x="5161106" y="1441358"/>
              <a:ext cx="34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CCD5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1</a:t>
              </a:r>
              <a:endParaRPr b="1" sz="1800">
                <a:solidFill>
                  <a:srgbClr val="8CCD5F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2" name="Google Shape;1232;p119"/>
            <p:cNvSpPr txBox="1"/>
            <p:nvPr/>
          </p:nvSpPr>
          <p:spPr>
            <a:xfrm>
              <a:off x="4325962" y="1503133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Associate Director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233" name="Google Shape;1233;p119"/>
          <p:cNvGrpSpPr/>
          <p:nvPr/>
        </p:nvGrpSpPr>
        <p:grpSpPr>
          <a:xfrm>
            <a:off x="7559695" y="2752461"/>
            <a:ext cx="1318844" cy="835460"/>
            <a:chOff x="7566045" y="2713564"/>
            <a:chExt cx="1318844" cy="835460"/>
          </a:xfrm>
        </p:grpSpPr>
        <p:sp>
          <p:nvSpPr>
            <p:cNvPr id="1234" name="Google Shape;1234;p119"/>
            <p:cNvSpPr txBox="1"/>
            <p:nvPr/>
          </p:nvSpPr>
          <p:spPr>
            <a:xfrm>
              <a:off x="7708768" y="2948117"/>
              <a:ext cx="34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4</a:t>
              </a:r>
              <a:endParaRPr/>
            </a:p>
          </p:txBody>
        </p:sp>
        <p:sp>
          <p:nvSpPr>
            <p:cNvPr id="1235" name="Google Shape;1235;p119"/>
            <p:cNvSpPr txBox="1"/>
            <p:nvPr/>
          </p:nvSpPr>
          <p:spPr>
            <a:xfrm>
              <a:off x="7923057" y="3016883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District Managers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6" name="Google Shape;1236;p119"/>
            <p:cNvSpPr txBox="1"/>
            <p:nvPr/>
          </p:nvSpPr>
          <p:spPr>
            <a:xfrm>
              <a:off x="7566045" y="3179724"/>
              <a:ext cx="50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29</a:t>
              </a:r>
              <a:endParaRPr b="1" sz="1800">
                <a:solidFill>
                  <a:schemeClr val="accent3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7" name="Google Shape;1237;p119"/>
            <p:cNvSpPr txBox="1"/>
            <p:nvPr/>
          </p:nvSpPr>
          <p:spPr>
            <a:xfrm>
              <a:off x="7926089" y="3238122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Account Managers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8" name="Google Shape;1238;p119"/>
            <p:cNvSpPr txBox="1"/>
            <p:nvPr/>
          </p:nvSpPr>
          <p:spPr>
            <a:xfrm>
              <a:off x="7708768" y="2713564"/>
              <a:ext cx="34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1</a:t>
              </a:r>
              <a:endParaRPr b="1" sz="1800">
                <a:solidFill>
                  <a:schemeClr val="accent3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39" name="Google Shape;1239;p119"/>
            <p:cNvSpPr txBox="1"/>
            <p:nvPr/>
          </p:nvSpPr>
          <p:spPr>
            <a:xfrm>
              <a:off x="7923057" y="2782330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I2B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Associate Director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240" name="Google Shape;1240;p119"/>
          <p:cNvSpPr/>
          <p:nvPr/>
        </p:nvSpPr>
        <p:spPr>
          <a:xfrm rot="5400000">
            <a:off x="6552816" y="-656496"/>
            <a:ext cx="285600" cy="45348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41" name="Google Shape;1241;p119"/>
          <p:cNvSpPr txBox="1"/>
          <p:nvPr/>
        </p:nvSpPr>
        <p:spPr>
          <a:xfrm>
            <a:off x="6347487" y="1360382"/>
            <a:ext cx="7530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VCG + VBG</a:t>
            </a:r>
            <a:endParaRPr b="1" sz="8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242" name="Google Shape;1242;p119"/>
          <p:cNvGrpSpPr/>
          <p:nvPr/>
        </p:nvGrpSpPr>
        <p:grpSpPr>
          <a:xfrm>
            <a:off x="5898340" y="3582156"/>
            <a:ext cx="1530900" cy="1136814"/>
            <a:chOff x="5780998" y="3783361"/>
            <a:chExt cx="1530900" cy="1136814"/>
          </a:xfrm>
        </p:grpSpPr>
        <p:sp>
          <p:nvSpPr>
            <p:cNvPr id="1243" name="Google Shape;1243;p119"/>
            <p:cNvSpPr/>
            <p:nvPr/>
          </p:nvSpPr>
          <p:spPr>
            <a:xfrm>
              <a:off x="5780998" y="3934975"/>
              <a:ext cx="1530900" cy="9852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44" name="Google Shape;1244;p119"/>
            <p:cNvSpPr txBox="1"/>
            <p:nvPr/>
          </p:nvSpPr>
          <p:spPr>
            <a:xfrm>
              <a:off x="6101691" y="3783361"/>
              <a:ext cx="9534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B807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East I2B</a:t>
              </a:r>
              <a:endParaRPr b="1" sz="1400">
                <a:solidFill>
                  <a:srgbClr val="FB807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245" name="Google Shape;1245;p119"/>
          <p:cNvGrpSpPr/>
          <p:nvPr/>
        </p:nvGrpSpPr>
        <p:grpSpPr>
          <a:xfrm>
            <a:off x="4364836" y="3579881"/>
            <a:ext cx="1473900" cy="1139088"/>
            <a:chOff x="4371532" y="3719732"/>
            <a:chExt cx="1473900" cy="1139088"/>
          </a:xfrm>
        </p:grpSpPr>
        <p:sp>
          <p:nvSpPr>
            <p:cNvPr id="1246" name="Google Shape;1246;p119"/>
            <p:cNvSpPr/>
            <p:nvPr/>
          </p:nvSpPr>
          <p:spPr>
            <a:xfrm>
              <a:off x="4371532" y="3873620"/>
              <a:ext cx="1473900" cy="9852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47" name="Google Shape;1247;p119"/>
            <p:cNvSpPr txBox="1"/>
            <p:nvPr/>
          </p:nvSpPr>
          <p:spPr>
            <a:xfrm>
              <a:off x="4602091" y="3719732"/>
              <a:ext cx="10050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8CCD5F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West I2B</a:t>
              </a:r>
              <a:endParaRPr b="1" sz="1400">
                <a:solidFill>
                  <a:srgbClr val="8CCD5F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248" name="Google Shape;1248;p119"/>
          <p:cNvGrpSpPr/>
          <p:nvPr/>
        </p:nvGrpSpPr>
        <p:grpSpPr>
          <a:xfrm>
            <a:off x="7489038" y="3579881"/>
            <a:ext cx="1473900" cy="1139089"/>
            <a:chOff x="4371532" y="3719732"/>
            <a:chExt cx="1473900" cy="1139089"/>
          </a:xfrm>
        </p:grpSpPr>
        <p:sp>
          <p:nvSpPr>
            <p:cNvPr id="1249" name="Google Shape;1249;p119"/>
            <p:cNvSpPr/>
            <p:nvPr/>
          </p:nvSpPr>
          <p:spPr>
            <a:xfrm>
              <a:off x="4371532" y="3873621"/>
              <a:ext cx="1473900" cy="985200"/>
            </a:xfrm>
            <a:prstGeom prst="rect">
              <a:avLst/>
            </a:prstGeom>
            <a:noFill/>
            <a:ln cap="sq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50" name="Google Shape;1250;p119"/>
            <p:cNvSpPr txBox="1"/>
            <p:nvPr/>
          </p:nvSpPr>
          <p:spPr>
            <a:xfrm>
              <a:off x="4572345" y="3719732"/>
              <a:ext cx="1072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BC3D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South I2B</a:t>
              </a:r>
              <a:endParaRPr b="1" sz="1400">
                <a:solidFill>
                  <a:srgbClr val="FFBC3D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251" name="Google Shape;1251;p119"/>
          <p:cNvGrpSpPr/>
          <p:nvPr/>
        </p:nvGrpSpPr>
        <p:grpSpPr>
          <a:xfrm>
            <a:off x="1849995" y="1140550"/>
            <a:ext cx="283785" cy="152400"/>
            <a:chOff x="1045184" y="1359090"/>
            <a:chExt cx="283785" cy="152400"/>
          </a:xfrm>
        </p:grpSpPr>
        <p:cxnSp>
          <p:nvCxnSpPr>
            <p:cNvPr id="1252" name="Google Shape;1252;p119"/>
            <p:cNvCxnSpPr/>
            <p:nvPr/>
          </p:nvCxnSpPr>
          <p:spPr>
            <a:xfrm>
              <a:off x="1185519" y="13654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3" name="Google Shape;1253;p119"/>
            <p:cNvCxnSpPr/>
            <p:nvPr/>
          </p:nvCxnSpPr>
          <p:spPr>
            <a:xfrm>
              <a:off x="1113734" y="12905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4" name="Google Shape;1254;p119"/>
            <p:cNvCxnSpPr/>
            <p:nvPr/>
          </p:nvCxnSpPr>
          <p:spPr>
            <a:xfrm>
              <a:off x="1116969" y="14429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5" name="Google Shape;1255;p119"/>
            <p:cNvCxnSpPr/>
            <p:nvPr/>
          </p:nvCxnSpPr>
          <p:spPr>
            <a:xfrm>
              <a:off x="1191869" y="1435428"/>
              <a:ext cx="1371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256" name="Google Shape;1256;p119"/>
          <p:cNvSpPr txBox="1"/>
          <p:nvPr/>
        </p:nvSpPr>
        <p:spPr>
          <a:xfrm>
            <a:off x="954037" y="1086699"/>
            <a:ext cx="9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Simplification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57" name="Google Shape;1257;p119"/>
          <p:cNvSpPr txBox="1"/>
          <p:nvPr/>
        </p:nvSpPr>
        <p:spPr>
          <a:xfrm>
            <a:off x="2210385" y="1115452"/>
            <a:ext cx="152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National Contracts &amp; Programs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58" name="Google Shape;1258;p119"/>
          <p:cNvSpPr/>
          <p:nvPr/>
        </p:nvSpPr>
        <p:spPr>
          <a:xfrm>
            <a:off x="954701" y="2097873"/>
            <a:ext cx="855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Foundational Strategies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59" name="Google Shape;1259;p119"/>
          <p:cNvSpPr/>
          <p:nvPr/>
        </p:nvSpPr>
        <p:spPr>
          <a:xfrm>
            <a:off x="957716" y="2618166"/>
            <a:ext cx="790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Foundation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60" name="Google Shape;1260;p119"/>
          <p:cNvSpPr/>
          <p:nvPr/>
        </p:nvSpPr>
        <p:spPr>
          <a:xfrm>
            <a:off x="1753475" y="2595025"/>
            <a:ext cx="23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Recognize Indirect as a National channel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261" name="Google Shape;1261;p119"/>
          <p:cNvCxnSpPr/>
          <p:nvPr/>
        </p:nvCxnSpPr>
        <p:spPr>
          <a:xfrm>
            <a:off x="1753468" y="2145582"/>
            <a:ext cx="0" cy="2742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262" name="Google Shape;1262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73" y="2134265"/>
            <a:ext cx="289558" cy="28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9"/>
          <p:cNvSpPr/>
          <p:nvPr/>
        </p:nvSpPr>
        <p:spPr>
          <a:xfrm>
            <a:off x="1753473" y="2731909"/>
            <a:ext cx="192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Consumer Agents (I2B), Business Agents, BSD,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Transactional Agents, Outbound Telemarketing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264" name="Google Shape;1264;p119"/>
          <p:cNvCxnSpPr/>
          <p:nvPr/>
        </p:nvCxnSpPr>
        <p:spPr>
          <a:xfrm>
            <a:off x="1753468" y="2690028"/>
            <a:ext cx="0" cy="2742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265" name="Google Shape;1265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862" y="2638777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9479" y="2121510"/>
            <a:ext cx="182883" cy="182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119"/>
          <p:cNvSpPr/>
          <p:nvPr/>
        </p:nvSpPr>
        <p:spPr>
          <a:xfrm>
            <a:off x="606943" y="2189761"/>
            <a:ext cx="108900" cy="687600"/>
          </a:xfrm>
          <a:prstGeom prst="leftBracket">
            <a:avLst>
              <a:gd fmla="val 0" name="adj"/>
            </a:avLst>
          </a:prstGeom>
          <a:noFill/>
          <a:ln cap="flat" cmpd="sng" w="12700">
            <a:solidFill>
              <a:srgbClr val="A5A5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68" name="Google Shape;1268;p119"/>
          <p:cNvSpPr txBox="1"/>
          <p:nvPr/>
        </p:nvSpPr>
        <p:spPr>
          <a:xfrm>
            <a:off x="1778081" y="2282742"/>
            <a:ext cx="54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Platform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69" name="Google Shape;1269;p119"/>
          <p:cNvSpPr txBox="1"/>
          <p:nvPr/>
        </p:nvSpPr>
        <p:spPr>
          <a:xfrm>
            <a:off x="2266345" y="2282604"/>
            <a:ext cx="85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Systems &amp; Tools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70" name="Google Shape;1270;p119"/>
          <p:cNvSpPr txBox="1"/>
          <p:nvPr/>
        </p:nvSpPr>
        <p:spPr>
          <a:xfrm>
            <a:off x="3003653" y="2282604"/>
            <a:ext cx="60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Marketing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71" name="Google Shape;1271;p119"/>
          <p:cNvSpPr txBox="1"/>
          <p:nvPr/>
        </p:nvSpPr>
        <p:spPr>
          <a:xfrm rot="-5400000">
            <a:off x="116113" y="2416351"/>
            <a:ext cx="83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How We Win</a:t>
            </a:r>
            <a:endParaRPr b="1" sz="8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72" name="Google Shape;1272;p119"/>
          <p:cNvSpPr txBox="1"/>
          <p:nvPr/>
        </p:nvSpPr>
        <p:spPr>
          <a:xfrm>
            <a:off x="949282" y="1593297"/>
            <a:ext cx="9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Partnerships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273" name="Google Shape;1273;p119"/>
          <p:cNvGrpSpPr/>
          <p:nvPr/>
        </p:nvGrpSpPr>
        <p:grpSpPr>
          <a:xfrm>
            <a:off x="1851553" y="1624761"/>
            <a:ext cx="283785" cy="152400"/>
            <a:chOff x="1045184" y="1359090"/>
            <a:chExt cx="283785" cy="152400"/>
          </a:xfrm>
        </p:grpSpPr>
        <p:cxnSp>
          <p:nvCxnSpPr>
            <p:cNvPr id="1274" name="Google Shape;1274;p119"/>
            <p:cNvCxnSpPr/>
            <p:nvPr/>
          </p:nvCxnSpPr>
          <p:spPr>
            <a:xfrm>
              <a:off x="1185519" y="13654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5" name="Google Shape;1275;p119"/>
            <p:cNvCxnSpPr/>
            <p:nvPr/>
          </p:nvCxnSpPr>
          <p:spPr>
            <a:xfrm>
              <a:off x="1113734" y="12905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6" name="Google Shape;1276;p119"/>
            <p:cNvCxnSpPr/>
            <p:nvPr/>
          </p:nvCxnSpPr>
          <p:spPr>
            <a:xfrm>
              <a:off x="1116969" y="14429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7" name="Google Shape;1277;p119"/>
            <p:cNvCxnSpPr/>
            <p:nvPr/>
          </p:nvCxnSpPr>
          <p:spPr>
            <a:xfrm>
              <a:off x="1191869" y="1435428"/>
              <a:ext cx="1371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278" name="Google Shape;1278;p119"/>
          <p:cNvSpPr txBox="1"/>
          <p:nvPr/>
        </p:nvSpPr>
        <p:spPr>
          <a:xfrm>
            <a:off x="2209505" y="1526626"/>
            <a:ext cx="16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Leverage partnerships with VCG 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Indirect Agents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79" name="Google Shape;1279;p119"/>
          <p:cNvSpPr/>
          <p:nvPr/>
        </p:nvSpPr>
        <p:spPr>
          <a:xfrm>
            <a:off x="606944" y="1127027"/>
            <a:ext cx="108900" cy="687600"/>
          </a:xfrm>
          <a:prstGeom prst="leftBracket">
            <a:avLst>
              <a:gd fmla="val 0" name="adj"/>
            </a:avLst>
          </a:prstGeom>
          <a:noFill/>
          <a:ln cap="flat" cmpd="sng" w="12700">
            <a:solidFill>
              <a:srgbClr val="A5A5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80" name="Google Shape;1280;p119"/>
          <p:cNvSpPr txBox="1"/>
          <p:nvPr/>
        </p:nvSpPr>
        <p:spPr>
          <a:xfrm rot="-5400000">
            <a:off x="116115" y="1353616"/>
            <a:ext cx="83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Indirect</a:t>
            </a:r>
            <a:endParaRPr b="1" sz="8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281" name="Google Shape;1281;p119"/>
          <p:cNvCxnSpPr/>
          <p:nvPr/>
        </p:nvCxnSpPr>
        <p:spPr>
          <a:xfrm>
            <a:off x="2280375" y="314700"/>
            <a:ext cx="0" cy="33375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282" name="Google Shape;1282;p1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4862" y="1562230"/>
            <a:ext cx="292610" cy="2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119"/>
          <p:cNvSpPr txBox="1"/>
          <p:nvPr/>
        </p:nvSpPr>
        <p:spPr>
          <a:xfrm>
            <a:off x="4799879" y="1590708"/>
            <a:ext cx="79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Incremental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Headcount </a:t>
            </a:r>
            <a:endParaRPr b="1"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84" name="Google Shape;1284;p119"/>
          <p:cNvSpPr txBox="1"/>
          <p:nvPr/>
        </p:nvSpPr>
        <p:spPr>
          <a:xfrm>
            <a:off x="4455045" y="1537410"/>
            <a:ext cx="5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37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285" name="Google Shape;1285;p119"/>
          <p:cNvGrpSpPr/>
          <p:nvPr/>
        </p:nvGrpSpPr>
        <p:grpSpPr>
          <a:xfrm>
            <a:off x="5447617" y="1649866"/>
            <a:ext cx="283785" cy="152400"/>
            <a:chOff x="1045184" y="1359090"/>
            <a:chExt cx="283785" cy="152400"/>
          </a:xfrm>
        </p:grpSpPr>
        <p:cxnSp>
          <p:nvCxnSpPr>
            <p:cNvPr id="1286" name="Google Shape;1286;p119"/>
            <p:cNvCxnSpPr/>
            <p:nvPr/>
          </p:nvCxnSpPr>
          <p:spPr>
            <a:xfrm>
              <a:off x="1185519" y="13654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7" name="Google Shape;1287;p119"/>
            <p:cNvCxnSpPr/>
            <p:nvPr/>
          </p:nvCxnSpPr>
          <p:spPr>
            <a:xfrm>
              <a:off x="1113734" y="12905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8" name="Google Shape;1288;p119"/>
            <p:cNvCxnSpPr/>
            <p:nvPr/>
          </p:nvCxnSpPr>
          <p:spPr>
            <a:xfrm>
              <a:off x="1116969" y="1442940"/>
              <a:ext cx="0" cy="1371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p119"/>
            <p:cNvCxnSpPr/>
            <p:nvPr/>
          </p:nvCxnSpPr>
          <p:spPr>
            <a:xfrm>
              <a:off x="1191869" y="1435428"/>
              <a:ext cx="1371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290" name="Google Shape;1290;p119"/>
          <p:cNvSpPr txBox="1"/>
          <p:nvPr/>
        </p:nvSpPr>
        <p:spPr>
          <a:xfrm>
            <a:off x="5925048" y="1585799"/>
            <a:ext cx="95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Indirect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Associate Director</a:t>
            </a:r>
            <a:endParaRPr b="1"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91" name="Google Shape;1291;p119"/>
          <p:cNvSpPr txBox="1"/>
          <p:nvPr/>
        </p:nvSpPr>
        <p:spPr>
          <a:xfrm>
            <a:off x="5731462" y="1532243"/>
            <a:ext cx="3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92" name="Google Shape;1292;p119"/>
          <p:cNvSpPr txBox="1"/>
          <p:nvPr/>
        </p:nvSpPr>
        <p:spPr>
          <a:xfrm>
            <a:off x="6894055" y="1579951"/>
            <a:ext cx="95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Indirect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District Managers</a:t>
            </a:r>
            <a:endParaRPr b="1"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93" name="Google Shape;1293;p119"/>
          <p:cNvSpPr txBox="1"/>
          <p:nvPr/>
        </p:nvSpPr>
        <p:spPr>
          <a:xfrm>
            <a:off x="6698070" y="1532243"/>
            <a:ext cx="3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/>
          </a:p>
        </p:txBody>
      </p:sp>
      <p:sp>
        <p:nvSpPr>
          <p:cNvPr id="1294" name="Google Shape;1294;p119"/>
          <p:cNvSpPr txBox="1"/>
          <p:nvPr/>
        </p:nvSpPr>
        <p:spPr>
          <a:xfrm>
            <a:off x="8034298" y="1585933"/>
            <a:ext cx="95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Indirect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Account Managers</a:t>
            </a:r>
            <a:endParaRPr b="1"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95" name="Google Shape;1295;p119"/>
          <p:cNvSpPr txBox="1"/>
          <p:nvPr/>
        </p:nvSpPr>
        <p:spPr>
          <a:xfrm>
            <a:off x="7694655" y="1532953"/>
            <a:ext cx="5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30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296" name="Google Shape;1296;p1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956" y="1073563"/>
            <a:ext cx="264583" cy="24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1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29688" y="2116588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" name="Google Shape;1298;p1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68242" y="2127779"/>
            <a:ext cx="218948" cy="16584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299" name="Google Shape;1299;p119"/>
          <p:cNvCxnSpPr/>
          <p:nvPr/>
        </p:nvCxnSpPr>
        <p:spPr>
          <a:xfrm>
            <a:off x="2277926" y="1373950"/>
            <a:ext cx="0" cy="33375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00" name="Google Shape;1300;p119"/>
          <p:cNvCxnSpPr/>
          <p:nvPr/>
        </p:nvCxnSpPr>
        <p:spPr>
          <a:xfrm>
            <a:off x="2459265" y="3260010"/>
            <a:ext cx="0" cy="4572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01" name="Google Shape;1301;p119"/>
          <p:cNvCxnSpPr/>
          <p:nvPr/>
        </p:nvCxnSpPr>
        <p:spPr>
          <a:xfrm>
            <a:off x="643108" y="4286467"/>
            <a:ext cx="3544800" cy="45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2" name="Google Shape;1302;p119"/>
          <p:cNvSpPr/>
          <p:nvPr/>
        </p:nvSpPr>
        <p:spPr>
          <a:xfrm>
            <a:off x="1479178" y="4245211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03" name="Google Shape;1303;p119"/>
          <p:cNvSpPr txBox="1"/>
          <p:nvPr/>
        </p:nvSpPr>
        <p:spPr>
          <a:xfrm>
            <a:off x="1377082" y="3934816"/>
            <a:ext cx="850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33333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Dec-Jan</a:t>
            </a:r>
            <a:endParaRPr b="1" sz="700">
              <a:solidFill>
                <a:srgbClr val="333333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304" name="Google Shape;1304;p119"/>
          <p:cNvSpPr txBox="1"/>
          <p:nvPr/>
        </p:nvSpPr>
        <p:spPr>
          <a:xfrm>
            <a:off x="1383117" y="4332958"/>
            <a:ext cx="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Positions posted and filled</a:t>
            </a:r>
            <a:endParaRPr sz="600">
              <a:solidFill>
                <a:srgbClr val="333333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05" name="Google Shape;1305;p119"/>
          <p:cNvSpPr/>
          <p:nvPr/>
        </p:nvSpPr>
        <p:spPr>
          <a:xfrm>
            <a:off x="2411010" y="4245211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06" name="Google Shape;1306;p119"/>
          <p:cNvSpPr txBox="1"/>
          <p:nvPr/>
        </p:nvSpPr>
        <p:spPr>
          <a:xfrm>
            <a:off x="2304438" y="3934816"/>
            <a:ext cx="78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33333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Jan-Apr</a:t>
            </a:r>
            <a:endParaRPr b="1" sz="700">
              <a:solidFill>
                <a:srgbClr val="333333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307" name="Google Shape;1307;p119"/>
          <p:cNvSpPr txBox="1"/>
          <p:nvPr/>
        </p:nvSpPr>
        <p:spPr>
          <a:xfrm>
            <a:off x="2317400" y="4332958"/>
            <a:ext cx="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Training and field engagement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08" name="Google Shape;1308;p119"/>
          <p:cNvSpPr/>
          <p:nvPr/>
        </p:nvSpPr>
        <p:spPr>
          <a:xfrm>
            <a:off x="3455081" y="4245211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09" name="Google Shape;1309;p119"/>
          <p:cNvSpPr txBox="1"/>
          <p:nvPr/>
        </p:nvSpPr>
        <p:spPr>
          <a:xfrm>
            <a:off x="3352986" y="3934816"/>
            <a:ext cx="76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33333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May-July</a:t>
            </a:r>
            <a:endParaRPr b="1" sz="700">
              <a:solidFill>
                <a:srgbClr val="333333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310" name="Google Shape;1310;p119"/>
          <p:cNvSpPr txBox="1"/>
          <p:nvPr/>
        </p:nvSpPr>
        <p:spPr>
          <a:xfrm>
            <a:off x="3359020" y="4332958"/>
            <a:ext cx="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Weekly Checkpoints and alignment</a:t>
            </a:r>
            <a:endParaRPr sz="600">
              <a:solidFill>
                <a:srgbClr val="333333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11" name="Google Shape;1311;p119"/>
          <p:cNvSpPr/>
          <p:nvPr/>
        </p:nvSpPr>
        <p:spPr>
          <a:xfrm>
            <a:off x="629281" y="4245211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12" name="Google Shape;1312;p119"/>
          <p:cNvSpPr txBox="1"/>
          <p:nvPr/>
        </p:nvSpPr>
        <p:spPr>
          <a:xfrm>
            <a:off x="527186" y="3934816"/>
            <a:ext cx="71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33333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Sep</a:t>
            </a:r>
            <a:endParaRPr b="1" sz="700">
              <a:solidFill>
                <a:srgbClr val="333333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313" name="Google Shape;1313;p119"/>
          <p:cNvSpPr txBox="1"/>
          <p:nvPr/>
        </p:nvSpPr>
        <p:spPr>
          <a:xfrm>
            <a:off x="533220" y="4332958"/>
            <a:ext cx="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Core Team Establishment </a:t>
            </a:r>
            <a:endParaRPr sz="600">
              <a:solidFill>
                <a:srgbClr val="333333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14" name="Google Shape;1314;p119"/>
          <p:cNvSpPr/>
          <p:nvPr/>
        </p:nvSpPr>
        <p:spPr>
          <a:xfrm>
            <a:off x="3129637" y="4249969"/>
            <a:ext cx="45600" cy="8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15" name="Google Shape;1315;p119"/>
          <p:cNvSpPr txBox="1"/>
          <p:nvPr/>
        </p:nvSpPr>
        <p:spPr>
          <a:xfrm>
            <a:off x="2960466" y="4114568"/>
            <a:ext cx="40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2020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316" name="Google Shape;1316;p119"/>
          <p:cNvCxnSpPr/>
          <p:nvPr/>
        </p:nvCxnSpPr>
        <p:spPr>
          <a:xfrm rot="10800000">
            <a:off x="609350" y="3880925"/>
            <a:ext cx="3378300" cy="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1317" name="Google Shape;1317;p119"/>
          <p:cNvGraphicFramePr/>
          <p:nvPr/>
        </p:nvGraphicFramePr>
        <p:xfrm>
          <a:off x="4399106" y="3844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{CEC4254E-95C4-46B4-8D11-B59179D54280}</a:tableStyleId>
              </a:tblPr>
              <a:tblGrid>
                <a:gridCol w="274500"/>
                <a:gridCol w="326100"/>
                <a:gridCol w="486700"/>
                <a:gridCol w="309725"/>
              </a:tblGrid>
              <a:tr h="11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Current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Incremental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Total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</a:tr>
              <a:tr h="15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AD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DM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AM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13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31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37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</a:tbl>
          </a:graphicData>
        </a:graphic>
      </p:graphicFrame>
      <p:graphicFrame>
        <p:nvGraphicFramePr>
          <p:cNvPr id="1318" name="Google Shape;1318;p119"/>
          <p:cNvGraphicFramePr/>
          <p:nvPr/>
        </p:nvGraphicFramePr>
        <p:xfrm>
          <a:off x="5961707" y="3844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{CEC4254E-95C4-46B4-8D11-B59179D54280}</a:tableStyleId>
              </a:tblPr>
              <a:tblGrid>
                <a:gridCol w="261375"/>
                <a:gridCol w="339225"/>
                <a:gridCol w="486700"/>
                <a:gridCol w="309725"/>
              </a:tblGrid>
              <a:tr h="11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Current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Incremental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Total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</a:tr>
              <a:tr h="15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DM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AM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51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51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59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59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</a:tbl>
          </a:graphicData>
        </a:graphic>
      </p:graphicFrame>
      <p:graphicFrame>
        <p:nvGraphicFramePr>
          <p:cNvPr id="1319" name="Google Shape;1319;p119"/>
          <p:cNvGraphicFramePr/>
          <p:nvPr/>
        </p:nvGraphicFramePr>
        <p:xfrm>
          <a:off x="7527520" y="3846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{CEC4254E-95C4-46B4-8D11-B59179D54280}</a:tableStyleId>
              </a:tblPr>
              <a:tblGrid>
                <a:gridCol w="261375"/>
                <a:gridCol w="339225"/>
                <a:gridCol w="486700"/>
                <a:gridCol w="309725"/>
              </a:tblGrid>
              <a:tr h="11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Current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Incremental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/>
                        <a:t>Total</a:t>
                      </a:r>
                      <a:endParaRPr b="1" sz="500" u="none" cap="none" strike="noStrike"/>
                    </a:p>
                  </a:txBody>
                  <a:tcPr marT="21575" marB="21575" marR="43125" marL="43125"/>
                </a:tc>
              </a:tr>
              <a:tr h="15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AD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DM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solidFill>
                            <a:schemeClr val="dk1"/>
                          </a:solidFill>
                        </a:rPr>
                        <a:t>AM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29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 sz="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19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 u="none" cap="none" strike="noStrike">
                          <a:solidFill>
                            <a:schemeClr val="dk1"/>
                          </a:solidFill>
                        </a:rPr>
                        <a:t>34</a:t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1575" marB="21575" marR="43125" marL="43125" anchor="ctr"/>
                </a:tc>
              </a:tr>
            </a:tbl>
          </a:graphicData>
        </a:graphic>
      </p:graphicFrame>
      <p:grpSp>
        <p:nvGrpSpPr>
          <p:cNvPr id="1320" name="Google Shape;1320;p119"/>
          <p:cNvGrpSpPr/>
          <p:nvPr/>
        </p:nvGrpSpPr>
        <p:grpSpPr>
          <a:xfrm>
            <a:off x="7823200" y="1945723"/>
            <a:ext cx="1280250" cy="839404"/>
            <a:chOff x="7854950" y="1888573"/>
            <a:chExt cx="1280250" cy="839404"/>
          </a:xfrm>
        </p:grpSpPr>
        <p:grpSp>
          <p:nvGrpSpPr>
            <p:cNvPr id="1321" name="Google Shape;1321;p119"/>
            <p:cNvGrpSpPr/>
            <p:nvPr/>
          </p:nvGrpSpPr>
          <p:grpSpPr>
            <a:xfrm>
              <a:off x="7854950" y="2123200"/>
              <a:ext cx="1280250" cy="604777"/>
              <a:chOff x="7814451" y="1517486"/>
              <a:chExt cx="1280250" cy="604777"/>
            </a:xfrm>
          </p:grpSpPr>
          <p:sp>
            <p:nvSpPr>
              <p:cNvPr id="1322" name="Google Shape;1322;p119"/>
              <p:cNvSpPr txBox="1"/>
              <p:nvPr/>
            </p:nvSpPr>
            <p:spPr>
              <a:xfrm>
                <a:off x="7916826" y="1517486"/>
                <a:ext cx="349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B8072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6</a:t>
                </a:r>
                <a:endParaRPr/>
              </a:p>
            </p:txBody>
          </p:sp>
          <p:sp>
            <p:nvSpPr>
              <p:cNvPr id="1323" name="Google Shape;1323;p119"/>
              <p:cNvSpPr txBox="1"/>
              <p:nvPr/>
            </p:nvSpPr>
            <p:spPr>
              <a:xfrm>
                <a:off x="8135901" y="1570002"/>
                <a:ext cx="958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I2B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District Managers</a:t>
                </a:r>
                <a:endParaRPr b="1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324" name="Google Shape;1324;p119"/>
              <p:cNvSpPr txBox="1"/>
              <p:nvPr/>
            </p:nvSpPr>
            <p:spPr>
              <a:xfrm>
                <a:off x="7814451" y="1752963"/>
                <a:ext cx="52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B8072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51</a:t>
                </a:r>
                <a:endParaRPr b="1" sz="1800">
                  <a:solidFill>
                    <a:srgbClr val="FB8072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325" name="Google Shape;1325;p119"/>
              <p:cNvSpPr txBox="1"/>
              <p:nvPr/>
            </p:nvSpPr>
            <p:spPr>
              <a:xfrm>
                <a:off x="8135901" y="1799129"/>
                <a:ext cx="958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I2B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Account Managers</a:t>
                </a:r>
                <a:endParaRPr b="1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326" name="Google Shape;1326;p119"/>
            <p:cNvSpPr txBox="1"/>
            <p:nvPr/>
          </p:nvSpPr>
          <p:spPr>
            <a:xfrm>
              <a:off x="7966841" y="1888573"/>
              <a:ext cx="34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B807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2</a:t>
              </a:r>
              <a:endParaRPr/>
            </a:p>
          </p:txBody>
        </p:sp>
        <p:sp>
          <p:nvSpPr>
            <p:cNvPr id="1327" name="Google Shape;1327;p119"/>
            <p:cNvSpPr txBox="1"/>
            <p:nvPr/>
          </p:nvSpPr>
          <p:spPr>
            <a:xfrm>
              <a:off x="8173216" y="1934739"/>
              <a:ext cx="95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Small Business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Directors</a:t>
              </a:r>
              <a:endParaRPr b="1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328" name="Google Shape;1328;p119"/>
          <p:cNvSpPr txBox="1"/>
          <p:nvPr/>
        </p:nvSpPr>
        <p:spPr>
          <a:xfrm>
            <a:off x="5821970" y="4687316"/>
            <a:ext cx="164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B8072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*incremental HC added prior to model</a:t>
            </a:r>
            <a:endParaRPr sz="600">
              <a:solidFill>
                <a:srgbClr val="FB8072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20"/>
          <p:cNvSpPr/>
          <p:nvPr/>
        </p:nvSpPr>
        <p:spPr>
          <a:xfrm flipH="1" rot="10800000">
            <a:off x="1200153" y="3414992"/>
            <a:ext cx="189000" cy="8523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35" name="Google Shape;1335;p12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6" name="Google Shape;1336;p120"/>
          <p:cNvSpPr txBox="1"/>
          <p:nvPr>
            <p:ph type="title"/>
          </p:nvPr>
        </p:nvSpPr>
        <p:spPr>
          <a:xfrm>
            <a:off x="457200" y="590550"/>
            <a:ext cx="7086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Wireless System Transformation.</a:t>
            </a:r>
            <a:endParaRPr/>
          </a:p>
        </p:txBody>
      </p:sp>
      <p:sp>
        <p:nvSpPr>
          <p:cNvPr id="1337" name="Google Shape;1337;p120"/>
          <p:cNvSpPr/>
          <p:nvPr/>
        </p:nvSpPr>
        <p:spPr>
          <a:xfrm rot="5400000">
            <a:off x="7442099" y="2416493"/>
            <a:ext cx="138900" cy="23505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38" name="Google Shape;1338;p120"/>
          <p:cNvSpPr txBox="1"/>
          <p:nvPr/>
        </p:nvSpPr>
        <p:spPr>
          <a:xfrm>
            <a:off x="6840720" y="3424390"/>
            <a:ext cx="14781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Phased Approach of Training</a:t>
            </a:r>
            <a:endParaRPr b="1" sz="7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339" name="Google Shape;1339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485" y="3372608"/>
            <a:ext cx="262248" cy="21773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40" name="Google Shape;1340;p120"/>
          <p:cNvSpPr txBox="1"/>
          <p:nvPr/>
        </p:nvSpPr>
        <p:spPr>
          <a:xfrm>
            <a:off x="474792" y="3654984"/>
            <a:ext cx="8388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accent4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Title</a:t>
            </a:r>
            <a:endParaRPr b="1" sz="800">
              <a:solidFill>
                <a:schemeClr val="accent4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341" name="Google Shape;1341;p120"/>
          <p:cNvGrpSpPr/>
          <p:nvPr/>
        </p:nvGrpSpPr>
        <p:grpSpPr>
          <a:xfrm>
            <a:off x="1382509" y="3402220"/>
            <a:ext cx="7409682" cy="1124040"/>
            <a:chOff x="1382509" y="3610047"/>
            <a:chExt cx="7409682" cy="1124040"/>
          </a:xfrm>
        </p:grpSpPr>
        <p:pic>
          <p:nvPicPr>
            <p:cNvPr id="1342" name="Google Shape;1342;p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5538" y="3647265"/>
              <a:ext cx="199888" cy="1998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3" name="Google Shape;1343;p120"/>
            <p:cNvGrpSpPr/>
            <p:nvPr/>
          </p:nvGrpSpPr>
          <p:grpSpPr>
            <a:xfrm>
              <a:off x="1382509" y="3832272"/>
              <a:ext cx="7409682" cy="901815"/>
              <a:chOff x="4732577" y="2418848"/>
              <a:chExt cx="7409682" cy="901815"/>
            </a:xfrm>
          </p:grpSpPr>
          <p:grpSp>
            <p:nvGrpSpPr>
              <p:cNvPr id="1344" name="Google Shape;1344;p120"/>
              <p:cNvGrpSpPr/>
              <p:nvPr/>
            </p:nvGrpSpPr>
            <p:grpSpPr>
              <a:xfrm>
                <a:off x="4732577" y="2418848"/>
                <a:ext cx="7313608" cy="901815"/>
                <a:chOff x="4921848" y="2233559"/>
                <a:chExt cx="7313608" cy="901815"/>
              </a:xfrm>
            </p:grpSpPr>
            <p:cxnSp>
              <p:nvCxnSpPr>
                <p:cNvPr id="1345" name="Google Shape;1345;p120"/>
                <p:cNvCxnSpPr/>
                <p:nvPr/>
              </p:nvCxnSpPr>
              <p:spPr>
                <a:xfrm>
                  <a:off x="5057356" y="2569915"/>
                  <a:ext cx="7178100" cy="4500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6" name="Google Shape;1346;p120"/>
                <p:cNvSpPr/>
                <p:nvPr/>
              </p:nvSpPr>
              <p:spPr>
                <a:xfrm>
                  <a:off x="6248608" y="2528389"/>
                  <a:ext cx="91500" cy="9150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  <p:sp>
              <p:nvSpPr>
                <p:cNvPr id="1347" name="Google Shape;1347;p120"/>
                <p:cNvSpPr txBox="1"/>
                <p:nvPr/>
              </p:nvSpPr>
              <p:spPr>
                <a:xfrm>
                  <a:off x="6159518" y="2233559"/>
                  <a:ext cx="789300" cy="23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900">
                      <a:solidFill>
                        <a:schemeClr val="dk1"/>
                      </a:solidFill>
                      <a:latin typeface="Verizon NHG DS"/>
                      <a:ea typeface="Verizon NHG DS"/>
                      <a:cs typeface="Verizon NHG DS"/>
                      <a:sym typeface="Verizon NHG DS"/>
                    </a:rPr>
                    <a:t>March 31st</a:t>
                  </a:r>
                  <a:endParaRPr b="1" sz="900">
                    <a:solidFill>
                      <a:schemeClr val="dk1"/>
                    </a:solidFill>
                    <a:latin typeface="Verizon NHG DS"/>
                    <a:ea typeface="Verizon NHG DS"/>
                    <a:cs typeface="Verizon NHG DS"/>
                    <a:sym typeface="Verizon NHG DS"/>
                  </a:endParaRPr>
                </a:p>
              </p:txBody>
            </p:sp>
            <p:sp>
              <p:nvSpPr>
                <p:cNvPr id="1348" name="Google Shape;1348;p120"/>
                <p:cNvSpPr txBox="1"/>
                <p:nvPr/>
              </p:nvSpPr>
              <p:spPr>
                <a:xfrm>
                  <a:off x="6154998" y="2612174"/>
                  <a:ext cx="9885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Verizon NHG TX"/>
                      <a:ea typeface="Verizon NHG TX"/>
                      <a:cs typeface="Verizon NHG TX"/>
                      <a:sym typeface="Verizon NHG TX"/>
                    </a:rPr>
                    <a:t>XXXXX</a:t>
                  </a:r>
                  <a:endParaRPr sz="7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  <p:sp>
              <p:nvSpPr>
                <p:cNvPr id="1349" name="Google Shape;1349;p120"/>
                <p:cNvSpPr/>
                <p:nvPr/>
              </p:nvSpPr>
              <p:spPr>
                <a:xfrm>
                  <a:off x="5017909" y="2528389"/>
                  <a:ext cx="91500" cy="9150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  <p:sp>
              <p:nvSpPr>
                <p:cNvPr id="1350" name="Google Shape;1350;p120"/>
                <p:cNvSpPr txBox="1"/>
                <p:nvPr/>
              </p:nvSpPr>
              <p:spPr>
                <a:xfrm>
                  <a:off x="4940555" y="2233559"/>
                  <a:ext cx="772800" cy="23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900">
                      <a:solidFill>
                        <a:schemeClr val="dk1"/>
                      </a:solidFill>
                      <a:latin typeface="Verizon NHG DS"/>
                      <a:ea typeface="Verizon NHG DS"/>
                      <a:cs typeface="Verizon NHG DS"/>
                      <a:sym typeface="Verizon NHG DS"/>
                    </a:rPr>
                    <a:t>Feb 28th</a:t>
                  </a:r>
                  <a:endParaRPr b="1" sz="900">
                    <a:solidFill>
                      <a:schemeClr val="dk1"/>
                    </a:solidFill>
                    <a:latin typeface="Verizon NHG DS"/>
                    <a:ea typeface="Verizon NHG DS"/>
                    <a:cs typeface="Verizon NHG DS"/>
                    <a:sym typeface="Verizon NHG DS"/>
                  </a:endParaRPr>
                </a:p>
              </p:txBody>
            </p:sp>
            <p:sp>
              <p:nvSpPr>
                <p:cNvPr id="1351" name="Google Shape;1351;p120"/>
                <p:cNvSpPr txBox="1"/>
                <p:nvPr/>
              </p:nvSpPr>
              <p:spPr>
                <a:xfrm>
                  <a:off x="4921848" y="2612174"/>
                  <a:ext cx="10020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Verizon NHG TX"/>
                      <a:ea typeface="Verizon NHG TX"/>
                      <a:cs typeface="Verizon NHG TX"/>
                      <a:sym typeface="Verizon NHG TX"/>
                    </a:rPr>
                    <a:t>XXXX</a:t>
                  </a:r>
                  <a:endParaRPr sz="7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  <p:sp>
              <p:nvSpPr>
                <p:cNvPr id="1352" name="Google Shape;1352;p120"/>
                <p:cNvSpPr/>
                <p:nvPr/>
              </p:nvSpPr>
              <p:spPr>
                <a:xfrm>
                  <a:off x="7451374" y="2528389"/>
                  <a:ext cx="91500" cy="9150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  <p:sp>
              <p:nvSpPr>
                <p:cNvPr id="1353" name="Google Shape;1353;p120"/>
                <p:cNvSpPr txBox="1"/>
                <p:nvPr/>
              </p:nvSpPr>
              <p:spPr>
                <a:xfrm>
                  <a:off x="7361434" y="2233559"/>
                  <a:ext cx="824700" cy="23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900">
                      <a:solidFill>
                        <a:schemeClr val="dk1"/>
                      </a:solidFill>
                      <a:latin typeface="Verizon NHG DS"/>
                      <a:ea typeface="Verizon NHG DS"/>
                      <a:cs typeface="Verizon NHG DS"/>
                      <a:sym typeface="Verizon NHG DS"/>
                    </a:rPr>
                    <a:t>April 30th</a:t>
                  </a:r>
                  <a:endParaRPr b="1" sz="900">
                    <a:solidFill>
                      <a:schemeClr val="dk1"/>
                    </a:solidFill>
                    <a:latin typeface="Verizon NHG DS"/>
                    <a:ea typeface="Verizon NHG DS"/>
                    <a:cs typeface="Verizon NHG DS"/>
                    <a:sym typeface="Verizon NHG DS"/>
                  </a:endParaRPr>
                </a:p>
              </p:txBody>
            </p:sp>
            <p:sp>
              <p:nvSpPr>
                <p:cNvPr id="1354" name="Google Shape;1354;p120"/>
                <p:cNvSpPr txBox="1"/>
                <p:nvPr/>
              </p:nvSpPr>
              <p:spPr>
                <a:xfrm>
                  <a:off x="7348963" y="2612174"/>
                  <a:ext cx="13695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dk1"/>
                      </a:solidFill>
                      <a:latin typeface="Verizon NHG TX"/>
                      <a:ea typeface="Verizon NHG TX"/>
                      <a:cs typeface="Verizon NHG TX"/>
                      <a:sym typeface="Verizon NHG TX"/>
                    </a:rPr>
                    <a:t>XXXXXX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</p:txBody>
            </p:sp>
          </p:grpSp>
          <p:sp>
            <p:nvSpPr>
              <p:cNvPr id="1355" name="Google Shape;1355;p120"/>
              <p:cNvSpPr/>
              <p:nvPr/>
            </p:nvSpPr>
            <p:spPr>
              <a:xfrm>
                <a:off x="11178280" y="2715464"/>
                <a:ext cx="45600" cy="87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356" name="Google Shape;1356;p120"/>
              <p:cNvSpPr txBox="1"/>
              <p:nvPr/>
            </p:nvSpPr>
            <p:spPr>
              <a:xfrm>
                <a:off x="11087759" y="2797463"/>
                <a:ext cx="1054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accent6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XXXXXX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33333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pic>
          <p:nvPicPr>
            <p:cNvPr id="1357" name="Google Shape;1357;p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0181" y="3647265"/>
              <a:ext cx="199888" cy="199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8" name="Google Shape;1358;p1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85028" y="3625499"/>
              <a:ext cx="264583" cy="243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" name="Google Shape;1359;p120"/>
            <p:cNvSpPr/>
            <p:nvPr/>
          </p:nvSpPr>
          <p:spPr>
            <a:xfrm>
              <a:off x="5312611" y="4127102"/>
              <a:ext cx="91500" cy="915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60" name="Google Shape;1360;p120"/>
            <p:cNvSpPr txBox="1"/>
            <p:nvPr/>
          </p:nvSpPr>
          <p:spPr>
            <a:xfrm>
              <a:off x="5210200" y="4210887"/>
              <a:ext cx="122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XXXXXXX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61" name="Google Shape;1361;p120"/>
            <p:cNvSpPr/>
            <p:nvPr/>
          </p:nvSpPr>
          <p:spPr>
            <a:xfrm>
              <a:off x="6609763" y="4127102"/>
              <a:ext cx="91500" cy="915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62" name="Google Shape;1362;p120"/>
            <p:cNvSpPr txBox="1"/>
            <p:nvPr/>
          </p:nvSpPr>
          <p:spPr>
            <a:xfrm>
              <a:off x="6507352" y="4210887"/>
              <a:ext cx="12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XXXXXX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63" name="Google Shape;1363;p120"/>
            <p:cNvSpPr txBox="1"/>
            <p:nvPr/>
          </p:nvSpPr>
          <p:spPr>
            <a:xfrm>
              <a:off x="5207487" y="3832272"/>
              <a:ext cx="763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Verizon NHG DS"/>
                  <a:ea typeface="Verizon NHG DS"/>
                  <a:cs typeface="Verizon NHG DS"/>
                  <a:sym typeface="Verizon NHG DS"/>
                </a:rPr>
                <a:t>May 30th</a:t>
              </a:r>
              <a:endParaRPr b="1" sz="9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endParaRPr>
            </a:p>
          </p:txBody>
        </p:sp>
        <p:sp>
          <p:nvSpPr>
            <p:cNvPr id="1364" name="Google Shape;1364;p120"/>
            <p:cNvSpPr txBox="1"/>
            <p:nvPr/>
          </p:nvSpPr>
          <p:spPr>
            <a:xfrm>
              <a:off x="6500958" y="3832272"/>
              <a:ext cx="763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Verizon NHG DS"/>
                  <a:ea typeface="Verizon NHG DS"/>
                  <a:cs typeface="Verizon NHG DS"/>
                  <a:sym typeface="Verizon NHG DS"/>
                </a:rPr>
                <a:t>June 30th</a:t>
              </a:r>
              <a:endParaRPr b="1" sz="9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endParaRPr>
            </a:p>
          </p:txBody>
        </p:sp>
        <p:sp>
          <p:nvSpPr>
            <p:cNvPr id="1365" name="Google Shape;1365;p120"/>
            <p:cNvSpPr txBox="1"/>
            <p:nvPr/>
          </p:nvSpPr>
          <p:spPr>
            <a:xfrm>
              <a:off x="7715515" y="3832272"/>
              <a:ext cx="763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Verizon NHG DS"/>
                  <a:ea typeface="Verizon NHG DS"/>
                  <a:cs typeface="Verizon NHG DS"/>
                  <a:sym typeface="Verizon NHG DS"/>
                </a:rPr>
                <a:t>July 1st</a:t>
              </a:r>
              <a:endParaRPr b="1" sz="9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endParaRPr>
            </a:p>
          </p:txBody>
        </p:sp>
        <p:pic>
          <p:nvPicPr>
            <p:cNvPr id="1366" name="Google Shape;1366;p1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63549" y="3610047"/>
              <a:ext cx="274320" cy="274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1367" name="Google Shape;1367;p120"/>
          <p:cNvSpPr/>
          <p:nvPr/>
        </p:nvSpPr>
        <p:spPr>
          <a:xfrm>
            <a:off x="457200" y="4446169"/>
            <a:ext cx="8238900" cy="2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Deliver constant, transparent communications through a world class engagement workspace.  </a:t>
            </a:r>
            <a:endParaRPr b="1" sz="105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368" name="Google Shape;1368;p120"/>
          <p:cNvGrpSpPr/>
          <p:nvPr/>
        </p:nvGrpSpPr>
        <p:grpSpPr>
          <a:xfrm>
            <a:off x="171370" y="1018068"/>
            <a:ext cx="8562398" cy="2277649"/>
            <a:chOff x="149141" y="1328265"/>
            <a:chExt cx="8562398" cy="2277649"/>
          </a:xfrm>
        </p:grpSpPr>
        <p:sp>
          <p:nvSpPr>
            <p:cNvPr id="1369" name="Google Shape;1369;p120"/>
            <p:cNvSpPr/>
            <p:nvPr/>
          </p:nvSpPr>
          <p:spPr>
            <a:xfrm rot="2557042">
              <a:off x="5108325" y="1545795"/>
              <a:ext cx="306159" cy="30615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20"/>
            <p:cNvSpPr/>
            <p:nvPr/>
          </p:nvSpPr>
          <p:spPr>
            <a:xfrm rot="490189">
              <a:off x="5337928" y="1741760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20"/>
            <p:cNvSpPr/>
            <p:nvPr/>
          </p:nvSpPr>
          <p:spPr>
            <a:xfrm rot="490189">
              <a:off x="4676549" y="3028674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20"/>
            <p:cNvSpPr/>
            <p:nvPr/>
          </p:nvSpPr>
          <p:spPr>
            <a:xfrm rot="1293696">
              <a:off x="4376817" y="2867636"/>
              <a:ext cx="306121" cy="306121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20"/>
            <p:cNvSpPr/>
            <p:nvPr/>
          </p:nvSpPr>
          <p:spPr>
            <a:xfrm rot="490189">
              <a:off x="4365660" y="2528997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20"/>
            <p:cNvSpPr/>
            <p:nvPr/>
          </p:nvSpPr>
          <p:spPr>
            <a:xfrm rot="490189">
              <a:off x="4027624" y="2527446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20"/>
            <p:cNvSpPr/>
            <p:nvPr/>
          </p:nvSpPr>
          <p:spPr>
            <a:xfrm rot="490189">
              <a:off x="3938208" y="3195001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20"/>
            <p:cNvSpPr/>
            <p:nvPr/>
          </p:nvSpPr>
          <p:spPr>
            <a:xfrm rot="490189">
              <a:off x="4061094" y="2839987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20"/>
            <p:cNvSpPr/>
            <p:nvPr/>
          </p:nvSpPr>
          <p:spPr>
            <a:xfrm rot="1160500">
              <a:off x="4060665" y="1704223"/>
              <a:ext cx="581521" cy="581521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1569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20"/>
            <p:cNvSpPr/>
            <p:nvPr/>
          </p:nvSpPr>
          <p:spPr>
            <a:xfrm rot="490189">
              <a:off x="4173942" y="2253535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9" name="Google Shape;1379;p120"/>
            <p:cNvGrpSpPr/>
            <p:nvPr/>
          </p:nvGrpSpPr>
          <p:grpSpPr>
            <a:xfrm>
              <a:off x="3132630" y="1440412"/>
              <a:ext cx="1264379" cy="1264379"/>
              <a:chOff x="2810757" y="35"/>
              <a:chExt cx="1950600" cy="1950600"/>
            </a:xfrm>
          </p:grpSpPr>
          <p:sp>
            <p:nvSpPr>
              <p:cNvPr id="1380" name="Google Shape;1380;p120"/>
              <p:cNvSpPr/>
              <p:nvPr/>
            </p:nvSpPr>
            <p:spPr>
              <a:xfrm rot="-899973">
                <a:off x="2989724" y="179002"/>
                <a:ext cx="1592666" cy="1592666"/>
              </a:xfrm>
              <a:custGeom>
                <a:rect b="b" l="l" r="r" t="t"/>
                <a:pathLst>
                  <a:path extrusionOk="0" h="120000" w="120000">
                    <a:moveTo>
                      <a:pt x="89790" y="30393"/>
                    </a:moveTo>
                    <a:lnTo>
                      <a:pt x="107494" y="25057"/>
                    </a:lnTo>
                    <a:lnTo>
                      <a:pt x="114008" y="36341"/>
                    </a:lnTo>
                    <a:lnTo>
                      <a:pt x="100535" y="49005"/>
                    </a:lnTo>
                    <a:cubicBezTo>
                      <a:pt x="102488" y="56205"/>
                      <a:pt x="102488" y="63795"/>
                      <a:pt x="100535" y="70995"/>
                    </a:cubicBezTo>
                    <a:lnTo>
                      <a:pt x="114008" y="83659"/>
                    </a:lnTo>
                    <a:lnTo>
                      <a:pt x="107494" y="94943"/>
                    </a:lnTo>
                    <a:lnTo>
                      <a:pt x="89790" y="89607"/>
                    </a:lnTo>
                    <a:lnTo>
                      <a:pt x="89790" y="89607"/>
                    </a:lnTo>
                    <a:cubicBezTo>
                      <a:pt x="84531" y="94898"/>
                      <a:pt x="77957" y="98693"/>
                      <a:pt x="70746" y="100602"/>
                    </a:cubicBezTo>
                    <a:lnTo>
                      <a:pt x="66514" y="118602"/>
                    </a:lnTo>
                    <a:lnTo>
                      <a:pt x="53486" y="118602"/>
                    </a:lnTo>
                    <a:lnTo>
                      <a:pt x="49254" y="100602"/>
                    </a:lnTo>
                    <a:lnTo>
                      <a:pt x="49254" y="100602"/>
                    </a:lnTo>
                    <a:cubicBezTo>
                      <a:pt x="42043" y="98693"/>
                      <a:pt x="35469" y="94898"/>
                      <a:pt x="30210" y="89607"/>
                    </a:cubicBezTo>
                    <a:lnTo>
                      <a:pt x="12506" y="94943"/>
                    </a:lnTo>
                    <a:lnTo>
                      <a:pt x="5992" y="83659"/>
                    </a:lnTo>
                    <a:lnTo>
                      <a:pt x="19465" y="70995"/>
                    </a:lnTo>
                    <a:cubicBezTo>
                      <a:pt x="17512" y="63795"/>
                      <a:pt x="17512" y="56205"/>
                      <a:pt x="19465" y="49005"/>
                    </a:cubicBezTo>
                    <a:lnTo>
                      <a:pt x="5992" y="36341"/>
                    </a:lnTo>
                    <a:lnTo>
                      <a:pt x="12506" y="25057"/>
                    </a:lnTo>
                    <a:lnTo>
                      <a:pt x="30210" y="30393"/>
                    </a:lnTo>
                    <a:lnTo>
                      <a:pt x="30210" y="30393"/>
                    </a:lnTo>
                    <a:cubicBezTo>
                      <a:pt x="35469" y="25102"/>
                      <a:pt x="42043" y="21307"/>
                      <a:pt x="49254" y="19398"/>
                    </a:cubicBezTo>
                    <a:lnTo>
                      <a:pt x="53486" y="1398"/>
                    </a:lnTo>
                    <a:lnTo>
                      <a:pt x="66514" y="1398"/>
                    </a:lnTo>
                    <a:lnTo>
                      <a:pt x="70746" y="19398"/>
                    </a:lnTo>
                    <a:lnTo>
                      <a:pt x="70746" y="19398"/>
                    </a:lnTo>
                    <a:cubicBezTo>
                      <a:pt x="77957" y="21307"/>
                      <a:pt x="84531" y="25102"/>
                      <a:pt x="89790" y="3039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71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20"/>
              <p:cNvSpPr/>
              <p:nvPr/>
            </p:nvSpPr>
            <p:spPr>
              <a:xfrm>
                <a:off x="3339077" y="528320"/>
                <a:ext cx="894000" cy="89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9200" lIns="29200" spcFirstLastPara="1" rIns="29200" wrap="square" tIns="292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rPr>
                  <a:t>Sales</a:t>
                </a:r>
                <a:endParaRPr b="1" sz="20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382" name="Google Shape;1382;p120"/>
            <p:cNvSpPr/>
            <p:nvPr/>
          </p:nvSpPr>
          <p:spPr>
            <a:xfrm>
              <a:off x="3061546" y="2567897"/>
              <a:ext cx="1092300" cy="1035600"/>
            </a:xfrm>
            <a:custGeom>
              <a:rect b="b" l="l" r="r" t="t"/>
              <a:pathLst>
                <a:path extrusionOk="0" h="120000" w="120000">
                  <a:moveTo>
                    <a:pt x="90452" y="30393"/>
                  </a:moveTo>
                  <a:lnTo>
                    <a:pt x="107060" y="24472"/>
                  </a:lnTo>
                  <a:lnTo>
                    <a:pt x="113805" y="35900"/>
                  </a:lnTo>
                  <a:lnTo>
                    <a:pt x="101437" y="49005"/>
                  </a:lnTo>
                  <a:lnTo>
                    <a:pt x="101437" y="49005"/>
                  </a:lnTo>
                  <a:cubicBezTo>
                    <a:pt x="103433" y="56205"/>
                    <a:pt x="103433" y="63795"/>
                    <a:pt x="101437" y="70995"/>
                  </a:cubicBezTo>
                  <a:lnTo>
                    <a:pt x="113805" y="84100"/>
                  </a:lnTo>
                  <a:lnTo>
                    <a:pt x="107060" y="95528"/>
                  </a:lnTo>
                  <a:lnTo>
                    <a:pt x="90452" y="89607"/>
                  </a:lnTo>
                  <a:cubicBezTo>
                    <a:pt x="85077" y="94898"/>
                    <a:pt x="78357" y="98693"/>
                    <a:pt x="70985" y="100602"/>
                  </a:cubicBezTo>
                  <a:lnTo>
                    <a:pt x="66973" y="118602"/>
                  </a:lnTo>
                  <a:lnTo>
                    <a:pt x="53027" y="118602"/>
                  </a:lnTo>
                  <a:lnTo>
                    <a:pt x="49015" y="100602"/>
                  </a:lnTo>
                  <a:lnTo>
                    <a:pt x="49015" y="100602"/>
                  </a:lnTo>
                  <a:cubicBezTo>
                    <a:pt x="41643" y="98693"/>
                    <a:pt x="34923" y="94898"/>
                    <a:pt x="29548" y="89607"/>
                  </a:cubicBezTo>
                  <a:lnTo>
                    <a:pt x="12940" y="95528"/>
                  </a:lnTo>
                  <a:lnTo>
                    <a:pt x="6195" y="84100"/>
                  </a:lnTo>
                  <a:lnTo>
                    <a:pt x="18563" y="70995"/>
                  </a:lnTo>
                  <a:cubicBezTo>
                    <a:pt x="16567" y="63795"/>
                    <a:pt x="16567" y="56205"/>
                    <a:pt x="18563" y="49005"/>
                  </a:cubicBezTo>
                  <a:lnTo>
                    <a:pt x="6195" y="35900"/>
                  </a:lnTo>
                  <a:lnTo>
                    <a:pt x="12940" y="24472"/>
                  </a:lnTo>
                  <a:lnTo>
                    <a:pt x="29548" y="30393"/>
                  </a:lnTo>
                  <a:lnTo>
                    <a:pt x="29548" y="30393"/>
                  </a:lnTo>
                  <a:cubicBezTo>
                    <a:pt x="34923" y="25102"/>
                    <a:pt x="41643" y="21307"/>
                    <a:pt x="49015" y="19398"/>
                  </a:cubicBezTo>
                  <a:lnTo>
                    <a:pt x="53027" y="1398"/>
                  </a:lnTo>
                  <a:lnTo>
                    <a:pt x="66973" y="1398"/>
                  </a:lnTo>
                  <a:lnTo>
                    <a:pt x="70985" y="19398"/>
                  </a:lnTo>
                  <a:lnTo>
                    <a:pt x="70985" y="19398"/>
                  </a:lnTo>
                  <a:cubicBezTo>
                    <a:pt x="78357" y="21307"/>
                    <a:pt x="85077" y="25102"/>
                    <a:pt x="90452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57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COE</a:t>
              </a:r>
              <a:endParaRPr b="1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83" name="Google Shape;1383;p120"/>
            <p:cNvSpPr/>
            <p:nvPr/>
          </p:nvSpPr>
          <p:spPr>
            <a:xfrm>
              <a:off x="2927598" y="2129731"/>
              <a:ext cx="420900" cy="6387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84" name="Google Shape;1384;p120"/>
            <p:cNvSpPr/>
            <p:nvPr/>
          </p:nvSpPr>
          <p:spPr>
            <a:xfrm rot="-10381934">
              <a:off x="4048641" y="2361116"/>
              <a:ext cx="393204" cy="728658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85" name="Google Shape;1385;p120"/>
            <p:cNvSpPr txBox="1"/>
            <p:nvPr/>
          </p:nvSpPr>
          <p:spPr>
            <a:xfrm rot="-5400000">
              <a:off x="-710809" y="2350167"/>
              <a:ext cx="2058600" cy="33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Voice of the Field</a:t>
              </a:r>
              <a:endParaRPr/>
            </a:p>
          </p:txBody>
        </p:sp>
        <p:cxnSp>
          <p:nvCxnSpPr>
            <p:cNvPr id="1386" name="Google Shape;1386;p120"/>
            <p:cNvCxnSpPr/>
            <p:nvPr/>
          </p:nvCxnSpPr>
          <p:spPr>
            <a:xfrm>
              <a:off x="447481" y="1616441"/>
              <a:ext cx="29262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7" name="Google Shape;1387;p120"/>
            <p:cNvSpPr txBox="1"/>
            <p:nvPr/>
          </p:nvSpPr>
          <p:spPr>
            <a:xfrm>
              <a:off x="422134" y="1761903"/>
              <a:ext cx="2676900" cy="17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Complex engagement forms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Lack of collaboration workspace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Limited COE/Field staffing alignment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No systematic visibility into pending work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Inadequate system training &amp; comms.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Limited COE system escalation path</a:t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270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sz="7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88" name="Google Shape;1388;p120"/>
            <p:cNvSpPr txBox="1"/>
            <p:nvPr/>
          </p:nvSpPr>
          <p:spPr>
            <a:xfrm>
              <a:off x="1167276" y="1332989"/>
              <a:ext cx="118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Challenges</a:t>
              </a:r>
              <a:endParaRPr b="1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cxnSp>
          <p:nvCxnSpPr>
            <p:cNvPr id="1389" name="Google Shape;1389;p120"/>
            <p:cNvCxnSpPr/>
            <p:nvPr/>
          </p:nvCxnSpPr>
          <p:spPr>
            <a:xfrm>
              <a:off x="447481" y="3590859"/>
              <a:ext cx="29262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0" name="Google Shape;1390;p120"/>
            <p:cNvCxnSpPr/>
            <p:nvPr/>
          </p:nvCxnSpPr>
          <p:spPr>
            <a:xfrm>
              <a:off x="5703078" y="1616441"/>
              <a:ext cx="29262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1" name="Google Shape;1391;p120"/>
            <p:cNvCxnSpPr/>
            <p:nvPr/>
          </p:nvCxnSpPr>
          <p:spPr>
            <a:xfrm>
              <a:off x="5703078" y="3590859"/>
              <a:ext cx="2926200" cy="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2" name="Google Shape;1392;p120"/>
            <p:cNvSpPr/>
            <p:nvPr/>
          </p:nvSpPr>
          <p:spPr>
            <a:xfrm rot="2370643">
              <a:off x="5392282" y="3237501"/>
              <a:ext cx="306025" cy="306025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20"/>
            <p:cNvSpPr/>
            <p:nvPr/>
          </p:nvSpPr>
          <p:spPr>
            <a:xfrm rot="490189">
              <a:off x="5584447" y="2988793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20"/>
            <p:cNvSpPr/>
            <p:nvPr/>
          </p:nvSpPr>
          <p:spPr>
            <a:xfrm rot="490189">
              <a:off x="4812744" y="1631700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20"/>
            <p:cNvSpPr/>
            <p:nvPr/>
          </p:nvSpPr>
          <p:spPr>
            <a:xfrm rot="490189">
              <a:off x="5082728" y="3145507"/>
              <a:ext cx="306107" cy="306107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AC3E">
                  <a:alpha val="247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20"/>
            <p:cNvSpPr/>
            <p:nvPr/>
          </p:nvSpPr>
          <p:spPr>
            <a:xfrm rot="4731978">
              <a:off x="4241282" y="3177924"/>
              <a:ext cx="306060" cy="306060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20"/>
            <p:cNvSpPr/>
            <p:nvPr/>
          </p:nvSpPr>
          <p:spPr>
            <a:xfrm rot="-1488391">
              <a:off x="4500170" y="1587250"/>
              <a:ext cx="306038" cy="306038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88CE">
                  <a:alpha val="2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20"/>
            <p:cNvSpPr txBox="1"/>
            <p:nvPr/>
          </p:nvSpPr>
          <p:spPr>
            <a:xfrm>
              <a:off x="6034639" y="1761903"/>
              <a:ext cx="2676900" cy="17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Offload work from sales to COE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Real-time sales visibility and status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Improved partnership and collaboration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Live COE feedback tool and statuses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COE Team alignment at VP/DIR level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2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Systems Roadmap and enablement</a:t>
              </a:r>
              <a:endParaRPr sz="9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  <a:p>
              <a:pPr indent="-1270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sz="700">
                <a:solidFill>
                  <a:schemeClr val="dk2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399" name="Google Shape;1399;p120"/>
            <p:cNvSpPr txBox="1"/>
            <p:nvPr/>
          </p:nvSpPr>
          <p:spPr>
            <a:xfrm>
              <a:off x="6500286" y="1328265"/>
              <a:ext cx="133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Outcomes</a:t>
              </a:r>
              <a:endParaRPr b="1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400" name="Google Shape;1400;p120"/>
            <p:cNvGrpSpPr/>
            <p:nvPr/>
          </p:nvGrpSpPr>
          <p:grpSpPr>
            <a:xfrm>
              <a:off x="4509899" y="1789321"/>
              <a:ext cx="1450084" cy="1450084"/>
              <a:chOff x="5213752" y="1923796"/>
              <a:chExt cx="1450084" cy="1450084"/>
            </a:xfrm>
          </p:grpSpPr>
          <p:pic>
            <p:nvPicPr>
              <p:cNvPr id="1401" name="Google Shape;1401;p1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73659" y="2175688"/>
                <a:ext cx="579525" cy="48045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</p:pic>
          <p:grpSp>
            <p:nvGrpSpPr>
              <p:cNvPr id="1402" name="Google Shape;1402;p120"/>
              <p:cNvGrpSpPr/>
              <p:nvPr/>
            </p:nvGrpSpPr>
            <p:grpSpPr>
              <a:xfrm>
                <a:off x="5213752" y="1923796"/>
                <a:ext cx="1450084" cy="1450084"/>
                <a:chOff x="4310400" y="1503013"/>
                <a:chExt cx="1754700" cy="1754700"/>
              </a:xfrm>
            </p:grpSpPr>
            <p:sp>
              <p:nvSpPr>
                <p:cNvPr id="1403" name="Google Shape;1403;p120"/>
                <p:cNvSpPr/>
                <p:nvPr/>
              </p:nvSpPr>
              <p:spPr>
                <a:xfrm>
                  <a:off x="4509821" y="1807828"/>
                  <a:ext cx="1336500" cy="11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9200" lIns="29200" spcFirstLastPara="1" rIns="29200" wrap="square" tIns="292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300">
                    <a:solidFill>
                      <a:schemeClr val="dk1"/>
                    </a:solidFill>
                    <a:latin typeface="Verizon NHG TX"/>
                    <a:ea typeface="Verizon NHG TX"/>
                    <a:cs typeface="Verizon NHG TX"/>
                    <a:sym typeface="Verizon NHG TX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805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Verizon NHG TX"/>
                      <a:ea typeface="Verizon NHG TX"/>
                      <a:cs typeface="Verizon NHG TX"/>
                      <a:sym typeface="Verizon NHG TX"/>
                    </a:rPr>
                    <a:t>Virtual Teaming</a:t>
                  </a:r>
                  <a:endParaRPr/>
                </a:p>
              </p:txBody>
            </p:sp>
            <p:sp>
              <p:nvSpPr>
                <p:cNvPr id="1404" name="Google Shape;1404;p120"/>
                <p:cNvSpPr/>
                <p:nvPr/>
              </p:nvSpPr>
              <p:spPr>
                <a:xfrm>
                  <a:off x="4310400" y="1503013"/>
                  <a:ext cx="1754700" cy="1754700"/>
                </a:xfrm>
                <a:custGeom>
                  <a:rect b="b" l="l" r="r" t="t"/>
                  <a:pathLst>
                    <a:path extrusionOk="0" h="120000" w="120000">
                      <a:moveTo>
                        <a:pt x="85177" y="19133"/>
                      </a:moveTo>
                      <a:lnTo>
                        <a:pt x="94511" y="11300"/>
                      </a:lnTo>
                      <a:lnTo>
                        <a:pt x="101967" y="17557"/>
                      </a:lnTo>
                      <a:lnTo>
                        <a:pt x="95875" y="28109"/>
                      </a:lnTo>
                      <a:lnTo>
                        <a:pt x="95875" y="28109"/>
                      </a:lnTo>
                      <a:cubicBezTo>
                        <a:pt x="100207" y="32983"/>
                        <a:pt x="103501" y="38688"/>
                        <a:pt x="105555" y="44877"/>
                      </a:cubicBezTo>
                      <a:lnTo>
                        <a:pt x="117740" y="44877"/>
                      </a:lnTo>
                      <a:lnTo>
                        <a:pt x="119431" y="54463"/>
                      </a:lnTo>
                      <a:lnTo>
                        <a:pt x="107980" y="58630"/>
                      </a:lnTo>
                      <a:lnTo>
                        <a:pt x="107980" y="58630"/>
                      </a:lnTo>
                      <a:cubicBezTo>
                        <a:pt x="108167" y="65148"/>
                        <a:pt x="107023" y="71636"/>
                        <a:pt x="104618" y="77697"/>
                      </a:cubicBezTo>
                      <a:lnTo>
                        <a:pt x="113953" y="85530"/>
                      </a:lnTo>
                      <a:lnTo>
                        <a:pt x="109086" y="93960"/>
                      </a:lnTo>
                      <a:lnTo>
                        <a:pt x="97636" y="89792"/>
                      </a:lnTo>
                      <a:cubicBezTo>
                        <a:pt x="93588" y="94905"/>
                        <a:pt x="88542" y="99139"/>
                        <a:pt x="82804" y="102237"/>
                      </a:cubicBezTo>
                      <a:lnTo>
                        <a:pt x="84920" y="114237"/>
                      </a:lnTo>
                      <a:lnTo>
                        <a:pt x="75773" y="117566"/>
                      </a:lnTo>
                      <a:lnTo>
                        <a:pt x="69681" y="107014"/>
                      </a:lnTo>
                      <a:lnTo>
                        <a:pt x="69681" y="107014"/>
                      </a:lnTo>
                      <a:cubicBezTo>
                        <a:pt x="63294" y="108329"/>
                        <a:pt x="56706" y="108329"/>
                        <a:pt x="50319" y="107014"/>
                      </a:cubicBezTo>
                      <a:lnTo>
                        <a:pt x="44227" y="117566"/>
                      </a:lnTo>
                      <a:lnTo>
                        <a:pt x="35080" y="114237"/>
                      </a:lnTo>
                      <a:lnTo>
                        <a:pt x="37196" y="102237"/>
                      </a:lnTo>
                      <a:lnTo>
                        <a:pt x="37196" y="102237"/>
                      </a:lnTo>
                      <a:cubicBezTo>
                        <a:pt x="31458" y="99139"/>
                        <a:pt x="26412" y="94905"/>
                        <a:pt x="22364" y="89792"/>
                      </a:cubicBezTo>
                      <a:lnTo>
                        <a:pt x="10914" y="93960"/>
                      </a:lnTo>
                      <a:lnTo>
                        <a:pt x="6047" y="85530"/>
                      </a:lnTo>
                      <a:lnTo>
                        <a:pt x="15382" y="77697"/>
                      </a:lnTo>
                      <a:lnTo>
                        <a:pt x="15382" y="77697"/>
                      </a:lnTo>
                      <a:cubicBezTo>
                        <a:pt x="12977" y="71636"/>
                        <a:pt x="11833" y="65148"/>
                        <a:pt x="12020" y="58630"/>
                      </a:cubicBezTo>
                      <a:lnTo>
                        <a:pt x="569" y="54463"/>
                      </a:lnTo>
                      <a:lnTo>
                        <a:pt x="2260" y="44877"/>
                      </a:lnTo>
                      <a:lnTo>
                        <a:pt x="14445" y="44877"/>
                      </a:lnTo>
                      <a:lnTo>
                        <a:pt x="14445" y="44877"/>
                      </a:lnTo>
                      <a:cubicBezTo>
                        <a:pt x="16499" y="38688"/>
                        <a:pt x="19793" y="32983"/>
                        <a:pt x="24125" y="28109"/>
                      </a:cubicBezTo>
                      <a:lnTo>
                        <a:pt x="18033" y="17557"/>
                      </a:lnTo>
                      <a:lnTo>
                        <a:pt x="25489" y="11300"/>
                      </a:lnTo>
                      <a:lnTo>
                        <a:pt x="34823" y="19133"/>
                      </a:lnTo>
                      <a:lnTo>
                        <a:pt x="34823" y="19133"/>
                      </a:lnTo>
                      <a:cubicBezTo>
                        <a:pt x="40375" y="15712"/>
                        <a:pt x="46566" y="13459"/>
                        <a:pt x="53017" y="12511"/>
                      </a:cubicBezTo>
                      <a:lnTo>
                        <a:pt x="55133" y="511"/>
                      </a:lnTo>
                      <a:lnTo>
                        <a:pt x="64867" y="511"/>
                      </a:lnTo>
                      <a:lnTo>
                        <a:pt x="66983" y="12511"/>
                      </a:lnTo>
                      <a:lnTo>
                        <a:pt x="66983" y="12511"/>
                      </a:lnTo>
                      <a:cubicBezTo>
                        <a:pt x="73434" y="13459"/>
                        <a:pt x="79625" y="15712"/>
                        <a:pt x="85177" y="191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71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Verizon NHG TX"/>
                      <a:ea typeface="Verizon NHG TX"/>
                      <a:cs typeface="Verizon NHG TX"/>
                      <a:sym typeface="Verizon NHG TX"/>
                    </a:rPr>
                    <a:t>Virtual Teaming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21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Templates</a:t>
            </a:r>
            <a:endParaRPr/>
          </a:p>
        </p:txBody>
      </p:sp>
      <p:sp>
        <p:nvSpPr>
          <p:cNvPr id="1411" name="Google Shape;1411;p12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22"/>
          <p:cNvSpPr/>
          <p:nvPr/>
        </p:nvSpPr>
        <p:spPr>
          <a:xfrm>
            <a:off x="7620900" y="2747138"/>
            <a:ext cx="421200" cy="421200"/>
          </a:xfrm>
          <a:prstGeom prst="ellipse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2B1E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18" name="Google Shape;1418;p122"/>
          <p:cNvSpPr/>
          <p:nvPr/>
        </p:nvSpPr>
        <p:spPr>
          <a:xfrm>
            <a:off x="7620891" y="2131307"/>
            <a:ext cx="421200" cy="421200"/>
          </a:xfrm>
          <a:prstGeom prst="pie">
            <a:avLst>
              <a:gd fmla="val 5396556" name="adj1"/>
              <a:gd fmla="val 1620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19" name="Google Shape;1419;p122"/>
          <p:cNvSpPr/>
          <p:nvPr/>
        </p:nvSpPr>
        <p:spPr>
          <a:xfrm>
            <a:off x="7049775" y="1093175"/>
            <a:ext cx="1637100" cy="26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22"/>
          <p:cNvSpPr/>
          <p:nvPr/>
        </p:nvSpPr>
        <p:spPr>
          <a:xfrm>
            <a:off x="4544200" y="1093175"/>
            <a:ext cx="2505600" cy="26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22"/>
          <p:cNvSpPr/>
          <p:nvPr/>
        </p:nvSpPr>
        <p:spPr>
          <a:xfrm>
            <a:off x="2396400" y="1091625"/>
            <a:ext cx="2166000" cy="26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2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3" name="Google Shape;1423;p122"/>
          <p:cNvSpPr txBox="1"/>
          <p:nvPr>
            <p:ph type="title"/>
          </p:nvPr>
        </p:nvSpPr>
        <p:spPr>
          <a:xfrm>
            <a:off x="457200" y="590550"/>
            <a:ext cx="7086600" cy="3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Initiatives &amp; Priorities. </a:t>
            </a:r>
            <a:endParaRPr/>
          </a:p>
        </p:txBody>
      </p:sp>
      <p:sp>
        <p:nvSpPr>
          <p:cNvPr id="1424" name="Google Shape;1424;p122"/>
          <p:cNvSpPr txBox="1"/>
          <p:nvPr/>
        </p:nvSpPr>
        <p:spPr>
          <a:xfrm>
            <a:off x="990600" y="1392075"/>
            <a:ext cx="14058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4792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I2B Fios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Inbound Telesales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Hybrid R2B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Telesales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I2B &amp; 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Channel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Data Centralization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25" name="Google Shape;1425;p122"/>
          <p:cNvSpPr txBox="1"/>
          <p:nvPr/>
        </p:nvSpPr>
        <p:spPr>
          <a:xfrm>
            <a:off x="2767400" y="1053863"/>
            <a:ext cx="1405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Financial Review</a:t>
            </a:r>
            <a:endParaRPr b="1" sz="11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26" name="Google Shape;1426;p122"/>
          <p:cNvSpPr txBox="1"/>
          <p:nvPr/>
        </p:nvSpPr>
        <p:spPr>
          <a:xfrm>
            <a:off x="5142600" y="1053863"/>
            <a:ext cx="1405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Key Highlights</a:t>
            </a:r>
            <a:endParaRPr b="1" sz="11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27" name="Google Shape;1427;p122"/>
          <p:cNvSpPr txBox="1"/>
          <p:nvPr/>
        </p:nvSpPr>
        <p:spPr>
          <a:xfrm>
            <a:off x="7128600" y="1055400"/>
            <a:ext cx="1405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Level of Effort</a:t>
            </a:r>
            <a:endParaRPr b="1" sz="11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428" name="Google Shape;142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50" y="1356061"/>
            <a:ext cx="655500" cy="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00" y="2040413"/>
            <a:ext cx="544600" cy="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019" y="2733054"/>
            <a:ext cx="490825" cy="49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00" y="2661638"/>
            <a:ext cx="265500" cy="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437" y="3300550"/>
            <a:ext cx="568012" cy="568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3" name="Google Shape;1433;p122"/>
          <p:cNvGrpSpPr/>
          <p:nvPr/>
        </p:nvGrpSpPr>
        <p:grpSpPr>
          <a:xfrm>
            <a:off x="591780" y="3997631"/>
            <a:ext cx="441307" cy="421220"/>
            <a:chOff x="7529223" y="2224180"/>
            <a:chExt cx="236994" cy="226098"/>
          </a:xfrm>
        </p:grpSpPr>
        <p:sp>
          <p:nvSpPr>
            <p:cNvPr id="1434" name="Google Shape;1434;p122"/>
            <p:cNvSpPr/>
            <p:nvPr/>
          </p:nvSpPr>
          <p:spPr>
            <a:xfrm>
              <a:off x="7544205" y="2359022"/>
              <a:ext cx="149824" cy="68101"/>
            </a:xfrm>
            <a:custGeom>
              <a:rect b="b" l="l" r="r" t="t"/>
              <a:pathLst>
                <a:path extrusionOk="0" h="68101" w="149824">
                  <a:moveTo>
                    <a:pt x="77636" y="0"/>
                  </a:moveTo>
                  <a:cubicBezTo>
                    <a:pt x="36775" y="0"/>
                    <a:pt x="2724" y="29965"/>
                    <a:pt x="0" y="68102"/>
                  </a:cubicBezTo>
                  <a:lnTo>
                    <a:pt x="103515" y="68102"/>
                  </a:lnTo>
                  <a:lnTo>
                    <a:pt x="83084" y="46309"/>
                  </a:lnTo>
                  <a:lnTo>
                    <a:pt x="113049" y="17706"/>
                  </a:lnTo>
                  <a:lnTo>
                    <a:pt x="145738" y="51757"/>
                  </a:lnTo>
                  <a:lnTo>
                    <a:pt x="149824" y="47671"/>
                  </a:lnTo>
                  <a:cubicBezTo>
                    <a:pt x="138928" y="19069"/>
                    <a:pt x="110325" y="0"/>
                    <a:pt x="7763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35" name="Google Shape;1435;p122"/>
            <p:cNvSpPr/>
            <p:nvPr/>
          </p:nvSpPr>
          <p:spPr>
            <a:xfrm>
              <a:off x="7579618" y="2239162"/>
              <a:ext cx="81722" cy="81722"/>
            </a:xfrm>
            <a:custGeom>
              <a:rect b="b" l="l" r="r" t="t"/>
              <a:pathLst>
                <a:path extrusionOk="0" h="81722" w="81722">
                  <a:moveTo>
                    <a:pt x="81722" y="40861"/>
                  </a:moveTo>
                  <a:cubicBezTo>
                    <a:pt x="81722" y="63428"/>
                    <a:pt x="63428" y="81722"/>
                    <a:pt x="40861" y="81722"/>
                  </a:cubicBezTo>
                  <a:cubicBezTo>
                    <a:pt x="18294" y="81722"/>
                    <a:pt x="0" y="63428"/>
                    <a:pt x="0" y="40861"/>
                  </a:cubicBezTo>
                  <a:cubicBezTo>
                    <a:pt x="0" y="18294"/>
                    <a:pt x="18294" y="0"/>
                    <a:pt x="40861" y="0"/>
                  </a:cubicBezTo>
                  <a:cubicBezTo>
                    <a:pt x="63428" y="0"/>
                    <a:pt x="81722" y="18294"/>
                    <a:pt x="81722" y="4086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36" name="Google Shape;1436;p122"/>
            <p:cNvSpPr/>
            <p:nvPr/>
          </p:nvSpPr>
          <p:spPr>
            <a:xfrm>
              <a:off x="7564636" y="2224180"/>
              <a:ext cx="111687" cy="111687"/>
            </a:xfrm>
            <a:custGeom>
              <a:rect b="b" l="l" r="r" t="t"/>
              <a:pathLst>
                <a:path extrusionOk="0" h="111687" w="111687">
                  <a:moveTo>
                    <a:pt x="55844" y="111687"/>
                  </a:moveTo>
                  <a:cubicBezTo>
                    <a:pt x="87170" y="111687"/>
                    <a:pt x="111687" y="85808"/>
                    <a:pt x="111687" y="55844"/>
                  </a:cubicBezTo>
                  <a:cubicBezTo>
                    <a:pt x="111687" y="25879"/>
                    <a:pt x="87170" y="0"/>
                    <a:pt x="55844" y="0"/>
                  </a:cubicBezTo>
                  <a:cubicBezTo>
                    <a:pt x="24517" y="0"/>
                    <a:pt x="0" y="25879"/>
                    <a:pt x="0" y="55844"/>
                  </a:cubicBezTo>
                  <a:cubicBezTo>
                    <a:pt x="0" y="85808"/>
                    <a:pt x="25879" y="111687"/>
                    <a:pt x="55844" y="111687"/>
                  </a:cubicBezTo>
                  <a:close/>
                  <a:moveTo>
                    <a:pt x="55844" y="14982"/>
                  </a:moveTo>
                  <a:cubicBezTo>
                    <a:pt x="78998" y="14982"/>
                    <a:pt x="96705" y="32689"/>
                    <a:pt x="96705" y="55844"/>
                  </a:cubicBezTo>
                  <a:cubicBezTo>
                    <a:pt x="96705" y="78998"/>
                    <a:pt x="78998" y="96705"/>
                    <a:pt x="55844" y="96705"/>
                  </a:cubicBezTo>
                  <a:cubicBezTo>
                    <a:pt x="32689" y="96705"/>
                    <a:pt x="14982" y="78998"/>
                    <a:pt x="14982" y="55844"/>
                  </a:cubicBezTo>
                  <a:cubicBezTo>
                    <a:pt x="14982" y="32689"/>
                    <a:pt x="34051" y="14982"/>
                    <a:pt x="55844" y="14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37" name="Google Shape;1437;p122"/>
            <p:cNvSpPr/>
            <p:nvPr/>
          </p:nvSpPr>
          <p:spPr>
            <a:xfrm>
              <a:off x="7529223" y="2344039"/>
              <a:ext cx="175703" cy="96704"/>
            </a:xfrm>
            <a:custGeom>
              <a:rect b="b" l="l" r="r" t="t"/>
              <a:pathLst>
                <a:path extrusionOk="0" h="96704" w="175703">
                  <a:moveTo>
                    <a:pt x="14982" y="83084"/>
                  </a:moveTo>
                  <a:cubicBezTo>
                    <a:pt x="17707" y="44947"/>
                    <a:pt x="51757" y="14982"/>
                    <a:pt x="92619" y="14982"/>
                  </a:cubicBezTo>
                  <a:cubicBezTo>
                    <a:pt x="125308" y="14982"/>
                    <a:pt x="153910" y="34051"/>
                    <a:pt x="164807" y="61292"/>
                  </a:cubicBezTo>
                  <a:lnTo>
                    <a:pt x="175703" y="49033"/>
                  </a:lnTo>
                  <a:cubicBezTo>
                    <a:pt x="162083" y="20431"/>
                    <a:pt x="129394" y="0"/>
                    <a:pt x="92619" y="0"/>
                  </a:cubicBezTo>
                  <a:cubicBezTo>
                    <a:pt x="40861" y="0"/>
                    <a:pt x="0" y="39499"/>
                    <a:pt x="0" y="87170"/>
                  </a:cubicBezTo>
                  <a:cubicBezTo>
                    <a:pt x="0" y="87170"/>
                    <a:pt x="0" y="92619"/>
                    <a:pt x="1362" y="95343"/>
                  </a:cubicBezTo>
                  <a:lnTo>
                    <a:pt x="133480" y="96705"/>
                  </a:lnTo>
                  <a:lnTo>
                    <a:pt x="119859" y="83084"/>
                  </a:lnTo>
                  <a:lnTo>
                    <a:pt x="14982" y="830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38" name="Google Shape;1438;p122"/>
            <p:cNvSpPr/>
            <p:nvPr/>
          </p:nvSpPr>
          <p:spPr>
            <a:xfrm>
              <a:off x="7646358" y="2360384"/>
              <a:ext cx="119859" cy="89894"/>
            </a:xfrm>
            <a:custGeom>
              <a:rect b="b" l="l" r="r" t="t"/>
              <a:pathLst>
                <a:path extrusionOk="0" h="89894" w="119859">
                  <a:moveTo>
                    <a:pt x="0" y="44947"/>
                  </a:moveTo>
                  <a:lnTo>
                    <a:pt x="10896" y="34051"/>
                  </a:lnTo>
                  <a:lnTo>
                    <a:pt x="43585" y="68102"/>
                  </a:lnTo>
                  <a:lnTo>
                    <a:pt x="108963" y="0"/>
                  </a:lnTo>
                  <a:lnTo>
                    <a:pt x="119859" y="10896"/>
                  </a:lnTo>
                  <a:lnTo>
                    <a:pt x="43585" y="89895"/>
                  </a:lnTo>
                  <a:lnTo>
                    <a:pt x="0" y="449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39" name="Google Shape;1439;p122"/>
            <p:cNvSpPr/>
            <p:nvPr/>
          </p:nvSpPr>
          <p:spPr>
            <a:xfrm>
              <a:off x="7646358" y="2360384"/>
              <a:ext cx="119859" cy="89894"/>
            </a:xfrm>
            <a:custGeom>
              <a:rect b="b" l="l" r="r" t="t"/>
              <a:pathLst>
                <a:path extrusionOk="0" h="89894" w="119859">
                  <a:moveTo>
                    <a:pt x="119859" y="10896"/>
                  </a:moveTo>
                  <a:lnTo>
                    <a:pt x="108963" y="0"/>
                  </a:lnTo>
                  <a:lnTo>
                    <a:pt x="43585" y="68102"/>
                  </a:lnTo>
                  <a:lnTo>
                    <a:pt x="10896" y="34051"/>
                  </a:lnTo>
                  <a:lnTo>
                    <a:pt x="0" y="44947"/>
                  </a:lnTo>
                  <a:lnTo>
                    <a:pt x="43585" y="89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440" name="Google Shape;1440;p122"/>
          <p:cNvSpPr/>
          <p:nvPr/>
        </p:nvSpPr>
        <p:spPr>
          <a:xfrm>
            <a:off x="457200" y="2021425"/>
            <a:ext cx="82296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22"/>
          <p:cNvSpPr/>
          <p:nvPr/>
        </p:nvSpPr>
        <p:spPr>
          <a:xfrm>
            <a:off x="457200" y="2614175"/>
            <a:ext cx="82296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22"/>
          <p:cNvSpPr/>
          <p:nvPr/>
        </p:nvSpPr>
        <p:spPr>
          <a:xfrm>
            <a:off x="457200" y="3253088"/>
            <a:ext cx="82296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22"/>
          <p:cNvSpPr/>
          <p:nvPr/>
        </p:nvSpPr>
        <p:spPr>
          <a:xfrm>
            <a:off x="457200" y="3923938"/>
            <a:ext cx="82296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22"/>
          <p:cNvSpPr/>
          <p:nvPr/>
        </p:nvSpPr>
        <p:spPr>
          <a:xfrm>
            <a:off x="457200" y="1354025"/>
            <a:ext cx="82296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22"/>
          <p:cNvSpPr/>
          <p:nvPr/>
        </p:nvSpPr>
        <p:spPr>
          <a:xfrm rot="5400000">
            <a:off x="793800" y="2956625"/>
            <a:ext cx="32235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22"/>
          <p:cNvSpPr/>
          <p:nvPr/>
        </p:nvSpPr>
        <p:spPr>
          <a:xfrm rot="5400000">
            <a:off x="2941600" y="2959725"/>
            <a:ext cx="32235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22"/>
          <p:cNvSpPr/>
          <p:nvPr/>
        </p:nvSpPr>
        <p:spPr>
          <a:xfrm rot="5400000">
            <a:off x="5447175" y="2969338"/>
            <a:ext cx="3223500" cy="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22"/>
          <p:cNvSpPr txBox="1"/>
          <p:nvPr/>
        </p:nvSpPr>
        <p:spPr>
          <a:xfrm>
            <a:off x="3355575" y="1517200"/>
            <a:ext cx="111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2020-2021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Revenue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49" name="Google Shape;1449;p122"/>
          <p:cNvSpPr txBox="1"/>
          <p:nvPr/>
        </p:nvSpPr>
        <p:spPr>
          <a:xfrm>
            <a:off x="2580600" y="1568350"/>
            <a:ext cx="1013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izon NHG TX"/>
                <a:ea typeface="Verizon NHG TX"/>
                <a:cs typeface="Verizon NHG TX"/>
                <a:sym typeface="Verizon NHG TX"/>
              </a:rPr>
              <a:t>$23M</a:t>
            </a:r>
            <a:endParaRPr b="1" sz="2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0" name="Google Shape;1450;p122"/>
          <p:cNvSpPr txBox="1"/>
          <p:nvPr/>
        </p:nvSpPr>
        <p:spPr>
          <a:xfrm>
            <a:off x="3355575" y="2134450"/>
            <a:ext cx="111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2020-2021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Revenue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1" name="Google Shape;1451;p122"/>
          <p:cNvSpPr txBox="1"/>
          <p:nvPr/>
        </p:nvSpPr>
        <p:spPr>
          <a:xfrm>
            <a:off x="2580600" y="2185600"/>
            <a:ext cx="1013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izon NHG TX"/>
                <a:ea typeface="Verizon NHG TX"/>
                <a:cs typeface="Verizon NHG TX"/>
                <a:sym typeface="Verizon NHG TX"/>
              </a:rPr>
              <a:t>$23M</a:t>
            </a:r>
            <a:endParaRPr b="1" sz="2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2" name="Google Shape;1452;p122"/>
          <p:cNvSpPr txBox="1"/>
          <p:nvPr/>
        </p:nvSpPr>
        <p:spPr>
          <a:xfrm>
            <a:off x="3355575" y="2750288"/>
            <a:ext cx="111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2020-2021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Revenue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3" name="Google Shape;1453;p122"/>
          <p:cNvSpPr txBox="1"/>
          <p:nvPr/>
        </p:nvSpPr>
        <p:spPr>
          <a:xfrm>
            <a:off x="2580600" y="2801438"/>
            <a:ext cx="1013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izon NHG TX"/>
                <a:ea typeface="Verizon NHG TX"/>
                <a:cs typeface="Verizon NHG TX"/>
                <a:sym typeface="Verizon NHG TX"/>
              </a:rPr>
              <a:t>$35M</a:t>
            </a:r>
            <a:endParaRPr b="1" sz="2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4" name="Google Shape;1454;p122"/>
          <p:cNvSpPr txBox="1"/>
          <p:nvPr/>
        </p:nvSpPr>
        <p:spPr>
          <a:xfrm>
            <a:off x="3355575" y="3405175"/>
            <a:ext cx="111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2020-2021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Verizon NHG TX"/>
                <a:ea typeface="Verizon NHG TX"/>
                <a:cs typeface="Verizon NHG TX"/>
                <a:sym typeface="Verizon NHG TX"/>
              </a:rPr>
              <a:t>Revenue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5" name="Google Shape;1455;p122"/>
          <p:cNvSpPr txBox="1"/>
          <p:nvPr/>
        </p:nvSpPr>
        <p:spPr>
          <a:xfrm>
            <a:off x="2580600" y="3456325"/>
            <a:ext cx="1013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izon NHG TX"/>
                <a:ea typeface="Verizon NHG TX"/>
                <a:cs typeface="Verizon NHG TX"/>
                <a:sym typeface="Verizon NHG TX"/>
              </a:rPr>
              <a:t>$13M</a:t>
            </a:r>
            <a:endParaRPr b="1" sz="2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6" name="Google Shape;1456;p122"/>
          <p:cNvSpPr txBox="1"/>
          <p:nvPr/>
        </p:nvSpPr>
        <p:spPr>
          <a:xfrm>
            <a:off x="3355575" y="4076025"/>
            <a:ext cx="134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2020-2021</a:t>
            </a:r>
            <a:endParaRPr sz="10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Revenue + HC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7" name="Google Shape;1457;p122"/>
          <p:cNvSpPr txBox="1"/>
          <p:nvPr/>
        </p:nvSpPr>
        <p:spPr>
          <a:xfrm>
            <a:off x="2580600" y="4127175"/>
            <a:ext cx="1154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izon NHG TX"/>
                <a:ea typeface="Verizon NHG TX"/>
                <a:cs typeface="Verizon NHG TX"/>
                <a:sym typeface="Verizon NHG TX"/>
              </a:rPr>
              <a:t>$15M</a:t>
            </a:r>
            <a:endParaRPr b="1" sz="2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8" name="Google Shape;1458;p122"/>
          <p:cNvSpPr txBox="1"/>
          <p:nvPr/>
        </p:nvSpPr>
        <p:spPr>
          <a:xfrm>
            <a:off x="4599050" y="1337425"/>
            <a:ext cx="237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Deliver war room.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Enable new customer acq.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Implement chat &amp; ISPU</a:t>
            </a:r>
            <a:endParaRPr sz="700"/>
          </a:p>
        </p:txBody>
      </p:sp>
      <p:sp>
        <p:nvSpPr>
          <p:cNvPr id="1459" name="Google Shape;1459;p122"/>
          <p:cNvSpPr txBox="1"/>
          <p:nvPr/>
        </p:nvSpPr>
        <p:spPr>
          <a:xfrm>
            <a:off x="4599050" y="1974375"/>
            <a:ext cx="237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2.0 compensation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Built in redundancy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IVR transformation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0" name="Google Shape;1460;p122"/>
          <p:cNvSpPr txBox="1"/>
          <p:nvPr/>
        </p:nvSpPr>
        <p:spPr>
          <a:xfrm>
            <a:off x="4599050" y="2585000"/>
            <a:ext cx="260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1-9 territory &amp; ecode assignment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Rep alignment by store volume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Telesales burst staffing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1" name="Google Shape;1461;p122"/>
          <p:cNvSpPr txBox="1"/>
          <p:nvPr/>
        </p:nvSpPr>
        <p:spPr>
          <a:xfrm>
            <a:off x="4599050" y="3253075"/>
            <a:ext cx="260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Digital enablement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Distribution expansion &amp; leadership alignment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comp &amp; store merchandising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2" name="Google Shape;1462;p122"/>
          <p:cNvSpPr txBox="1"/>
          <p:nvPr/>
        </p:nvSpPr>
        <p:spPr>
          <a:xfrm>
            <a:off x="4599050" y="3955375"/>
            <a:ext cx="248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Nationalization &amp; virtualization of pre-sales support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Clear, executable targets for strategic product growth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016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Char char="➔"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Operational efficiencies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3" name="Google Shape;1463;p122"/>
          <p:cNvSpPr/>
          <p:nvPr/>
        </p:nvSpPr>
        <p:spPr>
          <a:xfrm>
            <a:off x="7620902" y="4110888"/>
            <a:ext cx="421200" cy="421200"/>
          </a:xfrm>
          <a:prstGeom prst="pie">
            <a:avLst>
              <a:gd fmla="val 10783740" name="adj1"/>
              <a:gd fmla="val 1620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4" name="Google Shape;1464;p122"/>
          <p:cNvSpPr/>
          <p:nvPr/>
        </p:nvSpPr>
        <p:spPr>
          <a:xfrm>
            <a:off x="7620891" y="3408570"/>
            <a:ext cx="421200" cy="421200"/>
          </a:xfrm>
          <a:prstGeom prst="pie">
            <a:avLst>
              <a:gd fmla="val 5396556" name="adj1"/>
              <a:gd fmla="val 1620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5" name="Google Shape;1465;p122"/>
          <p:cNvSpPr/>
          <p:nvPr/>
        </p:nvSpPr>
        <p:spPr>
          <a:xfrm>
            <a:off x="7620891" y="2131307"/>
            <a:ext cx="421200" cy="421200"/>
          </a:xfrm>
          <a:prstGeom prst="ellipse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2B1E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6" name="Google Shape;1466;p122"/>
          <p:cNvSpPr/>
          <p:nvPr/>
        </p:nvSpPr>
        <p:spPr>
          <a:xfrm>
            <a:off x="7620902" y="4110888"/>
            <a:ext cx="421200" cy="421200"/>
          </a:xfrm>
          <a:prstGeom prst="ellipse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2B1E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7" name="Google Shape;1467;p122"/>
          <p:cNvSpPr/>
          <p:nvPr/>
        </p:nvSpPr>
        <p:spPr>
          <a:xfrm>
            <a:off x="7620891" y="3408570"/>
            <a:ext cx="421200" cy="421200"/>
          </a:xfrm>
          <a:prstGeom prst="ellipse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2B1E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8" name="Google Shape;1468;p122"/>
          <p:cNvSpPr/>
          <p:nvPr/>
        </p:nvSpPr>
        <p:spPr>
          <a:xfrm>
            <a:off x="7620900" y="1479438"/>
            <a:ext cx="421200" cy="421200"/>
          </a:xfrm>
          <a:prstGeom prst="ellipse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2B1E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Google Shape;1474;p1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75" y="1365700"/>
            <a:ext cx="1983472" cy="10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1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0" y="1365700"/>
            <a:ext cx="1983474" cy="1077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123"/>
          <p:cNvSpPr/>
          <p:nvPr/>
        </p:nvSpPr>
        <p:spPr>
          <a:xfrm rot="5400000">
            <a:off x="2317800" y="-621775"/>
            <a:ext cx="292200" cy="3966300"/>
          </a:xfrm>
          <a:prstGeom prst="leftBracket">
            <a:avLst>
              <a:gd fmla="val 0" name="adj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77" name="Google Shape;1477;p12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8" name="Google Shape;1478;p123"/>
          <p:cNvSpPr txBox="1"/>
          <p:nvPr>
            <p:ph type="title"/>
          </p:nvPr>
        </p:nvSpPr>
        <p:spPr>
          <a:xfrm>
            <a:off x="457200" y="590550"/>
            <a:ext cx="7086600" cy="3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our distribution capacity. </a:t>
            </a:r>
            <a:endParaRPr/>
          </a:p>
        </p:txBody>
      </p:sp>
      <p:sp>
        <p:nvSpPr>
          <p:cNvPr id="1479" name="Google Shape;1479;p123"/>
          <p:cNvSpPr txBox="1"/>
          <p:nvPr/>
        </p:nvSpPr>
        <p:spPr>
          <a:xfrm>
            <a:off x="7157225" y="4690425"/>
            <a:ext cx="11973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Verizon NHG TX"/>
                <a:ea typeface="Verizon NHG TX"/>
                <a:cs typeface="Verizon NHG TX"/>
                <a:sym typeface="Verizon NHG TX"/>
              </a:rPr>
              <a:t>*FTE excludes management</a:t>
            </a:r>
            <a:endParaRPr sz="5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80" name="Google Shape;1480;p123"/>
          <p:cNvSpPr txBox="1"/>
          <p:nvPr/>
        </p:nvSpPr>
        <p:spPr>
          <a:xfrm>
            <a:off x="4562175" y="955813"/>
            <a:ext cx="162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Verizon NHG TX"/>
                <a:ea typeface="Verizon NHG TX"/>
                <a:cs typeface="Verizon NHG TX"/>
                <a:sym typeface="Verizon NHG TX"/>
              </a:rPr>
              <a:t>Channel Performance (K)</a:t>
            </a:r>
            <a:endParaRPr b="1"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481" name="Google Shape;1481;p123"/>
          <p:cNvCxnSpPr/>
          <p:nvPr/>
        </p:nvCxnSpPr>
        <p:spPr>
          <a:xfrm>
            <a:off x="4562175" y="1001138"/>
            <a:ext cx="0" cy="3750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123"/>
          <p:cNvSpPr/>
          <p:nvPr/>
        </p:nvSpPr>
        <p:spPr>
          <a:xfrm rot="5400000">
            <a:off x="2337400" y="903800"/>
            <a:ext cx="186000" cy="4068600"/>
          </a:xfrm>
          <a:prstGeom prst="leftBracket">
            <a:avLst>
              <a:gd fmla="val 0" name="adj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83" name="Google Shape;1483;p123"/>
          <p:cNvSpPr txBox="1"/>
          <p:nvPr/>
        </p:nvSpPr>
        <p:spPr>
          <a:xfrm>
            <a:off x="1558750" y="2734850"/>
            <a:ext cx="17838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Verizon NHG TX"/>
                <a:ea typeface="Verizon NHG TX"/>
                <a:cs typeface="Verizon NHG TX"/>
                <a:sym typeface="Verizon NHG TX"/>
              </a:rPr>
              <a:t>Channel Mix</a:t>
            </a:r>
            <a:endParaRPr b="1" sz="1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84" name="Google Shape;1484;p123"/>
          <p:cNvSpPr/>
          <p:nvPr/>
        </p:nvSpPr>
        <p:spPr>
          <a:xfrm>
            <a:off x="3070087" y="2749061"/>
            <a:ext cx="275646" cy="254206"/>
          </a:xfrm>
          <a:custGeom>
            <a:rect b="b" l="l" r="r" t="t"/>
            <a:pathLst>
              <a:path extrusionOk="0" h="269715" w="292463">
                <a:moveTo>
                  <a:pt x="237220" y="105612"/>
                </a:moveTo>
                <a:lnTo>
                  <a:pt x="292463" y="76365"/>
                </a:lnTo>
                <a:lnTo>
                  <a:pt x="146232" y="0"/>
                </a:lnTo>
                <a:lnTo>
                  <a:pt x="0" y="77990"/>
                </a:lnTo>
                <a:lnTo>
                  <a:pt x="53618" y="107236"/>
                </a:lnTo>
                <a:lnTo>
                  <a:pt x="0" y="134858"/>
                </a:lnTo>
                <a:lnTo>
                  <a:pt x="53618" y="164104"/>
                </a:lnTo>
                <a:lnTo>
                  <a:pt x="0" y="191726"/>
                </a:lnTo>
                <a:lnTo>
                  <a:pt x="142982" y="269716"/>
                </a:lnTo>
                <a:lnTo>
                  <a:pt x="290838" y="191726"/>
                </a:lnTo>
                <a:lnTo>
                  <a:pt x="237220" y="164104"/>
                </a:lnTo>
                <a:lnTo>
                  <a:pt x="292463" y="133233"/>
                </a:lnTo>
                <a:lnTo>
                  <a:pt x="237220" y="105612"/>
                </a:lnTo>
                <a:close/>
                <a:moveTo>
                  <a:pt x="38995" y="77990"/>
                </a:moveTo>
                <a:lnTo>
                  <a:pt x="146232" y="21122"/>
                </a:lnTo>
                <a:lnTo>
                  <a:pt x="253468" y="76365"/>
                </a:lnTo>
                <a:lnTo>
                  <a:pt x="219347" y="94238"/>
                </a:lnTo>
                <a:lnTo>
                  <a:pt x="209598" y="99112"/>
                </a:lnTo>
                <a:lnTo>
                  <a:pt x="199850" y="103987"/>
                </a:lnTo>
                <a:lnTo>
                  <a:pt x="165729" y="121860"/>
                </a:lnTo>
                <a:lnTo>
                  <a:pt x="154355" y="129984"/>
                </a:lnTo>
                <a:lnTo>
                  <a:pt x="144607" y="134858"/>
                </a:lnTo>
                <a:lnTo>
                  <a:pt x="134858" y="129984"/>
                </a:lnTo>
                <a:lnTo>
                  <a:pt x="125109" y="125109"/>
                </a:lnTo>
                <a:lnTo>
                  <a:pt x="92613" y="107236"/>
                </a:lnTo>
                <a:lnTo>
                  <a:pt x="82865" y="100737"/>
                </a:lnTo>
                <a:lnTo>
                  <a:pt x="73116" y="95863"/>
                </a:lnTo>
                <a:lnTo>
                  <a:pt x="38995" y="77990"/>
                </a:lnTo>
                <a:close/>
                <a:moveTo>
                  <a:pt x="253468" y="190101"/>
                </a:moveTo>
                <a:lnTo>
                  <a:pt x="144607" y="248594"/>
                </a:lnTo>
                <a:lnTo>
                  <a:pt x="38995" y="191726"/>
                </a:lnTo>
                <a:lnTo>
                  <a:pt x="73116" y="173853"/>
                </a:lnTo>
                <a:lnTo>
                  <a:pt x="144607" y="212848"/>
                </a:lnTo>
                <a:lnTo>
                  <a:pt x="219347" y="173853"/>
                </a:lnTo>
                <a:lnTo>
                  <a:pt x="253468" y="190101"/>
                </a:lnTo>
                <a:close/>
                <a:moveTo>
                  <a:pt x="217722" y="152731"/>
                </a:moveTo>
                <a:lnTo>
                  <a:pt x="207974" y="157605"/>
                </a:lnTo>
                <a:lnTo>
                  <a:pt x="198225" y="162479"/>
                </a:lnTo>
                <a:lnTo>
                  <a:pt x="142982" y="191726"/>
                </a:lnTo>
                <a:lnTo>
                  <a:pt x="90988" y="164104"/>
                </a:lnTo>
                <a:lnTo>
                  <a:pt x="81240" y="159230"/>
                </a:lnTo>
                <a:lnTo>
                  <a:pt x="71491" y="154355"/>
                </a:lnTo>
                <a:lnTo>
                  <a:pt x="38995" y="134858"/>
                </a:lnTo>
                <a:lnTo>
                  <a:pt x="73116" y="116985"/>
                </a:lnTo>
                <a:lnTo>
                  <a:pt x="107236" y="134858"/>
                </a:lnTo>
                <a:lnTo>
                  <a:pt x="116985" y="139732"/>
                </a:lnTo>
                <a:lnTo>
                  <a:pt x="126734" y="144607"/>
                </a:lnTo>
                <a:lnTo>
                  <a:pt x="144607" y="154355"/>
                </a:lnTo>
                <a:lnTo>
                  <a:pt x="164104" y="142982"/>
                </a:lnTo>
                <a:lnTo>
                  <a:pt x="173853" y="138108"/>
                </a:lnTo>
                <a:lnTo>
                  <a:pt x="183602" y="134858"/>
                </a:lnTo>
                <a:lnTo>
                  <a:pt x="217722" y="116985"/>
                </a:lnTo>
                <a:lnTo>
                  <a:pt x="251843" y="134858"/>
                </a:lnTo>
                <a:lnTo>
                  <a:pt x="217722" y="15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485" name="Google Shape;1485;p123"/>
          <p:cNvGrpSpPr/>
          <p:nvPr/>
        </p:nvGrpSpPr>
        <p:grpSpPr>
          <a:xfrm>
            <a:off x="5954137" y="963056"/>
            <a:ext cx="158273" cy="137915"/>
            <a:chOff x="2425998" y="2245121"/>
            <a:chExt cx="244966" cy="213490"/>
          </a:xfrm>
        </p:grpSpPr>
        <p:sp>
          <p:nvSpPr>
            <p:cNvPr id="1486" name="Google Shape;1486;p123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87" name="Google Shape;1487;p123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88" name="Google Shape;1488;p123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89" name="Google Shape;1489;p123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490" name="Google Shape;1490;p123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491" name="Google Shape;1491;p123"/>
          <p:cNvSpPr txBox="1"/>
          <p:nvPr/>
        </p:nvSpPr>
        <p:spPr>
          <a:xfrm>
            <a:off x="1452175" y="1102925"/>
            <a:ext cx="21084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Verizon NHG TX"/>
                <a:ea typeface="Verizon NHG TX"/>
                <a:cs typeface="Verizon NHG TX"/>
                <a:sym typeface="Verizon NHG TX"/>
              </a:rPr>
              <a:t>Gross Adds (K)</a:t>
            </a:r>
            <a:endParaRPr b="1" sz="1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492" name="Google Shape;1492;p123"/>
          <p:cNvCxnSpPr/>
          <p:nvPr/>
        </p:nvCxnSpPr>
        <p:spPr>
          <a:xfrm rot="10800000">
            <a:off x="396175" y="2692675"/>
            <a:ext cx="41595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123"/>
          <p:cNvSpPr/>
          <p:nvPr/>
        </p:nvSpPr>
        <p:spPr>
          <a:xfrm>
            <a:off x="1133575" y="1545800"/>
            <a:ext cx="228600" cy="13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23"/>
          <p:cNvSpPr txBox="1"/>
          <p:nvPr/>
        </p:nvSpPr>
        <p:spPr>
          <a:xfrm>
            <a:off x="311200" y="2443050"/>
            <a:ext cx="19836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latin typeface="Verizon NHG TX"/>
                <a:ea typeface="Verizon NHG TX"/>
                <a:cs typeface="Verizon NHG TX"/>
                <a:sym typeface="Verizon NHG TX"/>
              </a:rPr>
              <a:t>GA/FTE:        62                 37                53                76   </a:t>
            </a:r>
            <a:endParaRPr b="1" sz="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95" name="Google Shape;1495;p123"/>
          <p:cNvSpPr txBox="1"/>
          <p:nvPr/>
        </p:nvSpPr>
        <p:spPr>
          <a:xfrm>
            <a:off x="2297375" y="2443050"/>
            <a:ext cx="20601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latin typeface="Verizon NHG TX"/>
                <a:ea typeface="Verizon NHG TX"/>
                <a:cs typeface="Verizon NHG TX"/>
                <a:sym typeface="Verizon NHG TX"/>
              </a:rPr>
              <a:t>GA/FTE:           64                     57                       69              </a:t>
            </a:r>
            <a:endParaRPr b="1" sz="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496" name="Google Shape;1496;p1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622" y="3135856"/>
            <a:ext cx="2100052" cy="137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99" y="3135858"/>
            <a:ext cx="2269817" cy="1485167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123"/>
          <p:cNvSpPr txBox="1"/>
          <p:nvPr/>
        </p:nvSpPr>
        <p:spPr>
          <a:xfrm>
            <a:off x="349150" y="3091025"/>
            <a:ext cx="11334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In Year 2020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99" name="Google Shape;1499;p123"/>
          <p:cNvSpPr txBox="1"/>
          <p:nvPr/>
        </p:nvSpPr>
        <p:spPr>
          <a:xfrm>
            <a:off x="2639300" y="3091025"/>
            <a:ext cx="11334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3 Year View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aphicFrame>
        <p:nvGraphicFramePr>
          <p:cNvPr id="1500" name="Google Shape;1500;p123"/>
          <p:cNvGraphicFramePr/>
          <p:nvPr/>
        </p:nvGraphicFramePr>
        <p:xfrm>
          <a:off x="4618200" y="1167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{9D92DF73-4283-431F-99A3-AD02897354DE}</a:tableStyleId>
              </a:tblPr>
              <a:tblGrid>
                <a:gridCol w="654125"/>
                <a:gridCol w="462575"/>
                <a:gridCol w="521850"/>
                <a:gridCol w="395750"/>
                <a:gridCol w="588200"/>
                <a:gridCol w="428950"/>
                <a:gridCol w="508575"/>
                <a:gridCol w="5085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1Q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2Q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3Q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4Q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2019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2020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FFFF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2021</a:t>
                      </a:r>
                      <a:endParaRPr b="1" sz="700">
                        <a:solidFill>
                          <a:srgbClr val="FFFFFF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FTE (End of Period)*</a:t>
                      </a:r>
                      <a:endParaRPr b="1"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B2B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1,414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1,427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1,425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1,423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1,412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1,423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1,423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R2B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921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873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822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680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919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680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680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I2B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109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T2B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146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268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268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268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Gross Adds</a:t>
                      </a:r>
                      <a:endParaRPr b="1"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B2B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368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267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298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378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1,411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1,311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1,413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YoY %G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15%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-20%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-16%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-7%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R2B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196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158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269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1,048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660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939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YoY %G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-15%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-85%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-42%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-12%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14%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-37%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I2B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283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346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433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YoY %G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34%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41%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25%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T2B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210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YoY %G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13%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66%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50%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71%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12%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51%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86%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Total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660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401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572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800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2,822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2,433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3,000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YoY %G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-40%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-20%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0%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14%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-14%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808080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23%</a:t>
                      </a:r>
                      <a:endParaRPr sz="500">
                        <a:solidFill>
                          <a:srgbClr val="808080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Gross Adds / FTE</a:t>
                      </a:r>
                      <a:endParaRPr b="1"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B2B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83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R2B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132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99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115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I2B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307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211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250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335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394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276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308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T2B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73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49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62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43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63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65</a:t>
                      </a:r>
                      <a:endParaRPr sz="700"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6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Situation, What Happened, Path Forward Templates.</a:t>
            </a:r>
            <a:endParaRPr/>
          </a:p>
        </p:txBody>
      </p:sp>
      <p:sp>
        <p:nvSpPr>
          <p:cNvPr id="559" name="Google Shape;559;p10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" name="Google Shape;1506;p1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25" y="2951900"/>
            <a:ext cx="3013401" cy="19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2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8" name="Google Shape;1508;p124"/>
          <p:cNvSpPr txBox="1"/>
          <p:nvPr>
            <p:ph type="title"/>
          </p:nvPr>
        </p:nvSpPr>
        <p:spPr>
          <a:xfrm>
            <a:off x="457200" y="590550"/>
            <a:ext cx="4430100" cy="3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VBM productivity milestones.</a:t>
            </a:r>
            <a:endParaRPr/>
          </a:p>
        </p:txBody>
      </p:sp>
      <p:pic>
        <p:nvPicPr>
          <p:cNvPr id="1509" name="Google Shape;1509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425" y="1112220"/>
            <a:ext cx="3013401" cy="197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24"/>
          <p:cNvSpPr txBox="1"/>
          <p:nvPr/>
        </p:nvSpPr>
        <p:spPr>
          <a:xfrm>
            <a:off x="6522175" y="824150"/>
            <a:ext cx="1303500" cy="3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Channel Mix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11" name="Google Shape;1511;p124"/>
          <p:cNvSpPr/>
          <p:nvPr/>
        </p:nvSpPr>
        <p:spPr>
          <a:xfrm>
            <a:off x="7726162" y="862049"/>
            <a:ext cx="275646" cy="254206"/>
          </a:xfrm>
          <a:custGeom>
            <a:rect b="b" l="l" r="r" t="t"/>
            <a:pathLst>
              <a:path extrusionOk="0" h="269715" w="292463">
                <a:moveTo>
                  <a:pt x="237220" y="105612"/>
                </a:moveTo>
                <a:lnTo>
                  <a:pt x="292463" y="76365"/>
                </a:lnTo>
                <a:lnTo>
                  <a:pt x="146232" y="0"/>
                </a:lnTo>
                <a:lnTo>
                  <a:pt x="0" y="77990"/>
                </a:lnTo>
                <a:lnTo>
                  <a:pt x="53618" y="107236"/>
                </a:lnTo>
                <a:lnTo>
                  <a:pt x="0" y="134858"/>
                </a:lnTo>
                <a:lnTo>
                  <a:pt x="53618" y="164104"/>
                </a:lnTo>
                <a:lnTo>
                  <a:pt x="0" y="191726"/>
                </a:lnTo>
                <a:lnTo>
                  <a:pt x="142982" y="269716"/>
                </a:lnTo>
                <a:lnTo>
                  <a:pt x="290838" y="191726"/>
                </a:lnTo>
                <a:lnTo>
                  <a:pt x="237220" y="164104"/>
                </a:lnTo>
                <a:lnTo>
                  <a:pt x="292463" y="133233"/>
                </a:lnTo>
                <a:lnTo>
                  <a:pt x="237220" y="105612"/>
                </a:lnTo>
                <a:close/>
                <a:moveTo>
                  <a:pt x="38995" y="77990"/>
                </a:moveTo>
                <a:lnTo>
                  <a:pt x="146232" y="21122"/>
                </a:lnTo>
                <a:lnTo>
                  <a:pt x="253468" y="76365"/>
                </a:lnTo>
                <a:lnTo>
                  <a:pt x="219347" y="94238"/>
                </a:lnTo>
                <a:lnTo>
                  <a:pt x="209598" y="99112"/>
                </a:lnTo>
                <a:lnTo>
                  <a:pt x="199850" y="103987"/>
                </a:lnTo>
                <a:lnTo>
                  <a:pt x="165729" y="121860"/>
                </a:lnTo>
                <a:lnTo>
                  <a:pt x="154355" y="129984"/>
                </a:lnTo>
                <a:lnTo>
                  <a:pt x="144607" y="134858"/>
                </a:lnTo>
                <a:lnTo>
                  <a:pt x="134858" y="129984"/>
                </a:lnTo>
                <a:lnTo>
                  <a:pt x="125109" y="125109"/>
                </a:lnTo>
                <a:lnTo>
                  <a:pt x="92613" y="107236"/>
                </a:lnTo>
                <a:lnTo>
                  <a:pt x="82865" y="100737"/>
                </a:lnTo>
                <a:lnTo>
                  <a:pt x="73116" y="95863"/>
                </a:lnTo>
                <a:lnTo>
                  <a:pt x="38995" y="77990"/>
                </a:lnTo>
                <a:close/>
                <a:moveTo>
                  <a:pt x="253468" y="190101"/>
                </a:moveTo>
                <a:lnTo>
                  <a:pt x="144607" y="248594"/>
                </a:lnTo>
                <a:lnTo>
                  <a:pt x="38995" y="191726"/>
                </a:lnTo>
                <a:lnTo>
                  <a:pt x="73116" y="173853"/>
                </a:lnTo>
                <a:lnTo>
                  <a:pt x="144607" y="212848"/>
                </a:lnTo>
                <a:lnTo>
                  <a:pt x="219347" y="173853"/>
                </a:lnTo>
                <a:lnTo>
                  <a:pt x="253468" y="190101"/>
                </a:lnTo>
                <a:close/>
                <a:moveTo>
                  <a:pt x="217722" y="152731"/>
                </a:moveTo>
                <a:lnTo>
                  <a:pt x="207974" y="157605"/>
                </a:lnTo>
                <a:lnTo>
                  <a:pt x="198225" y="162479"/>
                </a:lnTo>
                <a:lnTo>
                  <a:pt x="142982" y="191726"/>
                </a:lnTo>
                <a:lnTo>
                  <a:pt x="90988" y="164104"/>
                </a:lnTo>
                <a:lnTo>
                  <a:pt x="81240" y="159230"/>
                </a:lnTo>
                <a:lnTo>
                  <a:pt x="71491" y="154355"/>
                </a:lnTo>
                <a:lnTo>
                  <a:pt x="38995" y="134858"/>
                </a:lnTo>
                <a:lnTo>
                  <a:pt x="73116" y="116985"/>
                </a:lnTo>
                <a:lnTo>
                  <a:pt x="107236" y="134858"/>
                </a:lnTo>
                <a:lnTo>
                  <a:pt x="116985" y="139732"/>
                </a:lnTo>
                <a:lnTo>
                  <a:pt x="126734" y="144607"/>
                </a:lnTo>
                <a:lnTo>
                  <a:pt x="144607" y="154355"/>
                </a:lnTo>
                <a:lnTo>
                  <a:pt x="164104" y="142982"/>
                </a:lnTo>
                <a:lnTo>
                  <a:pt x="173853" y="138108"/>
                </a:lnTo>
                <a:lnTo>
                  <a:pt x="183602" y="134858"/>
                </a:lnTo>
                <a:lnTo>
                  <a:pt x="217722" y="116985"/>
                </a:lnTo>
                <a:lnTo>
                  <a:pt x="251843" y="134858"/>
                </a:lnTo>
                <a:lnTo>
                  <a:pt x="217722" y="15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512" name="Google Shape;1512;p124"/>
          <p:cNvCxnSpPr/>
          <p:nvPr/>
        </p:nvCxnSpPr>
        <p:spPr>
          <a:xfrm>
            <a:off x="5765650" y="1053825"/>
            <a:ext cx="0" cy="364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124"/>
          <p:cNvSpPr txBox="1"/>
          <p:nvPr/>
        </p:nvSpPr>
        <p:spPr>
          <a:xfrm>
            <a:off x="6040300" y="1180575"/>
            <a:ext cx="11334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In Year 2020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514" name="Google Shape;1514;p124"/>
          <p:cNvCxnSpPr/>
          <p:nvPr/>
        </p:nvCxnSpPr>
        <p:spPr>
          <a:xfrm>
            <a:off x="6743925" y="1245375"/>
            <a:ext cx="18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Google Shape;1515;p124"/>
          <p:cNvSpPr txBox="1"/>
          <p:nvPr/>
        </p:nvSpPr>
        <p:spPr>
          <a:xfrm>
            <a:off x="6040300" y="3066825"/>
            <a:ext cx="11334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3 Year View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516" name="Google Shape;1516;p124"/>
          <p:cNvCxnSpPr/>
          <p:nvPr/>
        </p:nvCxnSpPr>
        <p:spPr>
          <a:xfrm>
            <a:off x="6743925" y="3131625"/>
            <a:ext cx="18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124"/>
          <p:cNvSpPr/>
          <p:nvPr/>
        </p:nvSpPr>
        <p:spPr>
          <a:xfrm rot="5400000">
            <a:off x="1490425" y="968125"/>
            <a:ext cx="812700" cy="2095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18" name="Google Shape;1518;p124"/>
          <p:cNvGrpSpPr/>
          <p:nvPr/>
        </p:nvGrpSpPr>
        <p:grpSpPr>
          <a:xfrm>
            <a:off x="281851" y="1589330"/>
            <a:ext cx="941825" cy="941827"/>
            <a:chOff x="3584365" y="860322"/>
            <a:chExt cx="1194300" cy="1194000"/>
          </a:xfrm>
        </p:grpSpPr>
        <p:sp>
          <p:nvSpPr>
            <p:cNvPr id="1519" name="Google Shape;1519;p124"/>
            <p:cNvSpPr/>
            <p:nvPr/>
          </p:nvSpPr>
          <p:spPr>
            <a:xfrm>
              <a:off x="3584365" y="860322"/>
              <a:ext cx="1194300" cy="1194000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24"/>
            <p:cNvSpPr/>
            <p:nvPr/>
          </p:nvSpPr>
          <p:spPr>
            <a:xfrm>
              <a:off x="3781014" y="1064230"/>
              <a:ext cx="801000" cy="8016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D7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800">
                  <a:latin typeface="Verizon NHG TX"/>
                  <a:ea typeface="Verizon NHG TX"/>
                  <a:cs typeface="Verizon NHG TX"/>
                  <a:sym typeface="Verizon NHG TX"/>
                </a:rPr>
                <a:t>2019</a:t>
              </a:r>
              <a:endParaRPr b="1" sz="800"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21" name="Google Shape;1521;p124"/>
          <p:cNvSpPr txBox="1"/>
          <p:nvPr/>
        </p:nvSpPr>
        <p:spPr>
          <a:xfrm>
            <a:off x="1388300" y="1851750"/>
            <a:ext cx="735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GA/Month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522" name="Google Shape;1522;p124"/>
          <p:cNvCxnSpPr/>
          <p:nvPr/>
        </p:nvCxnSpPr>
        <p:spPr>
          <a:xfrm flipH="1">
            <a:off x="1179800" y="2058300"/>
            <a:ext cx="16635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3" name="Google Shape;1523;p124"/>
          <p:cNvSpPr txBox="1"/>
          <p:nvPr/>
        </p:nvSpPr>
        <p:spPr>
          <a:xfrm>
            <a:off x="1388300" y="1708225"/>
            <a:ext cx="650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235k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24" name="Google Shape;1524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470" y="1704933"/>
            <a:ext cx="285438" cy="2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124"/>
          <p:cNvSpPr txBox="1"/>
          <p:nvPr/>
        </p:nvSpPr>
        <p:spPr>
          <a:xfrm>
            <a:off x="2286625" y="1851750"/>
            <a:ext cx="435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Y/Y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26" name="Google Shape;1526;p124"/>
          <p:cNvSpPr txBox="1"/>
          <p:nvPr/>
        </p:nvSpPr>
        <p:spPr>
          <a:xfrm>
            <a:off x="2286625" y="1708225"/>
            <a:ext cx="529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14%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27" name="Google Shape;1527;p124"/>
          <p:cNvGrpSpPr/>
          <p:nvPr/>
        </p:nvGrpSpPr>
        <p:grpSpPr>
          <a:xfrm>
            <a:off x="2126328" y="1750716"/>
            <a:ext cx="222429" cy="193870"/>
            <a:chOff x="2425998" y="2245121"/>
            <a:chExt cx="244966" cy="213490"/>
          </a:xfrm>
        </p:grpSpPr>
        <p:sp>
          <p:nvSpPr>
            <p:cNvPr id="1528" name="Google Shape;1528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29" name="Google Shape;1529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30" name="Google Shape;1530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31" name="Google Shape;1531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32" name="Google Shape;1532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33" name="Google Shape;1533;p124"/>
          <p:cNvSpPr/>
          <p:nvPr/>
        </p:nvSpPr>
        <p:spPr>
          <a:xfrm>
            <a:off x="2722225" y="1717525"/>
            <a:ext cx="148800" cy="15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A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24"/>
          <p:cNvSpPr txBox="1"/>
          <p:nvPr/>
        </p:nvSpPr>
        <p:spPr>
          <a:xfrm>
            <a:off x="1388300" y="2277850"/>
            <a:ext cx="735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Gross/FTE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35" name="Google Shape;1535;p124"/>
          <p:cNvSpPr txBox="1"/>
          <p:nvPr/>
        </p:nvSpPr>
        <p:spPr>
          <a:xfrm>
            <a:off x="1388300" y="2134325"/>
            <a:ext cx="414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64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36" name="Google Shape;1536;p124"/>
          <p:cNvGrpSpPr/>
          <p:nvPr/>
        </p:nvGrpSpPr>
        <p:grpSpPr>
          <a:xfrm>
            <a:off x="1304038" y="2155487"/>
            <a:ext cx="186276" cy="217426"/>
            <a:chOff x="5786248" y="2176916"/>
            <a:chExt cx="256190" cy="299443"/>
          </a:xfrm>
        </p:grpSpPr>
        <p:sp>
          <p:nvSpPr>
            <p:cNvPr id="1537" name="Google Shape;1537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538" name="Google Shape;1538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539" name="Google Shape;1539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40" name="Google Shape;1540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41" name="Google Shape;1541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542" name="Google Shape;1542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43" name="Google Shape;1543;p124"/>
          <p:cNvSpPr txBox="1"/>
          <p:nvPr/>
        </p:nvSpPr>
        <p:spPr>
          <a:xfrm>
            <a:off x="2286625" y="2273200"/>
            <a:ext cx="650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Total FTE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44" name="Google Shape;1544;p124"/>
          <p:cNvSpPr txBox="1"/>
          <p:nvPr/>
        </p:nvSpPr>
        <p:spPr>
          <a:xfrm>
            <a:off x="2286625" y="2129675"/>
            <a:ext cx="650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4,441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45" name="Google Shape;1545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8350" y="2099238"/>
            <a:ext cx="329853" cy="3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124"/>
          <p:cNvSpPr/>
          <p:nvPr/>
        </p:nvSpPr>
        <p:spPr>
          <a:xfrm rot="5400000">
            <a:off x="4231375" y="966013"/>
            <a:ext cx="812700" cy="2095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47" name="Google Shape;1547;p124"/>
          <p:cNvGrpSpPr/>
          <p:nvPr/>
        </p:nvGrpSpPr>
        <p:grpSpPr>
          <a:xfrm>
            <a:off x="3026203" y="1590060"/>
            <a:ext cx="940631" cy="940394"/>
            <a:chOff x="3584365" y="860322"/>
            <a:chExt cx="1194300" cy="1194000"/>
          </a:xfrm>
        </p:grpSpPr>
        <p:sp>
          <p:nvSpPr>
            <p:cNvPr id="1548" name="Google Shape;1548;p124"/>
            <p:cNvSpPr/>
            <p:nvPr/>
          </p:nvSpPr>
          <p:spPr>
            <a:xfrm>
              <a:off x="3584365" y="860322"/>
              <a:ext cx="1194300" cy="1194000"/>
            </a:xfrm>
            <a:custGeom>
              <a:rect b="b" l="l" r="r" t="t"/>
              <a:pathLst>
                <a:path extrusionOk="0" h="120000" w="120000">
                  <a:moveTo>
                    <a:pt x="85178" y="19133"/>
                  </a:moveTo>
                  <a:lnTo>
                    <a:pt x="94509" y="11299"/>
                  </a:lnTo>
                  <a:lnTo>
                    <a:pt x="101967" y="17556"/>
                  </a:lnTo>
                  <a:lnTo>
                    <a:pt x="95877" y="28109"/>
                  </a:lnTo>
                  <a:cubicBezTo>
                    <a:pt x="100210" y="32983"/>
                    <a:pt x="103504" y="38688"/>
                    <a:pt x="105558" y="44877"/>
                  </a:cubicBezTo>
                  <a:lnTo>
                    <a:pt x="117740" y="44876"/>
                  </a:lnTo>
                  <a:lnTo>
                    <a:pt x="119431" y="54462"/>
                  </a:lnTo>
                  <a:lnTo>
                    <a:pt x="107983" y="58630"/>
                  </a:lnTo>
                  <a:lnTo>
                    <a:pt x="107983" y="58630"/>
                  </a:lnTo>
                  <a:cubicBezTo>
                    <a:pt x="108170" y="65148"/>
                    <a:pt x="107026" y="71636"/>
                    <a:pt x="104621" y="77697"/>
                  </a:cubicBezTo>
                  <a:lnTo>
                    <a:pt x="113952" y="85531"/>
                  </a:lnTo>
                  <a:lnTo>
                    <a:pt x="109085" y="93961"/>
                  </a:lnTo>
                  <a:lnTo>
                    <a:pt x="97638" y="89792"/>
                  </a:lnTo>
                  <a:lnTo>
                    <a:pt x="97638" y="89792"/>
                  </a:lnTo>
                  <a:cubicBezTo>
                    <a:pt x="93591" y="94905"/>
                    <a:pt x="88544" y="99139"/>
                    <a:pt x="82805" y="102237"/>
                  </a:cubicBezTo>
                  <a:lnTo>
                    <a:pt x="84920" y="114237"/>
                  </a:lnTo>
                  <a:lnTo>
                    <a:pt x="75771" y="117567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9" y="117567"/>
                  </a:lnTo>
                  <a:lnTo>
                    <a:pt x="35080" y="114237"/>
                  </a:lnTo>
                  <a:lnTo>
                    <a:pt x="37195" y="102237"/>
                  </a:lnTo>
                  <a:cubicBezTo>
                    <a:pt x="31456" y="99139"/>
                    <a:pt x="26409" y="94905"/>
                    <a:pt x="22362" y="89792"/>
                  </a:cubicBezTo>
                  <a:lnTo>
                    <a:pt x="10915" y="93961"/>
                  </a:lnTo>
                  <a:lnTo>
                    <a:pt x="6048" y="85531"/>
                  </a:lnTo>
                  <a:lnTo>
                    <a:pt x="15379" y="77697"/>
                  </a:lnTo>
                  <a:lnTo>
                    <a:pt x="15379" y="77697"/>
                  </a:lnTo>
                  <a:cubicBezTo>
                    <a:pt x="12974" y="71636"/>
                    <a:pt x="11830" y="65148"/>
                    <a:pt x="12017" y="58630"/>
                  </a:cubicBezTo>
                  <a:lnTo>
                    <a:pt x="569" y="54462"/>
                  </a:lnTo>
                  <a:lnTo>
                    <a:pt x="2260" y="44876"/>
                  </a:lnTo>
                  <a:lnTo>
                    <a:pt x="14442" y="44877"/>
                  </a:lnTo>
                  <a:cubicBezTo>
                    <a:pt x="16496" y="38688"/>
                    <a:pt x="19790" y="32983"/>
                    <a:pt x="24123" y="28109"/>
                  </a:cubicBezTo>
                  <a:lnTo>
                    <a:pt x="18033" y="17556"/>
                  </a:lnTo>
                  <a:lnTo>
                    <a:pt x="25491" y="11299"/>
                  </a:lnTo>
                  <a:lnTo>
                    <a:pt x="34822" y="19133"/>
                  </a:lnTo>
                  <a:lnTo>
                    <a:pt x="34822" y="19133"/>
                  </a:lnTo>
                  <a:cubicBezTo>
                    <a:pt x="40374" y="15712"/>
                    <a:pt x="46565" y="13459"/>
                    <a:pt x="53017" y="12511"/>
                  </a:cubicBezTo>
                  <a:lnTo>
                    <a:pt x="55132" y="511"/>
                  </a:lnTo>
                  <a:lnTo>
                    <a:pt x="64868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5" y="13459"/>
                    <a:pt x="79626" y="15712"/>
                    <a:pt x="85178" y="1913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24"/>
            <p:cNvSpPr/>
            <p:nvPr/>
          </p:nvSpPr>
          <p:spPr>
            <a:xfrm>
              <a:off x="3781014" y="1064230"/>
              <a:ext cx="801000" cy="8016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8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2020</a:t>
              </a:r>
              <a:endParaRPr b="1" sz="700"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50" name="Google Shape;1550;p124"/>
          <p:cNvSpPr txBox="1"/>
          <p:nvPr/>
        </p:nvSpPr>
        <p:spPr>
          <a:xfrm>
            <a:off x="4129250" y="1849638"/>
            <a:ext cx="735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GA/Month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1551" name="Google Shape;1551;p124"/>
          <p:cNvCxnSpPr/>
          <p:nvPr/>
        </p:nvCxnSpPr>
        <p:spPr>
          <a:xfrm flipH="1">
            <a:off x="3920750" y="2056188"/>
            <a:ext cx="16635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2" name="Google Shape;1552;p124"/>
          <p:cNvSpPr txBox="1"/>
          <p:nvPr/>
        </p:nvSpPr>
        <p:spPr>
          <a:xfrm>
            <a:off x="4129250" y="1706113"/>
            <a:ext cx="650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203k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53" name="Google Shape;1553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420" y="1702820"/>
            <a:ext cx="285438" cy="2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p124"/>
          <p:cNvSpPr txBox="1"/>
          <p:nvPr/>
        </p:nvSpPr>
        <p:spPr>
          <a:xfrm>
            <a:off x="5027575" y="1849638"/>
            <a:ext cx="435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Y/Y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55" name="Google Shape;1555;p124"/>
          <p:cNvSpPr txBox="1"/>
          <p:nvPr/>
        </p:nvSpPr>
        <p:spPr>
          <a:xfrm>
            <a:off x="5027575" y="1706113"/>
            <a:ext cx="529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-14%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56" name="Google Shape;1556;p124"/>
          <p:cNvGrpSpPr/>
          <p:nvPr/>
        </p:nvGrpSpPr>
        <p:grpSpPr>
          <a:xfrm>
            <a:off x="4867278" y="1748604"/>
            <a:ext cx="222429" cy="193870"/>
            <a:chOff x="2425998" y="2245121"/>
            <a:chExt cx="244966" cy="213490"/>
          </a:xfrm>
        </p:grpSpPr>
        <p:sp>
          <p:nvSpPr>
            <p:cNvPr id="1557" name="Google Shape;1557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58" name="Google Shape;1558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59" name="Google Shape;1559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60" name="Google Shape;1560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61" name="Google Shape;1561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62" name="Google Shape;1562;p124"/>
          <p:cNvSpPr/>
          <p:nvPr/>
        </p:nvSpPr>
        <p:spPr>
          <a:xfrm flipH="1" rot="10800000">
            <a:off x="5459850" y="1717513"/>
            <a:ext cx="148800" cy="15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2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24"/>
          <p:cNvSpPr txBox="1"/>
          <p:nvPr/>
        </p:nvSpPr>
        <p:spPr>
          <a:xfrm>
            <a:off x="4129250" y="2275738"/>
            <a:ext cx="735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Gross/FTE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64" name="Google Shape;1564;p124"/>
          <p:cNvSpPr txBox="1"/>
          <p:nvPr/>
        </p:nvSpPr>
        <p:spPr>
          <a:xfrm>
            <a:off x="4129250" y="2132213"/>
            <a:ext cx="414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57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565" name="Google Shape;1565;p124"/>
          <p:cNvGrpSpPr/>
          <p:nvPr/>
        </p:nvGrpSpPr>
        <p:grpSpPr>
          <a:xfrm>
            <a:off x="4044988" y="2153375"/>
            <a:ext cx="186276" cy="217426"/>
            <a:chOff x="5786248" y="2176916"/>
            <a:chExt cx="256190" cy="299443"/>
          </a:xfrm>
        </p:grpSpPr>
        <p:sp>
          <p:nvSpPr>
            <p:cNvPr id="1566" name="Google Shape;1566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567" name="Google Shape;1567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568" name="Google Shape;1568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69" name="Google Shape;1569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70" name="Google Shape;1570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571" name="Google Shape;1571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572" name="Google Shape;1572;p124"/>
          <p:cNvSpPr txBox="1"/>
          <p:nvPr/>
        </p:nvSpPr>
        <p:spPr>
          <a:xfrm>
            <a:off x="5027575" y="2271088"/>
            <a:ext cx="650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Total FTE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73" name="Google Shape;1573;p124"/>
          <p:cNvSpPr txBox="1"/>
          <p:nvPr/>
        </p:nvSpPr>
        <p:spPr>
          <a:xfrm>
            <a:off x="5027575" y="2127575"/>
            <a:ext cx="607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4,400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74" name="Google Shape;1574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9300" y="2097125"/>
            <a:ext cx="329853" cy="3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124"/>
          <p:cNvSpPr txBox="1"/>
          <p:nvPr/>
        </p:nvSpPr>
        <p:spPr>
          <a:xfrm>
            <a:off x="500400" y="1919700"/>
            <a:ext cx="496500" cy="2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2019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76" name="Google Shape;1576;p124"/>
          <p:cNvSpPr txBox="1"/>
          <p:nvPr/>
        </p:nvSpPr>
        <p:spPr>
          <a:xfrm>
            <a:off x="3246438" y="1919700"/>
            <a:ext cx="496500" cy="2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2020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77" name="Google Shape;1577;p124"/>
          <p:cNvSpPr/>
          <p:nvPr/>
        </p:nvSpPr>
        <p:spPr>
          <a:xfrm>
            <a:off x="1863663" y="3900200"/>
            <a:ext cx="25500" cy="422700"/>
          </a:xfrm>
          <a:prstGeom prst="rect">
            <a:avLst/>
          </a:prstGeom>
          <a:solidFill>
            <a:srgbClr val="D52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24"/>
          <p:cNvSpPr/>
          <p:nvPr/>
        </p:nvSpPr>
        <p:spPr>
          <a:xfrm rot="5400000">
            <a:off x="509663" y="3170775"/>
            <a:ext cx="1215300" cy="1117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79" name="Google Shape;1579;p124"/>
          <p:cNvSpPr txBox="1"/>
          <p:nvPr/>
        </p:nvSpPr>
        <p:spPr>
          <a:xfrm>
            <a:off x="771438" y="3256325"/>
            <a:ext cx="980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GA/Month: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220k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Y/Y: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4%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Gross/FTE: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62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FTE vs CV: 89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80" name="Google Shape;1580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081" y="3892883"/>
            <a:ext cx="228600" cy="228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1" name="Google Shape;1581;p124"/>
          <p:cNvGrpSpPr/>
          <p:nvPr/>
        </p:nvGrpSpPr>
        <p:grpSpPr>
          <a:xfrm>
            <a:off x="652041" y="3739130"/>
            <a:ext cx="132681" cy="155022"/>
            <a:chOff x="5786248" y="2176916"/>
            <a:chExt cx="256190" cy="299443"/>
          </a:xfrm>
        </p:grpSpPr>
        <p:sp>
          <p:nvSpPr>
            <p:cNvPr id="1582" name="Google Shape;1582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583" name="Google Shape;1583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584" name="Google Shape;1584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85" name="Google Shape;1585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586" name="Google Shape;1586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587" name="Google Shape;1587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588" name="Google Shape;1588;p124"/>
          <p:cNvGrpSpPr/>
          <p:nvPr/>
        </p:nvGrpSpPr>
        <p:grpSpPr>
          <a:xfrm>
            <a:off x="644035" y="3534606"/>
            <a:ext cx="148694" cy="129588"/>
            <a:chOff x="2425998" y="2245121"/>
            <a:chExt cx="244966" cy="213490"/>
          </a:xfrm>
        </p:grpSpPr>
        <p:sp>
          <p:nvSpPr>
            <p:cNvPr id="1589" name="Google Shape;1589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90" name="Google Shape;1590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91" name="Google Shape;1591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92" name="Google Shape;1592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593" name="Google Shape;1593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594" name="Google Shape;1594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" y="3320301"/>
            <a:ext cx="173775" cy="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124"/>
          <p:cNvSpPr/>
          <p:nvPr/>
        </p:nvSpPr>
        <p:spPr>
          <a:xfrm rot="5400000">
            <a:off x="2058513" y="3166275"/>
            <a:ext cx="1206300" cy="1117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96" name="Google Shape;1596;p124"/>
          <p:cNvSpPr txBox="1"/>
          <p:nvPr/>
        </p:nvSpPr>
        <p:spPr>
          <a:xfrm>
            <a:off x="2315788" y="3256325"/>
            <a:ext cx="980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GA/Month: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134k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Y/Y: </a:t>
            </a:r>
            <a:r>
              <a:rPr lang="en-US" sz="700">
                <a:solidFill>
                  <a:srgbClr val="000000"/>
                </a:solidFill>
                <a:highlight>
                  <a:schemeClr val="accent3"/>
                </a:highlight>
                <a:latin typeface="Verizon NHG TX"/>
                <a:ea typeface="Verizon NHG TX"/>
                <a:cs typeface="Verizon NHG TX"/>
                <a:sym typeface="Verizon NHG TX"/>
              </a:rPr>
              <a:t>-40%</a:t>
            </a:r>
            <a:endParaRPr b="1" sz="700">
              <a:highlight>
                <a:schemeClr val="accent3"/>
              </a:highlight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Gross/FTE: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37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FTE vs CV: 122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97" name="Google Shape;1597;p124"/>
          <p:cNvSpPr txBox="1"/>
          <p:nvPr/>
        </p:nvSpPr>
        <p:spPr>
          <a:xfrm>
            <a:off x="1633263" y="3688975"/>
            <a:ext cx="486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COVID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98" name="Google Shape;1598;p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2112" y="353722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124"/>
          <p:cNvSpPr/>
          <p:nvPr/>
        </p:nvSpPr>
        <p:spPr>
          <a:xfrm rot="5400000">
            <a:off x="3293563" y="3170775"/>
            <a:ext cx="1215300" cy="1117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00" name="Google Shape;1600;p124"/>
          <p:cNvSpPr txBox="1"/>
          <p:nvPr/>
        </p:nvSpPr>
        <p:spPr>
          <a:xfrm>
            <a:off x="3555338" y="3256325"/>
            <a:ext cx="980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GA/Month: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191k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Y/Y: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-20%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Gross/FTE: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53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FTE vs CV:</a:t>
            </a: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 </a:t>
            </a: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131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01" name="Google Shape;1601;p124"/>
          <p:cNvSpPr/>
          <p:nvPr/>
        </p:nvSpPr>
        <p:spPr>
          <a:xfrm rot="5400000">
            <a:off x="4510638" y="3167625"/>
            <a:ext cx="1209000" cy="11172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02" name="Google Shape;1602;p124"/>
          <p:cNvSpPr txBox="1"/>
          <p:nvPr/>
        </p:nvSpPr>
        <p:spPr>
          <a:xfrm>
            <a:off x="4769263" y="3256325"/>
            <a:ext cx="980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GA/Month: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26</a:t>
            </a: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7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Y/Y: </a:t>
            </a:r>
            <a:r>
              <a:rPr lang="en-US" sz="700">
                <a:highlight>
                  <a:schemeClr val="accent3"/>
                </a:highlight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r>
              <a:rPr lang="en-US" sz="700">
                <a:solidFill>
                  <a:srgbClr val="000000"/>
                </a:solidFill>
                <a:highlight>
                  <a:schemeClr val="accent3"/>
                </a:highlight>
                <a:latin typeface="Verizon NHG TX"/>
                <a:ea typeface="Verizon NHG TX"/>
                <a:cs typeface="Verizon NHG TX"/>
                <a:sym typeface="Verizon NHG TX"/>
              </a:rPr>
              <a:t>%</a:t>
            </a:r>
            <a:endParaRPr sz="700">
              <a:solidFill>
                <a:srgbClr val="000000"/>
              </a:solidFill>
              <a:highlight>
                <a:schemeClr val="accent3"/>
              </a:highlight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Gross/FTE: </a:t>
            </a:r>
            <a:r>
              <a:rPr lang="en-US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7</a:t>
            </a: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6</a:t>
            </a:r>
            <a:endParaRPr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FTE  vs CV: 198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03" name="Google Shape;1603;p124"/>
          <p:cNvSpPr/>
          <p:nvPr/>
        </p:nvSpPr>
        <p:spPr>
          <a:xfrm>
            <a:off x="1219788" y="3548425"/>
            <a:ext cx="83400" cy="9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A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24"/>
          <p:cNvSpPr/>
          <p:nvPr/>
        </p:nvSpPr>
        <p:spPr>
          <a:xfrm flipH="1" rot="10800000">
            <a:off x="2853563" y="3548425"/>
            <a:ext cx="83400" cy="9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2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24"/>
          <p:cNvSpPr/>
          <p:nvPr/>
        </p:nvSpPr>
        <p:spPr>
          <a:xfrm flipH="1" rot="10800000">
            <a:off x="4097963" y="3548425"/>
            <a:ext cx="83400" cy="9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2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24"/>
          <p:cNvSpPr/>
          <p:nvPr/>
        </p:nvSpPr>
        <p:spPr>
          <a:xfrm flipH="1" rot="5400000">
            <a:off x="5293813" y="3556050"/>
            <a:ext cx="83400" cy="96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7" name="Google Shape;1607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8706" y="3892883"/>
            <a:ext cx="228600" cy="228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8" name="Google Shape;1608;p124"/>
          <p:cNvGrpSpPr/>
          <p:nvPr/>
        </p:nvGrpSpPr>
        <p:grpSpPr>
          <a:xfrm>
            <a:off x="2206666" y="3739130"/>
            <a:ext cx="132681" cy="155022"/>
            <a:chOff x="5786248" y="2176916"/>
            <a:chExt cx="256190" cy="299443"/>
          </a:xfrm>
        </p:grpSpPr>
        <p:sp>
          <p:nvSpPr>
            <p:cNvPr id="1609" name="Google Shape;1609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610" name="Google Shape;1610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611" name="Google Shape;1611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12" name="Google Shape;1612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13" name="Google Shape;1613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614" name="Google Shape;1614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615" name="Google Shape;1615;p124"/>
          <p:cNvGrpSpPr/>
          <p:nvPr/>
        </p:nvGrpSpPr>
        <p:grpSpPr>
          <a:xfrm>
            <a:off x="2198660" y="3534606"/>
            <a:ext cx="148694" cy="129588"/>
            <a:chOff x="2425998" y="2245121"/>
            <a:chExt cx="244966" cy="213490"/>
          </a:xfrm>
        </p:grpSpPr>
        <p:sp>
          <p:nvSpPr>
            <p:cNvPr id="1616" name="Google Shape;1616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17" name="Google Shape;1617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18" name="Google Shape;1618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19" name="Google Shape;1619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20" name="Google Shape;1620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621" name="Google Shape;1621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6119" y="3320301"/>
            <a:ext cx="173775" cy="1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Google Shape;1622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0581" y="3892883"/>
            <a:ext cx="228600" cy="228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3" name="Google Shape;1623;p124"/>
          <p:cNvGrpSpPr/>
          <p:nvPr/>
        </p:nvGrpSpPr>
        <p:grpSpPr>
          <a:xfrm>
            <a:off x="3438541" y="3739130"/>
            <a:ext cx="132681" cy="155022"/>
            <a:chOff x="5786248" y="2176916"/>
            <a:chExt cx="256190" cy="299443"/>
          </a:xfrm>
        </p:grpSpPr>
        <p:sp>
          <p:nvSpPr>
            <p:cNvPr id="1624" name="Google Shape;1624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625" name="Google Shape;1625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626" name="Google Shape;1626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27" name="Google Shape;1627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28" name="Google Shape;1628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629" name="Google Shape;1629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630" name="Google Shape;1630;p124"/>
          <p:cNvGrpSpPr/>
          <p:nvPr/>
        </p:nvGrpSpPr>
        <p:grpSpPr>
          <a:xfrm>
            <a:off x="3430535" y="3534606"/>
            <a:ext cx="148694" cy="129588"/>
            <a:chOff x="2425998" y="2245121"/>
            <a:chExt cx="244966" cy="213490"/>
          </a:xfrm>
        </p:grpSpPr>
        <p:sp>
          <p:nvSpPr>
            <p:cNvPr id="1631" name="Google Shape;1631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32" name="Google Shape;1632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33" name="Google Shape;1633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34" name="Google Shape;1634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35" name="Google Shape;1635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636" name="Google Shape;1636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7994" y="3320301"/>
            <a:ext cx="173775" cy="1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2456" y="3892883"/>
            <a:ext cx="228600" cy="228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8" name="Google Shape;1638;p124"/>
          <p:cNvGrpSpPr/>
          <p:nvPr/>
        </p:nvGrpSpPr>
        <p:grpSpPr>
          <a:xfrm>
            <a:off x="4670416" y="3739130"/>
            <a:ext cx="132681" cy="155022"/>
            <a:chOff x="5786248" y="2176916"/>
            <a:chExt cx="256190" cy="299443"/>
          </a:xfrm>
        </p:grpSpPr>
        <p:sp>
          <p:nvSpPr>
            <p:cNvPr id="1639" name="Google Shape;1639;p124"/>
            <p:cNvSpPr/>
            <p:nvPr/>
          </p:nvSpPr>
          <p:spPr>
            <a:xfrm>
              <a:off x="5837819" y="2176916"/>
              <a:ext cx="153049" cy="154712"/>
            </a:xfrm>
            <a:custGeom>
              <a:rect b="b" l="l" r="r" t="t"/>
              <a:pathLst>
                <a:path extrusionOk="0" h="154712" w="153049">
                  <a:moveTo>
                    <a:pt x="76525" y="154713"/>
                  </a:moveTo>
                  <a:cubicBezTo>
                    <a:pt x="118114" y="154713"/>
                    <a:pt x="153049" y="119778"/>
                    <a:pt x="153049" y="78188"/>
                  </a:cubicBezTo>
                  <a:cubicBezTo>
                    <a:pt x="153049" y="34935"/>
                    <a:pt x="118114" y="0"/>
                    <a:pt x="76525" y="0"/>
                  </a:cubicBezTo>
                  <a:cubicBezTo>
                    <a:pt x="34935" y="0"/>
                    <a:pt x="0" y="34935"/>
                    <a:pt x="0" y="76525"/>
                  </a:cubicBezTo>
                  <a:cubicBezTo>
                    <a:pt x="0" y="119778"/>
                    <a:pt x="34935" y="154713"/>
                    <a:pt x="76525" y="154713"/>
                  </a:cubicBezTo>
                  <a:close/>
                  <a:moveTo>
                    <a:pt x="76525" y="19963"/>
                  </a:moveTo>
                  <a:cubicBezTo>
                    <a:pt x="108133" y="19963"/>
                    <a:pt x="134750" y="46580"/>
                    <a:pt x="134750" y="78188"/>
                  </a:cubicBezTo>
                  <a:cubicBezTo>
                    <a:pt x="134750" y="109796"/>
                    <a:pt x="108133" y="136413"/>
                    <a:pt x="76525" y="136413"/>
                  </a:cubicBezTo>
                  <a:cubicBezTo>
                    <a:pt x="44917" y="136413"/>
                    <a:pt x="18299" y="109796"/>
                    <a:pt x="18299" y="76525"/>
                  </a:cubicBezTo>
                  <a:cubicBezTo>
                    <a:pt x="18299" y="44917"/>
                    <a:pt x="44917" y="19963"/>
                    <a:pt x="76525" y="19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grpSp>
          <p:nvGrpSpPr>
            <p:cNvPr id="1640" name="Google Shape;1640;p124"/>
            <p:cNvGrpSpPr/>
            <p:nvPr/>
          </p:nvGrpSpPr>
          <p:grpSpPr>
            <a:xfrm>
              <a:off x="5831165" y="2398171"/>
              <a:ext cx="166357" cy="78188"/>
              <a:chOff x="5831165" y="2398171"/>
              <a:chExt cx="166357" cy="78188"/>
            </a:xfrm>
          </p:grpSpPr>
          <p:sp>
            <p:nvSpPr>
              <p:cNvPr id="1641" name="Google Shape;1641;p124"/>
              <p:cNvSpPr/>
              <p:nvPr/>
            </p:nvSpPr>
            <p:spPr>
              <a:xfrm>
                <a:off x="5892717" y="2398171"/>
                <a:ext cx="43253" cy="78188"/>
              </a:xfrm>
              <a:custGeom>
                <a:rect b="b" l="l" r="r" t="t"/>
                <a:pathLst>
                  <a:path extrusionOk="0" h="78188" w="43253">
                    <a:moveTo>
                      <a:pt x="0" y="78188"/>
                    </a:moveTo>
                    <a:lnTo>
                      <a:pt x="43253" y="78188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42" name="Google Shape;1642;p124"/>
              <p:cNvSpPr/>
              <p:nvPr/>
            </p:nvSpPr>
            <p:spPr>
              <a:xfrm>
                <a:off x="5831165" y="2419798"/>
                <a:ext cx="43253" cy="56561"/>
              </a:xfrm>
              <a:custGeom>
                <a:rect b="b" l="l" r="r" t="t"/>
                <a:pathLst>
                  <a:path extrusionOk="0" h="56561" w="43253">
                    <a:moveTo>
                      <a:pt x="0" y="56562"/>
                    </a:moveTo>
                    <a:lnTo>
                      <a:pt x="43253" y="56562"/>
                    </a:lnTo>
                    <a:lnTo>
                      <a:pt x="432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  <p:sp>
            <p:nvSpPr>
              <p:cNvPr id="1643" name="Google Shape;1643;p124"/>
              <p:cNvSpPr/>
              <p:nvPr/>
            </p:nvSpPr>
            <p:spPr>
              <a:xfrm>
                <a:off x="5954269" y="2431443"/>
                <a:ext cx="43253" cy="44916"/>
              </a:xfrm>
              <a:custGeom>
                <a:rect b="b" l="l" r="r" t="t"/>
                <a:pathLst>
                  <a:path extrusionOk="0" h="44916" w="43253">
                    <a:moveTo>
                      <a:pt x="0" y="0"/>
                    </a:moveTo>
                    <a:lnTo>
                      <a:pt x="43253" y="0"/>
                    </a:lnTo>
                    <a:lnTo>
                      <a:pt x="43253" y="44917"/>
                    </a:lnTo>
                    <a:lnTo>
                      <a:pt x="0" y="449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izon NHG TX"/>
                  <a:ea typeface="Verizon NHG TX"/>
                  <a:cs typeface="Verizon NHG TX"/>
                  <a:sym typeface="Verizon NHG TX"/>
                </a:endParaRPr>
              </a:p>
            </p:txBody>
          </p:sp>
        </p:grpSp>
        <p:sp>
          <p:nvSpPr>
            <p:cNvPr id="1644" name="Google Shape;1644;p124"/>
            <p:cNvSpPr/>
            <p:nvPr/>
          </p:nvSpPr>
          <p:spPr>
            <a:xfrm>
              <a:off x="5786248" y="2336619"/>
              <a:ext cx="256190" cy="118114"/>
            </a:xfrm>
            <a:custGeom>
              <a:rect b="b" l="l" r="r" t="t"/>
              <a:pathLst>
                <a:path extrusionOk="0" h="118114" w="256190">
                  <a:moveTo>
                    <a:pt x="128095" y="0"/>
                  </a:moveTo>
                  <a:cubicBezTo>
                    <a:pt x="58225" y="0"/>
                    <a:pt x="0" y="53234"/>
                    <a:pt x="0" y="118114"/>
                  </a:cubicBezTo>
                  <a:lnTo>
                    <a:pt x="18299" y="118114"/>
                  </a:lnTo>
                  <a:cubicBezTo>
                    <a:pt x="18299" y="63216"/>
                    <a:pt x="66543" y="18299"/>
                    <a:pt x="128095" y="18299"/>
                  </a:cubicBezTo>
                  <a:cubicBezTo>
                    <a:pt x="189648" y="18299"/>
                    <a:pt x="237892" y="63216"/>
                    <a:pt x="237892" y="118114"/>
                  </a:cubicBezTo>
                  <a:lnTo>
                    <a:pt x="256191" y="118114"/>
                  </a:lnTo>
                  <a:cubicBezTo>
                    <a:pt x="256191" y="53234"/>
                    <a:pt x="197966" y="0"/>
                    <a:pt x="128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645" name="Google Shape;1645;p124"/>
          <p:cNvGrpSpPr/>
          <p:nvPr/>
        </p:nvGrpSpPr>
        <p:grpSpPr>
          <a:xfrm>
            <a:off x="4662410" y="3534606"/>
            <a:ext cx="148694" cy="129588"/>
            <a:chOff x="2425998" y="2245121"/>
            <a:chExt cx="244966" cy="213490"/>
          </a:xfrm>
        </p:grpSpPr>
        <p:sp>
          <p:nvSpPr>
            <p:cNvPr id="1646" name="Google Shape;1646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47" name="Google Shape;1647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48" name="Google Shape;1648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49" name="Google Shape;1649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50" name="Google Shape;1650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1651" name="Google Shape;1651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9869" y="3320301"/>
            <a:ext cx="173775" cy="17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2" name="Google Shape;1652;p124"/>
          <p:cNvCxnSpPr>
            <a:stCxn id="1578" idx="2"/>
            <a:endCxn id="1601" idx="0"/>
          </p:cNvCxnSpPr>
          <p:nvPr/>
        </p:nvCxnSpPr>
        <p:spPr>
          <a:xfrm flipH="1" rot="10800000">
            <a:off x="558713" y="4330725"/>
            <a:ext cx="5115000" cy="6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124"/>
          <p:cNvSpPr txBox="1"/>
          <p:nvPr/>
        </p:nvSpPr>
        <p:spPr>
          <a:xfrm>
            <a:off x="4861113" y="3034150"/>
            <a:ext cx="529800" cy="1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4Q20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4" name="Google Shape;1654;p124"/>
          <p:cNvSpPr txBox="1"/>
          <p:nvPr/>
        </p:nvSpPr>
        <p:spPr>
          <a:xfrm>
            <a:off x="3623500" y="3034150"/>
            <a:ext cx="529800" cy="1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3Q20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5" name="Google Shape;1655;p124"/>
          <p:cNvSpPr txBox="1"/>
          <p:nvPr/>
        </p:nvSpPr>
        <p:spPr>
          <a:xfrm>
            <a:off x="2396763" y="3034150"/>
            <a:ext cx="529800" cy="1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2Q20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6" name="Google Shape;1656;p124"/>
          <p:cNvSpPr txBox="1"/>
          <p:nvPr/>
        </p:nvSpPr>
        <p:spPr>
          <a:xfrm>
            <a:off x="865200" y="3034150"/>
            <a:ext cx="529800" cy="1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1Q20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7" name="Google Shape;1657;p124"/>
          <p:cNvSpPr txBox="1"/>
          <p:nvPr/>
        </p:nvSpPr>
        <p:spPr>
          <a:xfrm>
            <a:off x="4366115" y="4399750"/>
            <a:ext cx="13773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*FTE vs CV shown as B/(W)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8" name="Google Shape;1658;p124"/>
          <p:cNvSpPr/>
          <p:nvPr/>
        </p:nvSpPr>
        <p:spPr>
          <a:xfrm flipH="1" rot="-5400000">
            <a:off x="2865450" y="149850"/>
            <a:ext cx="503400" cy="5150100"/>
          </a:xfrm>
          <a:prstGeom prst="leftBrace">
            <a:avLst>
              <a:gd fmla="val 1091" name="adj1"/>
              <a:gd fmla="val 57376" name="adj2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9" name="Google Shape;1659;p124"/>
          <p:cNvSpPr txBox="1"/>
          <p:nvPr/>
        </p:nvSpPr>
        <p:spPr>
          <a:xfrm>
            <a:off x="1669125" y="1085325"/>
            <a:ext cx="2233800" cy="3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Productivity Milestones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660" name="Google Shape;1660;p124"/>
          <p:cNvGrpSpPr/>
          <p:nvPr/>
        </p:nvGrpSpPr>
        <p:grpSpPr>
          <a:xfrm>
            <a:off x="3882011" y="1055654"/>
            <a:ext cx="299373" cy="260778"/>
            <a:chOff x="2425998" y="2245121"/>
            <a:chExt cx="244966" cy="213490"/>
          </a:xfrm>
        </p:grpSpPr>
        <p:sp>
          <p:nvSpPr>
            <p:cNvPr id="1661" name="Google Shape;1661;p124"/>
            <p:cNvSpPr/>
            <p:nvPr/>
          </p:nvSpPr>
          <p:spPr>
            <a:xfrm>
              <a:off x="2428735" y="2391554"/>
              <a:ext cx="52004" cy="67057"/>
            </a:xfrm>
            <a:custGeom>
              <a:rect b="b" l="l" r="r" t="t"/>
              <a:pathLst>
                <a:path extrusionOk="0" h="67057" w="52004">
                  <a:moveTo>
                    <a:pt x="52004" y="67058"/>
                  </a:moveTo>
                  <a:lnTo>
                    <a:pt x="0" y="67058"/>
                  </a:lnTo>
                  <a:lnTo>
                    <a:pt x="0" y="0"/>
                  </a:lnTo>
                  <a:lnTo>
                    <a:pt x="52004" y="0"/>
                  </a:lnTo>
                  <a:lnTo>
                    <a:pt x="52004" y="67058"/>
                  </a:lnTo>
                  <a:close/>
                  <a:moveTo>
                    <a:pt x="15054" y="52004"/>
                  </a:moveTo>
                  <a:lnTo>
                    <a:pt x="35582" y="52004"/>
                  </a:lnTo>
                  <a:lnTo>
                    <a:pt x="35582" y="15054"/>
                  </a:lnTo>
                  <a:lnTo>
                    <a:pt x="15054" y="15054"/>
                  </a:lnTo>
                  <a:lnTo>
                    <a:pt x="15054" y="52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62" name="Google Shape;1662;p124"/>
            <p:cNvSpPr/>
            <p:nvPr/>
          </p:nvSpPr>
          <p:spPr>
            <a:xfrm>
              <a:off x="2494424" y="2313547"/>
              <a:ext cx="50635" cy="145063"/>
            </a:xfrm>
            <a:custGeom>
              <a:rect b="b" l="l" r="r" t="t"/>
              <a:pathLst>
                <a:path extrusionOk="0" h="145063" w="50635">
                  <a:moveTo>
                    <a:pt x="50636" y="145064"/>
                  </a:moveTo>
                  <a:lnTo>
                    <a:pt x="0" y="145064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45064"/>
                  </a:lnTo>
                  <a:close/>
                  <a:moveTo>
                    <a:pt x="15054" y="130010"/>
                  </a:moveTo>
                  <a:lnTo>
                    <a:pt x="34213" y="130010"/>
                  </a:lnTo>
                  <a:lnTo>
                    <a:pt x="34213" y="15054"/>
                  </a:lnTo>
                  <a:lnTo>
                    <a:pt x="15054" y="15054"/>
                  </a:lnTo>
                  <a:lnTo>
                    <a:pt x="15054" y="130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63" name="Google Shape;1663;p124"/>
            <p:cNvSpPr/>
            <p:nvPr/>
          </p:nvSpPr>
          <p:spPr>
            <a:xfrm>
              <a:off x="2557376" y="2360077"/>
              <a:ext cx="49266" cy="98533"/>
            </a:xfrm>
            <a:custGeom>
              <a:rect b="b" l="l" r="r" t="t"/>
              <a:pathLst>
                <a:path extrusionOk="0" h="98533" w="49266">
                  <a:moveTo>
                    <a:pt x="49267" y="98534"/>
                  </a:moveTo>
                  <a:lnTo>
                    <a:pt x="0" y="98534"/>
                  </a:lnTo>
                  <a:lnTo>
                    <a:pt x="0" y="0"/>
                  </a:lnTo>
                  <a:lnTo>
                    <a:pt x="49267" y="0"/>
                  </a:lnTo>
                  <a:lnTo>
                    <a:pt x="49267" y="98534"/>
                  </a:lnTo>
                  <a:close/>
                  <a:moveTo>
                    <a:pt x="16422" y="83480"/>
                  </a:moveTo>
                  <a:lnTo>
                    <a:pt x="34213" y="83480"/>
                  </a:lnTo>
                  <a:lnTo>
                    <a:pt x="34213" y="15054"/>
                  </a:lnTo>
                  <a:lnTo>
                    <a:pt x="16422" y="15054"/>
                  </a:lnTo>
                  <a:lnTo>
                    <a:pt x="16422" y="8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64" name="Google Shape;1664;p124"/>
            <p:cNvSpPr/>
            <p:nvPr/>
          </p:nvSpPr>
          <p:spPr>
            <a:xfrm>
              <a:off x="2620328" y="2331338"/>
              <a:ext cx="50635" cy="127273"/>
            </a:xfrm>
            <a:custGeom>
              <a:rect b="b" l="l" r="r" t="t"/>
              <a:pathLst>
                <a:path extrusionOk="0" h="127273" w="50635">
                  <a:moveTo>
                    <a:pt x="50636" y="127273"/>
                  </a:moveTo>
                  <a:lnTo>
                    <a:pt x="0" y="127273"/>
                  </a:lnTo>
                  <a:lnTo>
                    <a:pt x="0" y="0"/>
                  </a:lnTo>
                  <a:lnTo>
                    <a:pt x="50636" y="0"/>
                  </a:lnTo>
                  <a:lnTo>
                    <a:pt x="50636" y="127273"/>
                  </a:lnTo>
                  <a:close/>
                  <a:moveTo>
                    <a:pt x="16422" y="110851"/>
                  </a:moveTo>
                  <a:lnTo>
                    <a:pt x="35582" y="110851"/>
                  </a:lnTo>
                  <a:lnTo>
                    <a:pt x="35582" y="15054"/>
                  </a:lnTo>
                  <a:lnTo>
                    <a:pt x="16422" y="15054"/>
                  </a:lnTo>
                  <a:lnTo>
                    <a:pt x="16422" y="11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665" name="Google Shape;1665;p124"/>
            <p:cNvSpPr/>
            <p:nvPr/>
          </p:nvSpPr>
          <p:spPr>
            <a:xfrm>
              <a:off x="2425998" y="2245121"/>
              <a:ext cx="244966" cy="117693"/>
            </a:xfrm>
            <a:custGeom>
              <a:rect b="b" l="l" r="r" t="t"/>
              <a:pathLst>
                <a:path extrusionOk="0" h="117693" w="244966">
                  <a:moveTo>
                    <a:pt x="10948" y="117693"/>
                  </a:moveTo>
                  <a:lnTo>
                    <a:pt x="0" y="108114"/>
                  </a:lnTo>
                  <a:lnTo>
                    <a:pt x="86217" y="0"/>
                  </a:lnTo>
                  <a:lnTo>
                    <a:pt x="160118" y="73901"/>
                  </a:lnTo>
                  <a:lnTo>
                    <a:pt x="235387" y="13685"/>
                  </a:lnTo>
                  <a:lnTo>
                    <a:pt x="244966" y="26002"/>
                  </a:lnTo>
                  <a:lnTo>
                    <a:pt x="158749" y="94428"/>
                  </a:lnTo>
                  <a:lnTo>
                    <a:pt x="87586" y="218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666" name="Google Shape;1666;p124"/>
          <p:cNvSpPr/>
          <p:nvPr/>
        </p:nvSpPr>
        <p:spPr>
          <a:xfrm rot="-5400000">
            <a:off x="5246663" y="3556050"/>
            <a:ext cx="83400" cy="96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107"/>
          <p:cNvSpPr txBox="1"/>
          <p:nvPr>
            <p:ph type="title"/>
          </p:nvPr>
        </p:nvSpPr>
        <p:spPr>
          <a:xfrm>
            <a:off x="457200" y="590550"/>
            <a:ext cx="7086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Placeholder.</a:t>
            </a:r>
            <a:endParaRPr/>
          </a:p>
        </p:txBody>
      </p:sp>
      <p:cxnSp>
        <p:nvCxnSpPr>
          <p:cNvPr id="566" name="Google Shape;566;p107"/>
          <p:cNvCxnSpPr/>
          <p:nvPr/>
        </p:nvCxnSpPr>
        <p:spPr>
          <a:xfrm rot="-5400000">
            <a:off x="1720880" y="2943990"/>
            <a:ext cx="32004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107"/>
          <p:cNvSpPr txBox="1"/>
          <p:nvPr/>
        </p:nvSpPr>
        <p:spPr>
          <a:xfrm>
            <a:off x="3312417" y="1308889"/>
            <a:ext cx="193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What Happened</a:t>
            </a:r>
            <a:endParaRPr b="1" sz="14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68" name="Google Shape;568;p107"/>
          <p:cNvSpPr txBox="1"/>
          <p:nvPr/>
        </p:nvSpPr>
        <p:spPr>
          <a:xfrm>
            <a:off x="631675" y="1308900"/>
            <a:ext cx="25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Situation</a:t>
            </a:r>
            <a:endParaRPr b="1" sz="14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69" name="Google Shape;569;p107"/>
          <p:cNvSpPr txBox="1"/>
          <p:nvPr/>
        </p:nvSpPr>
        <p:spPr>
          <a:xfrm>
            <a:off x="5585588" y="1308889"/>
            <a:ext cx="324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Path Forward</a:t>
            </a:r>
            <a:endParaRPr b="1" sz="1400">
              <a:solidFill>
                <a:schemeClr val="accent6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0" name="Google Shape;570;p107"/>
          <p:cNvSpPr txBox="1"/>
          <p:nvPr/>
        </p:nvSpPr>
        <p:spPr>
          <a:xfrm>
            <a:off x="634238" y="1822111"/>
            <a:ext cx="111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1" name="Google Shape;571;p107"/>
          <p:cNvSpPr txBox="1"/>
          <p:nvPr/>
        </p:nvSpPr>
        <p:spPr>
          <a:xfrm>
            <a:off x="634238" y="2494640"/>
            <a:ext cx="121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2" name="Google Shape;572;p107"/>
          <p:cNvSpPr txBox="1"/>
          <p:nvPr/>
        </p:nvSpPr>
        <p:spPr>
          <a:xfrm>
            <a:off x="634238" y="3127098"/>
            <a:ext cx="100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573" name="Google Shape;573;p107"/>
          <p:cNvCxnSpPr/>
          <p:nvPr/>
        </p:nvCxnSpPr>
        <p:spPr>
          <a:xfrm rot="-5400000">
            <a:off x="351856" y="3081090"/>
            <a:ext cx="29262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107"/>
          <p:cNvSpPr txBox="1"/>
          <p:nvPr/>
        </p:nvSpPr>
        <p:spPr>
          <a:xfrm>
            <a:off x="634238" y="3866542"/>
            <a:ext cx="120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575" name="Google Shape;575;p107"/>
          <p:cNvCxnSpPr/>
          <p:nvPr/>
        </p:nvCxnSpPr>
        <p:spPr>
          <a:xfrm>
            <a:off x="739458" y="1618753"/>
            <a:ext cx="24690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107"/>
          <p:cNvSpPr/>
          <p:nvPr/>
        </p:nvSpPr>
        <p:spPr>
          <a:xfrm>
            <a:off x="1822450" y="3541585"/>
            <a:ext cx="1733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7" name="Google Shape;577;p107"/>
          <p:cNvSpPr/>
          <p:nvPr/>
        </p:nvSpPr>
        <p:spPr>
          <a:xfrm>
            <a:off x="1822450" y="3075163"/>
            <a:ext cx="160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8" name="Google Shape;578;p107"/>
          <p:cNvSpPr txBox="1"/>
          <p:nvPr/>
        </p:nvSpPr>
        <p:spPr>
          <a:xfrm>
            <a:off x="3426716" y="3956042"/>
            <a:ext cx="204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Summary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79" name="Google Shape;579;p107"/>
          <p:cNvSpPr/>
          <p:nvPr/>
        </p:nvSpPr>
        <p:spPr>
          <a:xfrm>
            <a:off x="3426717" y="1941151"/>
            <a:ext cx="207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Summary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80" name="Google Shape;580;p107"/>
          <p:cNvSpPr/>
          <p:nvPr/>
        </p:nvSpPr>
        <p:spPr>
          <a:xfrm>
            <a:off x="3426717" y="2885777"/>
            <a:ext cx="203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Summary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581" name="Google Shape;581;p107"/>
          <p:cNvCxnSpPr/>
          <p:nvPr/>
        </p:nvCxnSpPr>
        <p:spPr>
          <a:xfrm>
            <a:off x="739459" y="2247707"/>
            <a:ext cx="24690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107"/>
          <p:cNvCxnSpPr/>
          <p:nvPr/>
        </p:nvCxnSpPr>
        <p:spPr>
          <a:xfrm>
            <a:off x="739459" y="3016038"/>
            <a:ext cx="24690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107"/>
          <p:cNvCxnSpPr/>
          <p:nvPr/>
        </p:nvCxnSpPr>
        <p:spPr>
          <a:xfrm>
            <a:off x="739458" y="3485398"/>
            <a:ext cx="24690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4" name="Google Shape;584;p107"/>
          <p:cNvSpPr/>
          <p:nvPr/>
        </p:nvSpPr>
        <p:spPr>
          <a:xfrm>
            <a:off x="1822450" y="2270336"/>
            <a:ext cx="1604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85" name="Google Shape;585;p107"/>
          <p:cNvSpPr txBox="1"/>
          <p:nvPr/>
        </p:nvSpPr>
        <p:spPr>
          <a:xfrm>
            <a:off x="3426727" y="1701825"/>
            <a:ext cx="13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86" name="Google Shape;586;p107"/>
          <p:cNvSpPr txBox="1"/>
          <p:nvPr/>
        </p:nvSpPr>
        <p:spPr>
          <a:xfrm>
            <a:off x="3426717" y="2629664"/>
            <a:ext cx="169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587" name="Google Shape;587;p107"/>
          <p:cNvCxnSpPr/>
          <p:nvPr/>
        </p:nvCxnSpPr>
        <p:spPr>
          <a:xfrm>
            <a:off x="3420575" y="1618750"/>
            <a:ext cx="20799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8" name="Google Shape;588;p107"/>
          <p:cNvSpPr txBox="1"/>
          <p:nvPr/>
        </p:nvSpPr>
        <p:spPr>
          <a:xfrm>
            <a:off x="3426717" y="3674300"/>
            <a:ext cx="169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589" name="Google Shape;589;p107"/>
          <p:cNvCxnSpPr/>
          <p:nvPr/>
        </p:nvCxnSpPr>
        <p:spPr>
          <a:xfrm rot="-5400000">
            <a:off x="3991941" y="2943990"/>
            <a:ext cx="32004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107"/>
          <p:cNvCxnSpPr/>
          <p:nvPr/>
        </p:nvCxnSpPr>
        <p:spPr>
          <a:xfrm>
            <a:off x="5665967" y="1618754"/>
            <a:ext cx="27432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p107"/>
          <p:cNvSpPr txBox="1"/>
          <p:nvPr/>
        </p:nvSpPr>
        <p:spPr>
          <a:xfrm>
            <a:off x="6342213" y="3372467"/>
            <a:ext cx="9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73K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92" name="Google Shape;592;p107"/>
          <p:cNvSpPr txBox="1"/>
          <p:nvPr/>
        </p:nvSpPr>
        <p:spPr>
          <a:xfrm>
            <a:off x="7119979" y="3429112"/>
            <a:ext cx="144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Customer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Touches </a:t>
            </a:r>
            <a:endParaRPr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93" name="Google Shape;593;p107"/>
          <p:cNvSpPr txBox="1"/>
          <p:nvPr/>
        </p:nvSpPr>
        <p:spPr>
          <a:xfrm>
            <a:off x="6342213" y="4004220"/>
            <a:ext cx="11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9.8K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94" name="Google Shape;594;p107"/>
          <p:cNvSpPr txBox="1"/>
          <p:nvPr/>
        </p:nvSpPr>
        <p:spPr>
          <a:xfrm>
            <a:off x="7247962" y="4049127"/>
            <a:ext cx="144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Adds</a:t>
            </a:r>
            <a:endParaRPr sz="105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595" name="Google Shape;595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747" y="3404185"/>
            <a:ext cx="434383" cy="43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4764" y="4048030"/>
            <a:ext cx="477975" cy="4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07"/>
          <p:cNvSpPr txBox="1"/>
          <p:nvPr/>
        </p:nvSpPr>
        <p:spPr>
          <a:xfrm>
            <a:off x="5661788" y="1701829"/>
            <a:ext cx="27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98" name="Google Shape;598;p107"/>
          <p:cNvSpPr txBox="1"/>
          <p:nvPr/>
        </p:nvSpPr>
        <p:spPr>
          <a:xfrm>
            <a:off x="5661788" y="2996287"/>
            <a:ext cx="27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KPI Placeholder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599" name="Google Shape;599;p107"/>
          <p:cNvSpPr txBox="1"/>
          <p:nvPr/>
        </p:nvSpPr>
        <p:spPr>
          <a:xfrm>
            <a:off x="5710049" y="2054525"/>
            <a:ext cx="285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/>
          </a:p>
          <a:p>
            <a:pPr indent="-1428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28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/>
          </a:p>
          <a:p>
            <a:pPr indent="-1428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28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00" name="Google Shape;600;p107"/>
          <p:cNvSpPr/>
          <p:nvPr/>
        </p:nvSpPr>
        <p:spPr>
          <a:xfrm>
            <a:off x="1822450" y="1692647"/>
            <a:ext cx="141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8"/>
          <p:cNvSpPr txBox="1"/>
          <p:nvPr/>
        </p:nvSpPr>
        <p:spPr>
          <a:xfrm>
            <a:off x="6625200" y="3170800"/>
            <a:ext cx="2123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</a:t>
            </a:r>
            <a:endParaRPr b="1" sz="31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Callout</a:t>
            </a:r>
            <a:endParaRPr sz="1300"/>
          </a:p>
        </p:txBody>
      </p:sp>
      <p:sp>
        <p:nvSpPr>
          <p:cNvPr id="607" name="Google Shape;607;p10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10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Placeholder</a:t>
            </a:r>
            <a:endParaRPr/>
          </a:p>
        </p:txBody>
      </p:sp>
      <p:cxnSp>
        <p:nvCxnSpPr>
          <p:cNvPr id="609" name="Google Shape;609;p108"/>
          <p:cNvCxnSpPr/>
          <p:nvPr/>
        </p:nvCxnSpPr>
        <p:spPr>
          <a:xfrm rot="10800000">
            <a:off x="817275" y="3161725"/>
            <a:ext cx="5575800" cy="0"/>
          </a:xfrm>
          <a:prstGeom prst="straightConnector1">
            <a:avLst/>
          </a:prstGeom>
          <a:solidFill>
            <a:srgbClr val="D52B1E"/>
          </a:solidFill>
          <a:ln cap="sq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0" name="Google Shape;610;p108"/>
          <p:cNvSpPr txBox="1"/>
          <p:nvPr/>
        </p:nvSpPr>
        <p:spPr>
          <a:xfrm>
            <a:off x="1482350" y="1407375"/>
            <a:ext cx="1602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Situation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11" name="Google Shape;611;p108"/>
          <p:cNvCxnSpPr/>
          <p:nvPr/>
        </p:nvCxnSpPr>
        <p:spPr>
          <a:xfrm>
            <a:off x="2955325" y="1205400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88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108"/>
          <p:cNvSpPr txBox="1"/>
          <p:nvPr/>
        </p:nvSpPr>
        <p:spPr>
          <a:xfrm>
            <a:off x="1482350" y="2349950"/>
            <a:ext cx="1887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What 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Happened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13" name="Google Shape;613;p108"/>
          <p:cNvSpPr txBox="1"/>
          <p:nvPr/>
        </p:nvSpPr>
        <p:spPr>
          <a:xfrm>
            <a:off x="1483725" y="3429525"/>
            <a:ext cx="1470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Path 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Forward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14" name="Google Shape;614;p108"/>
          <p:cNvSpPr/>
          <p:nvPr/>
        </p:nvSpPr>
        <p:spPr>
          <a:xfrm>
            <a:off x="397600" y="1198625"/>
            <a:ext cx="365400" cy="2997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8"/>
          <p:cNvSpPr txBox="1"/>
          <p:nvPr/>
        </p:nvSpPr>
        <p:spPr>
          <a:xfrm>
            <a:off x="457200" y="4344550"/>
            <a:ext cx="8229600" cy="30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Kickplate statement goes here. 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16" name="Google Shape;616;p108"/>
          <p:cNvSpPr txBox="1"/>
          <p:nvPr/>
        </p:nvSpPr>
        <p:spPr>
          <a:xfrm>
            <a:off x="3005250" y="1198625"/>
            <a:ext cx="3330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Summary Placeholder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0002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t/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17" name="Google Shape;617;p108"/>
          <p:cNvCxnSpPr/>
          <p:nvPr/>
        </p:nvCxnSpPr>
        <p:spPr>
          <a:xfrm>
            <a:off x="6539175" y="1104425"/>
            <a:ext cx="0" cy="310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108"/>
          <p:cNvCxnSpPr/>
          <p:nvPr/>
        </p:nvCxnSpPr>
        <p:spPr>
          <a:xfrm>
            <a:off x="2955325" y="2212250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108"/>
          <p:cNvCxnSpPr/>
          <p:nvPr/>
        </p:nvCxnSpPr>
        <p:spPr>
          <a:xfrm>
            <a:off x="2955325" y="3219088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108"/>
          <p:cNvSpPr/>
          <p:nvPr/>
        </p:nvSpPr>
        <p:spPr>
          <a:xfrm>
            <a:off x="423040" y="1525271"/>
            <a:ext cx="297600" cy="300600"/>
          </a:xfrm>
          <a:prstGeom prst="ellipse">
            <a:avLst/>
          </a:prstGeom>
          <a:solidFill>
            <a:schemeClr val="lt1"/>
          </a:solidFill>
          <a:ln cap="sq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1" name="Google Shape;621;p108"/>
          <p:cNvSpPr txBox="1"/>
          <p:nvPr/>
        </p:nvSpPr>
        <p:spPr>
          <a:xfrm>
            <a:off x="383043" y="1590661"/>
            <a:ext cx="394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JAN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2" name="Google Shape;622;p108"/>
          <p:cNvSpPr/>
          <p:nvPr/>
        </p:nvSpPr>
        <p:spPr>
          <a:xfrm>
            <a:off x="423040" y="2514521"/>
            <a:ext cx="297600" cy="300600"/>
          </a:xfrm>
          <a:prstGeom prst="ellipse">
            <a:avLst/>
          </a:prstGeom>
          <a:solidFill>
            <a:schemeClr val="lt1"/>
          </a:solidFill>
          <a:ln cap="sq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3" name="Google Shape;623;p108"/>
          <p:cNvSpPr txBox="1"/>
          <p:nvPr/>
        </p:nvSpPr>
        <p:spPr>
          <a:xfrm>
            <a:off x="383043" y="2579911"/>
            <a:ext cx="394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APR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4" name="Google Shape;624;p108"/>
          <p:cNvSpPr/>
          <p:nvPr/>
        </p:nvSpPr>
        <p:spPr>
          <a:xfrm>
            <a:off x="423040" y="3465746"/>
            <a:ext cx="297600" cy="300600"/>
          </a:xfrm>
          <a:prstGeom prst="ellipse">
            <a:avLst/>
          </a:prstGeom>
          <a:solidFill>
            <a:schemeClr val="lt1"/>
          </a:solidFill>
          <a:ln cap="sq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5" name="Google Shape;625;p108"/>
          <p:cNvSpPr txBox="1"/>
          <p:nvPr/>
        </p:nvSpPr>
        <p:spPr>
          <a:xfrm>
            <a:off x="383043" y="3531136"/>
            <a:ext cx="394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OCT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26" name="Google Shape;626;p108"/>
          <p:cNvSpPr txBox="1"/>
          <p:nvPr/>
        </p:nvSpPr>
        <p:spPr>
          <a:xfrm>
            <a:off x="6519125" y="1035375"/>
            <a:ext cx="241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Verizon NHG TX"/>
                <a:ea typeface="Verizon NHG TX"/>
                <a:cs typeface="Verizon NHG TX"/>
                <a:sym typeface="Verizon NHG TX"/>
              </a:rPr>
              <a:t>Facts Placeholder</a:t>
            </a:r>
            <a:endParaRPr b="1" sz="1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27" name="Google Shape;627;p108"/>
          <p:cNvCxnSpPr/>
          <p:nvPr/>
        </p:nvCxnSpPr>
        <p:spPr>
          <a:xfrm rot="10800000">
            <a:off x="6625325" y="1448600"/>
            <a:ext cx="2020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108"/>
          <p:cNvSpPr txBox="1"/>
          <p:nvPr/>
        </p:nvSpPr>
        <p:spPr>
          <a:xfrm>
            <a:off x="6625200" y="1468450"/>
            <a:ext cx="19515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izon NHG TX"/>
                <a:ea typeface="Verizon NHG TX"/>
                <a:cs typeface="Verizon NHG TX"/>
                <a:sym typeface="Verizon NHG TX"/>
              </a:rPr>
              <a:t>XX</a:t>
            </a:r>
            <a:endParaRPr b="1" sz="24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Fact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2875" lvl="0" marL="14287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2875" lvl="0" marL="14287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42875" lvl="0" marL="14287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29" name="Google Shape;629;p108"/>
          <p:cNvCxnSpPr/>
          <p:nvPr/>
        </p:nvCxnSpPr>
        <p:spPr>
          <a:xfrm>
            <a:off x="6708650" y="3257475"/>
            <a:ext cx="1918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0" name="Google Shape;630;p108"/>
          <p:cNvSpPr txBox="1"/>
          <p:nvPr/>
        </p:nvSpPr>
        <p:spPr>
          <a:xfrm>
            <a:off x="7739350" y="1468450"/>
            <a:ext cx="1279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</a:t>
            </a:r>
            <a:endParaRPr b="1" sz="2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Fact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31" name="Google Shape;631;p108"/>
          <p:cNvCxnSpPr/>
          <p:nvPr/>
        </p:nvCxnSpPr>
        <p:spPr>
          <a:xfrm>
            <a:off x="7540775" y="1619050"/>
            <a:ext cx="0" cy="68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108"/>
          <p:cNvCxnSpPr/>
          <p:nvPr/>
        </p:nvCxnSpPr>
        <p:spPr>
          <a:xfrm rot="10800000">
            <a:off x="817275" y="2108475"/>
            <a:ext cx="5575800" cy="0"/>
          </a:xfrm>
          <a:prstGeom prst="straightConnector1">
            <a:avLst/>
          </a:prstGeom>
          <a:solidFill>
            <a:srgbClr val="D52B1E"/>
          </a:solidFill>
          <a:ln cap="sq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108"/>
          <p:cNvSpPr txBox="1"/>
          <p:nvPr/>
        </p:nvSpPr>
        <p:spPr>
          <a:xfrm>
            <a:off x="3005250" y="2190350"/>
            <a:ext cx="3330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Summary Placeholder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0002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t/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34" name="Google Shape;634;p108"/>
          <p:cNvSpPr txBox="1"/>
          <p:nvPr/>
        </p:nvSpPr>
        <p:spPr>
          <a:xfrm>
            <a:off x="3005250" y="3197200"/>
            <a:ext cx="3330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Summary Placeholder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00025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t/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35" name="Google Shape;635;p108"/>
          <p:cNvSpPr/>
          <p:nvPr/>
        </p:nvSpPr>
        <p:spPr>
          <a:xfrm>
            <a:off x="845700" y="1455713"/>
            <a:ext cx="5175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Icon Goes Here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36" name="Google Shape;636;p108"/>
          <p:cNvSpPr/>
          <p:nvPr/>
        </p:nvSpPr>
        <p:spPr>
          <a:xfrm>
            <a:off x="845700" y="2398400"/>
            <a:ext cx="5175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Icon Goes Here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37" name="Google Shape;637;p108"/>
          <p:cNvSpPr/>
          <p:nvPr/>
        </p:nvSpPr>
        <p:spPr>
          <a:xfrm>
            <a:off x="845700" y="3405250"/>
            <a:ext cx="5175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Icon Goes Here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9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Templates.</a:t>
            </a:r>
            <a:endParaRPr/>
          </a:p>
        </p:txBody>
      </p:sp>
      <p:sp>
        <p:nvSpPr>
          <p:cNvPr id="644" name="Google Shape;644;p10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10"/>
          <p:cNvGrpSpPr/>
          <p:nvPr/>
        </p:nvGrpSpPr>
        <p:grpSpPr>
          <a:xfrm>
            <a:off x="4766940" y="1531313"/>
            <a:ext cx="3726642" cy="2484397"/>
            <a:chOff x="0" y="0"/>
            <a:chExt cx="8127900" cy="5418533"/>
          </a:xfrm>
        </p:grpSpPr>
        <p:sp>
          <p:nvSpPr>
            <p:cNvPr id="650" name="Google Shape;650;p110"/>
            <p:cNvSpPr/>
            <p:nvPr/>
          </p:nvSpPr>
          <p:spPr>
            <a:xfrm>
              <a:off x="3251199" y="0"/>
              <a:ext cx="1625700" cy="1083600"/>
            </a:xfrm>
            <a:prstGeom prst="trapezoid">
              <a:avLst>
                <a:gd fmla="val 75000" name="adj"/>
              </a:avLst>
            </a:prstGeom>
            <a:solidFill>
              <a:srgbClr val="0C0C0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0"/>
            <p:cNvSpPr txBox="1"/>
            <p:nvPr/>
          </p:nvSpPr>
          <p:spPr>
            <a:xfrm>
              <a:off x="3251199" y="0"/>
              <a:ext cx="1625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10"/>
            <p:cNvSpPr/>
            <p:nvPr/>
          </p:nvSpPr>
          <p:spPr>
            <a:xfrm>
              <a:off x="2438400" y="1083733"/>
              <a:ext cx="3251100" cy="1083600"/>
            </a:xfrm>
            <a:prstGeom prst="trapezoid">
              <a:avLst>
                <a:gd fmla="val 75000" name="adj"/>
              </a:avLst>
            </a:prstGeom>
            <a:solidFill>
              <a:srgbClr val="2626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0"/>
            <p:cNvSpPr txBox="1"/>
            <p:nvPr/>
          </p:nvSpPr>
          <p:spPr>
            <a:xfrm>
              <a:off x="3007360" y="1083733"/>
              <a:ext cx="21132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25" lIns="61925" spcFirstLastPara="1" rIns="61925" wrap="square" tIns="61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10"/>
            <p:cNvSpPr/>
            <p:nvPr/>
          </p:nvSpPr>
          <p:spPr>
            <a:xfrm>
              <a:off x="1625600" y="2167466"/>
              <a:ext cx="4876800" cy="1083600"/>
            </a:xfrm>
            <a:prstGeom prst="trapezoid">
              <a:avLst>
                <a:gd fmla="val 75000" name="adj"/>
              </a:avLst>
            </a:prstGeom>
            <a:solidFill>
              <a:srgbClr val="3F3F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0"/>
            <p:cNvSpPr txBox="1"/>
            <p:nvPr/>
          </p:nvSpPr>
          <p:spPr>
            <a:xfrm>
              <a:off x="2479039" y="2167466"/>
              <a:ext cx="31698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25" lIns="61925" spcFirstLastPara="1" rIns="61925" wrap="square" tIns="61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10"/>
            <p:cNvSpPr/>
            <p:nvPr/>
          </p:nvSpPr>
          <p:spPr>
            <a:xfrm>
              <a:off x="812800" y="3251200"/>
              <a:ext cx="6502500" cy="1083600"/>
            </a:xfrm>
            <a:prstGeom prst="trapezoid">
              <a:avLst>
                <a:gd fmla="val 75000" name="adj"/>
              </a:avLst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0"/>
            <p:cNvSpPr txBox="1"/>
            <p:nvPr/>
          </p:nvSpPr>
          <p:spPr>
            <a:xfrm>
              <a:off x="1950719" y="3251200"/>
              <a:ext cx="4226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25" lIns="61925" spcFirstLastPara="1" rIns="61925" wrap="square" tIns="61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10"/>
            <p:cNvSpPr/>
            <p:nvPr/>
          </p:nvSpPr>
          <p:spPr>
            <a:xfrm>
              <a:off x="0" y="4334933"/>
              <a:ext cx="8127900" cy="1083600"/>
            </a:xfrm>
            <a:prstGeom prst="trapezoid">
              <a:avLst>
                <a:gd fmla="val 75000" name="adj"/>
              </a:avLst>
            </a:prstGeom>
            <a:solidFill>
              <a:srgbClr val="D52B1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0"/>
            <p:cNvSpPr txBox="1"/>
            <p:nvPr/>
          </p:nvSpPr>
          <p:spPr>
            <a:xfrm>
              <a:off x="1422399" y="4334933"/>
              <a:ext cx="52833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25" lIns="61925" spcFirstLastPara="1" rIns="61925" wrap="square" tIns="61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110"/>
          <p:cNvSpPr/>
          <p:nvPr/>
        </p:nvSpPr>
        <p:spPr>
          <a:xfrm>
            <a:off x="606950" y="2431450"/>
            <a:ext cx="108900" cy="13710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61" name="Google Shape;661;p11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110"/>
          <p:cNvSpPr txBox="1"/>
          <p:nvPr>
            <p:ph type="title"/>
          </p:nvPr>
        </p:nvSpPr>
        <p:spPr>
          <a:xfrm>
            <a:off x="457200" y="590550"/>
            <a:ext cx="7086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Business Markets. </a:t>
            </a:r>
            <a:endParaRPr/>
          </a:p>
        </p:txBody>
      </p:sp>
      <p:cxnSp>
        <p:nvCxnSpPr>
          <p:cNvPr id="663" name="Google Shape;663;p110"/>
          <p:cNvCxnSpPr/>
          <p:nvPr/>
        </p:nvCxnSpPr>
        <p:spPr>
          <a:xfrm>
            <a:off x="4292775" y="1221100"/>
            <a:ext cx="0" cy="34947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110"/>
          <p:cNvSpPr txBox="1"/>
          <p:nvPr/>
        </p:nvSpPr>
        <p:spPr>
          <a:xfrm>
            <a:off x="1971288" y="1204625"/>
            <a:ext cx="22344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Drive a winning channel mix 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with digital at the core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65" name="Google Shape;665;p110"/>
          <p:cNvSpPr/>
          <p:nvPr/>
        </p:nvSpPr>
        <p:spPr>
          <a:xfrm>
            <a:off x="1137925" y="2493661"/>
            <a:ext cx="855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Foundational Strategy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66" name="Google Shape;666;p110"/>
          <p:cNvSpPr/>
          <p:nvPr/>
        </p:nvSpPr>
        <p:spPr>
          <a:xfrm>
            <a:off x="1137925" y="2984413"/>
            <a:ext cx="972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Transformation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67" name="Google Shape;667;p110"/>
          <p:cNvSpPr/>
          <p:nvPr/>
        </p:nvSpPr>
        <p:spPr>
          <a:xfrm>
            <a:off x="2053225" y="2893575"/>
            <a:ext cx="235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Drive Business Markets transformation 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to enable growth, reduce cost and improve customer and employee experience.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68" name="Google Shape;66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832" y="2527215"/>
            <a:ext cx="289558" cy="289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9" name="Google Shape;669;p110"/>
          <p:cNvCxnSpPr/>
          <p:nvPr/>
        </p:nvCxnSpPr>
        <p:spPr>
          <a:xfrm>
            <a:off x="2053225" y="2940925"/>
            <a:ext cx="0" cy="3597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0" name="Google Shape;670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887" y="2993039"/>
            <a:ext cx="34747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110"/>
          <p:cNvSpPr txBox="1"/>
          <p:nvPr/>
        </p:nvSpPr>
        <p:spPr>
          <a:xfrm>
            <a:off x="2084973" y="2645515"/>
            <a:ext cx="71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Localized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72" name="Google Shape;672;p110"/>
          <p:cNvSpPr txBox="1"/>
          <p:nvPr/>
        </p:nvSpPr>
        <p:spPr>
          <a:xfrm>
            <a:off x="2743675" y="2645515"/>
            <a:ext cx="71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Virtualized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73" name="Google Shape;673;p110"/>
          <p:cNvSpPr txBox="1"/>
          <p:nvPr/>
        </p:nvSpPr>
        <p:spPr>
          <a:xfrm>
            <a:off x="3510528" y="2645515"/>
            <a:ext cx="60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Resilient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74" name="Google Shape;674;p110"/>
          <p:cNvSpPr txBox="1"/>
          <p:nvPr/>
        </p:nvSpPr>
        <p:spPr>
          <a:xfrm rot="-5400000">
            <a:off x="27500" y="3003825"/>
            <a:ext cx="1161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How we Win</a:t>
            </a:r>
            <a:endParaRPr b="1" sz="1300">
              <a:solidFill>
                <a:schemeClr val="accen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75" name="Google Shape;675;p110"/>
          <p:cNvSpPr txBox="1"/>
          <p:nvPr/>
        </p:nvSpPr>
        <p:spPr>
          <a:xfrm>
            <a:off x="1971288" y="1585475"/>
            <a:ext cx="212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Deliver customer and revenue 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growth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76" name="Google Shape;676;p110"/>
          <p:cNvSpPr txBox="1"/>
          <p:nvPr/>
        </p:nvSpPr>
        <p:spPr>
          <a:xfrm>
            <a:off x="302150" y="1300825"/>
            <a:ext cx="1256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Verizon NHG TX"/>
                <a:ea typeface="Verizon NHG TX"/>
                <a:cs typeface="Verizon NHG TX"/>
                <a:sym typeface="Verizon NHG TX"/>
              </a:rPr>
              <a:t>Our Focus</a:t>
            </a:r>
            <a:endParaRPr b="1" sz="22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77" name="Google Shape;677;p110"/>
          <p:cNvCxnSpPr/>
          <p:nvPr/>
        </p:nvCxnSpPr>
        <p:spPr>
          <a:xfrm rot="10800000">
            <a:off x="611650" y="2288250"/>
            <a:ext cx="35427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8" name="Google Shape;678;p110"/>
          <p:cNvCxnSpPr/>
          <p:nvPr/>
        </p:nvCxnSpPr>
        <p:spPr>
          <a:xfrm>
            <a:off x="1596700" y="4367175"/>
            <a:ext cx="2530800" cy="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110"/>
          <p:cNvSpPr/>
          <p:nvPr/>
        </p:nvSpPr>
        <p:spPr>
          <a:xfrm>
            <a:off x="2393578" y="4321411"/>
            <a:ext cx="91500" cy="91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0" name="Google Shape;680;p110"/>
          <p:cNvSpPr txBox="1"/>
          <p:nvPr/>
        </p:nvSpPr>
        <p:spPr>
          <a:xfrm>
            <a:off x="2297517" y="4409158"/>
            <a:ext cx="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XXXX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1" name="Google Shape;681;p110"/>
          <p:cNvSpPr/>
          <p:nvPr/>
        </p:nvSpPr>
        <p:spPr>
          <a:xfrm>
            <a:off x="2944410" y="4321411"/>
            <a:ext cx="91500" cy="91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2" name="Google Shape;682;p110"/>
          <p:cNvSpPr txBox="1"/>
          <p:nvPr/>
        </p:nvSpPr>
        <p:spPr>
          <a:xfrm>
            <a:off x="2850800" y="4409150"/>
            <a:ext cx="7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XXXX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3" name="Google Shape;683;p110"/>
          <p:cNvSpPr/>
          <p:nvPr/>
        </p:nvSpPr>
        <p:spPr>
          <a:xfrm>
            <a:off x="3683681" y="4321411"/>
            <a:ext cx="91500" cy="91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4" name="Google Shape;684;p110"/>
          <p:cNvSpPr txBox="1"/>
          <p:nvPr/>
        </p:nvSpPr>
        <p:spPr>
          <a:xfrm>
            <a:off x="3549600" y="4409150"/>
            <a:ext cx="7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XXXX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5" name="Google Shape;685;p110"/>
          <p:cNvSpPr/>
          <p:nvPr/>
        </p:nvSpPr>
        <p:spPr>
          <a:xfrm>
            <a:off x="1772281" y="4321411"/>
            <a:ext cx="91500" cy="91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86" name="Google Shape;686;p110"/>
          <p:cNvSpPr txBox="1"/>
          <p:nvPr/>
        </p:nvSpPr>
        <p:spPr>
          <a:xfrm>
            <a:off x="1676220" y="4409158"/>
            <a:ext cx="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XXXX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87" name="Google Shape;687;p110"/>
          <p:cNvCxnSpPr/>
          <p:nvPr/>
        </p:nvCxnSpPr>
        <p:spPr>
          <a:xfrm rot="10800000">
            <a:off x="627100" y="3950350"/>
            <a:ext cx="35118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8" name="Google Shape;688;p110"/>
          <p:cNvSpPr txBox="1"/>
          <p:nvPr/>
        </p:nvSpPr>
        <p:spPr>
          <a:xfrm>
            <a:off x="1971288" y="1899150"/>
            <a:ext cx="212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Reduce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cost to serve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89" name="Google Shape;689;p110"/>
          <p:cNvCxnSpPr/>
          <p:nvPr/>
        </p:nvCxnSpPr>
        <p:spPr>
          <a:xfrm>
            <a:off x="2053225" y="2449163"/>
            <a:ext cx="0" cy="3597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0" name="Google Shape;690;p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6001" y="1260276"/>
            <a:ext cx="241550" cy="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6001" y="1572401"/>
            <a:ext cx="241550" cy="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6001" y="1892226"/>
            <a:ext cx="241550" cy="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10"/>
          <p:cNvSpPr/>
          <p:nvPr/>
        </p:nvSpPr>
        <p:spPr>
          <a:xfrm>
            <a:off x="1137925" y="3432675"/>
            <a:ext cx="972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COVID Recovery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694" name="Google Shape;694;p110"/>
          <p:cNvCxnSpPr/>
          <p:nvPr/>
        </p:nvCxnSpPr>
        <p:spPr>
          <a:xfrm>
            <a:off x="2053225" y="3444663"/>
            <a:ext cx="0" cy="3597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5" name="Google Shape;695;p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610" y="3460700"/>
            <a:ext cx="300025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7006" y="237088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8250" y="2370881"/>
            <a:ext cx="346456" cy="34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0856" y="2370881"/>
            <a:ext cx="346456" cy="34645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10"/>
          <p:cNvSpPr txBox="1"/>
          <p:nvPr/>
        </p:nvSpPr>
        <p:spPr>
          <a:xfrm>
            <a:off x="2364400" y="3491150"/>
            <a:ext cx="204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6525" lvl="0" marL="142875" rtl="0" algn="l">
              <a:spcBef>
                <a:spcPts val="0"/>
              </a:spcBef>
              <a:spcAft>
                <a:spcPts val="0"/>
              </a:spcAft>
              <a:buSzPts val="800"/>
              <a:buFont typeface="Verizon NHG TX"/>
              <a:buChar char="●"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Consistent monthly improvement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36525" lvl="0" marL="142875" rtl="0" algn="l">
              <a:spcBef>
                <a:spcPts val="0"/>
              </a:spcBef>
              <a:spcAft>
                <a:spcPts val="0"/>
              </a:spcAft>
              <a:buSzPts val="800"/>
              <a:buFont typeface="Verizon NHG TX"/>
              <a:buChar char="●"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Align, take action, reimagine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36525" lvl="0" marL="142875" rtl="0" algn="l">
              <a:spcBef>
                <a:spcPts val="0"/>
              </a:spcBef>
              <a:spcAft>
                <a:spcPts val="0"/>
              </a:spcAft>
              <a:buSzPts val="800"/>
              <a:buFont typeface="Verizon NHG TX"/>
              <a:buChar char="●"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Leverage VCG changes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700" name="Google Shape;700;p110"/>
          <p:cNvGrpSpPr/>
          <p:nvPr/>
        </p:nvGrpSpPr>
        <p:grpSpPr>
          <a:xfrm>
            <a:off x="2109921" y="3488886"/>
            <a:ext cx="270865" cy="248342"/>
            <a:chOff x="8339221" y="3398950"/>
            <a:chExt cx="260623" cy="238905"/>
          </a:xfrm>
        </p:grpSpPr>
        <p:sp>
          <p:nvSpPr>
            <p:cNvPr id="701" name="Google Shape;701;p110"/>
            <p:cNvSpPr/>
            <p:nvPr/>
          </p:nvSpPr>
          <p:spPr>
            <a:xfrm>
              <a:off x="8349356" y="3398950"/>
              <a:ext cx="237457" cy="104249"/>
            </a:xfrm>
            <a:custGeom>
              <a:rect b="b" l="l" r="r" t="t"/>
              <a:pathLst>
                <a:path extrusionOk="0" h="104249" w="237457">
                  <a:moveTo>
                    <a:pt x="120177" y="15927"/>
                  </a:moveTo>
                  <a:cubicBezTo>
                    <a:pt x="172301" y="15927"/>
                    <a:pt x="214291" y="53573"/>
                    <a:pt x="221530" y="104250"/>
                  </a:cubicBezTo>
                  <a:lnTo>
                    <a:pt x="237457" y="104250"/>
                  </a:lnTo>
                  <a:cubicBezTo>
                    <a:pt x="230218" y="46333"/>
                    <a:pt x="179541" y="0"/>
                    <a:pt x="118729" y="0"/>
                  </a:cubicBezTo>
                  <a:cubicBezTo>
                    <a:pt x="57916" y="0"/>
                    <a:pt x="8687" y="44885"/>
                    <a:pt x="0" y="104250"/>
                  </a:cubicBezTo>
                  <a:lnTo>
                    <a:pt x="15927" y="104250"/>
                  </a:lnTo>
                  <a:cubicBezTo>
                    <a:pt x="26062" y="53573"/>
                    <a:pt x="68052" y="15927"/>
                    <a:pt x="120177" y="15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02" name="Google Shape;702;p110"/>
            <p:cNvSpPr/>
            <p:nvPr/>
          </p:nvSpPr>
          <p:spPr>
            <a:xfrm>
              <a:off x="8352252" y="3533606"/>
              <a:ext cx="237457" cy="104249"/>
            </a:xfrm>
            <a:custGeom>
              <a:rect b="b" l="l" r="r" t="t"/>
              <a:pathLst>
                <a:path extrusionOk="0" h="104249" w="237457">
                  <a:moveTo>
                    <a:pt x="117281" y="86875"/>
                  </a:moveTo>
                  <a:cubicBezTo>
                    <a:pt x="65156" y="86875"/>
                    <a:pt x="23167" y="49229"/>
                    <a:pt x="15927" y="0"/>
                  </a:cubicBezTo>
                  <a:lnTo>
                    <a:pt x="0" y="0"/>
                  </a:lnTo>
                  <a:cubicBezTo>
                    <a:pt x="7240" y="57916"/>
                    <a:pt x="57916" y="104250"/>
                    <a:pt x="118729" y="104250"/>
                  </a:cubicBezTo>
                  <a:cubicBezTo>
                    <a:pt x="179541" y="104250"/>
                    <a:pt x="228770" y="59364"/>
                    <a:pt x="237457" y="0"/>
                  </a:cubicBezTo>
                  <a:lnTo>
                    <a:pt x="221530" y="0"/>
                  </a:lnTo>
                  <a:cubicBezTo>
                    <a:pt x="211395" y="49229"/>
                    <a:pt x="169406" y="86875"/>
                    <a:pt x="117281" y="86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03" name="Google Shape;703;p110"/>
            <p:cNvSpPr/>
            <p:nvPr/>
          </p:nvSpPr>
          <p:spPr>
            <a:xfrm>
              <a:off x="8481116" y="3468450"/>
              <a:ext cx="118728" cy="99905"/>
            </a:xfrm>
            <a:custGeom>
              <a:rect b="b" l="l" r="r" t="t"/>
              <a:pathLst>
                <a:path extrusionOk="0" h="99905" w="118728">
                  <a:moveTo>
                    <a:pt x="63708" y="11583"/>
                  </a:moveTo>
                  <a:lnTo>
                    <a:pt x="53573" y="0"/>
                  </a:lnTo>
                  <a:lnTo>
                    <a:pt x="0" y="49229"/>
                  </a:lnTo>
                  <a:lnTo>
                    <a:pt x="53573" y="99906"/>
                  </a:lnTo>
                  <a:lnTo>
                    <a:pt x="63708" y="85427"/>
                  </a:lnTo>
                  <a:lnTo>
                    <a:pt x="31854" y="57916"/>
                  </a:lnTo>
                  <a:lnTo>
                    <a:pt x="118729" y="57916"/>
                  </a:lnTo>
                  <a:lnTo>
                    <a:pt x="118729" y="40542"/>
                  </a:lnTo>
                  <a:lnTo>
                    <a:pt x="31854" y="419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04" name="Google Shape;704;p110"/>
            <p:cNvSpPr/>
            <p:nvPr/>
          </p:nvSpPr>
          <p:spPr>
            <a:xfrm>
              <a:off x="8339221" y="3468450"/>
              <a:ext cx="118728" cy="99905"/>
            </a:xfrm>
            <a:custGeom>
              <a:rect b="b" l="l" r="r" t="t"/>
              <a:pathLst>
                <a:path extrusionOk="0" h="99905" w="118728">
                  <a:moveTo>
                    <a:pt x="55021" y="85427"/>
                  </a:moveTo>
                  <a:lnTo>
                    <a:pt x="65156" y="99906"/>
                  </a:lnTo>
                  <a:lnTo>
                    <a:pt x="118729" y="49229"/>
                  </a:lnTo>
                  <a:lnTo>
                    <a:pt x="65156" y="0"/>
                  </a:lnTo>
                  <a:lnTo>
                    <a:pt x="55021" y="11583"/>
                  </a:lnTo>
                  <a:lnTo>
                    <a:pt x="86875" y="41989"/>
                  </a:lnTo>
                  <a:lnTo>
                    <a:pt x="0" y="40542"/>
                  </a:lnTo>
                  <a:lnTo>
                    <a:pt x="0" y="57916"/>
                  </a:lnTo>
                  <a:lnTo>
                    <a:pt x="86875" y="579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705" name="Google Shape;705;p110"/>
          <p:cNvSpPr txBox="1"/>
          <p:nvPr/>
        </p:nvSpPr>
        <p:spPr>
          <a:xfrm>
            <a:off x="410313" y="4113500"/>
            <a:ext cx="115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izon NHG TX"/>
                <a:ea typeface="Verizon NHG TX"/>
                <a:cs typeface="Verizon NHG TX"/>
                <a:sym typeface="Verizon NHG TX"/>
              </a:rPr>
              <a:t>Key Milestones</a:t>
            </a:r>
            <a:endParaRPr b="1" sz="13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06" name="Google Shape;706;p1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66225" y="4025019"/>
            <a:ext cx="303602" cy="3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96235" y="4039401"/>
            <a:ext cx="286166" cy="27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1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62473" y="4033393"/>
            <a:ext cx="286852" cy="28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6004" y="4033393"/>
            <a:ext cx="286852" cy="28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110"/>
          <p:cNvCxnSpPr/>
          <p:nvPr/>
        </p:nvCxnSpPr>
        <p:spPr>
          <a:xfrm>
            <a:off x="1582150" y="4141400"/>
            <a:ext cx="0" cy="3597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110"/>
          <p:cNvSpPr txBox="1"/>
          <p:nvPr/>
        </p:nvSpPr>
        <p:spPr>
          <a:xfrm rot="-1266">
            <a:off x="4732774" y="1582797"/>
            <a:ext cx="1628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Business 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Transformation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12" name="Google Shape;712;p110"/>
          <p:cNvSpPr txBox="1"/>
          <p:nvPr/>
        </p:nvSpPr>
        <p:spPr>
          <a:xfrm rot="-4470">
            <a:off x="4359923" y="4045086"/>
            <a:ext cx="1845902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Flexible &amp; Agile Workforce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13" name="Google Shape;713;p110"/>
          <p:cNvSpPr/>
          <p:nvPr/>
        </p:nvSpPr>
        <p:spPr>
          <a:xfrm>
            <a:off x="8383137" y="3631501"/>
            <a:ext cx="183000" cy="183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</a:t>
            </a:r>
            <a:endParaRPr/>
          </a:p>
        </p:txBody>
      </p:sp>
      <p:sp>
        <p:nvSpPr>
          <p:cNvPr id="714" name="Google Shape;714;p110"/>
          <p:cNvSpPr txBox="1"/>
          <p:nvPr/>
        </p:nvSpPr>
        <p:spPr>
          <a:xfrm>
            <a:off x="6291414" y="1789050"/>
            <a:ext cx="677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XXXX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15" name="Google Shape;715;p110"/>
          <p:cNvSpPr/>
          <p:nvPr/>
        </p:nvSpPr>
        <p:spPr>
          <a:xfrm>
            <a:off x="7640575" y="2613438"/>
            <a:ext cx="183000" cy="183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</a:t>
            </a:r>
            <a:endParaRPr/>
          </a:p>
        </p:txBody>
      </p:sp>
      <p:sp>
        <p:nvSpPr>
          <p:cNvPr id="716" name="Google Shape;716;p110"/>
          <p:cNvSpPr txBox="1"/>
          <p:nvPr/>
        </p:nvSpPr>
        <p:spPr>
          <a:xfrm rot="2617">
            <a:off x="5645225" y="2656876"/>
            <a:ext cx="1970101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XXXXXXXXX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17" name="Google Shape;717;p110"/>
          <p:cNvSpPr/>
          <p:nvPr/>
        </p:nvSpPr>
        <p:spPr>
          <a:xfrm>
            <a:off x="6883087" y="1657563"/>
            <a:ext cx="183000" cy="183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/>
          </a:p>
        </p:txBody>
      </p:sp>
      <p:sp>
        <p:nvSpPr>
          <p:cNvPr id="718" name="Google Shape;718;p110"/>
          <p:cNvSpPr txBox="1"/>
          <p:nvPr/>
        </p:nvSpPr>
        <p:spPr>
          <a:xfrm rot="-6479">
            <a:off x="5675199" y="3633285"/>
            <a:ext cx="1910103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XXXXXXXXXXXXXXX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19" name="Google Shape;719;p110"/>
          <p:cNvSpPr/>
          <p:nvPr/>
        </p:nvSpPr>
        <p:spPr>
          <a:xfrm>
            <a:off x="4411300" y="4427150"/>
            <a:ext cx="4271100" cy="27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Preserve, Strengthen and Transform Business Markets</a:t>
            </a:r>
            <a:endParaRPr b="1" sz="11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20" name="Google Shape;720;p110"/>
          <p:cNvSpPr/>
          <p:nvPr/>
        </p:nvSpPr>
        <p:spPr>
          <a:xfrm>
            <a:off x="8016750" y="3126076"/>
            <a:ext cx="183000" cy="183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/>
          </a:p>
        </p:txBody>
      </p:sp>
      <p:sp>
        <p:nvSpPr>
          <p:cNvPr id="721" name="Google Shape;721;p110"/>
          <p:cNvSpPr txBox="1"/>
          <p:nvPr/>
        </p:nvSpPr>
        <p:spPr>
          <a:xfrm rot="1984">
            <a:off x="6110363" y="2201260"/>
            <a:ext cx="1039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XXXXX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22" name="Google Shape;722;p110"/>
          <p:cNvSpPr/>
          <p:nvPr/>
        </p:nvSpPr>
        <p:spPr>
          <a:xfrm>
            <a:off x="7248925" y="2114538"/>
            <a:ext cx="183000" cy="183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</a:t>
            </a:r>
            <a:endParaRPr/>
          </a:p>
        </p:txBody>
      </p:sp>
      <p:sp>
        <p:nvSpPr>
          <p:cNvPr id="723" name="Google Shape;723;p110"/>
          <p:cNvSpPr txBox="1"/>
          <p:nvPr/>
        </p:nvSpPr>
        <p:spPr>
          <a:xfrm rot="420">
            <a:off x="5402812" y="3102250"/>
            <a:ext cx="2454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XXXXXXXXXXXXX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24" name="Google Shape;724;p110"/>
          <p:cNvSpPr txBox="1"/>
          <p:nvPr/>
        </p:nvSpPr>
        <p:spPr>
          <a:xfrm>
            <a:off x="4320175" y="1193750"/>
            <a:ext cx="190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North Star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725" name="Google Shape;725;p110"/>
          <p:cNvCxnSpPr/>
          <p:nvPr/>
        </p:nvCxnSpPr>
        <p:spPr>
          <a:xfrm>
            <a:off x="4411425" y="1451550"/>
            <a:ext cx="4234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110"/>
          <p:cNvSpPr txBox="1"/>
          <p:nvPr/>
        </p:nvSpPr>
        <p:spPr>
          <a:xfrm rot="2109">
            <a:off x="7142434" y="4044980"/>
            <a:ext cx="1467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Verizon NHG TX"/>
                <a:ea typeface="Verizon NHG TX"/>
                <a:cs typeface="Verizon NHG TX"/>
                <a:sym typeface="Verizon NHG TX"/>
              </a:rPr>
              <a:t>Consumer Alignment</a:t>
            </a:r>
            <a:endParaRPr b="1"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27" name="Google Shape;727;p110"/>
          <p:cNvSpPr/>
          <p:nvPr/>
        </p:nvSpPr>
        <p:spPr>
          <a:xfrm>
            <a:off x="1957338" y="1267300"/>
            <a:ext cx="31500" cy="21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10"/>
          <p:cNvSpPr/>
          <p:nvPr/>
        </p:nvSpPr>
        <p:spPr>
          <a:xfrm>
            <a:off x="1957338" y="1594050"/>
            <a:ext cx="31500" cy="21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10"/>
          <p:cNvSpPr/>
          <p:nvPr/>
        </p:nvSpPr>
        <p:spPr>
          <a:xfrm>
            <a:off x="1957338" y="1913875"/>
            <a:ext cx="31500" cy="21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1"/>
          <p:cNvSpPr txBox="1"/>
          <p:nvPr/>
        </p:nvSpPr>
        <p:spPr>
          <a:xfrm>
            <a:off x="4381750" y="3137900"/>
            <a:ext cx="1137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SMB Playbook 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Execution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36" name="Google Shape;736;p111"/>
          <p:cNvSpPr txBox="1"/>
          <p:nvPr/>
        </p:nvSpPr>
        <p:spPr>
          <a:xfrm>
            <a:off x="5482575" y="3260475"/>
            <a:ext cx="911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Multi-Touch Prospecting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37" name="Google Shape;737;p11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111"/>
          <p:cNvSpPr txBox="1"/>
          <p:nvPr>
            <p:ph type="title"/>
          </p:nvPr>
        </p:nvSpPr>
        <p:spPr>
          <a:xfrm>
            <a:off x="457200" y="590550"/>
            <a:ext cx="70866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to Store Expansion. </a:t>
            </a:r>
            <a:endParaRPr/>
          </a:p>
        </p:txBody>
      </p:sp>
      <p:sp>
        <p:nvSpPr>
          <p:cNvPr id="739" name="Google Shape;739;p111"/>
          <p:cNvSpPr txBox="1"/>
          <p:nvPr/>
        </p:nvSpPr>
        <p:spPr>
          <a:xfrm>
            <a:off x="4381750" y="1145350"/>
            <a:ext cx="15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 Store</a:t>
            </a:r>
            <a:endParaRPr b="1" sz="1600">
              <a:solidFill>
                <a:schemeClr val="accen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40" name="Google Shape;740;p111"/>
          <p:cNvSpPr txBox="1"/>
          <p:nvPr/>
        </p:nvSpPr>
        <p:spPr>
          <a:xfrm>
            <a:off x="378300" y="2912550"/>
            <a:ext cx="40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 in-store considerations</a:t>
            </a:r>
            <a:endParaRPr b="1" sz="1600">
              <a:solidFill>
                <a:schemeClr val="accen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741" name="Google Shape;741;p111"/>
          <p:cNvCxnSpPr/>
          <p:nvPr/>
        </p:nvCxnSpPr>
        <p:spPr>
          <a:xfrm>
            <a:off x="4305550" y="1161650"/>
            <a:ext cx="0" cy="348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111"/>
          <p:cNvSpPr txBox="1"/>
          <p:nvPr/>
        </p:nvSpPr>
        <p:spPr>
          <a:xfrm>
            <a:off x="482075" y="3717675"/>
            <a:ext cx="1240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Customer Appointments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Visits shift from required to preferred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43" name="Google Shape;743;p111"/>
          <p:cNvSpPr txBox="1"/>
          <p:nvPr/>
        </p:nvSpPr>
        <p:spPr>
          <a:xfrm>
            <a:off x="1711500" y="3717675"/>
            <a:ext cx="1488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Customer Occupancy Prioritization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Defer to consumer 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capacity restrictions</a:t>
            </a:r>
            <a:endParaRPr sz="10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44" name="Google Shape;744;p111"/>
          <p:cNvSpPr txBox="1"/>
          <p:nvPr/>
        </p:nvSpPr>
        <p:spPr>
          <a:xfrm>
            <a:off x="3057925" y="3717675"/>
            <a:ext cx="1257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Visit 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Verizon NHG TX"/>
                <a:ea typeface="Verizon NHG TX"/>
                <a:cs typeface="Verizon NHG TX"/>
                <a:sym typeface="Verizon NHG TX"/>
              </a:rPr>
              <a:t>Cadence</a:t>
            </a:r>
            <a:endParaRPr b="1" sz="10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One store per day, no more than 2 stores per week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45" name="Google Shape;745;p111"/>
          <p:cNvSpPr txBox="1"/>
          <p:nvPr/>
        </p:nvSpPr>
        <p:spPr>
          <a:xfrm>
            <a:off x="1711499" y="1895450"/>
            <a:ext cx="104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DS"/>
                <a:ea typeface="Verizon NHG DS"/>
                <a:cs typeface="Verizon NHG DS"/>
                <a:sym typeface="Verizon NHG DS"/>
              </a:rPr>
              <a:t>626</a:t>
            </a:r>
            <a:endParaRPr b="1" sz="1600"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746" name="Google Shape;746;p111"/>
          <p:cNvSpPr txBox="1"/>
          <p:nvPr/>
        </p:nvSpPr>
        <p:spPr>
          <a:xfrm>
            <a:off x="1711499" y="2334800"/>
            <a:ext cx="104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SMB Specialists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85% of SMBs employee base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47" name="Google Shape;747;p111"/>
          <p:cNvSpPr txBox="1"/>
          <p:nvPr/>
        </p:nvSpPr>
        <p:spPr>
          <a:xfrm>
            <a:off x="3057925" y="1895450"/>
            <a:ext cx="1372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DS"/>
                <a:ea typeface="Verizon NHG DS"/>
                <a:cs typeface="Verizon NHG DS"/>
                <a:sym typeface="Verizon NHG DS"/>
              </a:rPr>
              <a:t>Sept 8th</a:t>
            </a:r>
            <a:endParaRPr b="1" sz="1600"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748" name="Google Shape;748;p111"/>
          <p:cNvSpPr txBox="1"/>
          <p:nvPr/>
        </p:nvSpPr>
        <p:spPr>
          <a:xfrm>
            <a:off x="3057925" y="2334800"/>
            <a:ext cx="104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Expanded Access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49" name="Google Shape;749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75" y="1581150"/>
            <a:ext cx="534977" cy="53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0" name="Google Shape;750;p111"/>
          <p:cNvCxnSpPr/>
          <p:nvPr/>
        </p:nvCxnSpPr>
        <p:spPr>
          <a:xfrm rot="10800000">
            <a:off x="457175" y="2905025"/>
            <a:ext cx="3850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1" name="Google Shape;751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1369" y="1612650"/>
            <a:ext cx="471976" cy="4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11"/>
          <p:cNvSpPr txBox="1"/>
          <p:nvPr/>
        </p:nvSpPr>
        <p:spPr>
          <a:xfrm>
            <a:off x="482075" y="1895450"/>
            <a:ext cx="104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DS"/>
                <a:ea typeface="Verizon NHG DS"/>
                <a:cs typeface="Verizon NHG DS"/>
                <a:sym typeface="Verizon NHG DS"/>
              </a:rPr>
              <a:t>1036</a:t>
            </a:r>
            <a:endParaRPr b="1" sz="1600"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753" name="Google Shape;753;p111"/>
          <p:cNvSpPr txBox="1"/>
          <p:nvPr/>
        </p:nvSpPr>
        <p:spPr>
          <a:xfrm>
            <a:off x="482075" y="2411000"/>
            <a:ext cx="142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R2B stores 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accessible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izon NHG TX"/>
                <a:ea typeface="Verizon NHG TX"/>
                <a:cs typeface="Verizon NHG TX"/>
                <a:sym typeface="Verizon NHG TX"/>
              </a:rPr>
              <a:t>70% of fleet</a:t>
            </a:r>
            <a:endParaRPr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54" name="Google Shape;754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6429" y="1598042"/>
            <a:ext cx="501193" cy="5011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111"/>
          <p:cNvCxnSpPr/>
          <p:nvPr/>
        </p:nvCxnSpPr>
        <p:spPr>
          <a:xfrm>
            <a:off x="1612275" y="1644525"/>
            <a:ext cx="0" cy="117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1"/>
          <p:cNvCxnSpPr/>
          <p:nvPr/>
        </p:nvCxnSpPr>
        <p:spPr>
          <a:xfrm>
            <a:off x="3027575" y="1644525"/>
            <a:ext cx="0" cy="117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7" name="Google Shape;757;p111"/>
          <p:cNvSpPr txBox="1"/>
          <p:nvPr/>
        </p:nvSpPr>
        <p:spPr>
          <a:xfrm>
            <a:off x="405875" y="1145350"/>
            <a:ext cx="376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 in-store footprint</a:t>
            </a:r>
            <a:endParaRPr b="1" sz="1600">
              <a:solidFill>
                <a:schemeClr val="accen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58" name="Google Shape;758;p111"/>
          <p:cNvSpPr txBox="1"/>
          <p:nvPr/>
        </p:nvSpPr>
        <p:spPr>
          <a:xfrm>
            <a:off x="6685450" y="1401913"/>
            <a:ext cx="18795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izon NHG TX"/>
                <a:ea typeface="Verizon NHG TX"/>
                <a:cs typeface="Verizon NHG TX"/>
                <a:sym typeface="Verizon NHG TX"/>
              </a:rPr>
              <a:t>Customer Engagement</a:t>
            </a:r>
            <a:endParaRPr b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Scheduled Appointments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BOP Qualification (Queue) 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Reactive Sales Assistance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SMB Merchandise Demo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SzPts val="900"/>
              <a:buFont typeface="Verizon NHG TX"/>
              <a:buChar char="●"/>
            </a:pPr>
            <a:r>
              <a:rPr lang="en-US" sz="900">
                <a:latin typeface="Verizon NHG TX"/>
                <a:ea typeface="Verizon NHG TX"/>
                <a:cs typeface="Verizon NHG TX"/>
                <a:sym typeface="Verizon NHG TX"/>
              </a:rPr>
              <a:t>Side by side selling</a:t>
            </a:r>
            <a:endParaRPr sz="9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59" name="Google Shape;759;p111"/>
          <p:cNvSpPr txBox="1"/>
          <p:nvPr/>
        </p:nvSpPr>
        <p:spPr>
          <a:xfrm>
            <a:off x="6274946" y="3260475"/>
            <a:ext cx="911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1-9 Base 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Ownership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60" name="Google Shape;760;p111"/>
          <p:cNvSpPr txBox="1"/>
          <p:nvPr/>
        </p:nvSpPr>
        <p:spPr>
          <a:xfrm>
            <a:off x="6991117" y="3260475"/>
            <a:ext cx="1137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Virtual Customer Appointments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61" name="Google Shape;761;p111"/>
          <p:cNvSpPr txBox="1"/>
          <p:nvPr/>
        </p:nvSpPr>
        <p:spPr>
          <a:xfrm>
            <a:off x="7933488" y="3260475"/>
            <a:ext cx="1137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Campaign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izon NHG TX"/>
                <a:ea typeface="Verizon NHG TX"/>
                <a:cs typeface="Verizon NHG TX"/>
                <a:sym typeface="Verizon NHG TX"/>
              </a:rPr>
              <a:t>Mgmt.</a:t>
            </a:r>
            <a:endParaRPr sz="8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62" name="Google Shape;762;p111"/>
          <p:cNvSpPr txBox="1"/>
          <p:nvPr/>
        </p:nvSpPr>
        <p:spPr>
          <a:xfrm>
            <a:off x="4381750" y="1401913"/>
            <a:ext cx="22446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VCG Partnership</a:t>
            </a:r>
            <a:endParaRPr b="1" sz="11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Monthly Download (Jam Session) participation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Engage in Daily Huddles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Lead Gen Strategy &amp; Execution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SMB Sales Development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Systems &amp; Promotion Education</a:t>
            </a:r>
            <a:endParaRPr sz="1300"/>
          </a:p>
        </p:txBody>
      </p:sp>
      <p:cxnSp>
        <p:nvCxnSpPr>
          <p:cNvPr id="763" name="Google Shape;763;p111"/>
          <p:cNvCxnSpPr/>
          <p:nvPr/>
        </p:nvCxnSpPr>
        <p:spPr>
          <a:xfrm>
            <a:off x="6642675" y="1556363"/>
            <a:ext cx="0" cy="1284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111"/>
          <p:cNvSpPr/>
          <p:nvPr/>
        </p:nvSpPr>
        <p:spPr>
          <a:xfrm>
            <a:off x="5320800" y="1314650"/>
            <a:ext cx="3366000" cy="56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11"/>
          <p:cNvSpPr txBox="1"/>
          <p:nvPr/>
        </p:nvSpPr>
        <p:spPr>
          <a:xfrm>
            <a:off x="4381750" y="3620525"/>
            <a:ext cx="45882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Additional VCG Asks</a:t>
            </a:r>
            <a:endParaRPr b="1">
              <a:solidFill>
                <a:srgbClr val="434343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Support for rollout of VBG video-on-demand for virtual interaction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Drive increase SMB leads via salesforce.com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Increase oppty. for SMB training including potential inclusion in VCG Grow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izon NHG TX"/>
              <a:buChar char="●"/>
            </a:pPr>
            <a:r>
              <a:rPr lang="en-US" sz="9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Alignment on shared scorecard </a:t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66" name="Google Shape;766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6700" y="3057425"/>
            <a:ext cx="281100" cy="2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111"/>
          <p:cNvCxnSpPr/>
          <p:nvPr/>
        </p:nvCxnSpPr>
        <p:spPr>
          <a:xfrm rot="10800000">
            <a:off x="4305475" y="3675425"/>
            <a:ext cx="4365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111"/>
          <p:cNvSpPr txBox="1"/>
          <p:nvPr/>
        </p:nvSpPr>
        <p:spPr>
          <a:xfrm>
            <a:off x="4381750" y="2821750"/>
            <a:ext cx="1514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Virtual</a:t>
            </a:r>
            <a:endParaRPr b="1" sz="1600">
              <a:solidFill>
                <a:schemeClr val="accen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769" name="Google Shape;769;p111"/>
          <p:cNvSpPr/>
          <p:nvPr/>
        </p:nvSpPr>
        <p:spPr>
          <a:xfrm>
            <a:off x="5178600" y="2961550"/>
            <a:ext cx="3508200" cy="56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111"/>
          <p:cNvGrpSpPr/>
          <p:nvPr/>
        </p:nvGrpSpPr>
        <p:grpSpPr>
          <a:xfrm>
            <a:off x="6388264" y="3104600"/>
            <a:ext cx="228611" cy="238375"/>
            <a:chOff x="3220982" y="3342548"/>
            <a:chExt cx="259284" cy="270420"/>
          </a:xfrm>
        </p:grpSpPr>
        <p:sp>
          <p:nvSpPr>
            <p:cNvPr id="771" name="Google Shape;771;p111"/>
            <p:cNvSpPr/>
            <p:nvPr/>
          </p:nvSpPr>
          <p:spPr>
            <a:xfrm>
              <a:off x="3351420" y="359069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2" name="Google Shape;772;p111"/>
            <p:cNvSpPr/>
            <p:nvPr/>
          </p:nvSpPr>
          <p:spPr>
            <a:xfrm>
              <a:off x="3314834" y="358910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3" name="Google Shape;773;p111"/>
            <p:cNvSpPr/>
            <p:nvPr/>
          </p:nvSpPr>
          <p:spPr>
            <a:xfrm>
              <a:off x="3279838" y="357479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4" name="Google Shape;774;p111"/>
            <p:cNvSpPr/>
            <p:nvPr/>
          </p:nvSpPr>
          <p:spPr>
            <a:xfrm>
              <a:off x="3249615" y="35509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5" name="Google Shape;775;p111"/>
            <p:cNvSpPr/>
            <p:nvPr/>
          </p:nvSpPr>
          <p:spPr>
            <a:xfrm>
              <a:off x="3230526" y="351911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6" name="Google Shape;776;p111"/>
            <p:cNvSpPr/>
            <p:nvPr/>
          </p:nvSpPr>
          <p:spPr>
            <a:xfrm>
              <a:off x="3220982" y="3482531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7" name="Google Shape;777;p111"/>
            <p:cNvSpPr/>
            <p:nvPr/>
          </p:nvSpPr>
          <p:spPr>
            <a:xfrm>
              <a:off x="3222573" y="3445944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8" name="Google Shape;778;p111"/>
            <p:cNvSpPr/>
            <p:nvPr/>
          </p:nvSpPr>
          <p:spPr>
            <a:xfrm>
              <a:off x="3236889" y="3410949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79" name="Google Shape;779;p111"/>
            <p:cNvSpPr/>
            <p:nvPr/>
          </p:nvSpPr>
          <p:spPr>
            <a:xfrm>
              <a:off x="3260750" y="338072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0" name="Google Shape;780;p111"/>
            <p:cNvSpPr/>
            <p:nvPr/>
          </p:nvSpPr>
          <p:spPr>
            <a:xfrm>
              <a:off x="3292564" y="3361637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1" name="Google Shape;781;p111"/>
            <p:cNvSpPr/>
            <p:nvPr/>
          </p:nvSpPr>
          <p:spPr>
            <a:xfrm>
              <a:off x="3457997" y="3498438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2" name="Google Shape;782;p111"/>
            <p:cNvSpPr/>
            <p:nvPr/>
          </p:nvSpPr>
          <p:spPr>
            <a:xfrm>
              <a:off x="3443681" y="3533433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3" name="Google Shape;783;p111"/>
            <p:cNvSpPr/>
            <p:nvPr/>
          </p:nvSpPr>
          <p:spPr>
            <a:xfrm>
              <a:off x="3419820" y="3562066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4" name="Google Shape;784;p111"/>
            <p:cNvSpPr/>
            <p:nvPr/>
          </p:nvSpPr>
          <p:spPr>
            <a:xfrm>
              <a:off x="3388006" y="3582745"/>
              <a:ext cx="22269" cy="22269"/>
            </a:xfrm>
            <a:custGeom>
              <a:rect b="b" l="l" r="r" t="t"/>
              <a:pathLst>
                <a:path extrusionOk="0" h="22269" w="22269">
                  <a:moveTo>
                    <a:pt x="22270" y="11135"/>
                  </a:moveTo>
                  <a:cubicBezTo>
                    <a:pt x="22270" y="17285"/>
                    <a:pt x="17285" y="22270"/>
                    <a:pt x="11135" y="22270"/>
                  </a:cubicBezTo>
                  <a:cubicBezTo>
                    <a:pt x="4985" y="22270"/>
                    <a:pt x="0" y="17285"/>
                    <a:pt x="0" y="11135"/>
                  </a:cubicBezTo>
                  <a:cubicBezTo>
                    <a:pt x="0" y="4985"/>
                    <a:pt x="4985" y="0"/>
                    <a:pt x="11135" y="0"/>
                  </a:cubicBezTo>
                  <a:cubicBezTo>
                    <a:pt x="17285" y="0"/>
                    <a:pt x="22270" y="4985"/>
                    <a:pt x="22270" y="11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5" name="Google Shape;785;p111"/>
            <p:cNvSpPr/>
            <p:nvPr/>
          </p:nvSpPr>
          <p:spPr>
            <a:xfrm>
              <a:off x="3329150" y="3342548"/>
              <a:ext cx="143163" cy="197247"/>
            </a:xfrm>
            <a:custGeom>
              <a:rect b="b" l="l" r="r" t="t"/>
              <a:pathLst>
                <a:path extrusionOk="0" h="197247" w="143163">
                  <a:moveTo>
                    <a:pt x="135210" y="103396"/>
                  </a:moveTo>
                  <a:cubicBezTo>
                    <a:pt x="139982" y="93852"/>
                    <a:pt x="143164" y="82717"/>
                    <a:pt x="143164" y="71582"/>
                  </a:cubicBezTo>
                  <a:cubicBezTo>
                    <a:pt x="143164" y="31814"/>
                    <a:pt x="111349" y="0"/>
                    <a:pt x="71582" y="0"/>
                  </a:cubicBezTo>
                  <a:cubicBezTo>
                    <a:pt x="31814" y="0"/>
                    <a:pt x="0" y="31814"/>
                    <a:pt x="0" y="71582"/>
                  </a:cubicBezTo>
                  <a:cubicBezTo>
                    <a:pt x="0" y="82717"/>
                    <a:pt x="3181" y="92261"/>
                    <a:pt x="7954" y="101805"/>
                  </a:cubicBezTo>
                  <a:cubicBezTo>
                    <a:pt x="15907" y="119303"/>
                    <a:pt x="49312" y="165433"/>
                    <a:pt x="63628" y="186113"/>
                  </a:cubicBezTo>
                  <a:lnTo>
                    <a:pt x="71582" y="197248"/>
                  </a:lnTo>
                  <a:lnTo>
                    <a:pt x="82717" y="181340"/>
                  </a:lnTo>
                  <a:lnTo>
                    <a:pt x="82717" y="181340"/>
                  </a:lnTo>
                  <a:cubicBezTo>
                    <a:pt x="111349" y="141573"/>
                    <a:pt x="128847" y="116122"/>
                    <a:pt x="135210" y="103396"/>
                  </a:cubicBezTo>
                  <a:close/>
                  <a:moveTo>
                    <a:pt x="69991" y="167024"/>
                  </a:moveTo>
                  <a:cubicBezTo>
                    <a:pt x="55675" y="146345"/>
                    <a:pt x="28633" y="109759"/>
                    <a:pt x="22270" y="95442"/>
                  </a:cubicBezTo>
                  <a:cubicBezTo>
                    <a:pt x="19088" y="87489"/>
                    <a:pt x="17498" y="79535"/>
                    <a:pt x="17498" y="71582"/>
                  </a:cubicBezTo>
                  <a:cubicBezTo>
                    <a:pt x="17498" y="42949"/>
                    <a:pt x="41358" y="19088"/>
                    <a:pt x="69991" y="19088"/>
                  </a:cubicBezTo>
                  <a:cubicBezTo>
                    <a:pt x="98624" y="19088"/>
                    <a:pt x="122484" y="42949"/>
                    <a:pt x="122484" y="71582"/>
                  </a:cubicBezTo>
                  <a:cubicBezTo>
                    <a:pt x="122484" y="79535"/>
                    <a:pt x="120894" y="87489"/>
                    <a:pt x="117712" y="95442"/>
                  </a:cubicBezTo>
                  <a:cubicBezTo>
                    <a:pt x="114531" y="103396"/>
                    <a:pt x="103396" y="120894"/>
                    <a:pt x="69991" y="167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86" name="Google Shape;786;p111"/>
            <p:cNvSpPr/>
            <p:nvPr/>
          </p:nvSpPr>
          <p:spPr>
            <a:xfrm>
              <a:off x="3362555" y="3379135"/>
              <a:ext cx="73172" cy="73172"/>
            </a:xfrm>
            <a:custGeom>
              <a:rect b="b" l="l" r="r" t="t"/>
              <a:pathLst>
                <a:path extrusionOk="0" h="73172" w="73172">
                  <a:moveTo>
                    <a:pt x="36586" y="0"/>
                  </a:moveTo>
                  <a:cubicBezTo>
                    <a:pt x="15907" y="0"/>
                    <a:pt x="0" y="15907"/>
                    <a:pt x="0" y="36586"/>
                  </a:cubicBezTo>
                  <a:cubicBezTo>
                    <a:pt x="0" y="57265"/>
                    <a:pt x="15907" y="73172"/>
                    <a:pt x="36586" y="73172"/>
                  </a:cubicBezTo>
                  <a:cubicBezTo>
                    <a:pt x="57265" y="73172"/>
                    <a:pt x="73172" y="57265"/>
                    <a:pt x="73172" y="36586"/>
                  </a:cubicBezTo>
                  <a:cubicBezTo>
                    <a:pt x="73172" y="15907"/>
                    <a:pt x="57265" y="0"/>
                    <a:pt x="36586" y="0"/>
                  </a:cubicBezTo>
                  <a:close/>
                  <a:moveTo>
                    <a:pt x="36586" y="57265"/>
                  </a:moveTo>
                  <a:cubicBezTo>
                    <a:pt x="25451" y="57265"/>
                    <a:pt x="17498" y="47721"/>
                    <a:pt x="17498" y="38177"/>
                  </a:cubicBezTo>
                  <a:cubicBezTo>
                    <a:pt x="17498" y="28633"/>
                    <a:pt x="27042" y="19088"/>
                    <a:pt x="36586" y="19088"/>
                  </a:cubicBezTo>
                  <a:cubicBezTo>
                    <a:pt x="47721" y="19088"/>
                    <a:pt x="55675" y="28633"/>
                    <a:pt x="55675" y="38177"/>
                  </a:cubicBezTo>
                  <a:cubicBezTo>
                    <a:pt x="55675" y="47721"/>
                    <a:pt x="47721" y="57265"/>
                    <a:pt x="36586" y="572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787" name="Google Shape;787;p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98972" y="3432225"/>
            <a:ext cx="368404" cy="36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111"/>
          <p:cNvGrpSpPr/>
          <p:nvPr/>
        </p:nvGrpSpPr>
        <p:grpSpPr>
          <a:xfrm>
            <a:off x="7109370" y="3071863"/>
            <a:ext cx="260817" cy="252203"/>
            <a:chOff x="8272449" y="1564797"/>
            <a:chExt cx="332463" cy="321442"/>
          </a:xfrm>
        </p:grpSpPr>
        <p:sp>
          <p:nvSpPr>
            <p:cNvPr id="789" name="Google Shape;789;p111"/>
            <p:cNvSpPr/>
            <p:nvPr/>
          </p:nvSpPr>
          <p:spPr>
            <a:xfrm>
              <a:off x="8402862" y="1750316"/>
              <a:ext cx="42246" cy="29389"/>
            </a:xfrm>
            <a:custGeom>
              <a:rect b="b" l="l" r="r" t="t"/>
              <a:pathLst>
                <a:path extrusionOk="0" h="29389" w="42246">
                  <a:moveTo>
                    <a:pt x="0" y="29389"/>
                  </a:moveTo>
                  <a:cubicBezTo>
                    <a:pt x="14695" y="23879"/>
                    <a:pt x="29389" y="20205"/>
                    <a:pt x="42247" y="20205"/>
                  </a:cubicBezTo>
                  <a:lnTo>
                    <a:pt x="42247" y="0"/>
                  </a:lnTo>
                  <a:lnTo>
                    <a:pt x="0" y="0"/>
                  </a:lnTo>
                  <a:lnTo>
                    <a:pt x="0" y="2938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90" name="Google Shape;790;p111"/>
            <p:cNvSpPr/>
            <p:nvPr/>
          </p:nvSpPr>
          <p:spPr>
            <a:xfrm>
              <a:off x="8272449" y="1564797"/>
              <a:ext cx="332463" cy="321442"/>
            </a:xfrm>
            <a:custGeom>
              <a:rect b="b" l="l" r="r" t="t"/>
              <a:pathLst>
                <a:path extrusionOk="0" h="321442" w="332463">
                  <a:moveTo>
                    <a:pt x="332464" y="185518"/>
                  </a:moveTo>
                  <a:lnTo>
                    <a:pt x="332464" y="0"/>
                  </a:lnTo>
                  <a:lnTo>
                    <a:pt x="36736" y="0"/>
                  </a:lnTo>
                  <a:lnTo>
                    <a:pt x="36736" y="102862"/>
                  </a:lnTo>
                  <a:lnTo>
                    <a:pt x="0" y="102862"/>
                  </a:lnTo>
                  <a:lnTo>
                    <a:pt x="0" y="321443"/>
                  </a:lnTo>
                  <a:lnTo>
                    <a:pt x="132251" y="321443"/>
                  </a:lnTo>
                  <a:lnTo>
                    <a:pt x="132251" y="236949"/>
                  </a:lnTo>
                  <a:cubicBezTo>
                    <a:pt x="135924" y="235113"/>
                    <a:pt x="141435" y="233276"/>
                    <a:pt x="146945" y="231439"/>
                  </a:cubicBezTo>
                  <a:cubicBezTo>
                    <a:pt x="170824" y="224092"/>
                    <a:pt x="196539" y="224092"/>
                    <a:pt x="222255" y="231439"/>
                  </a:cubicBezTo>
                  <a:cubicBezTo>
                    <a:pt x="231439" y="233276"/>
                    <a:pt x="238786" y="236949"/>
                    <a:pt x="247970" y="240623"/>
                  </a:cubicBezTo>
                  <a:lnTo>
                    <a:pt x="257154" y="222255"/>
                  </a:lnTo>
                  <a:cubicBezTo>
                    <a:pt x="236949" y="213071"/>
                    <a:pt x="216744" y="207560"/>
                    <a:pt x="196539" y="205723"/>
                  </a:cubicBezTo>
                  <a:lnTo>
                    <a:pt x="196539" y="185518"/>
                  </a:lnTo>
                  <a:lnTo>
                    <a:pt x="332464" y="185518"/>
                  </a:lnTo>
                  <a:close/>
                  <a:moveTo>
                    <a:pt x="20205" y="124904"/>
                  </a:moveTo>
                  <a:lnTo>
                    <a:pt x="36736" y="124904"/>
                  </a:lnTo>
                  <a:lnTo>
                    <a:pt x="47757" y="124904"/>
                  </a:lnTo>
                  <a:lnTo>
                    <a:pt x="58778" y="124904"/>
                  </a:lnTo>
                  <a:lnTo>
                    <a:pt x="110209" y="124904"/>
                  </a:lnTo>
                  <a:lnTo>
                    <a:pt x="110209" y="137761"/>
                  </a:lnTo>
                  <a:lnTo>
                    <a:pt x="56941" y="137761"/>
                  </a:lnTo>
                  <a:lnTo>
                    <a:pt x="45920" y="137761"/>
                  </a:lnTo>
                  <a:lnTo>
                    <a:pt x="36736" y="137761"/>
                  </a:lnTo>
                  <a:lnTo>
                    <a:pt x="20205" y="137761"/>
                  </a:lnTo>
                  <a:lnTo>
                    <a:pt x="20205" y="124904"/>
                  </a:lnTo>
                  <a:close/>
                  <a:moveTo>
                    <a:pt x="56941" y="22042"/>
                  </a:moveTo>
                  <a:lnTo>
                    <a:pt x="312259" y="22042"/>
                  </a:lnTo>
                  <a:lnTo>
                    <a:pt x="312259" y="165314"/>
                  </a:lnTo>
                  <a:lnTo>
                    <a:pt x="130414" y="165314"/>
                  </a:lnTo>
                  <a:lnTo>
                    <a:pt x="130414" y="104699"/>
                  </a:lnTo>
                  <a:lnTo>
                    <a:pt x="56941" y="104699"/>
                  </a:lnTo>
                  <a:lnTo>
                    <a:pt x="56941" y="22042"/>
                  </a:lnTo>
                  <a:close/>
                  <a:moveTo>
                    <a:pt x="36736" y="157966"/>
                  </a:moveTo>
                  <a:lnTo>
                    <a:pt x="47757" y="157966"/>
                  </a:lnTo>
                  <a:lnTo>
                    <a:pt x="58778" y="157966"/>
                  </a:lnTo>
                  <a:lnTo>
                    <a:pt x="110209" y="157966"/>
                  </a:lnTo>
                  <a:lnTo>
                    <a:pt x="110209" y="165314"/>
                  </a:lnTo>
                  <a:lnTo>
                    <a:pt x="110209" y="176334"/>
                  </a:lnTo>
                  <a:lnTo>
                    <a:pt x="110209" y="187355"/>
                  </a:lnTo>
                  <a:lnTo>
                    <a:pt x="110209" y="262665"/>
                  </a:lnTo>
                  <a:lnTo>
                    <a:pt x="20205" y="262665"/>
                  </a:lnTo>
                  <a:lnTo>
                    <a:pt x="20205" y="157966"/>
                  </a:lnTo>
                  <a:lnTo>
                    <a:pt x="36736" y="157966"/>
                  </a:lnTo>
                  <a:close/>
                  <a:moveTo>
                    <a:pt x="20205" y="282870"/>
                  </a:moveTo>
                  <a:lnTo>
                    <a:pt x="53268" y="282870"/>
                  </a:lnTo>
                  <a:lnTo>
                    <a:pt x="53268" y="295727"/>
                  </a:lnTo>
                  <a:lnTo>
                    <a:pt x="77146" y="295727"/>
                  </a:lnTo>
                  <a:lnTo>
                    <a:pt x="77146" y="282870"/>
                  </a:lnTo>
                  <a:lnTo>
                    <a:pt x="110209" y="282870"/>
                  </a:lnTo>
                  <a:lnTo>
                    <a:pt x="110209" y="303075"/>
                  </a:lnTo>
                  <a:lnTo>
                    <a:pt x="20205" y="303075"/>
                  </a:lnTo>
                  <a:lnTo>
                    <a:pt x="20205" y="282870"/>
                  </a:lnTo>
                  <a:close/>
                  <a:moveTo>
                    <a:pt x="172661" y="205723"/>
                  </a:moveTo>
                  <a:cubicBezTo>
                    <a:pt x="157966" y="207560"/>
                    <a:pt x="143272" y="209397"/>
                    <a:pt x="130414" y="214908"/>
                  </a:cubicBezTo>
                  <a:lnTo>
                    <a:pt x="130414" y="185518"/>
                  </a:lnTo>
                  <a:lnTo>
                    <a:pt x="172661" y="185518"/>
                  </a:lnTo>
                  <a:lnTo>
                    <a:pt x="172661" y="2057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791" name="Google Shape;791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125" y="3418429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09700" y="3040513"/>
            <a:ext cx="314950" cy="314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111"/>
          <p:cNvGrpSpPr/>
          <p:nvPr/>
        </p:nvGrpSpPr>
        <p:grpSpPr>
          <a:xfrm>
            <a:off x="1792970" y="3462317"/>
            <a:ext cx="428110" cy="308197"/>
            <a:chOff x="8331643" y="1649976"/>
            <a:chExt cx="260297" cy="195222"/>
          </a:xfrm>
        </p:grpSpPr>
        <p:sp>
          <p:nvSpPr>
            <p:cNvPr id="794" name="Google Shape;794;p111"/>
            <p:cNvSpPr/>
            <p:nvPr/>
          </p:nvSpPr>
          <p:spPr>
            <a:xfrm>
              <a:off x="8412985" y="1649976"/>
              <a:ext cx="97611" cy="97611"/>
            </a:xfrm>
            <a:custGeom>
              <a:rect b="b" l="l" r="r" t="t"/>
              <a:pathLst>
                <a:path extrusionOk="0" h="97611" w="97611">
                  <a:moveTo>
                    <a:pt x="48806" y="97611"/>
                  </a:moveTo>
                  <a:cubicBezTo>
                    <a:pt x="75761" y="97611"/>
                    <a:pt x="97611" y="75761"/>
                    <a:pt x="97611" y="48806"/>
                  </a:cubicBezTo>
                  <a:cubicBezTo>
                    <a:pt x="97611" y="21850"/>
                    <a:pt x="75761" y="0"/>
                    <a:pt x="48806" y="0"/>
                  </a:cubicBezTo>
                  <a:cubicBezTo>
                    <a:pt x="21850" y="0"/>
                    <a:pt x="0" y="21850"/>
                    <a:pt x="0" y="48806"/>
                  </a:cubicBezTo>
                  <a:cubicBezTo>
                    <a:pt x="0" y="75761"/>
                    <a:pt x="21850" y="97611"/>
                    <a:pt x="48806" y="97611"/>
                  </a:cubicBezTo>
                  <a:close/>
                  <a:moveTo>
                    <a:pt x="48806" y="16269"/>
                  </a:moveTo>
                  <a:cubicBezTo>
                    <a:pt x="66752" y="16269"/>
                    <a:pt x="81343" y="30860"/>
                    <a:pt x="81343" y="48806"/>
                  </a:cubicBezTo>
                  <a:cubicBezTo>
                    <a:pt x="81343" y="66752"/>
                    <a:pt x="66752" y="81343"/>
                    <a:pt x="48806" y="81343"/>
                  </a:cubicBezTo>
                  <a:cubicBezTo>
                    <a:pt x="30860" y="81343"/>
                    <a:pt x="16269" y="66752"/>
                    <a:pt x="16269" y="48806"/>
                  </a:cubicBezTo>
                  <a:cubicBezTo>
                    <a:pt x="16269" y="30860"/>
                    <a:pt x="30860" y="16269"/>
                    <a:pt x="48806" y="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795" name="Google Shape;795;p111"/>
            <p:cNvSpPr/>
            <p:nvPr/>
          </p:nvSpPr>
          <p:spPr>
            <a:xfrm>
              <a:off x="8331643" y="1766994"/>
              <a:ext cx="260297" cy="78204"/>
            </a:xfrm>
            <a:custGeom>
              <a:rect b="b" l="l" r="r" t="t"/>
              <a:pathLst>
                <a:path extrusionOk="0" h="78204" w="260297">
                  <a:moveTo>
                    <a:pt x="227760" y="61936"/>
                  </a:moveTo>
                  <a:lnTo>
                    <a:pt x="227760" y="38003"/>
                  </a:lnTo>
                  <a:cubicBezTo>
                    <a:pt x="201817" y="14634"/>
                    <a:pt x="167819" y="0"/>
                    <a:pt x="130149" y="0"/>
                  </a:cubicBezTo>
                  <a:cubicBezTo>
                    <a:pt x="92478" y="0"/>
                    <a:pt x="58480" y="14620"/>
                    <a:pt x="32537" y="38003"/>
                  </a:cubicBezTo>
                  <a:lnTo>
                    <a:pt x="32537" y="61936"/>
                  </a:lnTo>
                  <a:lnTo>
                    <a:pt x="0" y="61936"/>
                  </a:lnTo>
                  <a:lnTo>
                    <a:pt x="0" y="78205"/>
                  </a:lnTo>
                  <a:lnTo>
                    <a:pt x="260297" y="78205"/>
                  </a:lnTo>
                  <a:lnTo>
                    <a:pt x="260297" y="61936"/>
                  </a:lnTo>
                  <a:lnTo>
                    <a:pt x="227760" y="61936"/>
                  </a:lnTo>
                  <a:close/>
                  <a:moveTo>
                    <a:pt x="48806" y="45494"/>
                  </a:moveTo>
                  <a:cubicBezTo>
                    <a:pt x="72117" y="26608"/>
                    <a:pt x="100735" y="16283"/>
                    <a:pt x="130149" y="16283"/>
                  </a:cubicBezTo>
                  <a:cubicBezTo>
                    <a:pt x="159562" y="16283"/>
                    <a:pt x="188180" y="26608"/>
                    <a:pt x="211491" y="45509"/>
                  </a:cubicBezTo>
                  <a:lnTo>
                    <a:pt x="211491" y="61951"/>
                  </a:lnTo>
                  <a:lnTo>
                    <a:pt x="48806" y="61951"/>
                  </a:lnTo>
                  <a:lnTo>
                    <a:pt x="48806" y="45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cxnSp>
        <p:nvCxnSpPr>
          <p:cNvPr id="796" name="Google Shape;796;p111"/>
          <p:cNvCxnSpPr/>
          <p:nvPr/>
        </p:nvCxnSpPr>
        <p:spPr>
          <a:xfrm>
            <a:off x="1612275" y="3473325"/>
            <a:ext cx="0" cy="117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111"/>
          <p:cNvCxnSpPr/>
          <p:nvPr/>
        </p:nvCxnSpPr>
        <p:spPr>
          <a:xfrm>
            <a:off x="3027575" y="3473325"/>
            <a:ext cx="0" cy="117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4" name="Google Shape;804;p112"/>
          <p:cNvSpPr txBox="1"/>
          <p:nvPr>
            <p:ph type="title"/>
          </p:nvPr>
        </p:nvSpPr>
        <p:spPr>
          <a:xfrm>
            <a:off x="457200" y="590550"/>
            <a:ext cx="7086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R2B Redeployment Overview.</a:t>
            </a:r>
            <a:endParaRPr/>
          </a:p>
        </p:txBody>
      </p:sp>
      <p:sp>
        <p:nvSpPr>
          <p:cNvPr id="805" name="Google Shape;805;p112"/>
          <p:cNvSpPr txBox="1"/>
          <p:nvPr/>
        </p:nvSpPr>
        <p:spPr>
          <a:xfrm>
            <a:off x="1928202" y="3354586"/>
            <a:ext cx="1507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 Telesales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assist with inbound/outbound calls with our business customers to guide purchases, all while building relationships and trust.</a:t>
            </a:r>
            <a:endParaRPr/>
          </a:p>
        </p:txBody>
      </p:sp>
      <p:sp>
        <p:nvSpPr>
          <p:cNvPr id="806" name="Google Shape;806;p112"/>
          <p:cNvSpPr txBox="1"/>
          <p:nvPr/>
        </p:nvSpPr>
        <p:spPr>
          <a:xfrm>
            <a:off x="3660654" y="3354586"/>
            <a:ext cx="13737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Business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360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complete User Acceptance Testing (UAT) and Quality Assurance (QA) Support for Business 360.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07" name="Google Shape;807;p112"/>
          <p:cNvSpPr txBox="1"/>
          <p:nvPr/>
        </p:nvSpPr>
        <p:spPr>
          <a:xfrm>
            <a:off x="5393105" y="3354586"/>
            <a:ext cx="1516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B2B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Overlay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support our R2B/B2B customers aligned to </a:t>
            </a: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closed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retail locations with strategic campaign efforts to drive growth and mitigate churn. 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08" name="Google Shape;808;p112"/>
          <p:cNvSpPr txBox="1"/>
          <p:nvPr/>
        </p:nvSpPr>
        <p:spPr>
          <a:xfrm>
            <a:off x="7157306" y="3354586"/>
            <a:ext cx="1599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Sales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Support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work in an operational role to support our sales functions (ie, Sales Operations/Strategic Operations)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09" name="Google Shape;80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081" y="2802050"/>
            <a:ext cx="648842" cy="6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8333" y="2802050"/>
            <a:ext cx="648842" cy="6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1702" y="2802050"/>
            <a:ext cx="648842" cy="6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6817" y="2802050"/>
            <a:ext cx="649224" cy="649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112"/>
          <p:cNvCxnSpPr/>
          <p:nvPr/>
        </p:nvCxnSpPr>
        <p:spPr>
          <a:xfrm rot="10800000">
            <a:off x="466200" y="2799210"/>
            <a:ext cx="8220600" cy="0"/>
          </a:xfrm>
          <a:prstGeom prst="straightConnector1">
            <a:avLst/>
          </a:prstGeom>
          <a:solidFill>
            <a:schemeClr val="accent1"/>
          </a:solidFill>
          <a:ln cap="sq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112"/>
          <p:cNvSpPr txBox="1"/>
          <p:nvPr/>
        </p:nvSpPr>
        <p:spPr>
          <a:xfrm>
            <a:off x="423071" y="3470001"/>
            <a:ext cx="127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Volunteer Roles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815" name="Google Shape;815;p112"/>
          <p:cNvCxnSpPr/>
          <p:nvPr/>
        </p:nvCxnSpPr>
        <p:spPr>
          <a:xfrm rot="10800000">
            <a:off x="1711298" y="2926086"/>
            <a:ext cx="0" cy="16458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112"/>
          <p:cNvSpPr txBox="1"/>
          <p:nvPr/>
        </p:nvSpPr>
        <p:spPr>
          <a:xfrm>
            <a:off x="423071" y="1592226"/>
            <a:ext cx="127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Assigned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Roles</a:t>
            </a:r>
            <a:endParaRPr b="1"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cxnSp>
        <p:nvCxnSpPr>
          <p:cNvPr id="817" name="Google Shape;817;p112"/>
          <p:cNvCxnSpPr/>
          <p:nvPr/>
        </p:nvCxnSpPr>
        <p:spPr>
          <a:xfrm rot="10800000">
            <a:off x="1711298" y="1139511"/>
            <a:ext cx="0" cy="15546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112"/>
          <p:cNvSpPr txBox="1"/>
          <p:nvPr/>
        </p:nvSpPr>
        <p:spPr>
          <a:xfrm>
            <a:off x="1928202" y="1555922"/>
            <a:ext cx="13737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 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Support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Support our customers through </a:t>
            </a: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open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retail locations with sales and support over the phone.</a:t>
            </a:r>
            <a:endParaRPr/>
          </a:p>
        </p:txBody>
      </p:sp>
      <p:sp>
        <p:nvSpPr>
          <p:cNvPr id="819" name="Google Shape;819;p112"/>
          <p:cNvSpPr txBox="1"/>
          <p:nvPr/>
        </p:nvSpPr>
        <p:spPr>
          <a:xfrm>
            <a:off x="3660654" y="1555922"/>
            <a:ext cx="13737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Operational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Assurance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support the partner program office with investigative analysis and support.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20" name="Google Shape;820;p112"/>
          <p:cNvSpPr txBox="1"/>
          <p:nvPr/>
        </p:nvSpPr>
        <p:spPr>
          <a:xfrm>
            <a:off x="5393104" y="1555922"/>
            <a:ext cx="19857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Conferencing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Support</a:t>
            </a:r>
            <a:endParaRPr b="1" sz="1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This team will facilitate audio conference calls that span global initiatives, national politics and disaster management with our Fortune 500 customers. 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21" name="Google Shape;821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081" y="1003386"/>
            <a:ext cx="648842" cy="6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2651" y="1003386"/>
            <a:ext cx="649224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27404" y="1000547"/>
            <a:ext cx="649224" cy="6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12"/>
          <p:cNvSpPr txBox="1"/>
          <p:nvPr/>
        </p:nvSpPr>
        <p:spPr>
          <a:xfrm>
            <a:off x="1837302" y="3762389"/>
            <a:ext cx="127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8AM-10PM 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Sat-Sun 9AM-6PM EST</a:t>
            </a:r>
            <a:endParaRPr sz="5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25" name="Google Shape;825;p112"/>
          <p:cNvSpPr txBox="1"/>
          <p:nvPr/>
        </p:nvSpPr>
        <p:spPr>
          <a:xfrm>
            <a:off x="3585684" y="3798479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26" name="Google Shape;826;p112"/>
          <p:cNvSpPr txBox="1"/>
          <p:nvPr/>
        </p:nvSpPr>
        <p:spPr>
          <a:xfrm>
            <a:off x="5313229" y="3798479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27" name="Google Shape;827;p112"/>
          <p:cNvSpPr txBox="1"/>
          <p:nvPr/>
        </p:nvSpPr>
        <p:spPr>
          <a:xfrm>
            <a:off x="7109850" y="3798479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28" name="Google Shape;828;p112"/>
          <p:cNvSpPr txBox="1"/>
          <p:nvPr/>
        </p:nvSpPr>
        <p:spPr>
          <a:xfrm>
            <a:off x="1846419" y="2006684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29" name="Google Shape;829;p112"/>
          <p:cNvSpPr txBox="1"/>
          <p:nvPr/>
        </p:nvSpPr>
        <p:spPr>
          <a:xfrm>
            <a:off x="3585683" y="2002658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30" name="Google Shape;830;p112"/>
          <p:cNvSpPr txBox="1"/>
          <p:nvPr/>
        </p:nvSpPr>
        <p:spPr>
          <a:xfrm>
            <a:off x="5326589" y="2001664"/>
            <a:ext cx="127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Mon-Fri, 8AM-5PM Local Time</a:t>
            </a:r>
            <a:endParaRPr/>
          </a:p>
        </p:txBody>
      </p:sp>
      <p:sp>
        <p:nvSpPr>
          <p:cNvPr id="831" name="Google Shape;831;p112"/>
          <p:cNvSpPr txBox="1"/>
          <p:nvPr/>
        </p:nvSpPr>
        <p:spPr>
          <a:xfrm>
            <a:off x="6993037" y="568508"/>
            <a:ext cx="17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 Employees: 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1,312*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R2B Employees Deployed: </a:t>
            </a: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1,192 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2" name="Google Shape;832;p112"/>
          <p:cNvSpPr txBox="1"/>
          <p:nvPr/>
        </p:nvSpPr>
        <p:spPr>
          <a:xfrm>
            <a:off x="6001177" y="2962184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486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3" name="Google Shape;833;p112"/>
          <p:cNvSpPr/>
          <p:nvPr/>
        </p:nvSpPr>
        <p:spPr>
          <a:xfrm>
            <a:off x="5836023" y="3066493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4" name="Google Shape;834;p112"/>
          <p:cNvSpPr txBox="1"/>
          <p:nvPr/>
        </p:nvSpPr>
        <p:spPr>
          <a:xfrm>
            <a:off x="4265004" y="2957682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5" name="Google Shape;835;p112"/>
          <p:cNvSpPr/>
          <p:nvPr/>
        </p:nvSpPr>
        <p:spPr>
          <a:xfrm>
            <a:off x="4099850" y="3061991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6" name="Google Shape;836;p112"/>
          <p:cNvSpPr txBox="1"/>
          <p:nvPr/>
        </p:nvSpPr>
        <p:spPr>
          <a:xfrm>
            <a:off x="2565941" y="2956819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7" name="Google Shape;837;p112"/>
          <p:cNvSpPr/>
          <p:nvPr/>
        </p:nvSpPr>
        <p:spPr>
          <a:xfrm>
            <a:off x="2400787" y="3061128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8" name="Google Shape;838;p112"/>
          <p:cNvSpPr txBox="1"/>
          <p:nvPr/>
        </p:nvSpPr>
        <p:spPr>
          <a:xfrm>
            <a:off x="7933205" y="2962184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39" name="Google Shape;839;p112"/>
          <p:cNvSpPr/>
          <p:nvPr/>
        </p:nvSpPr>
        <p:spPr>
          <a:xfrm>
            <a:off x="7768051" y="3066493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0" name="Google Shape;840;p112"/>
          <p:cNvSpPr txBox="1"/>
          <p:nvPr/>
        </p:nvSpPr>
        <p:spPr>
          <a:xfrm>
            <a:off x="2565941" y="1158566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463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1" name="Google Shape;841;p112"/>
          <p:cNvSpPr/>
          <p:nvPr/>
        </p:nvSpPr>
        <p:spPr>
          <a:xfrm>
            <a:off x="2400787" y="1262875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2" name="Google Shape;842;p112"/>
          <p:cNvSpPr txBox="1"/>
          <p:nvPr/>
        </p:nvSpPr>
        <p:spPr>
          <a:xfrm>
            <a:off x="4360429" y="1153889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3" name="Google Shape;843;p112"/>
          <p:cNvSpPr/>
          <p:nvPr/>
        </p:nvSpPr>
        <p:spPr>
          <a:xfrm>
            <a:off x="4195275" y="1258198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4" name="Google Shape;844;p112"/>
          <p:cNvSpPr txBox="1"/>
          <p:nvPr/>
        </p:nvSpPr>
        <p:spPr>
          <a:xfrm>
            <a:off x="6162925" y="1153889"/>
            <a:ext cx="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Employees</a:t>
            </a:r>
            <a:endParaRPr sz="700">
              <a:solidFill>
                <a:srgbClr val="3F3F3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5" name="Google Shape;845;p112"/>
          <p:cNvSpPr/>
          <p:nvPr/>
        </p:nvSpPr>
        <p:spPr>
          <a:xfrm>
            <a:off x="5997771" y="1258198"/>
            <a:ext cx="1947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6" name="Google Shape;846;p112"/>
          <p:cNvSpPr txBox="1"/>
          <p:nvPr/>
        </p:nvSpPr>
        <p:spPr>
          <a:xfrm>
            <a:off x="6993037" y="823910"/>
            <a:ext cx="175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*Includes all active and on leave employees</a:t>
            </a:r>
            <a:endParaRPr sz="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7" name="Google Shape;847;p112"/>
          <p:cNvSpPr txBox="1"/>
          <p:nvPr/>
        </p:nvSpPr>
        <p:spPr>
          <a:xfrm>
            <a:off x="1846419" y="2611846"/>
            <a:ext cx="1030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3/27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8" name="Google Shape;848;p112"/>
          <p:cNvSpPr txBox="1"/>
          <p:nvPr/>
        </p:nvSpPr>
        <p:spPr>
          <a:xfrm>
            <a:off x="3567354" y="2611846"/>
            <a:ext cx="928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4/6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49" name="Google Shape;849;p112"/>
          <p:cNvSpPr txBox="1"/>
          <p:nvPr/>
        </p:nvSpPr>
        <p:spPr>
          <a:xfrm>
            <a:off x="5308094" y="2611846"/>
            <a:ext cx="94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4/6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50" name="Google Shape;850;p112"/>
          <p:cNvSpPr txBox="1"/>
          <p:nvPr/>
        </p:nvSpPr>
        <p:spPr>
          <a:xfrm>
            <a:off x="1837302" y="4538857"/>
            <a:ext cx="101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4/17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51" name="Google Shape;851;p112"/>
          <p:cNvSpPr txBox="1"/>
          <p:nvPr/>
        </p:nvSpPr>
        <p:spPr>
          <a:xfrm>
            <a:off x="3576054" y="4538857"/>
            <a:ext cx="919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4/10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52" name="Google Shape;852;p112"/>
          <p:cNvSpPr txBox="1"/>
          <p:nvPr/>
        </p:nvSpPr>
        <p:spPr>
          <a:xfrm>
            <a:off x="5308093" y="4538857"/>
            <a:ext cx="991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4/10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53" name="Google Shape;853;p112"/>
          <p:cNvSpPr txBox="1"/>
          <p:nvPr/>
        </p:nvSpPr>
        <p:spPr>
          <a:xfrm>
            <a:off x="7067296" y="4538857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accent5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Launched 4/17</a:t>
            </a:r>
            <a:endParaRPr b="1" sz="700">
              <a:solidFill>
                <a:schemeClr val="accent5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3"/>
          <p:cNvSpPr/>
          <p:nvPr/>
        </p:nvSpPr>
        <p:spPr>
          <a:xfrm>
            <a:off x="6211475" y="3022799"/>
            <a:ext cx="2271000" cy="158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13"/>
          <p:cNvSpPr/>
          <p:nvPr/>
        </p:nvSpPr>
        <p:spPr>
          <a:xfrm>
            <a:off x="6211475" y="1118975"/>
            <a:ext cx="2271000" cy="1753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2" name="Google Shape;862;p113"/>
          <p:cNvSpPr txBox="1"/>
          <p:nvPr>
            <p:ph type="title"/>
          </p:nvPr>
        </p:nvSpPr>
        <p:spPr>
          <a:xfrm>
            <a:off x="457200" y="590550"/>
            <a:ext cx="7086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Placeholder.</a:t>
            </a:r>
            <a:endParaRPr/>
          </a:p>
        </p:txBody>
      </p:sp>
      <p:sp>
        <p:nvSpPr>
          <p:cNvPr id="863" name="Google Shape;863;p113"/>
          <p:cNvSpPr txBox="1"/>
          <p:nvPr/>
        </p:nvSpPr>
        <p:spPr>
          <a:xfrm>
            <a:off x="2603150" y="3583175"/>
            <a:ext cx="1632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/>
          </a:p>
        </p:txBody>
      </p:sp>
      <p:sp>
        <p:nvSpPr>
          <p:cNvPr id="864" name="Google Shape;864;p113"/>
          <p:cNvSpPr txBox="1"/>
          <p:nvPr/>
        </p:nvSpPr>
        <p:spPr>
          <a:xfrm>
            <a:off x="757801" y="1718425"/>
            <a:ext cx="15879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 b="1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65" name="Google Shape;865;p113"/>
          <p:cNvSpPr txBox="1"/>
          <p:nvPr/>
        </p:nvSpPr>
        <p:spPr>
          <a:xfrm>
            <a:off x="2603150" y="1718425"/>
            <a:ext cx="16860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 b="1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66" name="Google Shape;866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77" y="1097490"/>
            <a:ext cx="648842" cy="64884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113"/>
          <p:cNvSpPr txBox="1"/>
          <p:nvPr/>
        </p:nvSpPr>
        <p:spPr>
          <a:xfrm>
            <a:off x="4465600" y="3583175"/>
            <a:ext cx="15183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/>
          </a:p>
        </p:txBody>
      </p:sp>
      <p:sp>
        <p:nvSpPr>
          <p:cNvPr id="868" name="Google Shape;868;p113"/>
          <p:cNvSpPr txBox="1"/>
          <p:nvPr/>
        </p:nvSpPr>
        <p:spPr>
          <a:xfrm>
            <a:off x="757801" y="3583175"/>
            <a:ext cx="1518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69" name="Google Shape;869;p113"/>
          <p:cNvSpPr txBox="1"/>
          <p:nvPr/>
        </p:nvSpPr>
        <p:spPr>
          <a:xfrm>
            <a:off x="4465600" y="1718425"/>
            <a:ext cx="1518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text. Placeholder text. Placeholder text. 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70" name="Google Shape;870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792" y="2926063"/>
            <a:ext cx="649224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1100" y="1097501"/>
            <a:ext cx="648850" cy="64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113"/>
          <p:cNvGrpSpPr/>
          <p:nvPr/>
        </p:nvGrpSpPr>
        <p:grpSpPr>
          <a:xfrm>
            <a:off x="2614004" y="1191839"/>
            <a:ext cx="399728" cy="460145"/>
            <a:chOff x="3268833" y="2159453"/>
            <a:chExt cx="275162" cy="298369"/>
          </a:xfrm>
        </p:grpSpPr>
        <p:sp>
          <p:nvSpPr>
            <p:cNvPr id="873" name="Google Shape;873;p113"/>
            <p:cNvSpPr/>
            <p:nvPr/>
          </p:nvSpPr>
          <p:spPr>
            <a:xfrm>
              <a:off x="3268833" y="2159453"/>
              <a:ext cx="175706" cy="298369"/>
            </a:xfrm>
            <a:custGeom>
              <a:rect b="b" l="l" r="r" t="t"/>
              <a:pathLst>
                <a:path extrusionOk="0" h="298369" w="175706">
                  <a:moveTo>
                    <a:pt x="155815" y="200570"/>
                  </a:moveTo>
                  <a:lnTo>
                    <a:pt x="155815" y="220462"/>
                  </a:lnTo>
                  <a:lnTo>
                    <a:pt x="18234" y="220462"/>
                  </a:lnTo>
                  <a:lnTo>
                    <a:pt x="18234" y="66304"/>
                  </a:lnTo>
                  <a:lnTo>
                    <a:pt x="155815" y="66304"/>
                  </a:lnTo>
                  <a:lnTo>
                    <a:pt x="155815" y="89511"/>
                  </a:lnTo>
                  <a:cubicBezTo>
                    <a:pt x="160788" y="84538"/>
                    <a:pt x="167418" y="81223"/>
                    <a:pt x="174049" y="79565"/>
                  </a:cubicBezTo>
                  <a:lnTo>
                    <a:pt x="174049" y="0"/>
                  </a:lnTo>
                  <a:lnTo>
                    <a:pt x="0" y="0"/>
                  </a:lnTo>
                  <a:lnTo>
                    <a:pt x="0" y="298369"/>
                  </a:lnTo>
                  <a:lnTo>
                    <a:pt x="175706" y="298369"/>
                  </a:lnTo>
                  <a:lnTo>
                    <a:pt x="175706" y="210516"/>
                  </a:lnTo>
                  <a:cubicBezTo>
                    <a:pt x="167418" y="208858"/>
                    <a:pt x="160788" y="205543"/>
                    <a:pt x="155815" y="200570"/>
                  </a:cubicBezTo>
                  <a:close/>
                  <a:moveTo>
                    <a:pt x="69619" y="240353"/>
                  </a:moveTo>
                  <a:lnTo>
                    <a:pt x="69619" y="268532"/>
                  </a:lnTo>
                  <a:lnTo>
                    <a:pt x="102772" y="268532"/>
                  </a:lnTo>
                  <a:lnTo>
                    <a:pt x="102772" y="240353"/>
                  </a:lnTo>
                  <a:lnTo>
                    <a:pt x="155815" y="240353"/>
                  </a:lnTo>
                  <a:lnTo>
                    <a:pt x="155815" y="278478"/>
                  </a:lnTo>
                  <a:lnTo>
                    <a:pt x="18234" y="278478"/>
                  </a:lnTo>
                  <a:lnTo>
                    <a:pt x="18234" y="240353"/>
                  </a:lnTo>
                  <a:lnTo>
                    <a:pt x="69619" y="240353"/>
                  </a:lnTo>
                  <a:close/>
                  <a:moveTo>
                    <a:pt x="18234" y="46413"/>
                  </a:moveTo>
                  <a:lnTo>
                    <a:pt x="18234" y="18234"/>
                  </a:lnTo>
                  <a:lnTo>
                    <a:pt x="155815" y="18234"/>
                  </a:lnTo>
                  <a:lnTo>
                    <a:pt x="155815" y="46413"/>
                  </a:lnTo>
                  <a:lnTo>
                    <a:pt x="18234" y="46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874" name="Google Shape;874;p113"/>
            <p:cNvSpPr/>
            <p:nvPr/>
          </p:nvSpPr>
          <p:spPr>
            <a:xfrm>
              <a:off x="3393153" y="2227414"/>
              <a:ext cx="150842" cy="152499"/>
            </a:xfrm>
            <a:custGeom>
              <a:rect b="b" l="l" r="r" t="t"/>
              <a:pathLst>
                <a:path extrusionOk="0" h="152499" w="150842">
                  <a:moveTo>
                    <a:pt x="134266" y="87853"/>
                  </a:moveTo>
                  <a:lnTo>
                    <a:pt x="150842" y="87853"/>
                  </a:lnTo>
                  <a:lnTo>
                    <a:pt x="150842" y="69619"/>
                  </a:lnTo>
                  <a:lnTo>
                    <a:pt x="135924" y="69619"/>
                  </a:lnTo>
                  <a:cubicBezTo>
                    <a:pt x="132608" y="43098"/>
                    <a:pt x="111060" y="21549"/>
                    <a:pt x="84538" y="16576"/>
                  </a:cubicBezTo>
                  <a:lnTo>
                    <a:pt x="84538" y="0"/>
                  </a:lnTo>
                  <a:lnTo>
                    <a:pt x="66304" y="0"/>
                  </a:lnTo>
                  <a:lnTo>
                    <a:pt x="66304" y="16576"/>
                  </a:lnTo>
                  <a:cubicBezTo>
                    <a:pt x="39783" y="21549"/>
                    <a:pt x="18234" y="43098"/>
                    <a:pt x="14918" y="71277"/>
                  </a:cubicBezTo>
                  <a:lnTo>
                    <a:pt x="0" y="71277"/>
                  </a:lnTo>
                  <a:lnTo>
                    <a:pt x="0" y="89511"/>
                  </a:lnTo>
                  <a:lnTo>
                    <a:pt x="16576" y="89511"/>
                  </a:lnTo>
                  <a:cubicBezTo>
                    <a:pt x="21549" y="114375"/>
                    <a:pt x="41440" y="134266"/>
                    <a:pt x="67962" y="137581"/>
                  </a:cubicBezTo>
                  <a:lnTo>
                    <a:pt x="67962" y="152500"/>
                  </a:lnTo>
                  <a:lnTo>
                    <a:pt x="67962" y="152500"/>
                  </a:lnTo>
                  <a:lnTo>
                    <a:pt x="86196" y="152500"/>
                  </a:lnTo>
                  <a:lnTo>
                    <a:pt x="86196" y="152500"/>
                  </a:lnTo>
                  <a:lnTo>
                    <a:pt x="86196" y="137581"/>
                  </a:lnTo>
                  <a:cubicBezTo>
                    <a:pt x="107744" y="134266"/>
                    <a:pt x="129293" y="114375"/>
                    <a:pt x="134266" y="87853"/>
                  </a:cubicBezTo>
                  <a:close/>
                  <a:moveTo>
                    <a:pt x="82880" y="69619"/>
                  </a:moveTo>
                  <a:lnTo>
                    <a:pt x="82880" y="33152"/>
                  </a:lnTo>
                  <a:cubicBezTo>
                    <a:pt x="101114" y="36467"/>
                    <a:pt x="114375" y="51386"/>
                    <a:pt x="117690" y="69619"/>
                  </a:cubicBezTo>
                  <a:lnTo>
                    <a:pt x="82880" y="69619"/>
                  </a:lnTo>
                  <a:close/>
                  <a:moveTo>
                    <a:pt x="62989" y="69619"/>
                  </a:moveTo>
                  <a:lnTo>
                    <a:pt x="28179" y="69619"/>
                  </a:lnTo>
                  <a:cubicBezTo>
                    <a:pt x="31495" y="51386"/>
                    <a:pt x="44755" y="36467"/>
                    <a:pt x="62989" y="33152"/>
                  </a:cubicBezTo>
                  <a:lnTo>
                    <a:pt x="62989" y="69619"/>
                  </a:lnTo>
                  <a:close/>
                  <a:moveTo>
                    <a:pt x="29837" y="89511"/>
                  </a:moveTo>
                  <a:lnTo>
                    <a:pt x="62989" y="89511"/>
                  </a:lnTo>
                  <a:lnTo>
                    <a:pt x="62989" y="121005"/>
                  </a:lnTo>
                  <a:cubicBezTo>
                    <a:pt x="46413" y="117690"/>
                    <a:pt x="34810" y="104429"/>
                    <a:pt x="29837" y="89511"/>
                  </a:cubicBezTo>
                  <a:close/>
                  <a:moveTo>
                    <a:pt x="82880" y="87853"/>
                  </a:moveTo>
                  <a:lnTo>
                    <a:pt x="117690" y="87853"/>
                  </a:lnTo>
                  <a:cubicBezTo>
                    <a:pt x="112717" y="104429"/>
                    <a:pt x="99456" y="117690"/>
                    <a:pt x="82880" y="121005"/>
                  </a:cubicBezTo>
                  <a:lnTo>
                    <a:pt x="82880" y="87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875" name="Google Shape;875;p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0675" y="2965837"/>
            <a:ext cx="569675" cy="5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43287" y="2980099"/>
            <a:ext cx="541150" cy="5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113"/>
          <p:cNvSpPr txBox="1"/>
          <p:nvPr/>
        </p:nvSpPr>
        <p:spPr>
          <a:xfrm>
            <a:off x="6357625" y="1718425"/>
            <a:ext cx="2271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Title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36525" lvl="0" marL="142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izon NHG TX"/>
              <a:buChar char="●"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36525" lvl="0" marL="142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izon NHG TX"/>
              <a:buChar char="●"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136525" lvl="0" marL="142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izon NHG TX"/>
              <a:buChar char="●"/>
            </a:pPr>
            <a:r>
              <a:rPr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 bullet</a:t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78" name="Google Shape;878;p1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9794" y="1184962"/>
            <a:ext cx="605850" cy="6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6212" y="1132914"/>
            <a:ext cx="648850" cy="64882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113"/>
          <p:cNvSpPr/>
          <p:nvPr/>
        </p:nvSpPr>
        <p:spPr>
          <a:xfrm>
            <a:off x="7027113" y="1323775"/>
            <a:ext cx="180600" cy="3282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13"/>
          <p:cNvSpPr txBox="1"/>
          <p:nvPr/>
        </p:nvSpPr>
        <p:spPr>
          <a:xfrm>
            <a:off x="6789625" y="3607400"/>
            <a:ext cx="1406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</a:t>
            </a:r>
            <a:r>
              <a:rPr b="1" lang="en-US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K </a:t>
            </a:r>
            <a:endParaRPr b="1" sz="20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/>
          </a:p>
        </p:txBody>
      </p:sp>
      <p:sp>
        <p:nvSpPr>
          <p:cNvPr id="882" name="Google Shape;882;p113"/>
          <p:cNvSpPr txBox="1"/>
          <p:nvPr/>
        </p:nvSpPr>
        <p:spPr>
          <a:xfrm>
            <a:off x="6789625" y="4111850"/>
            <a:ext cx="1278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XX</a:t>
            </a:r>
            <a:r>
              <a:rPr b="1" lang="en-US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% </a:t>
            </a:r>
            <a:endParaRPr b="1" sz="20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Placeholder</a:t>
            </a:r>
            <a:endParaRPr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83" name="Google Shape;883;p113"/>
          <p:cNvSpPr txBox="1"/>
          <p:nvPr/>
        </p:nvSpPr>
        <p:spPr>
          <a:xfrm>
            <a:off x="6777000" y="3071513"/>
            <a:ext cx="1686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Targets</a:t>
            </a:r>
            <a:endParaRPr b="1" sz="16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84" name="Google Shape;884;p113"/>
          <p:cNvSpPr/>
          <p:nvPr/>
        </p:nvSpPr>
        <p:spPr>
          <a:xfrm>
            <a:off x="6504600" y="3718388"/>
            <a:ext cx="180600" cy="3282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113"/>
          <p:cNvGrpSpPr/>
          <p:nvPr/>
        </p:nvGrpSpPr>
        <p:grpSpPr>
          <a:xfrm>
            <a:off x="6332435" y="3125366"/>
            <a:ext cx="404291" cy="386476"/>
            <a:chOff x="1630128" y="3330128"/>
            <a:chExt cx="293326" cy="280441"/>
          </a:xfrm>
        </p:grpSpPr>
        <p:sp>
          <p:nvSpPr>
            <p:cNvPr id="886" name="Google Shape;886;p113"/>
            <p:cNvSpPr/>
            <p:nvPr/>
          </p:nvSpPr>
          <p:spPr>
            <a:xfrm>
              <a:off x="1630128" y="3330128"/>
              <a:ext cx="293326" cy="280441"/>
            </a:xfrm>
            <a:custGeom>
              <a:rect b="b" l="l" r="r" t="t"/>
              <a:pathLst>
                <a:path extrusionOk="0" h="280441" w="293326">
                  <a:moveTo>
                    <a:pt x="293326" y="0"/>
                  </a:moveTo>
                  <a:lnTo>
                    <a:pt x="190885" y="0"/>
                  </a:lnTo>
                  <a:lnTo>
                    <a:pt x="190885" y="49153"/>
                  </a:lnTo>
                  <a:lnTo>
                    <a:pt x="206792" y="49153"/>
                  </a:lnTo>
                  <a:lnTo>
                    <a:pt x="206792" y="15907"/>
                  </a:lnTo>
                  <a:lnTo>
                    <a:pt x="277578" y="15907"/>
                  </a:lnTo>
                  <a:lnTo>
                    <a:pt x="277578" y="123439"/>
                  </a:lnTo>
                  <a:lnTo>
                    <a:pt x="190885" y="123439"/>
                  </a:lnTo>
                  <a:lnTo>
                    <a:pt x="190885" y="177364"/>
                  </a:lnTo>
                  <a:lnTo>
                    <a:pt x="234311" y="177364"/>
                  </a:lnTo>
                  <a:lnTo>
                    <a:pt x="234311" y="232720"/>
                  </a:lnTo>
                  <a:lnTo>
                    <a:pt x="59333" y="232720"/>
                  </a:lnTo>
                  <a:lnTo>
                    <a:pt x="59333" y="177364"/>
                  </a:lnTo>
                  <a:lnTo>
                    <a:pt x="102601" y="177364"/>
                  </a:lnTo>
                  <a:lnTo>
                    <a:pt x="102601" y="123439"/>
                  </a:lnTo>
                  <a:lnTo>
                    <a:pt x="15907" y="123439"/>
                  </a:lnTo>
                  <a:lnTo>
                    <a:pt x="15907" y="15907"/>
                  </a:lnTo>
                  <a:lnTo>
                    <a:pt x="86693" y="15907"/>
                  </a:lnTo>
                  <a:lnTo>
                    <a:pt x="86693" y="49153"/>
                  </a:lnTo>
                  <a:lnTo>
                    <a:pt x="102601" y="49153"/>
                  </a:lnTo>
                  <a:lnTo>
                    <a:pt x="102601" y="0"/>
                  </a:lnTo>
                  <a:lnTo>
                    <a:pt x="0" y="0"/>
                  </a:lnTo>
                  <a:lnTo>
                    <a:pt x="0" y="177364"/>
                  </a:lnTo>
                  <a:lnTo>
                    <a:pt x="43426" y="177364"/>
                  </a:lnTo>
                  <a:lnTo>
                    <a:pt x="43426" y="248627"/>
                  </a:lnTo>
                  <a:lnTo>
                    <a:pt x="138869" y="248627"/>
                  </a:lnTo>
                  <a:lnTo>
                    <a:pt x="138869" y="264534"/>
                  </a:lnTo>
                  <a:lnTo>
                    <a:pt x="120416" y="264534"/>
                  </a:lnTo>
                  <a:lnTo>
                    <a:pt x="120416" y="280441"/>
                  </a:lnTo>
                  <a:lnTo>
                    <a:pt x="172910" y="280441"/>
                  </a:lnTo>
                  <a:lnTo>
                    <a:pt x="172910" y="264534"/>
                  </a:lnTo>
                  <a:lnTo>
                    <a:pt x="154617" y="264534"/>
                  </a:lnTo>
                  <a:lnTo>
                    <a:pt x="154617" y="248627"/>
                  </a:lnTo>
                  <a:lnTo>
                    <a:pt x="250059" y="248627"/>
                  </a:lnTo>
                  <a:lnTo>
                    <a:pt x="250059" y="177364"/>
                  </a:lnTo>
                  <a:lnTo>
                    <a:pt x="293326" y="177364"/>
                  </a:lnTo>
                  <a:close/>
                  <a:moveTo>
                    <a:pt x="15907" y="139346"/>
                  </a:moveTo>
                  <a:lnTo>
                    <a:pt x="39450" y="139346"/>
                  </a:lnTo>
                  <a:lnTo>
                    <a:pt x="39450" y="154139"/>
                  </a:lnTo>
                  <a:lnTo>
                    <a:pt x="63628" y="154139"/>
                  </a:lnTo>
                  <a:lnTo>
                    <a:pt x="63628" y="139346"/>
                  </a:lnTo>
                  <a:lnTo>
                    <a:pt x="86693" y="139346"/>
                  </a:lnTo>
                  <a:lnTo>
                    <a:pt x="86693" y="161457"/>
                  </a:lnTo>
                  <a:lnTo>
                    <a:pt x="15907" y="161457"/>
                  </a:lnTo>
                  <a:close/>
                  <a:moveTo>
                    <a:pt x="277419" y="161457"/>
                  </a:moveTo>
                  <a:lnTo>
                    <a:pt x="206792" y="161457"/>
                  </a:lnTo>
                  <a:lnTo>
                    <a:pt x="206792" y="139346"/>
                  </a:lnTo>
                  <a:lnTo>
                    <a:pt x="230334" y="139346"/>
                  </a:lnTo>
                  <a:lnTo>
                    <a:pt x="230334" y="154139"/>
                  </a:lnTo>
                  <a:lnTo>
                    <a:pt x="254513" y="154139"/>
                  </a:lnTo>
                  <a:lnTo>
                    <a:pt x="254513" y="139346"/>
                  </a:lnTo>
                  <a:lnTo>
                    <a:pt x="277896" y="139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887" name="Google Shape;887;p113"/>
            <p:cNvSpPr/>
            <p:nvPr/>
          </p:nvSpPr>
          <p:spPr>
            <a:xfrm>
              <a:off x="1704095" y="3344444"/>
              <a:ext cx="146185" cy="145549"/>
            </a:xfrm>
            <a:custGeom>
              <a:rect b="b" l="l" r="r" t="t"/>
              <a:pathLst>
                <a:path extrusionOk="0" h="145549" w="146185">
                  <a:moveTo>
                    <a:pt x="31019" y="66332"/>
                  </a:moveTo>
                  <a:lnTo>
                    <a:pt x="0" y="66332"/>
                  </a:lnTo>
                  <a:lnTo>
                    <a:pt x="0" y="82239"/>
                  </a:lnTo>
                  <a:lnTo>
                    <a:pt x="31019" y="82239"/>
                  </a:lnTo>
                  <a:cubicBezTo>
                    <a:pt x="34333" y="99305"/>
                    <a:pt x="47676" y="112649"/>
                    <a:pt x="64742" y="115962"/>
                  </a:cubicBezTo>
                  <a:lnTo>
                    <a:pt x="64742" y="145550"/>
                  </a:lnTo>
                  <a:lnTo>
                    <a:pt x="80649" y="145550"/>
                  </a:lnTo>
                  <a:lnTo>
                    <a:pt x="80649" y="115962"/>
                  </a:lnTo>
                  <a:cubicBezTo>
                    <a:pt x="97736" y="112689"/>
                    <a:pt x="111098" y="99326"/>
                    <a:pt x="114372" y="82239"/>
                  </a:cubicBezTo>
                  <a:lnTo>
                    <a:pt x="146186" y="82239"/>
                  </a:lnTo>
                  <a:lnTo>
                    <a:pt x="146186" y="66332"/>
                  </a:lnTo>
                  <a:lnTo>
                    <a:pt x="114372" y="66332"/>
                  </a:lnTo>
                  <a:cubicBezTo>
                    <a:pt x="110772" y="49575"/>
                    <a:pt x="97486" y="36604"/>
                    <a:pt x="80649" y="33405"/>
                  </a:cubicBezTo>
                  <a:lnTo>
                    <a:pt x="80649" y="0"/>
                  </a:lnTo>
                  <a:lnTo>
                    <a:pt x="64742" y="0"/>
                  </a:lnTo>
                  <a:lnTo>
                    <a:pt x="64742" y="33405"/>
                  </a:lnTo>
                  <a:cubicBezTo>
                    <a:pt x="47924" y="36643"/>
                    <a:pt x="34657" y="49597"/>
                    <a:pt x="31019" y="66332"/>
                  </a:cubicBezTo>
                  <a:close/>
                  <a:moveTo>
                    <a:pt x="46926" y="82239"/>
                  </a:moveTo>
                  <a:lnTo>
                    <a:pt x="64742" y="82239"/>
                  </a:lnTo>
                  <a:lnTo>
                    <a:pt x="64742" y="99578"/>
                  </a:lnTo>
                  <a:cubicBezTo>
                    <a:pt x="56556" y="96904"/>
                    <a:pt x="50161" y="90449"/>
                    <a:pt x="47562" y="82239"/>
                  </a:cubicBezTo>
                  <a:close/>
                  <a:moveTo>
                    <a:pt x="80649" y="99578"/>
                  </a:moveTo>
                  <a:lnTo>
                    <a:pt x="80649" y="82239"/>
                  </a:lnTo>
                  <a:lnTo>
                    <a:pt x="97987" y="82239"/>
                  </a:lnTo>
                  <a:cubicBezTo>
                    <a:pt x="95334" y="90472"/>
                    <a:pt x="88881" y="96925"/>
                    <a:pt x="80649" y="99578"/>
                  </a:cubicBezTo>
                  <a:close/>
                  <a:moveTo>
                    <a:pt x="97987" y="66332"/>
                  </a:moveTo>
                  <a:lnTo>
                    <a:pt x="80649" y="66332"/>
                  </a:lnTo>
                  <a:lnTo>
                    <a:pt x="80649" y="49312"/>
                  </a:lnTo>
                  <a:cubicBezTo>
                    <a:pt x="88822" y="51878"/>
                    <a:pt x="95271" y="58208"/>
                    <a:pt x="97987" y="66332"/>
                  </a:cubicBezTo>
                  <a:close/>
                  <a:moveTo>
                    <a:pt x="64742" y="49312"/>
                  </a:moveTo>
                  <a:lnTo>
                    <a:pt x="64742" y="66332"/>
                  </a:lnTo>
                  <a:lnTo>
                    <a:pt x="47562" y="66332"/>
                  </a:lnTo>
                  <a:cubicBezTo>
                    <a:pt x="50201" y="58216"/>
                    <a:pt x="56601" y="51876"/>
                    <a:pt x="64742" y="493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888" name="Google Shape;888;p113"/>
          <p:cNvSpPr/>
          <p:nvPr/>
        </p:nvSpPr>
        <p:spPr>
          <a:xfrm>
            <a:off x="6504600" y="4188263"/>
            <a:ext cx="180600" cy="3282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izon PowerPoint 20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52B1E"/>
      </a:accent1>
      <a:accent2>
        <a:srgbClr val="D8DADA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izon PowerPoint 20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52B1E"/>
      </a:accent1>
      <a:accent2>
        <a:srgbClr val="D8DADA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erizon PowerPoint 2020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52B1E"/>
      </a:accent1>
      <a:accent2>
        <a:srgbClr val="D8DADA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