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1367" autoAdjust="0"/>
    <p:restoredTop sz="94660"/>
  </p:normalViewPr>
  <p:slideViewPr>
    <p:cSldViewPr>
      <p:cViewPr varScale="1">
        <p:scale>
          <a:sx n="38" d="100"/>
          <a:sy n="38" d="100"/>
        </p:scale>
        <p:origin x="-4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DE95-2345-42D2-B804-C2E13A1BCB2B}" type="datetimeFigureOut">
              <a:rPr lang="en-US" smtClean="0"/>
              <a:t>1/20/2022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500E4-ABAC-40F8-9C84-CC4397575CB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892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INTRODUCTION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    • </a:t>
            </a:r>
            <a:r>
              <a:rPr lang="en-IN" dirty="0"/>
              <a:t>An Automated Teller Machine (ATM) </a:t>
            </a:r>
            <a:r>
              <a:rPr lang="en-IN" dirty="0" smtClean="0"/>
              <a:t>allows customers </a:t>
            </a:r>
            <a:r>
              <a:rPr lang="en-IN" dirty="0"/>
              <a:t>to perform banking transactions anywhere</a:t>
            </a:r>
          </a:p>
          <a:p>
            <a:pPr>
              <a:buNone/>
            </a:pPr>
            <a:r>
              <a:rPr lang="en-IN" dirty="0" smtClean="0"/>
              <a:t>     and </a:t>
            </a:r>
            <a:r>
              <a:rPr lang="en-IN" dirty="0"/>
              <a:t>at anytime without the need of human teller.</a:t>
            </a:r>
          </a:p>
          <a:p>
            <a:pPr>
              <a:buNone/>
            </a:pPr>
            <a:r>
              <a:rPr lang="en-IN" dirty="0" smtClean="0"/>
              <a:t>    • By using </a:t>
            </a:r>
            <a:r>
              <a:rPr lang="en-IN" dirty="0"/>
              <a:t>a debit or ATM card at an ATM, individuals</a:t>
            </a:r>
          </a:p>
          <a:p>
            <a:pPr>
              <a:buNone/>
            </a:pPr>
            <a:r>
              <a:rPr lang="en-IN" dirty="0" smtClean="0"/>
              <a:t>   can </a:t>
            </a:r>
            <a:r>
              <a:rPr lang="en-IN" dirty="0"/>
              <a:t>withdraw cash from checking or savings accounts,</a:t>
            </a:r>
          </a:p>
          <a:p>
            <a:pPr>
              <a:buNone/>
            </a:pPr>
            <a:r>
              <a:rPr lang="en-IN" dirty="0" smtClean="0"/>
              <a:t>   make </a:t>
            </a:r>
            <a:r>
              <a:rPr lang="en-IN" dirty="0"/>
              <a:t>a deposit or transfer money from one account to</a:t>
            </a:r>
          </a:p>
          <a:p>
            <a:pPr>
              <a:buNone/>
            </a:pPr>
            <a:r>
              <a:rPr lang="en-IN" dirty="0" smtClean="0"/>
              <a:t>   another </a:t>
            </a:r>
            <a:r>
              <a:rPr lang="en-IN" dirty="0"/>
              <a:t>or perform other functions.</a:t>
            </a:r>
          </a:p>
          <a:p>
            <a:pPr>
              <a:buNone/>
            </a:pPr>
            <a:r>
              <a:rPr lang="en-IN" dirty="0" smtClean="0"/>
              <a:t>   • </a:t>
            </a:r>
            <a:r>
              <a:rPr lang="en-IN" dirty="0"/>
              <a:t>You can also get cash advances using a credit card at </a:t>
            </a:r>
            <a:r>
              <a:rPr lang="en-IN" dirty="0" smtClean="0"/>
              <a:t>an ATM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PROCESS OF ATM TRANSACTION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    • </a:t>
            </a:r>
            <a:r>
              <a:rPr lang="en-IN" dirty="0"/>
              <a:t>. First, the client will insert his/her client card in the</a:t>
            </a:r>
          </a:p>
          <a:p>
            <a:pPr>
              <a:buNone/>
            </a:pPr>
            <a:r>
              <a:rPr lang="en-IN" dirty="0" smtClean="0"/>
              <a:t>   ATM </a:t>
            </a:r>
            <a:r>
              <a:rPr lang="en-IN" dirty="0"/>
              <a:t>and then the ATM will ask for a Personal</a:t>
            </a:r>
          </a:p>
          <a:p>
            <a:pPr>
              <a:buNone/>
            </a:pPr>
            <a:r>
              <a:rPr lang="en-IN" dirty="0" smtClean="0"/>
              <a:t>   Identification </a:t>
            </a:r>
            <a:r>
              <a:rPr lang="en-IN" dirty="0"/>
              <a:t>Number (PIN) ,</a:t>
            </a:r>
          </a:p>
          <a:p>
            <a:pPr>
              <a:buNone/>
            </a:pPr>
            <a:r>
              <a:rPr lang="en-IN" dirty="0" smtClean="0"/>
              <a:t>    • </a:t>
            </a:r>
            <a:r>
              <a:rPr lang="en-IN" dirty="0"/>
              <a:t>if the number is entered incorrectly several times in a</a:t>
            </a:r>
          </a:p>
          <a:p>
            <a:pPr>
              <a:buNone/>
            </a:pPr>
            <a:r>
              <a:rPr lang="en-IN" dirty="0" smtClean="0"/>
              <a:t>   row</a:t>
            </a:r>
            <a:r>
              <a:rPr lang="en-IN" dirty="0"/>
              <a:t>, most ATMs will retain the card as a security</a:t>
            </a:r>
          </a:p>
          <a:p>
            <a:pPr>
              <a:buNone/>
            </a:pPr>
            <a:r>
              <a:rPr lang="en-IN" dirty="0" smtClean="0"/>
              <a:t>   precaution </a:t>
            </a:r>
            <a:r>
              <a:rPr lang="en-IN" dirty="0"/>
              <a:t>to prevent an unauthorised user from</a:t>
            </a:r>
          </a:p>
          <a:p>
            <a:pPr>
              <a:buNone/>
            </a:pPr>
            <a:r>
              <a:rPr lang="en-IN" dirty="0" smtClean="0"/>
              <a:t>   working </a:t>
            </a:r>
            <a:r>
              <a:rPr lang="en-IN" dirty="0"/>
              <a:t>out the PIN by pure guesswork.</a:t>
            </a:r>
          </a:p>
          <a:p>
            <a:pPr>
              <a:buNone/>
            </a:pPr>
            <a:r>
              <a:rPr lang="en-IN" dirty="0" smtClean="0"/>
              <a:t>   • </a:t>
            </a:r>
            <a:r>
              <a:rPr lang="en-IN" dirty="0"/>
              <a:t>Once the correct PIN is given, the ATM will ask for </a:t>
            </a:r>
            <a:r>
              <a:rPr lang="en-IN" dirty="0" smtClean="0"/>
              <a:t>the amount </a:t>
            </a:r>
            <a:r>
              <a:rPr lang="en-IN" dirty="0"/>
              <a:t>of money to be withdrawn.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Continued ....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   • </a:t>
            </a:r>
            <a:r>
              <a:rPr lang="en-IN" dirty="0"/>
              <a:t>If the amount is available and if the client has enough</a:t>
            </a:r>
          </a:p>
          <a:p>
            <a:pPr>
              <a:buNone/>
            </a:pPr>
            <a:r>
              <a:rPr lang="en-IN" dirty="0" smtClean="0"/>
              <a:t>    money </a:t>
            </a:r>
            <a:r>
              <a:rPr lang="en-IN" dirty="0"/>
              <a:t>on his credit then the said amount of money will be</a:t>
            </a:r>
          </a:p>
          <a:p>
            <a:pPr>
              <a:buNone/>
            </a:pPr>
            <a:r>
              <a:rPr lang="en-IN" dirty="0" smtClean="0"/>
              <a:t>    paid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 smtClean="0"/>
              <a:t>    • </a:t>
            </a:r>
            <a:r>
              <a:rPr lang="en-IN" dirty="0"/>
              <a:t>Whether the amount of money is payable or not, i.e. the</a:t>
            </a:r>
          </a:p>
          <a:p>
            <a:pPr>
              <a:buNone/>
            </a:pPr>
            <a:r>
              <a:rPr lang="en-IN" dirty="0" smtClean="0"/>
              <a:t>   ATM </a:t>
            </a:r>
            <a:r>
              <a:rPr lang="en-IN" dirty="0"/>
              <a:t>has enough cash but could be the case the ATM has</a:t>
            </a:r>
          </a:p>
          <a:p>
            <a:pPr>
              <a:buNone/>
            </a:pPr>
            <a:r>
              <a:rPr lang="en-IN" dirty="0" smtClean="0"/>
              <a:t>   no </a:t>
            </a:r>
            <a:r>
              <a:rPr lang="en-IN" dirty="0"/>
              <a:t>change for that amount, will be also checked.</a:t>
            </a:r>
          </a:p>
          <a:p>
            <a:pPr>
              <a:buNone/>
            </a:pPr>
            <a:r>
              <a:rPr lang="en-IN" dirty="0" smtClean="0"/>
              <a:t>    • </a:t>
            </a:r>
            <a:r>
              <a:rPr lang="en-IN" dirty="0"/>
              <a:t>Once the money is offered to the client a countdown is</a:t>
            </a:r>
          </a:p>
          <a:p>
            <a:pPr>
              <a:buNone/>
            </a:pPr>
            <a:r>
              <a:rPr lang="en-IN" dirty="0" smtClean="0"/>
              <a:t>   started</a:t>
            </a:r>
            <a:r>
              <a:rPr lang="en-IN" dirty="0"/>
              <a:t>, i.e. the client has a determined amount of time to</a:t>
            </a:r>
          </a:p>
          <a:p>
            <a:pPr>
              <a:buNone/>
            </a:pPr>
            <a:r>
              <a:rPr lang="en-IN" dirty="0" smtClean="0"/>
              <a:t>    pick </a:t>
            </a:r>
            <a:r>
              <a:rPr lang="en-IN" dirty="0"/>
              <a:t>up the money.</a:t>
            </a:r>
          </a:p>
          <a:p>
            <a:pPr>
              <a:buNone/>
            </a:pPr>
            <a:r>
              <a:rPr lang="en-IN" dirty="0" smtClean="0"/>
              <a:t>   • </a:t>
            </a:r>
            <a:r>
              <a:rPr lang="en-IN" dirty="0"/>
              <a:t>If this timeout is over, the money will be collected by the</a:t>
            </a:r>
          </a:p>
          <a:p>
            <a:pPr>
              <a:buNone/>
            </a:pPr>
            <a:r>
              <a:rPr lang="en-IN" dirty="0" smtClean="0"/>
              <a:t>      ATM </a:t>
            </a:r>
            <a:r>
              <a:rPr lang="en-IN" dirty="0"/>
              <a:t>and the transaction will be rolled.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HARDWARE REQUIREMENT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• </a:t>
            </a:r>
            <a:r>
              <a:rPr lang="en-IN" dirty="0"/>
              <a:t>The Ram memory requirement is 256 MB (Minimum)</a:t>
            </a:r>
          </a:p>
          <a:p>
            <a:pPr>
              <a:buNone/>
            </a:pPr>
            <a:r>
              <a:rPr lang="en-IN" dirty="0"/>
              <a:t>/ 512 MB (Recommendable)</a:t>
            </a:r>
          </a:p>
          <a:p>
            <a:pPr>
              <a:buNone/>
            </a:pPr>
            <a:r>
              <a:rPr lang="en-IN" dirty="0"/>
              <a:t>• The Hard Disk free space requirement is 200 MB</a:t>
            </a:r>
          </a:p>
          <a:p>
            <a:pPr>
              <a:buNone/>
            </a:pPr>
            <a:r>
              <a:rPr lang="en-IN" dirty="0"/>
              <a:t>• Pentium 4 processor </a:t>
            </a:r>
            <a:r>
              <a:rPr lang="en-IN" dirty="0" err="1"/>
              <a:t>IGhz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SOFTWARE REQUIREMENT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• </a:t>
            </a:r>
            <a:r>
              <a:rPr lang="en-IN" dirty="0"/>
              <a:t>The Operating System on which this software can run</a:t>
            </a:r>
          </a:p>
          <a:p>
            <a:pPr>
              <a:buNone/>
            </a:pPr>
            <a:r>
              <a:rPr lang="en-IN" dirty="0"/>
              <a:t>easily, Windows XP/Vista/7</a:t>
            </a:r>
          </a:p>
          <a:p>
            <a:pPr>
              <a:buNone/>
            </a:pPr>
            <a:r>
              <a:rPr lang="en-IN" dirty="0"/>
              <a:t>•JDBC connection</a:t>
            </a:r>
          </a:p>
          <a:p>
            <a:r>
              <a:rPr lang="en-IN" dirty="0"/>
              <a:t>ECLIPSE</a:t>
            </a:r>
          </a:p>
          <a:p>
            <a:r>
              <a:rPr lang="en-IN" dirty="0"/>
              <a:t>MYSQL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NEED OF PROJECT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• </a:t>
            </a:r>
            <a:r>
              <a:rPr lang="en-IN" dirty="0"/>
              <a:t>An automatic teller machine increases existing business.</a:t>
            </a:r>
          </a:p>
          <a:p>
            <a:pPr>
              <a:buNone/>
            </a:pPr>
            <a:r>
              <a:rPr lang="en-IN" dirty="0"/>
              <a:t>The typical ATM customer will spend 20-25% more than a</a:t>
            </a:r>
          </a:p>
          <a:p>
            <a:pPr>
              <a:buNone/>
            </a:pPr>
            <a:r>
              <a:rPr lang="en-IN" dirty="0"/>
              <a:t>non-ATM customer, according to research conducted by</a:t>
            </a:r>
          </a:p>
          <a:p>
            <a:pPr>
              <a:buNone/>
            </a:pPr>
            <a:r>
              <a:rPr lang="en-IN" dirty="0"/>
              <a:t>AT&amp;T Global Information Solutions.</a:t>
            </a:r>
          </a:p>
          <a:p>
            <a:pPr>
              <a:buNone/>
            </a:pPr>
            <a:r>
              <a:rPr lang="en-IN" dirty="0"/>
              <a:t>• An automatic teller machine generates new business.</a:t>
            </a:r>
          </a:p>
          <a:p>
            <a:pPr>
              <a:buNone/>
            </a:pPr>
            <a:r>
              <a:rPr lang="en-IN" dirty="0"/>
              <a:t>Customers are more likely to seek out a location with an</a:t>
            </a:r>
          </a:p>
          <a:p>
            <a:pPr>
              <a:buNone/>
            </a:pPr>
            <a:r>
              <a:rPr lang="en-IN" dirty="0"/>
              <a:t>automatic teller machine, in addition to convenience, there</a:t>
            </a:r>
          </a:p>
          <a:p>
            <a:pPr>
              <a:buNone/>
            </a:pPr>
            <a:r>
              <a:rPr lang="en-IN" dirty="0"/>
              <a:t>are a number of safety benefits associated with an in-store</a:t>
            </a:r>
          </a:p>
          <a:p>
            <a:pPr>
              <a:buNone/>
            </a:pPr>
            <a:r>
              <a:rPr lang="en-IN" dirty="0"/>
              <a:t>automatic teller machine, according to survey results</a:t>
            </a:r>
          </a:p>
          <a:p>
            <a:pPr>
              <a:buNone/>
            </a:pPr>
            <a:r>
              <a:rPr lang="en-IN" dirty="0"/>
              <a:t>published in Petroleum Marketer magazine.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/>
              <a:t>• An automatic teller machine provides additional</a:t>
            </a:r>
          </a:p>
          <a:p>
            <a:pPr>
              <a:buNone/>
            </a:pPr>
            <a:r>
              <a:rPr lang="en-IN" dirty="0"/>
              <a:t>revenue streams. Each ATM withdrawal transaction</a:t>
            </a:r>
          </a:p>
          <a:p>
            <a:pPr>
              <a:buNone/>
            </a:pPr>
            <a:r>
              <a:rPr lang="en-IN" dirty="0"/>
              <a:t>generates surcharge ("convenience fee") income for the</a:t>
            </a:r>
          </a:p>
          <a:p>
            <a:pPr>
              <a:buNone/>
            </a:pPr>
            <a:r>
              <a:rPr lang="en-IN" dirty="0"/>
              <a:t>owner of the automatic teller machine.</a:t>
            </a:r>
          </a:p>
          <a:p>
            <a:pPr>
              <a:buNone/>
            </a:pPr>
            <a:r>
              <a:rPr lang="en-IN" dirty="0"/>
              <a:t>• Additionally, an automatic teller machine can provide</a:t>
            </a:r>
          </a:p>
          <a:p>
            <a:pPr>
              <a:buNone/>
            </a:pPr>
            <a:r>
              <a:rPr lang="en-IN" dirty="0"/>
              <a:t>revenue from on-screen advertising, couponing, and</a:t>
            </a:r>
          </a:p>
          <a:p>
            <a:pPr>
              <a:buNone/>
            </a:pPr>
            <a:r>
              <a:rPr lang="en-IN" dirty="0"/>
              <a:t>alternative media (e.g., prepaid phone-cards, postage</a:t>
            </a:r>
          </a:p>
          <a:p>
            <a:pPr>
              <a:buNone/>
            </a:pPr>
            <a:r>
              <a:rPr lang="en-IN" dirty="0"/>
              <a:t>stamps) dispensing opportunities.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• An automatic teller machine reduces risk and lowers</a:t>
            </a:r>
          </a:p>
          <a:p>
            <a:pPr>
              <a:buNone/>
            </a:pPr>
            <a:r>
              <a:rPr lang="en-IN" dirty="0"/>
              <a:t>costs. Having an automatic teller machine on the</a:t>
            </a:r>
          </a:p>
          <a:p>
            <a:pPr>
              <a:buNone/>
            </a:pPr>
            <a:r>
              <a:rPr lang="en-IN" dirty="0"/>
              <a:t>premises can reduce the number of bad checks and cut</a:t>
            </a:r>
          </a:p>
          <a:p>
            <a:pPr>
              <a:buNone/>
            </a:pPr>
            <a:r>
              <a:rPr lang="en-IN" dirty="0"/>
              <a:t>credit card expenses because customers have the</a:t>
            </a:r>
          </a:p>
          <a:p>
            <a:pPr>
              <a:buNone/>
            </a:pPr>
            <a:r>
              <a:rPr lang="en-IN" dirty="0"/>
              <a:t>option of withdrawing cash instead.</a:t>
            </a:r>
          </a:p>
          <a:p>
            <a:pPr>
              <a:buNone/>
            </a:pPr>
            <a:r>
              <a:rPr lang="en-IN" dirty="0"/>
              <a:t>• An automatic teller machine pays for itself. With</a:t>
            </a:r>
          </a:p>
          <a:p>
            <a:pPr>
              <a:buNone/>
            </a:pPr>
            <a:r>
              <a:rPr lang="en-IN" dirty="0"/>
              <a:t>break-even points below 100 transactions per month,</a:t>
            </a:r>
          </a:p>
          <a:p>
            <a:pPr>
              <a:buNone/>
            </a:pPr>
            <a:r>
              <a:rPr lang="en-IN" dirty="0"/>
              <a:t>even a low traffic location can more than pay for an</a:t>
            </a:r>
          </a:p>
          <a:p>
            <a:pPr>
              <a:buNone/>
            </a:pPr>
            <a:r>
              <a:rPr lang="en-IN" dirty="0"/>
              <a:t>automatic teller machine from surcharge revenues</a:t>
            </a:r>
          </a:p>
          <a:p>
            <a:pPr>
              <a:buNone/>
            </a:pPr>
            <a:r>
              <a:rPr lang="en-IN" dirty="0"/>
              <a:t>alone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600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INTRODUCTION </vt:lpstr>
      <vt:lpstr>PROCESS OF ATM TRANSACTION </vt:lpstr>
      <vt:lpstr>Continued .... </vt:lpstr>
      <vt:lpstr>HARDWARE REQUIREMENT </vt:lpstr>
      <vt:lpstr>SOFTWARE REQUIREMENT </vt:lpstr>
      <vt:lpstr>NEED OF PROJECT 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1</cp:revision>
  <dcterms:created xsi:type="dcterms:W3CDTF">2022-01-20T03:44:32Z</dcterms:created>
  <dcterms:modified xsi:type="dcterms:W3CDTF">2022-01-20T03:54:03Z</dcterms:modified>
</cp:coreProperties>
</file>