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sldIdLst>
    <p:sldId id="256" r:id="rId3"/>
    <p:sldId id="259" r:id="rId4"/>
    <p:sldId id="258" r:id="rId5"/>
    <p:sldId id="284" r:id="rId6"/>
    <p:sldId id="285" r:id="rId7"/>
    <p:sldId id="283" r:id="rId8"/>
    <p:sldId id="257" r:id="rId9"/>
    <p:sldId id="308" r:id="rId10"/>
    <p:sldId id="260" r:id="rId11"/>
    <p:sldId id="286" r:id="rId12"/>
    <p:sldId id="296" r:id="rId13"/>
    <p:sldId id="287" r:id="rId14"/>
    <p:sldId id="288" r:id="rId15"/>
    <p:sldId id="289" r:id="rId16"/>
    <p:sldId id="290" r:id="rId17"/>
    <p:sldId id="291" r:id="rId18"/>
    <p:sldId id="292" r:id="rId19"/>
    <p:sldId id="298" r:id="rId20"/>
    <p:sldId id="293" r:id="rId21"/>
    <p:sldId id="262" r:id="rId22"/>
    <p:sldId id="263" r:id="rId23"/>
    <p:sldId id="264" r:id="rId24"/>
    <p:sldId id="299" r:id="rId25"/>
    <p:sldId id="265" r:id="rId26"/>
    <p:sldId id="329" r:id="rId27"/>
    <p:sldId id="328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270" r:id="rId46"/>
    <p:sldId id="306" r:id="rId47"/>
    <p:sldId id="305" r:id="rId48"/>
    <p:sldId id="307" r:id="rId49"/>
    <p:sldId id="30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7" autoAdjust="0"/>
    <p:restoredTop sz="93390" autoAdjust="0"/>
  </p:normalViewPr>
  <p:slideViewPr>
    <p:cSldViewPr snapToGrid="0" showGuides="1">
      <p:cViewPr varScale="1">
        <p:scale>
          <a:sx n="72" d="100"/>
          <a:sy n="72" d="100"/>
        </p:scale>
        <p:origin x="753" y="4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8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6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spect="1"/>
          </p:cNvSpPr>
          <p:nvPr userDrawn="1"/>
        </p:nvSpPr>
        <p:spPr>
          <a:xfrm rot="20023325">
            <a:off x="2754527" y="2471228"/>
            <a:ext cx="7019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</a:rPr>
              <a:t>Umalavanya</a:t>
            </a:r>
            <a:r>
              <a:rPr lang="en-US" sz="5400" baseline="0" dirty="0">
                <a:solidFill>
                  <a:schemeClr val="bg1">
                    <a:lumMod val="85000"/>
                  </a:schemeClr>
                </a:solidFill>
              </a:rPr>
              <a:t> Chintapanti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5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D1B-FDE9-4457-8D1D-455FAA51E5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7E0-E938-4955-9486-2135EDC8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D1B-FDE9-4457-8D1D-455FAA51E5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7E0-E938-4955-9486-2135EDC8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D1B-FDE9-4457-8D1D-455FAA51E5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7E0-E938-4955-9486-2135EDC8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D1B-FDE9-4457-8D1D-455FAA51E5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7E0-E938-4955-9486-2135EDC8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6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spect="1"/>
          </p:cNvSpPr>
          <p:nvPr userDrawn="1"/>
        </p:nvSpPr>
        <p:spPr>
          <a:xfrm rot="20023325">
            <a:off x="2754527" y="2471228"/>
            <a:ext cx="7019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</a:rPr>
              <a:t>Umalavanya</a:t>
            </a:r>
            <a:r>
              <a:rPr lang="en-US" sz="5400" baseline="0" dirty="0">
                <a:solidFill>
                  <a:schemeClr val="bg1">
                    <a:lumMod val="85000"/>
                  </a:schemeClr>
                </a:solidFill>
              </a:rPr>
              <a:t> Chintapanti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38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spect="1"/>
          </p:cNvSpPr>
          <p:nvPr userDrawn="1"/>
        </p:nvSpPr>
        <p:spPr>
          <a:xfrm rot="20023325">
            <a:off x="2754527" y="2471228"/>
            <a:ext cx="7019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</a:rPr>
              <a:t>Umalavanya</a:t>
            </a:r>
            <a:r>
              <a:rPr lang="en-US" sz="5400" baseline="0" dirty="0">
                <a:solidFill>
                  <a:schemeClr val="bg1">
                    <a:lumMod val="85000"/>
                  </a:schemeClr>
                </a:solidFill>
              </a:rPr>
              <a:t> Chintapanti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8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spect="1"/>
          </p:cNvSpPr>
          <p:nvPr userDrawn="1"/>
        </p:nvSpPr>
        <p:spPr>
          <a:xfrm rot="20023325">
            <a:off x="2754527" y="2471228"/>
            <a:ext cx="7019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</a:rPr>
              <a:t>Umalavanya</a:t>
            </a:r>
            <a:r>
              <a:rPr lang="en-US" sz="5400" baseline="0" dirty="0">
                <a:solidFill>
                  <a:schemeClr val="bg1">
                    <a:lumMod val="85000"/>
                  </a:schemeClr>
                </a:solidFill>
              </a:rPr>
              <a:t> Chintapanti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31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spect="1"/>
          </p:cNvSpPr>
          <p:nvPr userDrawn="1"/>
        </p:nvSpPr>
        <p:spPr>
          <a:xfrm rot="20023325">
            <a:off x="2754527" y="2471228"/>
            <a:ext cx="7019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</a:rPr>
              <a:t>Umalavanya</a:t>
            </a:r>
            <a:r>
              <a:rPr lang="en-US" sz="5400" baseline="0" dirty="0">
                <a:solidFill>
                  <a:schemeClr val="bg1">
                    <a:lumMod val="85000"/>
                  </a:schemeClr>
                </a:solidFill>
              </a:rPr>
              <a:t> Chintapanti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87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spect="1"/>
          </p:cNvSpPr>
          <p:nvPr userDrawn="1"/>
        </p:nvSpPr>
        <p:spPr>
          <a:xfrm rot="20023325">
            <a:off x="2754527" y="2471228"/>
            <a:ext cx="7019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</a:rPr>
              <a:t>Umalavanya</a:t>
            </a:r>
            <a:r>
              <a:rPr lang="en-US" sz="5400" baseline="0" dirty="0">
                <a:solidFill>
                  <a:schemeClr val="bg1">
                    <a:lumMod val="85000"/>
                  </a:schemeClr>
                </a:solidFill>
              </a:rPr>
              <a:t> Chintapanti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31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spect="1"/>
          </p:cNvSpPr>
          <p:nvPr userDrawn="1"/>
        </p:nvSpPr>
        <p:spPr>
          <a:xfrm rot="20023325">
            <a:off x="2754527" y="2471228"/>
            <a:ext cx="7019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</a:rPr>
              <a:t>Umalavanya</a:t>
            </a:r>
            <a:r>
              <a:rPr lang="en-US" sz="5400" baseline="0" dirty="0">
                <a:solidFill>
                  <a:schemeClr val="bg1">
                    <a:lumMod val="85000"/>
                  </a:schemeClr>
                </a:solidFill>
              </a:rPr>
              <a:t> Chintapanti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8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D1B-FDE9-4457-8D1D-455FAA51E5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7E0-E938-4955-9486-2135EDC8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8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7DC5-BE48-4682-AC15-1F7F6A2DAF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BBC5-8B35-43BC-AA43-EC6EB12F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6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7DC5-BE48-4682-AC15-1F7F6A2DAF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BBC5-8B35-43BC-AA43-EC6EB12F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67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7DC5-BE48-4682-AC15-1F7F6A2DAF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BBC5-8B35-43BC-AA43-EC6EB12F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62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7DC5-BE48-4682-AC15-1F7F6A2DAF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BBC5-8B35-43BC-AA43-EC6EB12F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81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7DC5-BE48-4682-AC15-1F7F6A2DAF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BBC5-8B35-43BC-AA43-EC6EB12F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7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7DC5-BE48-4682-AC15-1F7F6A2DAF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BBC5-8B35-43BC-AA43-EC6EB12F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8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7DC5-BE48-4682-AC15-1F7F6A2DAF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BBC5-8B35-43BC-AA43-EC6EB12F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67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7DC5-BE48-4682-AC15-1F7F6A2DAF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BBC5-8B35-43BC-AA43-EC6EB12F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5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7DC5-BE48-4682-AC15-1F7F6A2DAF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BBC5-8B35-43BC-AA43-EC6EB12F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256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7DC5-BE48-4682-AC15-1F7F6A2DAF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BBC5-8B35-43BC-AA43-EC6EB12F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D1B-FDE9-4457-8D1D-455FAA51E5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7E0-E938-4955-9486-2135EDC8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68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7DC5-BE48-4682-AC15-1F7F6A2DAF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BBC5-8B35-43BC-AA43-EC6EB12F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spect="1"/>
          </p:cNvSpPr>
          <p:nvPr userDrawn="1"/>
        </p:nvSpPr>
        <p:spPr>
          <a:xfrm rot="20023325">
            <a:off x="2754527" y="2471228"/>
            <a:ext cx="7019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</a:rPr>
              <a:t>Umalavanya</a:t>
            </a:r>
            <a:r>
              <a:rPr lang="en-US" sz="5400" baseline="0" dirty="0">
                <a:solidFill>
                  <a:schemeClr val="bg1">
                    <a:lumMod val="85000"/>
                  </a:schemeClr>
                </a:solidFill>
              </a:rPr>
              <a:t> Chintapanti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5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D1B-FDE9-4457-8D1D-455FAA51E5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7E0-E938-4955-9486-2135EDC8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0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D1B-FDE9-4457-8D1D-455FAA51E5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7E0-E938-4955-9486-2135EDC8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D1B-FDE9-4457-8D1D-455FAA51E5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7E0-E938-4955-9486-2135EDC8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D1B-FDE9-4457-8D1D-455FAA51E5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7E0-E938-4955-9486-2135EDC8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D1B-FDE9-4457-8D1D-455FAA51E5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7E0-E938-4955-9486-2135EDC8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3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CD1B-FDE9-4457-8D1D-455FAA51E5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87E0-E938-4955-9486-2135EDC8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9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7DC5-BE48-4682-AC15-1F7F6A2DAF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BBC5-8B35-43BC-AA43-EC6EB12F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6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7929" y="3841841"/>
            <a:ext cx="464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Dr. Umalavanya Chintapanti</a:t>
            </a:r>
          </a:p>
        </p:txBody>
      </p:sp>
      <p:sp>
        <p:nvSpPr>
          <p:cNvPr id="5" name="Rectangle 4"/>
          <p:cNvSpPr/>
          <p:nvPr/>
        </p:nvSpPr>
        <p:spPr>
          <a:xfrm>
            <a:off x="4745391" y="3524304"/>
            <a:ext cx="6053131" cy="800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92" y="2092829"/>
            <a:ext cx="1749012" cy="17490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7548" y="4165821"/>
            <a:ext cx="2800767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Arial Black" panose="020B0A04020102020204" pitchFamily="34" charset="0"/>
              </a:rPr>
              <a:t>Python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7220" y="1484751"/>
            <a:ext cx="381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Trebuchet MS" panose="020B0603020202020204" pitchFamily="34" charset="0"/>
              </a:rPr>
              <a:t>Session - 1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0870" y="2967335"/>
            <a:ext cx="464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2024 – March - 04</a:t>
            </a:r>
          </a:p>
        </p:txBody>
      </p:sp>
    </p:spTree>
    <p:extLst>
      <p:ext uri="{BB962C8B-B14F-4D97-AF65-F5344CB8AC3E}">
        <p14:creationId xmlns:p14="http://schemas.microsoft.com/office/powerpoint/2010/main" val="426484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30" y="211524"/>
            <a:ext cx="1163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rebuchet MS" panose="020B0603020202020204" pitchFamily="34" charset="0"/>
              </a:rPr>
              <a:t>RAM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68844" y="803862"/>
            <a:ext cx="11537333" cy="11574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3159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444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29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014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299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584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869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5154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33277" y="1897160"/>
            <a:ext cx="7077411" cy="386499"/>
            <a:chOff x="633277" y="1897160"/>
            <a:chExt cx="7077411" cy="386499"/>
          </a:xfrm>
        </p:grpSpPr>
        <p:sp>
          <p:nvSpPr>
            <p:cNvPr id="14" name="TextBox 13"/>
            <p:cNvSpPr txBox="1"/>
            <p:nvPr/>
          </p:nvSpPr>
          <p:spPr>
            <a:xfrm>
              <a:off x="633277" y="1913467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4 GB RAM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1034" y="1897160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34,359,738,368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31203" y="1914327"/>
              <a:ext cx="3023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4 X 1024 X 1024 X  1024 X 8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6814" y="2981754"/>
            <a:ext cx="7307422" cy="431684"/>
            <a:chOff x="536814" y="2981754"/>
            <a:chExt cx="7307422" cy="431684"/>
          </a:xfrm>
        </p:grpSpPr>
        <p:sp>
          <p:nvSpPr>
            <p:cNvPr id="12" name="TextBox 11"/>
            <p:cNvSpPr txBox="1"/>
            <p:nvPr/>
          </p:nvSpPr>
          <p:spPr>
            <a:xfrm>
              <a:off x="536814" y="2981754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8 GB RAM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54217" y="3044106"/>
              <a:ext cx="3023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8 X 1024 X 1024 X  1024 X 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64582" y="3044106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68,719,476,736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1596" y="4286933"/>
            <a:ext cx="6882743" cy="924408"/>
            <a:chOff x="524417" y="4153284"/>
            <a:chExt cx="6882743" cy="924408"/>
          </a:xfrm>
        </p:grpSpPr>
        <p:sp>
          <p:nvSpPr>
            <p:cNvPr id="13" name="TextBox 12"/>
            <p:cNvSpPr txBox="1"/>
            <p:nvPr/>
          </p:nvSpPr>
          <p:spPr>
            <a:xfrm>
              <a:off x="524417" y="4154362"/>
              <a:ext cx="18485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32-bit processor</a:t>
              </a:r>
            </a:p>
            <a:p>
              <a:endParaRPr lang="en-US" dirty="0">
                <a:solidFill>
                  <a:srgbClr val="002060"/>
                </a:solidFill>
                <a:latin typeface="Trebuchet MS" panose="020B0603020202020204" pitchFamily="34" charset="0"/>
              </a:endParaRPr>
            </a:p>
            <a:p>
              <a:r>
                <a:rPr lang="en-US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64-bit processor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29763" y="417388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2</a:t>
              </a:r>
              <a:r>
                <a:rPr lang="en-US" baseline="30000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32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98914" y="4660392"/>
              <a:ext cx="3208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18,446,744,073,709,551,616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26716" y="4153284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4,294,967,296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29763" y="468917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2</a:t>
              </a:r>
              <a:r>
                <a:rPr lang="en-US" baseline="30000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64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42139" y="1416642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1024 bytes = 1 Kilo Byte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57124" y="87164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8 bits = 1 byte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57774" y="1961635"/>
            <a:ext cx="325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1024 Kilo bytes = 1 Mega Byte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57774" y="2536900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1024 Mega bytes = 1 Giga Byte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98439" y="3152188"/>
            <a:ext cx="324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1024 Giga bytes = 1 Tera Byte</a:t>
            </a:r>
          </a:p>
        </p:txBody>
      </p:sp>
    </p:spTree>
    <p:extLst>
      <p:ext uri="{BB962C8B-B14F-4D97-AF65-F5344CB8AC3E}">
        <p14:creationId xmlns:p14="http://schemas.microsoft.com/office/powerpoint/2010/main" val="17599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5425" y="0"/>
            <a:ext cx="608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Rise your questions now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68844" y="803862"/>
            <a:ext cx="11537333" cy="115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49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30" y="211524"/>
            <a:ext cx="1163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rebuchet MS" panose="020B0603020202020204" pitchFamily="34" charset="0"/>
              </a:rPr>
              <a:t>How does any programming Language Work?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2169" y="970961"/>
            <a:ext cx="10982227" cy="37707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22169" y="2054942"/>
            <a:ext cx="2320413" cy="10913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rebuchet MS" panose="020B0603020202020204" pitchFamily="34" charset="0"/>
              </a:rPr>
              <a:t>User</a:t>
            </a:r>
          </a:p>
        </p:txBody>
      </p:sp>
      <p:sp>
        <p:nvSpPr>
          <p:cNvPr id="6" name="Oval 5"/>
          <p:cNvSpPr/>
          <p:nvPr/>
        </p:nvSpPr>
        <p:spPr>
          <a:xfrm>
            <a:off x="4117613" y="2054942"/>
            <a:ext cx="3905509" cy="10913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rebuchet MS" panose="020B0603020202020204" pitchFamily="34" charset="0"/>
              </a:rPr>
              <a:t>Computer</a:t>
            </a:r>
          </a:p>
        </p:txBody>
      </p:sp>
      <p:sp>
        <p:nvSpPr>
          <p:cNvPr id="7" name="Curved Down Arrow 6"/>
          <p:cNvSpPr/>
          <p:nvPr/>
        </p:nvSpPr>
        <p:spPr>
          <a:xfrm>
            <a:off x="2498029" y="1420762"/>
            <a:ext cx="2064774" cy="6341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Input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(Commands)</a:t>
            </a:r>
          </a:p>
        </p:txBody>
      </p:sp>
      <p:sp>
        <p:nvSpPr>
          <p:cNvPr id="9" name="Curved Up Arrow 8"/>
          <p:cNvSpPr/>
          <p:nvPr/>
        </p:nvSpPr>
        <p:spPr>
          <a:xfrm flipH="1">
            <a:off x="2399389" y="3175819"/>
            <a:ext cx="2064774" cy="5497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Output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81403" y="2930012"/>
            <a:ext cx="2910351" cy="2888099"/>
            <a:chOff x="6081403" y="2930012"/>
            <a:chExt cx="2910351" cy="2888099"/>
          </a:xfrm>
        </p:grpSpPr>
        <p:sp>
          <p:nvSpPr>
            <p:cNvPr id="10" name="Rectangle 9"/>
            <p:cNvSpPr/>
            <p:nvPr/>
          </p:nvSpPr>
          <p:spPr>
            <a:xfrm>
              <a:off x="6081405" y="2930012"/>
              <a:ext cx="2910349" cy="501446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603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81405" y="3725563"/>
              <a:ext cx="2910349" cy="501446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603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81404" y="4521114"/>
              <a:ext cx="2910349" cy="501446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603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81403" y="5316665"/>
              <a:ext cx="2910349" cy="501446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603020202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98153" y="2875746"/>
            <a:ext cx="2274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Trebuchet MS" panose="020B0603020202020204" pitchFamily="34" charset="0"/>
              </a:rPr>
              <a:t>Set of tasks/</a:t>
            </a:r>
          </a:p>
          <a:p>
            <a:r>
              <a:rPr lang="en-US" sz="2800" b="1" dirty="0">
                <a:solidFill>
                  <a:srgbClr val="008000"/>
                </a:solidFill>
                <a:latin typeface="Trebuchet MS" panose="020B0603020202020204" pitchFamily="34" charset="0"/>
              </a:rPr>
              <a:t>Source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98153" y="4044060"/>
            <a:ext cx="21435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Trebuchet MS" panose="020B0603020202020204" pitchFamily="34" charset="0"/>
              </a:rPr>
              <a:t>Expressions</a:t>
            </a:r>
          </a:p>
          <a:p>
            <a:r>
              <a:rPr lang="en-US" sz="2800" b="1" dirty="0">
                <a:solidFill>
                  <a:srgbClr val="008000"/>
                </a:solidFill>
                <a:latin typeface="Trebuchet MS" panose="020B0603020202020204" pitchFamily="34" charset="0"/>
              </a:rPr>
              <a:t>Statements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07771" y="5316665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rebuchet MS" panose="020B0603020202020204" pitchFamily="34" charset="0"/>
              </a:rPr>
              <a:t>Filename.py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23122" y="1969257"/>
            <a:ext cx="334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C0099"/>
                </a:solidFill>
                <a:latin typeface="Trebuchet MS" panose="020B0603020202020204" pitchFamily="34" charset="0"/>
              </a:rPr>
              <a:t>Python Interpreter</a:t>
            </a:r>
          </a:p>
        </p:txBody>
      </p:sp>
    </p:spTree>
    <p:extLst>
      <p:ext uri="{BB962C8B-B14F-4D97-AF65-F5344CB8AC3E}">
        <p14:creationId xmlns:p14="http://schemas.microsoft.com/office/powerpoint/2010/main" val="3062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3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30" y="211524"/>
            <a:ext cx="1163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rebuchet MS" panose="020B0603020202020204" pitchFamily="34" charset="0"/>
              </a:rPr>
              <a:t>How does any programming Language Work?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2169" y="970961"/>
            <a:ext cx="10982227" cy="37707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909636" y="2016473"/>
            <a:ext cx="2910351" cy="2888099"/>
            <a:chOff x="6081403" y="2930012"/>
            <a:chExt cx="2910351" cy="2888099"/>
          </a:xfrm>
        </p:grpSpPr>
        <p:sp>
          <p:nvSpPr>
            <p:cNvPr id="10" name="Rectangle 9"/>
            <p:cNvSpPr/>
            <p:nvPr/>
          </p:nvSpPr>
          <p:spPr>
            <a:xfrm>
              <a:off x="6081405" y="2930012"/>
              <a:ext cx="2910349" cy="501446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603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81405" y="3725563"/>
              <a:ext cx="2910349" cy="501446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603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81404" y="4521114"/>
              <a:ext cx="2910349" cy="501446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603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81403" y="5316665"/>
              <a:ext cx="2910349" cy="501446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603020202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28952" y="2013027"/>
            <a:ext cx="130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Task 1</a:t>
            </a:r>
          </a:p>
        </p:txBody>
      </p:sp>
      <p:sp>
        <p:nvSpPr>
          <p:cNvPr id="8" name="Down Arrow 7"/>
          <p:cNvSpPr/>
          <p:nvPr/>
        </p:nvSpPr>
        <p:spPr>
          <a:xfrm>
            <a:off x="2197662" y="1696063"/>
            <a:ext cx="334296" cy="48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197662" y="2425128"/>
            <a:ext cx="334296" cy="48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197662" y="3211706"/>
            <a:ext cx="334296" cy="48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197662" y="4063051"/>
            <a:ext cx="334296" cy="48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197662" y="4838937"/>
            <a:ext cx="334296" cy="48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28952" y="1268361"/>
            <a:ext cx="1071716" cy="427702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Input</a:t>
            </a:r>
          </a:p>
        </p:txBody>
      </p:sp>
      <p:sp>
        <p:nvSpPr>
          <p:cNvPr id="20" name="Oval 19"/>
          <p:cNvSpPr/>
          <p:nvPr/>
        </p:nvSpPr>
        <p:spPr>
          <a:xfrm>
            <a:off x="1745453" y="5358451"/>
            <a:ext cx="1238713" cy="427702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Output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952" y="2765203"/>
            <a:ext cx="130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Task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65118" y="3616659"/>
            <a:ext cx="130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Task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4615" y="4398164"/>
            <a:ext cx="130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Task 4</a:t>
            </a:r>
          </a:p>
        </p:txBody>
      </p:sp>
      <p:sp>
        <p:nvSpPr>
          <p:cNvPr id="25" name="Curved Left Arrow 24"/>
          <p:cNvSpPr/>
          <p:nvPr/>
        </p:nvSpPr>
        <p:spPr>
          <a:xfrm>
            <a:off x="3565600" y="2055845"/>
            <a:ext cx="934065" cy="20072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3686158" y="2016473"/>
            <a:ext cx="1469844" cy="198424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6002" y="1572532"/>
            <a:ext cx="649293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 panose="020B0603020202020204" pitchFamily="34" charset="0"/>
              </a:rPr>
              <a:t>Tasks will be worked out one by one (line by line)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32007" y="2293473"/>
            <a:ext cx="468429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 panose="020B0603020202020204" pitchFamily="34" charset="0"/>
              </a:rPr>
              <a:t>All tasks can not be done at a time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2007" y="3026813"/>
            <a:ext cx="5170005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 panose="020B0603020202020204" pitchFamily="34" charset="0"/>
              </a:rPr>
              <a:t>All lines can not be executed at a 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56002" y="3767220"/>
            <a:ext cx="482536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 panose="020B0603020202020204" pitchFamily="34" charset="0"/>
              </a:rPr>
              <a:t>Sudden Jumps also will not be done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99665" y="4638882"/>
            <a:ext cx="743293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 panose="020B0603020202020204" pitchFamily="34" charset="0"/>
              </a:rPr>
              <a:t>If it finds a Task is wrong It stops immediately. No output.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-250544" y="2885051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rebuchet MS" panose="020B0603020202020204" pitchFamily="34" charset="0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130007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30" y="211524"/>
            <a:ext cx="1163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rebuchet MS" panose="020B0603020202020204" pitchFamily="34" charset="0"/>
              </a:rPr>
              <a:t>Variables and Data Types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2169" y="970961"/>
            <a:ext cx="10982227" cy="37707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2169" y="1617210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X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8884" y="2225752"/>
            <a:ext cx="462043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Assigning data to the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6018" y="1355600"/>
            <a:ext cx="367466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Mathematical Equation</a:t>
            </a:r>
          </a:p>
        </p:txBody>
      </p:sp>
    </p:spTree>
    <p:extLst>
      <p:ext uri="{BB962C8B-B14F-4D97-AF65-F5344CB8AC3E}">
        <p14:creationId xmlns:p14="http://schemas.microsoft.com/office/powerpoint/2010/main" val="373294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30" y="211524"/>
            <a:ext cx="1163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rebuchet MS" panose="020B0603020202020204" pitchFamily="34" charset="0"/>
              </a:rPr>
              <a:t>How does Memory Work?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2169" y="970961"/>
            <a:ext cx="10982227" cy="37707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79731" y="1193374"/>
            <a:ext cx="1474839" cy="1630008"/>
            <a:chOff x="550606" y="1358999"/>
            <a:chExt cx="1474839" cy="1630008"/>
          </a:xfrm>
        </p:grpSpPr>
        <p:sp>
          <p:nvSpPr>
            <p:cNvPr id="9" name="Rectangle 8"/>
            <p:cNvSpPr/>
            <p:nvPr/>
          </p:nvSpPr>
          <p:spPr>
            <a:xfrm>
              <a:off x="550606" y="1358999"/>
              <a:ext cx="1474839" cy="1630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3598" y="1543664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rebuchet MS" panose="020B0603020202020204" pitchFamily="34" charset="0"/>
                </a:rPr>
                <a:t>X = 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597" y="1996068"/>
              <a:ext cx="863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rebuchet MS" panose="020B0603020202020204" pitchFamily="34" charset="0"/>
                </a:rPr>
                <a:t>Y = 10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3597" y="2485294"/>
              <a:ext cx="1134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rebuchet MS" panose="020B0603020202020204" pitchFamily="34" charset="0"/>
                </a:rPr>
                <a:t>Z = X + Y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622169" y="3303640"/>
            <a:ext cx="2320413" cy="10913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rebuchet MS" panose="020B0603020202020204" pitchFamily="34" charset="0"/>
              </a:rPr>
              <a:t>User</a:t>
            </a:r>
          </a:p>
        </p:txBody>
      </p:sp>
      <p:sp>
        <p:nvSpPr>
          <p:cNvPr id="12" name="Oval 11"/>
          <p:cNvSpPr/>
          <p:nvPr/>
        </p:nvSpPr>
        <p:spPr>
          <a:xfrm>
            <a:off x="4117613" y="3303640"/>
            <a:ext cx="3905509" cy="10913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rebuchet MS" panose="020B0603020202020204" pitchFamily="34" charset="0"/>
              </a:rPr>
              <a:t>Computer</a:t>
            </a:r>
          </a:p>
        </p:txBody>
      </p:sp>
      <p:sp>
        <p:nvSpPr>
          <p:cNvPr id="13" name="Curved Down Arrow 12"/>
          <p:cNvSpPr/>
          <p:nvPr/>
        </p:nvSpPr>
        <p:spPr>
          <a:xfrm>
            <a:off x="2498029" y="2669460"/>
            <a:ext cx="2064774" cy="6341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Input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(Commands)</a:t>
            </a:r>
          </a:p>
        </p:txBody>
      </p:sp>
      <p:sp>
        <p:nvSpPr>
          <p:cNvPr id="14" name="Curved Up Arrow 13"/>
          <p:cNvSpPr/>
          <p:nvPr/>
        </p:nvSpPr>
        <p:spPr>
          <a:xfrm flipH="1">
            <a:off x="2399389" y="4424517"/>
            <a:ext cx="2064774" cy="5497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Output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59435" y="4926932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Set of tasks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884596" y="4424517"/>
            <a:ext cx="1474839" cy="1630008"/>
            <a:chOff x="550606" y="1358999"/>
            <a:chExt cx="1474839" cy="1630008"/>
          </a:xfrm>
        </p:grpSpPr>
        <p:sp>
          <p:nvSpPr>
            <p:cNvPr id="22" name="Rectangle 21"/>
            <p:cNvSpPr/>
            <p:nvPr/>
          </p:nvSpPr>
          <p:spPr>
            <a:xfrm>
              <a:off x="550606" y="1358999"/>
              <a:ext cx="1474839" cy="1630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3598" y="1543664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rebuchet MS" panose="020B0603020202020204" pitchFamily="34" charset="0"/>
                </a:rPr>
                <a:t>X = 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3597" y="1996068"/>
              <a:ext cx="863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rebuchet MS" panose="020B0603020202020204" pitchFamily="34" charset="0"/>
                </a:rPr>
                <a:t>Y = 10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3597" y="2485294"/>
              <a:ext cx="1134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rebuchet MS" panose="020B0603020202020204" pitchFamily="34" charset="0"/>
                </a:rPr>
                <a:t>Z = X + Y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808884" y="1193333"/>
            <a:ext cx="462043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Assigning data to the Variable</a:t>
            </a:r>
          </a:p>
        </p:txBody>
      </p:sp>
      <p:sp>
        <p:nvSpPr>
          <p:cNvPr id="3" name="Action Button: Help 2">
            <a:hlinkClick r:id="" action="ppaction://noaction" highlightClick="1"/>
          </p:cNvPr>
          <p:cNvSpPr/>
          <p:nvPr/>
        </p:nvSpPr>
        <p:spPr>
          <a:xfrm>
            <a:off x="8121338" y="2664292"/>
            <a:ext cx="1225484" cy="1140643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0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30" y="211524"/>
            <a:ext cx="1163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rebuchet MS" panose="020B0603020202020204" pitchFamily="34" charset="0"/>
              </a:rPr>
              <a:t>How does Memory Work?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2169" y="970961"/>
            <a:ext cx="10982227" cy="37707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22169" y="1337792"/>
            <a:ext cx="1474839" cy="1630008"/>
            <a:chOff x="550606" y="1358999"/>
            <a:chExt cx="1474839" cy="1630008"/>
          </a:xfrm>
        </p:grpSpPr>
        <p:sp>
          <p:nvSpPr>
            <p:cNvPr id="22" name="Rectangle 21"/>
            <p:cNvSpPr/>
            <p:nvPr/>
          </p:nvSpPr>
          <p:spPr>
            <a:xfrm>
              <a:off x="550606" y="1358999"/>
              <a:ext cx="1474839" cy="1630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3598" y="1543664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rebuchet MS" panose="020B0603020202020204" pitchFamily="34" charset="0"/>
                </a:rPr>
                <a:t>X = 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3597" y="1996068"/>
              <a:ext cx="863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rebuchet MS" panose="020B0603020202020204" pitchFamily="34" charset="0"/>
                </a:rPr>
                <a:t>Y = 10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3597" y="2485294"/>
              <a:ext cx="1134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rebuchet MS" panose="020B0603020202020204" pitchFamily="34" charset="0"/>
                </a:rPr>
                <a:t>Z = X + Y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98538" y="1195652"/>
            <a:ext cx="4295684" cy="557499"/>
            <a:chOff x="1598538" y="1195652"/>
            <a:chExt cx="4295684" cy="557499"/>
          </a:xfrm>
        </p:grpSpPr>
        <p:sp>
          <p:nvSpPr>
            <p:cNvPr id="3" name="Right Arrow 2"/>
            <p:cNvSpPr/>
            <p:nvPr/>
          </p:nvSpPr>
          <p:spPr>
            <a:xfrm>
              <a:off x="1598538" y="1638854"/>
              <a:ext cx="4295684" cy="114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44317" y="1195652"/>
              <a:ext cx="1726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rebuchet MS" panose="020B0603020202020204" pitchFamily="34" charset="0"/>
                </a:rPr>
                <a:t>0000 0101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60596" y="4459585"/>
            <a:ext cx="3166465" cy="1148652"/>
            <a:chOff x="2642880" y="2080685"/>
            <a:chExt cx="3166465" cy="1148652"/>
          </a:xfrm>
        </p:grpSpPr>
        <p:sp>
          <p:nvSpPr>
            <p:cNvPr id="6" name="Rectangle 5"/>
            <p:cNvSpPr/>
            <p:nvPr/>
          </p:nvSpPr>
          <p:spPr>
            <a:xfrm>
              <a:off x="5408273" y="2080685"/>
              <a:ext cx="4010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Trebuchet MS" panose="020B0603020202020204" pitchFamily="34" charset="0"/>
                </a:rPr>
                <a:t>X</a:t>
              </a:r>
              <a:endParaRPr lang="en-US" sz="2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642880" y="2603905"/>
              <a:ext cx="3166465" cy="625432"/>
            </a:xfrm>
            <a:prstGeom prst="rect">
              <a:avLst/>
            </a:prstGeom>
            <a:noFill/>
            <a:ln w="984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01983" y="265501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60598" y="1107077"/>
            <a:ext cx="3750392" cy="2849665"/>
            <a:chOff x="6460598" y="1107077"/>
            <a:chExt cx="3750392" cy="2849665"/>
          </a:xfrm>
        </p:grpSpPr>
        <p:grpSp>
          <p:nvGrpSpPr>
            <p:cNvPr id="9" name="Group 8"/>
            <p:cNvGrpSpPr/>
            <p:nvPr/>
          </p:nvGrpSpPr>
          <p:grpSpPr>
            <a:xfrm>
              <a:off x="6460598" y="1107077"/>
              <a:ext cx="3750392" cy="2849665"/>
              <a:chOff x="6460598" y="1107077"/>
              <a:chExt cx="3750392" cy="284966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676724" y="1392286"/>
                <a:ext cx="2213439" cy="2353281"/>
                <a:chOff x="8745797" y="2975412"/>
                <a:chExt cx="2213439" cy="2353281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8745797" y="2975412"/>
                  <a:ext cx="2213439" cy="1118639"/>
                  <a:chOff x="8593397" y="1183338"/>
                  <a:chExt cx="2213439" cy="1118639"/>
                </a:xfrm>
              </p:grpSpPr>
              <p:sp>
                <p:nvSpPr>
                  <p:cNvPr id="15" name="Rectangle 14"/>
                  <p:cNvSpPr>
                    <a:spLocks noChangeAspect="1"/>
                  </p:cNvSpPr>
                  <p:nvPr/>
                </p:nvSpPr>
                <p:spPr>
                  <a:xfrm>
                    <a:off x="8593397" y="1183338"/>
                    <a:ext cx="2213439" cy="2217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26" name="Rectangle 25"/>
                  <p:cNvSpPr>
                    <a:spLocks noChangeAspect="1"/>
                  </p:cNvSpPr>
                  <p:nvPr/>
                </p:nvSpPr>
                <p:spPr>
                  <a:xfrm>
                    <a:off x="8593397" y="1480004"/>
                    <a:ext cx="2213439" cy="2217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27" name="Rectangle 26"/>
                  <p:cNvSpPr>
                    <a:spLocks noChangeAspect="1"/>
                  </p:cNvSpPr>
                  <p:nvPr/>
                </p:nvSpPr>
                <p:spPr>
                  <a:xfrm>
                    <a:off x="8593397" y="1781524"/>
                    <a:ext cx="2213439" cy="2217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28" name="Rectangle 27"/>
                  <p:cNvSpPr>
                    <a:spLocks noChangeAspect="1"/>
                  </p:cNvSpPr>
                  <p:nvPr/>
                </p:nvSpPr>
                <p:spPr>
                  <a:xfrm>
                    <a:off x="8593397" y="2080273"/>
                    <a:ext cx="2213439" cy="2217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</a:p>
                </p:txBody>
              </p:sp>
            </p:grpSp>
            <p:sp>
              <p:nvSpPr>
                <p:cNvPr id="47" name="Rectangle 46"/>
                <p:cNvSpPr>
                  <a:spLocks noChangeAspect="1"/>
                </p:cNvSpPr>
                <p:nvPr/>
              </p:nvSpPr>
              <p:spPr>
                <a:xfrm>
                  <a:off x="8745797" y="4178637"/>
                  <a:ext cx="2213439" cy="2217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48" name="Rectangle 47"/>
                <p:cNvSpPr>
                  <a:spLocks noChangeAspect="1"/>
                </p:cNvSpPr>
                <p:nvPr/>
              </p:nvSpPr>
              <p:spPr>
                <a:xfrm>
                  <a:off x="8745797" y="4484927"/>
                  <a:ext cx="2213439" cy="22170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9" name="Rectangle 48"/>
                <p:cNvSpPr>
                  <a:spLocks noChangeAspect="1"/>
                </p:cNvSpPr>
                <p:nvPr/>
              </p:nvSpPr>
              <p:spPr>
                <a:xfrm>
                  <a:off x="8745797" y="4795958"/>
                  <a:ext cx="2213439" cy="2217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50" name="Rectangle 49"/>
                <p:cNvSpPr>
                  <a:spLocks noChangeAspect="1"/>
                </p:cNvSpPr>
                <p:nvPr/>
              </p:nvSpPr>
              <p:spPr>
                <a:xfrm>
                  <a:off x="8745797" y="5106989"/>
                  <a:ext cx="2213439" cy="22170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6460598" y="1259738"/>
                <a:ext cx="3098182" cy="2697004"/>
              </a:xfrm>
              <a:prstGeom prst="rect">
                <a:avLst/>
              </a:prstGeom>
              <a:noFill/>
              <a:ln w="984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779462" y="1107077"/>
                <a:ext cx="43152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latin typeface="Trebuchet MS" panose="020B0603020202020204" pitchFamily="34" charset="0"/>
                  </a:rPr>
                  <a:t>X</a:t>
                </a:r>
                <a:endParaRPr lang="en-US" sz="3200" dirty="0"/>
              </a:p>
            </p:txBody>
          </p:sp>
        </p:grpSp>
        <p:sp>
          <p:nvSpPr>
            <p:cNvPr id="30" name="Rectangle 29"/>
            <p:cNvSpPr>
              <a:spLocks/>
            </p:cNvSpPr>
            <p:nvPr/>
          </p:nvSpPr>
          <p:spPr>
            <a:xfrm>
              <a:off x="8955965" y="1386449"/>
              <a:ext cx="376285" cy="2217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8955965" y="1683115"/>
              <a:ext cx="376285" cy="2217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8955965" y="1984635"/>
              <a:ext cx="376285" cy="2217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>
            <a:xfrm>
              <a:off x="8955965" y="2283384"/>
              <a:ext cx="376285" cy="2217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>
            <a:xfrm>
              <a:off x="8955965" y="2589674"/>
              <a:ext cx="376285" cy="2217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>
              <a:off x="8955965" y="2895964"/>
              <a:ext cx="376285" cy="2217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>
            <a:xfrm>
              <a:off x="8955965" y="3206995"/>
              <a:ext cx="376285" cy="2217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>
              <a:spLocks/>
            </p:cNvSpPr>
            <p:nvPr/>
          </p:nvSpPr>
          <p:spPr>
            <a:xfrm>
              <a:off x="8955965" y="3518026"/>
              <a:ext cx="376285" cy="2217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6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30" y="211524"/>
            <a:ext cx="1163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rebuchet MS" panose="020B0603020202020204" pitchFamily="34" charset="0"/>
              </a:rPr>
              <a:t>How does Memory Work?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2169" y="970961"/>
            <a:ext cx="10982227" cy="37707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814364" y="1337792"/>
            <a:ext cx="1474839" cy="1630008"/>
            <a:chOff x="550606" y="1358999"/>
            <a:chExt cx="1474839" cy="1630008"/>
          </a:xfrm>
        </p:grpSpPr>
        <p:sp>
          <p:nvSpPr>
            <p:cNvPr id="22" name="Rectangle 21"/>
            <p:cNvSpPr/>
            <p:nvPr/>
          </p:nvSpPr>
          <p:spPr>
            <a:xfrm>
              <a:off x="550606" y="1358999"/>
              <a:ext cx="1474839" cy="1630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3598" y="1543664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rebuchet MS" panose="020B0603020202020204" pitchFamily="34" charset="0"/>
                </a:rPr>
                <a:t>X = 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3597" y="1996068"/>
              <a:ext cx="863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rebuchet MS" panose="020B0603020202020204" pitchFamily="34" charset="0"/>
                </a:rPr>
                <a:t>Y = 10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3597" y="2485294"/>
              <a:ext cx="1134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rebuchet MS" panose="020B0603020202020204" pitchFamily="34" charset="0"/>
                </a:rPr>
                <a:t>Z = X + 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79833" y="976887"/>
            <a:ext cx="3166465" cy="1138599"/>
            <a:chOff x="2642880" y="2090738"/>
            <a:chExt cx="3166465" cy="1138599"/>
          </a:xfrm>
        </p:grpSpPr>
        <p:sp>
          <p:nvSpPr>
            <p:cNvPr id="6" name="Rectangle 5"/>
            <p:cNvSpPr/>
            <p:nvPr/>
          </p:nvSpPr>
          <p:spPr>
            <a:xfrm>
              <a:off x="5304402" y="2090738"/>
              <a:ext cx="4010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Trebuchet MS" panose="020B0603020202020204" pitchFamily="34" charset="0"/>
                </a:rPr>
                <a:t>X</a:t>
              </a:r>
              <a:endParaRPr lang="en-US" sz="2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642880" y="2603905"/>
              <a:ext cx="3166465" cy="625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84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01983" y="265501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96869" y="2497969"/>
            <a:ext cx="3166465" cy="1104940"/>
            <a:chOff x="2642880" y="2124397"/>
            <a:chExt cx="3166465" cy="1104940"/>
          </a:xfrm>
        </p:grpSpPr>
        <p:sp>
          <p:nvSpPr>
            <p:cNvPr id="30" name="Rectangle 29"/>
            <p:cNvSpPr/>
            <p:nvPr/>
          </p:nvSpPr>
          <p:spPr>
            <a:xfrm>
              <a:off x="5286556" y="2124397"/>
              <a:ext cx="4010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Trebuchet MS" panose="020B0603020202020204" pitchFamily="34" charset="0"/>
                </a:rPr>
                <a:t>Y</a:t>
              </a:r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880" y="2603905"/>
              <a:ext cx="3166465" cy="625432"/>
            </a:xfrm>
            <a:prstGeom prst="rect">
              <a:avLst/>
            </a:prstGeom>
            <a:noFill/>
            <a:ln w="984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1983" y="2655011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296868" y="4425502"/>
            <a:ext cx="3166465" cy="1104940"/>
            <a:chOff x="2642880" y="2124397"/>
            <a:chExt cx="3166465" cy="1104940"/>
          </a:xfrm>
        </p:grpSpPr>
        <p:sp>
          <p:nvSpPr>
            <p:cNvPr id="34" name="Rectangle 33"/>
            <p:cNvSpPr/>
            <p:nvPr/>
          </p:nvSpPr>
          <p:spPr>
            <a:xfrm>
              <a:off x="5286556" y="2124397"/>
              <a:ext cx="3850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Trebuchet MS" panose="020B0603020202020204" pitchFamily="34" charset="0"/>
                </a:rPr>
                <a:t>Z</a:t>
              </a:r>
              <a:endParaRPr lang="en-US" sz="2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42880" y="2603905"/>
              <a:ext cx="3166465" cy="625432"/>
            </a:xfrm>
            <a:prstGeom prst="rect">
              <a:avLst/>
            </a:prstGeom>
            <a:noFill/>
            <a:ln w="984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ight Arrow 37"/>
          <p:cNvSpPr/>
          <p:nvPr/>
        </p:nvSpPr>
        <p:spPr>
          <a:xfrm rot="1614397" flipV="1">
            <a:off x="2849561" y="3695952"/>
            <a:ext cx="4330092" cy="132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10401" y="2231389"/>
            <a:ext cx="350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rebuchet MS" panose="020B0603020202020204" pitchFamily="34" charset="0"/>
              </a:rPr>
              <a:t>+</a:t>
            </a:r>
            <a:endParaRPr lang="en-US" sz="3600" dirty="0"/>
          </a:p>
        </p:txBody>
      </p:sp>
      <p:sp>
        <p:nvSpPr>
          <p:cNvPr id="40" name="Right Arrow 39"/>
          <p:cNvSpPr/>
          <p:nvPr/>
        </p:nvSpPr>
        <p:spPr>
          <a:xfrm rot="10800000">
            <a:off x="3345184" y="5224505"/>
            <a:ext cx="2853798" cy="127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22320000" flipV="1">
            <a:off x="2767369" y="2500747"/>
            <a:ext cx="3286208" cy="97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638936" y="495327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1281211" y="4696381"/>
            <a:ext cx="2021975" cy="11536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90733" y="1259738"/>
            <a:ext cx="3408249" cy="489227"/>
            <a:chOff x="2790733" y="1259738"/>
            <a:chExt cx="5068480" cy="489227"/>
          </a:xfrm>
        </p:grpSpPr>
        <p:sp>
          <p:nvSpPr>
            <p:cNvPr id="35" name="TextBox 34"/>
            <p:cNvSpPr txBox="1"/>
            <p:nvPr/>
          </p:nvSpPr>
          <p:spPr>
            <a:xfrm>
              <a:off x="4492694" y="125973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rebuchet MS" panose="020B0603020202020204" pitchFamily="34" charset="0"/>
                </a:rPr>
                <a:t>0000 0101</a:t>
              </a:r>
            </a:p>
          </p:txBody>
        </p:sp>
        <p:sp>
          <p:nvSpPr>
            <p:cNvPr id="3" name="Right Arrow 2"/>
            <p:cNvSpPr/>
            <p:nvPr/>
          </p:nvSpPr>
          <p:spPr>
            <a:xfrm>
              <a:off x="2790733" y="1638855"/>
              <a:ext cx="5068480" cy="1101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967685" y="2464087"/>
            <a:ext cx="222431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This happens when you see = sign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223073" y="3671449"/>
            <a:ext cx="1991995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=  is called assignment operator</a:t>
            </a:r>
          </a:p>
        </p:txBody>
      </p:sp>
      <p:sp>
        <p:nvSpPr>
          <p:cNvPr id="37" name="Right Arrow 36"/>
          <p:cNvSpPr/>
          <p:nvPr/>
        </p:nvSpPr>
        <p:spPr>
          <a:xfrm rot="5400000" flipV="1">
            <a:off x="7492154" y="4184722"/>
            <a:ext cx="939097" cy="13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4" grpId="0"/>
      <p:bldP spid="9" grpId="0" animBg="1"/>
      <p:bldP spid="45" grpId="0" animBg="1"/>
      <p:bldP spid="4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5425" y="0"/>
            <a:ext cx="608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Rise your questions now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68844" y="803862"/>
            <a:ext cx="11537333" cy="115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2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30" y="211524"/>
            <a:ext cx="1163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rebuchet MS" panose="020B0603020202020204" pitchFamily="34" charset="0"/>
              </a:rPr>
              <a:t>Variable, Data Types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22169" y="970961"/>
            <a:ext cx="10982227" cy="37707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93450" y="1322767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X = 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18894" y="1979630"/>
            <a:ext cx="2696530" cy="523220"/>
            <a:chOff x="3532892" y="2150699"/>
            <a:chExt cx="269653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3532892" y="2150699"/>
              <a:ext cx="141038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Variable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44693" y="2150699"/>
              <a:ext cx="88472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Data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43278" y="2150699"/>
              <a:ext cx="36420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=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952944" y="2829580"/>
            <a:ext cx="165885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Variable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90994" y="2829580"/>
            <a:ext cx="113319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Data ?</a:t>
            </a:r>
          </a:p>
        </p:txBody>
      </p:sp>
    </p:spTree>
    <p:extLst>
      <p:ext uri="{BB962C8B-B14F-4D97-AF65-F5344CB8AC3E}">
        <p14:creationId xmlns:p14="http://schemas.microsoft.com/office/powerpoint/2010/main" val="280805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6531"/>
              </p:ext>
            </p:extLst>
          </p:nvPr>
        </p:nvGraphicFramePr>
        <p:xfrm>
          <a:off x="180869" y="120582"/>
          <a:ext cx="5777804" cy="6600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6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92893"/>
              </p:ext>
            </p:extLst>
          </p:nvPr>
        </p:nvGraphicFramePr>
        <p:xfrm>
          <a:off x="6233328" y="128871"/>
          <a:ext cx="5777804" cy="6600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6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70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0105" y="1728770"/>
            <a:ext cx="23174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C00000"/>
                </a:solidFill>
                <a:latin typeface="Trebuchet MS" panose="020B0603020202020204" pitchFamily="34" charset="0"/>
              </a:rPr>
              <a:t>a </a:t>
            </a: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to</a:t>
            </a:r>
            <a:r>
              <a:rPr lang="en-IN" sz="2000" b="1" dirty="0">
                <a:solidFill>
                  <a:srgbClr val="C00000"/>
                </a:solidFill>
                <a:latin typeface="Trebuchet MS" panose="020B0603020202020204" pitchFamily="34" charset="0"/>
              </a:rPr>
              <a:t> z</a:t>
            </a:r>
          </a:p>
          <a:p>
            <a:r>
              <a:rPr lang="en-IN" sz="2000" b="1" dirty="0">
                <a:solidFill>
                  <a:srgbClr val="C00000"/>
                </a:solidFill>
                <a:latin typeface="Trebuchet MS" panose="020B0603020202020204" pitchFamily="34" charset="0"/>
              </a:rPr>
              <a:t>     A </a:t>
            </a: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to</a:t>
            </a:r>
            <a:r>
              <a:rPr lang="en-IN" sz="2000" b="1" dirty="0">
                <a:solidFill>
                  <a:srgbClr val="C00000"/>
                </a:solidFill>
                <a:latin typeface="Trebuchet MS" panose="020B0603020202020204" pitchFamily="34" charset="0"/>
              </a:rPr>
              <a:t> Z </a:t>
            </a:r>
          </a:p>
          <a:p>
            <a:r>
              <a:rPr lang="en-IN" sz="2000" b="1" dirty="0">
                <a:solidFill>
                  <a:srgbClr val="C00000"/>
                </a:solidFill>
                <a:latin typeface="Trebuchet MS" panose="020B0603020202020204" pitchFamily="34" charset="0"/>
              </a:rPr>
              <a:t>     0 </a:t>
            </a: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to</a:t>
            </a:r>
            <a:r>
              <a:rPr lang="en-IN" sz="2000" b="1" dirty="0">
                <a:solidFill>
                  <a:srgbClr val="C00000"/>
                </a:solidFill>
                <a:latin typeface="Trebuchet MS" panose="020B0603020202020204" pitchFamily="34" charset="0"/>
              </a:rPr>
              <a:t> 9</a:t>
            </a:r>
          </a:p>
          <a:p>
            <a:r>
              <a:rPr lang="en-IN" sz="2000" b="1" dirty="0">
                <a:solidFill>
                  <a:srgbClr val="C00000"/>
                </a:solidFill>
                <a:latin typeface="Trebuchet MS" panose="020B0603020202020204" pitchFamily="34" charset="0"/>
              </a:rPr>
              <a:t>     _  </a:t>
            </a: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underscore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184" y="1906173"/>
            <a:ext cx="21974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_variable</a:t>
            </a:r>
          </a:p>
          <a:p>
            <a:r>
              <a:rPr lang="en-IN" sz="20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</a:p>
          <a:p>
            <a:r>
              <a:rPr lang="en-IN" sz="20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</a:p>
        </p:txBody>
      </p:sp>
      <p:sp>
        <p:nvSpPr>
          <p:cNvPr id="4" name="Rectangle 3"/>
          <p:cNvSpPr/>
          <p:nvPr/>
        </p:nvSpPr>
        <p:spPr>
          <a:xfrm>
            <a:off x="635210" y="3537456"/>
            <a:ext cx="2623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C00000"/>
                </a:solidFill>
                <a:latin typeface="Trebuchet MS" panose="020B0603020202020204" pitchFamily="34" charset="0"/>
              </a:rPr>
              <a:t>case-sensitive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170" y="4077585"/>
            <a:ext cx="11417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CC0099"/>
                </a:solidFill>
                <a:latin typeface="Trebuchet MS" panose="020B0603020202020204" pitchFamily="34" charset="0"/>
              </a:rPr>
              <a:t>No Reserved Keywords:    </a:t>
            </a:r>
            <a:r>
              <a:rPr lang="en-IN" sz="2000" b="1" dirty="0" err="1">
                <a:solidFill>
                  <a:srgbClr val="CC0099"/>
                </a:solidFill>
                <a:latin typeface="Trebuchet MS" panose="020B0603020202020204" pitchFamily="34" charset="0"/>
              </a:rPr>
              <a:t>int</a:t>
            </a:r>
            <a:r>
              <a:rPr lang="en-IN" sz="2000" b="1" dirty="0">
                <a:solidFill>
                  <a:srgbClr val="CC0099"/>
                </a:solidFill>
                <a:latin typeface="Trebuchet MS" panose="020B0603020202020204" pitchFamily="34" charset="0"/>
              </a:rPr>
              <a:t>, float, True, False, </a:t>
            </a:r>
            <a:r>
              <a:rPr lang="en-IN" sz="2000" b="1" dirty="0" err="1">
                <a:solidFill>
                  <a:srgbClr val="CC0099"/>
                </a:solidFill>
                <a:latin typeface="Trebuchet MS" panose="020B0603020202020204" pitchFamily="34" charset="0"/>
              </a:rPr>
              <a:t>str</a:t>
            </a:r>
            <a:r>
              <a:rPr lang="en-IN" sz="2000" b="1" dirty="0">
                <a:solidFill>
                  <a:srgbClr val="CC0099"/>
                </a:solidFill>
                <a:latin typeface="Trebuchet MS" panose="020B0603020202020204" pitchFamily="34" charset="0"/>
              </a:rPr>
              <a:t>, if, while, for, class, </a:t>
            </a:r>
            <a:r>
              <a:rPr lang="en-IN" sz="2000" b="1" dirty="0" err="1">
                <a:solidFill>
                  <a:srgbClr val="CC0099"/>
                </a:solidFill>
                <a:latin typeface="Trebuchet MS" panose="020B0603020202020204" pitchFamily="34" charset="0"/>
              </a:rPr>
              <a:t>def</a:t>
            </a:r>
            <a:r>
              <a:rPr lang="en-IN" sz="2000" b="1" dirty="0">
                <a:solidFill>
                  <a:srgbClr val="CC0099"/>
                </a:solidFill>
                <a:latin typeface="Trebuchet MS" panose="020B0603020202020204" pitchFamily="34" charset="0"/>
              </a:rPr>
              <a:t>, import, </a:t>
            </a:r>
            <a:r>
              <a:rPr lang="en-IN" sz="2000" b="1" dirty="0" err="1">
                <a:solidFill>
                  <a:srgbClr val="CC0099"/>
                </a:solidFill>
                <a:latin typeface="Trebuchet MS" panose="020B0603020202020204" pitchFamily="34" charset="0"/>
              </a:rPr>
              <a:t>etc</a:t>
            </a:r>
            <a:endParaRPr lang="en-IN" sz="2000" b="1" dirty="0">
              <a:solidFill>
                <a:srgbClr val="CC0099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210" y="4650309"/>
            <a:ext cx="2758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7B98F"/>
                </a:solidFill>
                <a:latin typeface="Trebuchet MS" panose="020B0603020202020204" pitchFamily="34" charset="0"/>
              </a:rPr>
              <a:t>No Whitespace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35210" y="988050"/>
            <a:ext cx="108234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Trebuchet MS" panose="020B0603020202020204" pitchFamily="34" charset="0"/>
              </a:rPr>
              <a:t>Rules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0678" y="2180180"/>
            <a:ext cx="4071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FF0000"/>
                </a:solidFill>
                <a:latin typeface="Trebuchet MS" panose="020B0603020202020204" pitchFamily="34" charset="0"/>
              </a:rPr>
              <a:t>Should not start with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397270" y="959886"/>
            <a:ext cx="96051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Trebuchet MS" panose="020B0603020202020204" pitchFamily="34" charset="0"/>
              </a:rPr>
              <a:t>Must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4883" y="5223033"/>
            <a:ext cx="7183896" cy="427505"/>
            <a:chOff x="604883" y="5223033"/>
            <a:chExt cx="7183896" cy="427505"/>
          </a:xfrm>
        </p:grpSpPr>
        <p:sp>
          <p:nvSpPr>
            <p:cNvPr id="11" name="Rectangle 10"/>
            <p:cNvSpPr/>
            <p:nvPr/>
          </p:nvSpPr>
          <p:spPr>
            <a:xfrm>
              <a:off x="604883" y="5223033"/>
              <a:ext cx="36083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b="1" dirty="0">
                  <a:solidFill>
                    <a:schemeClr val="accent2">
                      <a:lumMod val="75000"/>
                    </a:schemeClr>
                  </a:solidFill>
                  <a:latin typeface="Trebuchet MS" panose="020B0603020202020204" pitchFamily="34" charset="0"/>
                </a:rPr>
                <a:t>No special characters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39061" y="5250428"/>
              <a:ext cx="36497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000" b="1" dirty="0">
                  <a:solidFill>
                    <a:schemeClr val="accent2">
                      <a:lumMod val="75000"/>
                    </a:schemeClr>
                  </a:solidFill>
                  <a:latin typeface="Trebuchet MS" panose="020B0603020202020204" pitchFamily="34" charset="0"/>
                </a:rPr>
                <a:t>~ ! @ # $ % ^ </a:t>
              </a:r>
              <a:r>
                <a:rPr lang="en-IN" sz="2000" b="1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&amp;</a:t>
              </a:r>
              <a:r>
                <a:rPr lang="en-IN" sz="2000" b="1" dirty="0">
                  <a:solidFill>
                    <a:schemeClr val="accent2">
                      <a:lumMod val="75000"/>
                    </a:schemeClr>
                  </a:solidFill>
                  <a:latin typeface="Trebuchet MS" panose="020B0603020202020204" pitchFamily="34" charset="0"/>
                </a:rPr>
                <a:t> * ( ) -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69462" y="88781"/>
            <a:ext cx="258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rebuchet MS" panose="020B0603020202020204" pitchFamily="34" charset="0"/>
              </a:rPr>
              <a:t>Variables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68844" y="803862"/>
            <a:ext cx="11537333" cy="115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4348" y="1031423"/>
            <a:ext cx="4911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rebuchet MS" panose="020B0603020202020204" pitchFamily="34" charset="0"/>
              </a:rPr>
              <a:t>variables - store and manipulate data</a:t>
            </a:r>
          </a:p>
          <a:p>
            <a:r>
              <a:rPr lang="en-IN" sz="2000" b="1" dirty="0">
                <a:latin typeface="Trebuchet MS" panose="020B0603020202020204" pitchFamily="34" charset="0"/>
              </a:rPr>
              <a:t>Names of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23665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169" y="3449910"/>
            <a:ext cx="100763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70C0"/>
                </a:solidFill>
                <a:latin typeface="Trebuchet MS" panose="020B0603020202020204" pitchFamily="34" charset="0"/>
              </a:rPr>
              <a:t>uppercase for constants  </a:t>
            </a:r>
            <a:r>
              <a:rPr lang="en-IN" sz="2000" i="1" dirty="0">
                <a:solidFill>
                  <a:srgbClr val="0070C0"/>
                </a:solidFill>
                <a:latin typeface="Trebuchet MS" panose="020B0603020202020204" pitchFamily="34" charset="0"/>
              </a:rPr>
              <a:t>PI, MAX_VALUE, PLANCKS_CONST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70C0"/>
                </a:solidFill>
                <a:latin typeface="Trebuchet MS" panose="020B0603020202020204" pitchFamily="34" charset="0"/>
              </a:rPr>
              <a:t>Descriptive Names:</a:t>
            </a:r>
          </a:p>
          <a:p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</a:rPr>
              <a:t>                                   This makes your code more readable and maintainable.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70C0"/>
                </a:solidFill>
                <a:latin typeface="Trebuchet MS" panose="020B0603020202020204" pitchFamily="34" charset="0"/>
              </a:rPr>
              <a:t>Avoid One-letter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</a:rPr>
              <a:t>Improve the code clarity</a:t>
            </a:r>
            <a:endParaRPr lang="en-US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2169" y="1491742"/>
            <a:ext cx="100763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7030A0"/>
                </a:solidFill>
                <a:latin typeface="Trebuchet MS" panose="020B0603020202020204" pitchFamily="34" charset="0"/>
              </a:rPr>
              <a:t>to use lowercase letters for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7030A0"/>
              </a:solidFill>
              <a:latin typeface="Trebuchet MS" panose="020B0603020202020204" pitchFamily="34" charset="0"/>
            </a:endParaRPr>
          </a:p>
          <a:p>
            <a:r>
              <a:rPr lang="en-IN" sz="2000" i="1" dirty="0">
                <a:solidFill>
                  <a:srgbClr val="7030A0"/>
                </a:solidFill>
                <a:latin typeface="Trebuchet MS" panose="020B0603020202020204" pitchFamily="34" charset="0"/>
              </a:rPr>
              <a:t>                                   </a:t>
            </a:r>
            <a:r>
              <a:rPr lang="en-IN" sz="2000" i="1" dirty="0" err="1">
                <a:solidFill>
                  <a:srgbClr val="7030A0"/>
                </a:solidFill>
                <a:latin typeface="Trebuchet MS" panose="020B0603020202020204" pitchFamily="34" charset="0"/>
              </a:rPr>
              <a:t>my_variable</a:t>
            </a:r>
            <a:r>
              <a:rPr lang="en-IN" sz="2000" i="1" dirty="0">
                <a:solidFill>
                  <a:srgbClr val="7030A0"/>
                </a:solidFill>
                <a:latin typeface="Trebuchet MS" panose="020B0603020202020204" pitchFamily="34" charset="0"/>
              </a:rPr>
              <a:t>            </a:t>
            </a:r>
            <a:r>
              <a:rPr lang="en-IN" sz="2000" i="1" dirty="0" err="1">
                <a:solidFill>
                  <a:srgbClr val="7030A0"/>
                </a:solidFill>
                <a:latin typeface="Trebuchet MS" panose="020B0603020202020204" pitchFamily="34" charset="0"/>
              </a:rPr>
              <a:t>My_Variable</a:t>
            </a:r>
            <a:r>
              <a:rPr lang="en-IN" sz="2000" i="1" dirty="0">
                <a:solidFill>
                  <a:srgbClr val="7030A0"/>
                </a:solidFill>
                <a:latin typeface="Trebuchet MS" panose="020B0603020202020204" pitchFamily="34" charset="0"/>
              </a:rPr>
              <a:t> or </a:t>
            </a:r>
            <a:r>
              <a:rPr lang="en-IN" sz="2000" i="1" dirty="0" err="1">
                <a:solidFill>
                  <a:srgbClr val="7030A0"/>
                </a:solidFill>
                <a:latin typeface="Trebuchet MS" panose="020B0603020202020204" pitchFamily="34" charset="0"/>
              </a:rPr>
              <a:t>myVariable</a:t>
            </a:r>
            <a:endParaRPr lang="en-IN" sz="2000" i="1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2169" y="2778602"/>
            <a:ext cx="10076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rgbClr val="7030A0"/>
                </a:solidFill>
                <a:latin typeface="Trebuchet MS" panose="020B0603020202020204" pitchFamily="34" charset="0"/>
              </a:rPr>
              <a:t>snake_case</a:t>
            </a:r>
            <a:r>
              <a:rPr lang="en-IN" sz="2000" b="1" dirty="0">
                <a:solidFill>
                  <a:srgbClr val="7030A0"/>
                </a:solidFill>
                <a:latin typeface="Trebuchet MS" panose="020B0603020202020204" pitchFamily="34" charset="0"/>
              </a:rPr>
              <a:t>   </a:t>
            </a:r>
            <a:r>
              <a:rPr lang="en-IN" sz="2000" i="1" dirty="0" err="1">
                <a:solidFill>
                  <a:srgbClr val="7030A0"/>
                </a:solidFill>
                <a:latin typeface="Trebuchet MS" panose="020B0603020202020204" pitchFamily="34" charset="0"/>
              </a:rPr>
              <a:t>user_name</a:t>
            </a:r>
            <a:r>
              <a:rPr lang="en-IN" sz="2000" i="1" dirty="0">
                <a:solidFill>
                  <a:srgbClr val="7030A0"/>
                </a:solidFill>
                <a:latin typeface="Trebuchet MS" panose="020B0603020202020204" pitchFamily="34" charset="0"/>
              </a:rPr>
              <a:t>, </a:t>
            </a:r>
            <a:r>
              <a:rPr lang="en-IN" sz="2000" i="1" dirty="0" err="1">
                <a:solidFill>
                  <a:srgbClr val="7030A0"/>
                </a:solidFill>
                <a:latin typeface="Trebuchet MS" panose="020B0603020202020204" pitchFamily="34" charset="0"/>
              </a:rPr>
              <a:t>total_score</a:t>
            </a:r>
            <a:r>
              <a:rPr lang="en-IN" sz="2000" i="1" dirty="0">
                <a:solidFill>
                  <a:srgbClr val="7030A0"/>
                </a:solidFill>
                <a:latin typeface="Trebuchet MS" panose="020B0603020202020204" pitchFamily="34" charset="0"/>
              </a:rPr>
              <a:t>         username, </a:t>
            </a:r>
            <a:r>
              <a:rPr lang="en-IN" sz="2000" i="1" dirty="0" err="1">
                <a:solidFill>
                  <a:srgbClr val="7030A0"/>
                </a:solidFill>
                <a:latin typeface="Trebuchet MS" panose="020B0603020202020204" pitchFamily="34" charset="0"/>
              </a:rPr>
              <a:t>totalscore</a:t>
            </a:r>
            <a:endParaRPr lang="en-IN" sz="2000" i="1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273" y="876303"/>
            <a:ext cx="224612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rebuchet MS" panose="020B0603020202020204" pitchFamily="34" charset="0"/>
              </a:rPr>
              <a:t>Conventions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8159" y="888886"/>
            <a:ext cx="134524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rebuchet MS" panose="020B0603020202020204" pitchFamily="34" charset="0"/>
              </a:rPr>
              <a:t>Liberal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9462" y="88781"/>
            <a:ext cx="258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rebuchet MS" panose="020B0603020202020204" pitchFamily="34" charset="0"/>
              </a:rPr>
              <a:t>Variables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68844" y="803862"/>
            <a:ext cx="11537333" cy="11574"/>
          </a:xfrm>
          <a:prstGeom prst="line">
            <a:avLst/>
          </a:prstGeom>
          <a:ln w="349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9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520" y="1785255"/>
            <a:ext cx="42501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rgbClr val="7030A0"/>
                </a:solidFill>
                <a:latin typeface="Trebuchet MS" panose="020B0603020202020204" pitchFamily="34" charset="0"/>
              </a:rPr>
              <a:t>age = 30</a:t>
            </a:r>
          </a:p>
          <a:p>
            <a:endParaRPr lang="en-IN" sz="2400" b="1" i="1" dirty="0">
              <a:solidFill>
                <a:srgbClr val="7030A0"/>
              </a:solidFill>
              <a:latin typeface="Trebuchet MS" panose="020B0603020202020204" pitchFamily="34" charset="0"/>
            </a:endParaRPr>
          </a:p>
          <a:p>
            <a:r>
              <a:rPr lang="en-IN" sz="2400" b="1" i="1" dirty="0" err="1">
                <a:solidFill>
                  <a:srgbClr val="7030A0"/>
                </a:solidFill>
                <a:latin typeface="Trebuchet MS" panose="020B0603020202020204" pitchFamily="34" charset="0"/>
              </a:rPr>
              <a:t>user_name</a:t>
            </a:r>
            <a:r>
              <a:rPr lang="en-IN" sz="2400" b="1" i="1" dirty="0">
                <a:solidFill>
                  <a:srgbClr val="7030A0"/>
                </a:solidFill>
                <a:latin typeface="Trebuchet MS" panose="020B0603020202020204" pitchFamily="34" charset="0"/>
              </a:rPr>
              <a:t> = "Alice“</a:t>
            </a:r>
          </a:p>
          <a:p>
            <a:endParaRPr lang="en-IN" sz="2400" b="1" i="1" dirty="0">
              <a:solidFill>
                <a:srgbClr val="7030A0"/>
              </a:solidFill>
              <a:latin typeface="Trebuchet MS" panose="020B0603020202020204" pitchFamily="34" charset="0"/>
            </a:endParaRPr>
          </a:p>
          <a:p>
            <a:r>
              <a:rPr lang="en-IN" sz="2400" b="1" i="1" dirty="0" err="1">
                <a:solidFill>
                  <a:srgbClr val="7030A0"/>
                </a:solidFill>
                <a:latin typeface="Trebuchet MS" panose="020B0603020202020204" pitchFamily="34" charset="0"/>
              </a:rPr>
              <a:t>total_score</a:t>
            </a:r>
            <a:r>
              <a:rPr lang="en-IN" sz="2400" b="1" i="1" dirty="0">
                <a:solidFill>
                  <a:srgbClr val="7030A0"/>
                </a:solidFill>
                <a:latin typeface="Trebuchet MS" panose="020B0603020202020204" pitchFamily="34" charset="0"/>
              </a:rPr>
              <a:t> = 100</a:t>
            </a:r>
          </a:p>
          <a:p>
            <a:endParaRPr lang="en-IN" sz="2400" b="1" i="1" dirty="0">
              <a:solidFill>
                <a:srgbClr val="7030A0"/>
              </a:solidFill>
              <a:latin typeface="Trebuchet MS" panose="020B0603020202020204" pitchFamily="34" charset="0"/>
            </a:endParaRPr>
          </a:p>
          <a:p>
            <a:r>
              <a:rPr lang="en-IN" sz="2400" b="1" i="1" dirty="0">
                <a:solidFill>
                  <a:srgbClr val="7030A0"/>
                </a:solidFill>
                <a:latin typeface="Trebuchet MS" panose="020B0603020202020204" pitchFamily="34" charset="0"/>
              </a:rPr>
              <a:t>pi = 3.14</a:t>
            </a:r>
          </a:p>
          <a:p>
            <a:endParaRPr lang="en-IN" sz="2400" b="1" i="1" dirty="0">
              <a:solidFill>
                <a:srgbClr val="7030A0"/>
              </a:solidFill>
              <a:latin typeface="Trebuchet MS" panose="020B0603020202020204" pitchFamily="34" charset="0"/>
            </a:endParaRPr>
          </a:p>
          <a:p>
            <a:r>
              <a:rPr lang="en-IN" sz="2400" b="1" i="1" dirty="0" err="1">
                <a:solidFill>
                  <a:srgbClr val="7030A0"/>
                </a:solidFill>
                <a:latin typeface="Trebuchet MS" panose="020B0603020202020204" pitchFamily="34" charset="0"/>
              </a:rPr>
              <a:t>is_valid</a:t>
            </a:r>
            <a:r>
              <a:rPr lang="en-IN" sz="2400" b="1" i="1" dirty="0">
                <a:solidFill>
                  <a:srgbClr val="7030A0"/>
                </a:solidFill>
                <a:latin typeface="Trebuchet MS" panose="020B0603020202020204" pitchFamily="34" charset="0"/>
              </a:rPr>
              <a:t> = True</a:t>
            </a:r>
          </a:p>
          <a:p>
            <a:endParaRPr lang="en-IN" sz="2400" b="1" i="1" dirty="0">
              <a:solidFill>
                <a:srgbClr val="7030A0"/>
              </a:solidFill>
              <a:latin typeface="Trebuchet MS" panose="020B0603020202020204" pitchFamily="34" charset="0"/>
            </a:endParaRPr>
          </a:p>
          <a:p>
            <a:r>
              <a:rPr lang="en-IN" sz="2400" b="1" i="1" dirty="0">
                <a:solidFill>
                  <a:srgbClr val="7030A0"/>
                </a:solidFill>
                <a:latin typeface="Trebuchet MS" panose="020B0603020202020204" pitchFamily="34" charset="0"/>
              </a:rPr>
              <a:t>MAX_ATTEMPTS =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34687" y="2893251"/>
            <a:ext cx="3179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rgbClr val="7030A0"/>
                </a:solidFill>
                <a:latin typeface="Trebuchet MS" panose="020B0603020202020204" pitchFamily="34" charset="0"/>
              </a:rPr>
              <a:t>2nd_attempt = 2</a:t>
            </a:r>
          </a:p>
          <a:p>
            <a:r>
              <a:rPr lang="en-IN" sz="2400" b="1" i="1" dirty="0">
                <a:solidFill>
                  <a:srgbClr val="7030A0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IN" sz="2400" b="1" i="1" dirty="0">
                <a:solidFill>
                  <a:srgbClr val="7030A0"/>
                </a:solidFill>
                <a:latin typeface="Trebuchet MS" panose="020B0603020202020204" pitchFamily="34" charset="0"/>
              </a:rPr>
              <a:t>my-variable = 5</a:t>
            </a:r>
          </a:p>
          <a:p>
            <a:r>
              <a:rPr lang="en-IN" sz="2400" b="1" i="1" dirty="0">
                <a:solidFill>
                  <a:srgbClr val="7030A0"/>
                </a:solidFill>
                <a:latin typeface="Trebuchet MS" panose="020B0603020202020204" pitchFamily="34" charset="0"/>
              </a:rPr>
              <a:t>  </a:t>
            </a:r>
          </a:p>
          <a:p>
            <a:r>
              <a:rPr lang="en-IN" sz="2400" b="1" i="1" dirty="0">
                <a:solidFill>
                  <a:srgbClr val="7030A0"/>
                </a:solidFill>
                <a:latin typeface="Trebuchet MS" panose="020B0603020202020204" pitchFamily="34" charset="0"/>
              </a:rPr>
              <a:t>for = "loop"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05170" y="1232382"/>
            <a:ext cx="4466833" cy="552873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scene3d>
            <a:camera prst="orthographicFront"/>
            <a:lightRig rig="twoPt" dir="t"/>
          </a:scene3d>
          <a:sp3d prstMaterial="metal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/>
              <a:t>Valid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08540" y="1232382"/>
            <a:ext cx="4466833" cy="5528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woPt" dir="t"/>
          </a:scene3d>
          <a:sp3d prstMaterial="metal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/>
              <a:t>Invalid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9462" y="88781"/>
            <a:ext cx="258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Trebuchet MS" panose="020B0603020202020204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14516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5425" y="0"/>
            <a:ext cx="608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Rise your questions now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68844" y="803862"/>
            <a:ext cx="11537333" cy="115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9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ow to use Data Types in Python - The Engineering Projec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879865" y="1206702"/>
            <a:ext cx="4466833" cy="552873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/>
              <a:t>Python Data Types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0375" y="2662698"/>
            <a:ext cx="2178904" cy="552873"/>
          </a:xfrm>
          <a:prstGeom prst="round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/>
              <a:t>Numeric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539619" y="2687283"/>
            <a:ext cx="2446117" cy="552873"/>
          </a:xfrm>
          <a:prstGeom prst="round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/>
              <a:t>Sequence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57897" y="2663911"/>
            <a:ext cx="2163419" cy="552873"/>
          </a:xfrm>
          <a:prstGeom prst="round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/>
              <a:t>Boolean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144888" y="2665644"/>
            <a:ext cx="976213" cy="552873"/>
          </a:xfrm>
          <a:prstGeom prst="round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/>
              <a:t>Set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439404" y="2663911"/>
            <a:ext cx="2482772" cy="552873"/>
          </a:xfrm>
          <a:prstGeom prst="round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/>
              <a:t>Dictionary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7975" y="4414328"/>
            <a:ext cx="1909822" cy="552873"/>
          </a:xfrm>
          <a:prstGeom prst="roundRect">
            <a:avLst/>
          </a:prstGeom>
          <a:solidFill>
            <a:srgbClr val="CC0099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/>
              <a:t>Integer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7114" y="4415840"/>
            <a:ext cx="1573411" cy="552873"/>
          </a:xfrm>
          <a:prstGeom prst="roundRect">
            <a:avLst/>
          </a:prstGeom>
          <a:solidFill>
            <a:srgbClr val="CC0099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/>
              <a:t>Float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89842" y="4415840"/>
            <a:ext cx="2178904" cy="552873"/>
          </a:xfrm>
          <a:prstGeom prst="roundRect">
            <a:avLst/>
          </a:prstGeom>
          <a:solidFill>
            <a:srgbClr val="CC0099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/>
              <a:t>Complex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72306" y="4414328"/>
            <a:ext cx="1531717" cy="552873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/>
              <a:t>String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404587" y="4414328"/>
            <a:ext cx="1091879" cy="552873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/>
              <a:t>List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794679" y="4415840"/>
            <a:ext cx="1657151" cy="552873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/>
              <a:t>Tuples</a:t>
            </a:r>
          </a:p>
        </p:txBody>
      </p:sp>
      <p:cxnSp>
        <p:nvCxnSpPr>
          <p:cNvPr id="15" name="Straight Connector 14"/>
          <p:cNvCxnSpPr>
            <a:stCxn id="3" idx="2"/>
            <a:endCxn id="4" idx="0"/>
          </p:cNvCxnSpPr>
          <p:nvPr/>
        </p:nvCxnSpPr>
        <p:spPr>
          <a:xfrm flipH="1">
            <a:off x="1549827" y="1759575"/>
            <a:ext cx="4563455" cy="903123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" idx="2"/>
            <a:endCxn id="6" idx="0"/>
          </p:cNvCxnSpPr>
          <p:nvPr/>
        </p:nvCxnSpPr>
        <p:spPr>
          <a:xfrm flipH="1">
            <a:off x="4139607" y="1759575"/>
            <a:ext cx="1973675" cy="904336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2"/>
            <a:endCxn id="5" idx="0"/>
          </p:cNvCxnSpPr>
          <p:nvPr/>
        </p:nvCxnSpPr>
        <p:spPr>
          <a:xfrm>
            <a:off x="6113282" y="1759575"/>
            <a:ext cx="649396" cy="927708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8" idx="0"/>
          </p:cNvCxnSpPr>
          <p:nvPr/>
        </p:nvCxnSpPr>
        <p:spPr>
          <a:xfrm>
            <a:off x="6113282" y="1759575"/>
            <a:ext cx="4567508" cy="904336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" idx="0"/>
          </p:cNvCxnSpPr>
          <p:nvPr/>
        </p:nvCxnSpPr>
        <p:spPr>
          <a:xfrm>
            <a:off x="6113281" y="1782947"/>
            <a:ext cx="2519714" cy="882697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0"/>
            <a:endCxn id="5" idx="2"/>
          </p:cNvCxnSpPr>
          <p:nvPr/>
        </p:nvCxnSpPr>
        <p:spPr>
          <a:xfrm flipH="1" flipV="1">
            <a:off x="6762678" y="3240156"/>
            <a:ext cx="3860577" cy="1175684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3" idx="0"/>
          </p:cNvCxnSpPr>
          <p:nvPr/>
        </p:nvCxnSpPr>
        <p:spPr>
          <a:xfrm>
            <a:off x="6762677" y="3261795"/>
            <a:ext cx="2187850" cy="1152533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0"/>
            <a:endCxn id="5" idx="2"/>
          </p:cNvCxnSpPr>
          <p:nvPr/>
        </p:nvCxnSpPr>
        <p:spPr>
          <a:xfrm flipH="1" flipV="1">
            <a:off x="6762678" y="3240156"/>
            <a:ext cx="675487" cy="1174172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  <a:endCxn id="4" idx="2"/>
          </p:cNvCxnSpPr>
          <p:nvPr/>
        </p:nvCxnSpPr>
        <p:spPr>
          <a:xfrm flipH="1" flipV="1">
            <a:off x="1549827" y="3215571"/>
            <a:ext cx="3529467" cy="1200269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4" idx="2"/>
          </p:cNvCxnSpPr>
          <p:nvPr/>
        </p:nvCxnSpPr>
        <p:spPr>
          <a:xfrm flipH="1" flipV="1">
            <a:off x="1549827" y="3215571"/>
            <a:ext cx="1553993" cy="1200269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2"/>
            <a:endCxn id="9" idx="0"/>
          </p:cNvCxnSpPr>
          <p:nvPr/>
        </p:nvCxnSpPr>
        <p:spPr>
          <a:xfrm flipH="1">
            <a:off x="1262886" y="3215571"/>
            <a:ext cx="286941" cy="1198757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31869" y="0"/>
            <a:ext cx="3762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603020202020204" pitchFamily="34" charset="0"/>
              </a:rPr>
              <a:t>Data Types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68844" y="803862"/>
            <a:ext cx="11537333" cy="115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3C942-F878-F2F0-96E2-8E3226DA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AFE23-140C-B557-4C45-24003278967C}"/>
              </a:ext>
            </a:extLst>
          </p:cNvPr>
          <p:cNvSpPr txBox="1"/>
          <p:nvPr/>
        </p:nvSpPr>
        <p:spPr>
          <a:xfrm>
            <a:off x="4231869" y="0"/>
            <a:ext cx="3762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603020202020204" pitchFamily="34" charset="0"/>
              </a:rPr>
              <a:t>Strings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7500A8-85D1-CB49-F1F7-120B27891677}"/>
              </a:ext>
            </a:extLst>
          </p:cNvPr>
          <p:cNvCxnSpPr/>
          <p:nvPr/>
        </p:nvCxnSpPr>
        <p:spPr>
          <a:xfrm flipV="1">
            <a:off x="268844" y="803862"/>
            <a:ext cx="11537333" cy="115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CF2309-965E-EAE9-3019-74B0761D0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45402"/>
              </p:ext>
            </p:extLst>
          </p:nvPr>
        </p:nvGraphicFramePr>
        <p:xfrm>
          <a:off x="649704" y="1525782"/>
          <a:ext cx="3453066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511">
                  <a:extLst>
                    <a:ext uri="{9D8B030D-6E8A-4147-A177-3AD203B41FA5}">
                      <a16:colId xmlns:a16="http://schemas.microsoft.com/office/drawing/2014/main" val="2993987376"/>
                    </a:ext>
                  </a:extLst>
                </a:gridCol>
                <a:gridCol w="575511">
                  <a:extLst>
                    <a:ext uri="{9D8B030D-6E8A-4147-A177-3AD203B41FA5}">
                      <a16:colId xmlns:a16="http://schemas.microsoft.com/office/drawing/2014/main" val="3952080850"/>
                    </a:ext>
                  </a:extLst>
                </a:gridCol>
                <a:gridCol w="575511">
                  <a:extLst>
                    <a:ext uri="{9D8B030D-6E8A-4147-A177-3AD203B41FA5}">
                      <a16:colId xmlns:a16="http://schemas.microsoft.com/office/drawing/2014/main" val="22836505"/>
                    </a:ext>
                  </a:extLst>
                </a:gridCol>
                <a:gridCol w="575511">
                  <a:extLst>
                    <a:ext uri="{9D8B030D-6E8A-4147-A177-3AD203B41FA5}">
                      <a16:colId xmlns:a16="http://schemas.microsoft.com/office/drawing/2014/main" val="2153316711"/>
                    </a:ext>
                  </a:extLst>
                </a:gridCol>
                <a:gridCol w="575511">
                  <a:extLst>
                    <a:ext uri="{9D8B030D-6E8A-4147-A177-3AD203B41FA5}">
                      <a16:colId xmlns:a16="http://schemas.microsoft.com/office/drawing/2014/main" val="2376176953"/>
                    </a:ext>
                  </a:extLst>
                </a:gridCol>
                <a:gridCol w="575511">
                  <a:extLst>
                    <a:ext uri="{9D8B030D-6E8A-4147-A177-3AD203B41FA5}">
                      <a16:colId xmlns:a16="http://schemas.microsoft.com/office/drawing/2014/main" val="2660969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945927"/>
                  </a:ext>
                </a:extLst>
              </a:tr>
              <a:tr h="543306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55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2725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D1FBE4-C3B0-FCA2-2329-4172E82D3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50748"/>
              </p:ext>
            </p:extLst>
          </p:nvPr>
        </p:nvGraphicFramePr>
        <p:xfrm>
          <a:off x="649704" y="4591315"/>
          <a:ext cx="8918364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197">
                  <a:extLst>
                    <a:ext uri="{9D8B030D-6E8A-4147-A177-3AD203B41FA5}">
                      <a16:colId xmlns:a16="http://schemas.microsoft.com/office/drawing/2014/main" val="2993987376"/>
                    </a:ext>
                  </a:extLst>
                </a:gridCol>
                <a:gridCol w="743197">
                  <a:extLst>
                    <a:ext uri="{9D8B030D-6E8A-4147-A177-3AD203B41FA5}">
                      <a16:colId xmlns:a16="http://schemas.microsoft.com/office/drawing/2014/main" val="3952080850"/>
                    </a:ext>
                  </a:extLst>
                </a:gridCol>
                <a:gridCol w="743197">
                  <a:extLst>
                    <a:ext uri="{9D8B030D-6E8A-4147-A177-3AD203B41FA5}">
                      <a16:colId xmlns:a16="http://schemas.microsoft.com/office/drawing/2014/main" val="22836505"/>
                    </a:ext>
                  </a:extLst>
                </a:gridCol>
                <a:gridCol w="743197">
                  <a:extLst>
                    <a:ext uri="{9D8B030D-6E8A-4147-A177-3AD203B41FA5}">
                      <a16:colId xmlns:a16="http://schemas.microsoft.com/office/drawing/2014/main" val="2153316711"/>
                    </a:ext>
                  </a:extLst>
                </a:gridCol>
                <a:gridCol w="743197">
                  <a:extLst>
                    <a:ext uri="{9D8B030D-6E8A-4147-A177-3AD203B41FA5}">
                      <a16:colId xmlns:a16="http://schemas.microsoft.com/office/drawing/2014/main" val="2376176953"/>
                    </a:ext>
                  </a:extLst>
                </a:gridCol>
                <a:gridCol w="743197">
                  <a:extLst>
                    <a:ext uri="{9D8B030D-6E8A-4147-A177-3AD203B41FA5}">
                      <a16:colId xmlns:a16="http://schemas.microsoft.com/office/drawing/2014/main" val="3861490806"/>
                    </a:ext>
                  </a:extLst>
                </a:gridCol>
                <a:gridCol w="743197">
                  <a:extLst>
                    <a:ext uri="{9D8B030D-6E8A-4147-A177-3AD203B41FA5}">
                      <a16:colId xmlns:a16="http://schemas.microsoft.com/office/drawing/2014/main" val="3903782885"/>
                    </a:ext>
                  </a:extLst>
                </a:gridCol>
                <a:gridCol w="743197">
                  <a:extLst>
                    <a:ext uri="{9D8B030D-6E8A-4147-A177-3AD203B41FA5}">
                      <a16:colId xmlns:a16="http://schemas.microsoft.com/office/drawing/2014/main" val="419752402"/>
                    </a:ext>
                  </a:extLst>
                </a:gridCol>
                <a:gridCol w="743197">
                  <a:extLst>
                    <a:ext uri="{9D8B030D-6E8A-4147-A177-3AD203B41FA5}">
                      <a16:colId xmlns:a16="http://schemas.microsoft.com/office/drawing/2014/main" val="3777112344"/>
                    </a:ext>
                  </a:extLst>
                </a:gridCol>
                <a:gridCol w="743197">
                  <a:extLst>
                    <a:ext uri="{9D8B030D-6E8A-4147-A177-3AD203B41FA5}">
                      <a16:colId xmlns:a16="http://schemas.microsoft.com/office/drawing/2014/main" val="2913372735"/>
                    </a:ext>
                  </a:extLst>
                </a:gridCol>
                <a:gridCol w="743197">
                  <a:extLst>
                    <a:ext uri="{9D8B030D-6E8A-4147-A177-3AD203B41FA5}">
                      <a16:colId xmlns:a16="http://schemas.microsoft.com/office/drawing/2014/main" val="4035507283"/>
                    </a:ext>
                  </a:extLst>
                </a:gridCol>
                <a:gridCol w="743197">
                  <a:extLst>
                    <a:ext uri="{9D8B030D-6E8A-4147-A177-3AD203B41FA5}">
                      <a16:colId xmlns:a16="http://schemas.microsoft.com/office/drawing/2014/main" val="310096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94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002060"/>
                          </a:solidFill>
                        </a:rPr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55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4739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F32B4D-210E-D0C2-C921-BF7B96055E21}"/>
              </a:ext>
            </a:extLst>
          </p:cNvPr>
          <p:cNvSpPr txBox="1"/>
          <p:nvPr/>
        </p:nvSpPr>
        <p:spPr>
          <a:xfrm>
            <a:off x="602974" y="1156450"/>
            <a:ext cx="96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greeting</a:t>
            </a:r>
          </a:p>
        </p:txBody>
      </p:sp>
    </p:spTree>
    <p:extLst>
      <p:ext uri="{BB962C8B-B14F-4D97-AF65-F5344CB8AC3E}">
        <p14:creationId xmlns:p14="http://schemas.microsoft.com/office/powerpoint/2010/main" val="3181610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FCBB1-7BDF-5A12-D375-3572597D1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64482-8FBB-FEAB-E9C3-72658599BE8E}"/>
              </a:ext>
            </a:extLst>
          </p:cNvPr>
          <p:cNvSpPr txBox="1"/>
          <p:nvPr/>
        </p:nvSpPr>
        <p:spPr>
          <a:xfrm>
            <a:off x="4231869" y="0"/>
            <a:ext cx="3762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603020202020204" pitchFamily="34" charset="0"/>
              </a:rPr>
              <a:t>Lists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F6A4EA-9CA7-3BF2-5EA2-9D5D5A90CBB8}"/>
              </a:ext>
            </a:extLst>
          </p:cNvPr>
          <p:cNvCxnSpPr/>
          <p:nvPr/>
        </p:nvCxnSpPr>
        <p:spPr>
          <a:xfrm flipV="1">
            <a:off x="268844" y="803862"/>
            <a:ext cx="11537333" cy="115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5E9C54B-9A97-4017-066C-27B8A3F35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18"/>
          <a:stretch/>
        </p:blipFill>
        <p:spPr>
          <a:xfrm>
            <a:off x="167056" y="1381824"/>
            <a:ext cx="11817248" cy="305722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BCE782-E2D3-6DE1-EE92-6D3DD3855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10675"/>
              </p:ext>
            </p:extLst>
          </p:nvPr>
        </p:nvGraphicFramePr>
        <p:xfrm>
          <a:off x="603778" y="2352339"/>
          <a:ext cx="1721685" cy="1116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93987376"/>
                    </a:ext>
                  </a:extLst>
                </a:gridCol>
                <a:gridCol w="302681">
                  <a:extLst>
                    <a:ext uri="{9D8B030D-6E8A-4147-A177-3AD203B41FA5}">
                      <a16:colId xmlns:a16="http://schemas.microsoft.com/office/drawing/2014/main" val="3952080850"/>
                    </a:ext>
                  </a:extLst>
                </a:gridCol>
                <a:gridCol w="302681">
                  <a:extLst>
                    <a:ext uri="{9D8B030D-6E8A-4147-A177-3AD203B41FA5}">
                      <a16:colId xmlns:a16="http://schemas.microsoft.com/office/drawing/2014/main" val="22836505"/>
                    </a:ext>
                  </a:extLst>
                </a:gridCol>
                <a:gridCol w="302681">
                  <a:extLst>
                    <a:ext uri="{9D8B030D-6E8A-4147-A177-3AD203B41FA5}">
                      <a16:colId xmlns:a16="http://schemas.microsoft.com/office/drawing/2014/main" val="2153316711"/>
                    </a:ext>
                  </a:extLst>
                </a:gridCol>
                <a:gridCol w="302681">
                  <a:extLst>
                    <a:ext uri="{9D8B030D-6E8A-4147-A177-3AD203B41FA5}">
                      <a16:colId xmlns:a16="http://schemas.microsoft.com/office/drawing/2014/main" val="2376176953"/>
                    </a:ext>
                  </a:extLst>
                </a:gridCol>
                <a:gridCol w="302681">
                  <a:extLst>
                    <a:ext uri="{9D8B030D-6E8A-4147-A177-3AD203B41FA5}">
                      <a16:colId xmlns:a16="http://schemas.microsoft.com/office/drawing/2014/main" val="591950798"/>
                    </a:ext>
                  </a:extLst>
                </a:gridCol>
              </a:tblGrid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9945927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2554108"/>
                  </a:ext>
                </a:extLst>
              </a:tr>
              <a:tr h="243624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82725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2472FA-CFD0-F96C-1A33-D293C4224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25950"/>
              </p:ext>
            </p:extLst>
          </p:nvPr>
        </p:nvGraphicFramePr>
        <p:xfrm>
          <a:off x="3763819" y="2315854"/>
          <a:ext cx="1823378" cy="1116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068">
                  <a:extLst>
                    <a:ext uri="{9D8B030D-6E8A-4147-A177-3AD203B41FA5}">
                      <a16:colId xmlns:a16="http://schemas.microsoft.com/office/drawing/2014/main" val="2993987376"/>
                    </a:ext>
                  </a:extLst>
                </a:gridCol>
                <a:gridCol w="390150">
                  <a:extLst>
                    <a:ext uri="{9D8B030D-6E8A-4147-A177-3AD203B41FA5}">
                      <a16:colId xmlns:a16="http://schemas.microsoft.com/office/drawing/2014/main" val="3952080850"/>
                    </a:ext>
                  </a:extLst>
                </a:gridCol>
                <a:gridCol w="523580">
                  <a:extLst>
                    <a:ext uri="{9D8B030D-6E8A-4147-A177-3AD203B41FA5}">
                      <a16:colId xmlns:a16="http://schemas.microsoft.com/office/drawing/2014/main" val="22836505"/>
                    </a:ext>
                  </a:extLst>
                </a:gridCol>
                <a:gridCol w="523580">
                  <a:extLst>
                    <a:ext uri="{9D8B030D-6E8A-4147-A177-3AD203B41FA5}">
                      <a16:colId xmlns:a16="http://schemas.microsoft.com/office/drawing/2014/main" val="2153316711"/>
                    </a:ext>
                  </a:extLst>
                </a:gridCol>
              </a:tblGrid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9945927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255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-4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-3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82725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CFABAF-FD0F-3707-BF5F-A05C4A7CF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44380"/>
              </p:ext>
            </p:extLst>
          </p:nvPr>
        </p:nvGraphicFramePr>
        <p:xfrm>
          <a:off x="6387092" y="2414203"/>
          <a:ext cx="2284287" cy="1116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104">
                  <a:extLst>
                    <a:ext uri="{9D8B030D-6E8A-4147-A177-3AD203B41FA5}">
                      <a16:colId xmlns:a16="http://schemas.microsoft.com/office/drawing/2014/main" val="2993987376"/>
                    </a:ext>
                  </a:extLst>
                </a:gridCol>
                <a:gridCol w="227485">
                  <a:extLst>
                    <a:ext uri="{9D8B030D-6E8A-4147-A177-3AD203B41FA5}">
                      <a16:colId xmlns:a16="http://schemas.microsoft.com/office/drawing/2014/main" val="3952080850"/>
                    </a:ext>
                  </a:extLst>
                </a:gridCol>
                <a:gridCol w="305283">
                  <a:extLst>
                    <a:ext uri="{9D8B030D-6E8A-4147-A177-3AD203B41FA5}">
                      <a16:colId xmlns:a16="http://schemas.microsoft.com/office/drawing/2014/main" val="22836505"/>
                    </a:ext>
                  </a:extLst>
                </a:gridCol>
                <a:gridCol w="305283">
                  <a:extLst>
                    <a:ext uri="{9D8B030D-6E8A-4147-A177-3AD203B41FA5}">
                      <a16:colId xmlns:a16="http://schemas.microsoft.com/office/drawing/2014/main" val="2153316711"/>
                    </a:ext>
                  </a:extLst>
                </a:gridCol>
                <a:gridCol w="305283">
                  <a:extLst>
                    <a:ext uri="{9D8B030D-6E8A-4147-A177-3AD203B41FA5}">
                      <a16:colId xmlns:a16="http://schemas.microsoft.com/office/drawing/2014/main" val="3418284710"/>
                    </a:ext>
                  </a:extLst>
                </a:gridCol>
                <a:gridCol w="305283">
                  <a:extLst>
                    <a:ext uri="{9D8B030D-6E8A-4147-A177-3AD203B41FA5}">
                      <a16:colId xmlns:a16="http://schemas.microsoft.com/office/drawing/2014/main" val="1918019282"/>
                    </a:ext>
                  </a:extLst>
                </a:gridCol>
                <a:gridCol w="305283">
                  <a:extLst>
                    <a:ext uri="{9D8B030D-6E8A-4147-A177-3AD203B41FA5}">
                      <a16:colId xmlns:a16="http://schemas.microsoft.com/office/drawing/2014/main" val="4117116223"/>
                    </a:ext>
                  </a:extLst>
                </a:gridCol>
                <a:gridCol w="305283">
                  <a:extLst>
                    <a:ext uri="{9D8B030D-6E8A-4147-A177-3AD203B41FA5}">
                      <a16:colId xmlns:a16="http://schemas.microsoft.com/office/drawing/2014/main" val="903148171"/>
                    </a:ext>
                  </a:extLst>
                </a:gridCol>
              </a:tblGrid>
              <a:tr h="243624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9945927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255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82725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BC2290-E898-0800-8B99-BB9D28CA9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97410"/>
              </p:ext>
            </p:extLst>
          </p:nvPr>
        </p:nvGraphicFramePr>
        <p:xfrm>
          <a:off x="9768273" y="2414203"/>
          <a:ext cx="1419004" cy="1116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93987376"/>
                    </a:ext>
                  </a:extLst>
                </a:gridCol>
                <a:gridCol w="302681">
                  <a:extLst>
                    <a:ext uri="{9D8B030D-6E8A-4147-A177-3AD203B41FA5}">
                      <a16:colId xmlns:a16="http://schemas.microsoft.com/office/drawing/2014/main" val="3952080850"/>
                    </a:ext>
                  </a:extLst>
                </a:gridCol>
                <a:gridCol w="302681">
                  <a:extLst>
                    <a:ext uri="{9D8B030D-6E8A-4147-A177-3AD203B41FA5}">
                      <a16:colId xmlns:a16="http://schemas.microsoft.com/office/drawing/2014/main" val="22836505"/>
                    </a:ext>
                  </a:extLst>
                </a:gridCol>
                <a:gridCol w="302681">
                  <a:extLst>
                    <a:ext uri="{9D8B030D-6E8A-4147-A177-3AD203B41FA5}">
                      <a16:colId xmlns:a16="http://schemas.microsoft.com/office/drawing/2014/main" val="2153316711"/>
                    </a:ext>
                  </a:extLst>
                </a:gridCol>
                <a:gridCol w="302681">
                  <a:extLst>
                    <a:ext uri="{9D8B030D-6E8A-4147-A177-3AD203B41FA5}">
                      <a16:colId xmlns:a16="http://schemas.microsoft.com/office/drawing/2014/main" val="2376176953"/>
                    </a:ext>
                  </a:extLst>
                </a:gridCol>
              </a:tblGrid>
              <a:tr h="243624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9945927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u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p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2554108"/>
                  </a:ext>
                </a:extLst>
              </a:tr>
              <a:tr h="243624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82725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62C7B39-61C5-D966-B0D0-C308469071B3}"/>
              </a:ext>
            </a:extLst>
          </p:cNvPr>
          <p:cNvSpPr txBox="1"/>
          <p:nvPr/>
        </p:nvSpPr>
        <p:spPr>
          <a:xfrm>
            <a:off x="167056" y="946879"/>
            <a:ext cx="8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1F0CF-30CA-9743-A8F6-F11B3BF76E2E}"/>
              </a:ext>
            </a:extLst>
          </p:cNvPr>
          <p:cNvSpPr txBox="1"/>
          <p:nvPr/>
        </p:nvSpPr>
        <p:spPr>
          <a:xfrm>
            <a:off x="1444194" y="1699813"/>
            <a:ext cx="88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1995F-D2DD-49E0-1845-3CBCB7B8D0D6}"/>
              </a:ext>
            </a:extLst>
          </p:cNvPr>
          <p:cNvSpPr txBox="1"/>
          <p:nvPr/>
        </p:nvSpPr>
        <p:spPr>
          <a:xfrm>
            <a:off x="4058586" y="1722117"/>
            <a:ext cx="88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7C9100-8F58-7694-F02B-BEED88F6ADBC}"/>
              </a:ext>
            </a:extLst>
          </p:cNvPr>
          <p:cNvSpPr txBox="1"/>
          <p:nvPr/>
        </p:nvSpPr>
        <p:spPr>
          <a:xfrm>
            <a:off x="6811512" y="1726022"/>
            <a:ext cx="88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72E389-13DC-63DB-CD5E-3903C7A5B62D}"/>
              </a:ext>
            </a:extLst>
          </p:cNvPr>
          <p:cNvSpPr txBox="1"/>
          <p:nvPr/>
        </p:nvSpPr>
        <p:spPr>
          <a:xfrm>
            <a:off x="10316054" y="1663149"/>
            <a:ext cx="88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6A8572-C412-7F8B-7133-C6E9838414A0}"/>
              </a:ext>
            </a:extLst>
          </p:cNvPr>
          <p:cNvSpPr txBox="1"/>
          <p:nvPr/>
        </p:nvSpPr>
        <p:spPr>
          <a:xfrm>
            <a:off x="1311672" y="3633898"/>
            <a:ext cx="88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-4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C403F-1821-8714-8C16-91F2DAFDB881}"/>
              </a:ext>
            </a:extLst>
          </p:cNvPr>
          <p:cNvSpPr txBox="1"/>
          <p:nvPr/>
        </p:nvSpPr>
        <p:spPr>
          <a:xfrm>
            <a:off x="3926064" y="3656202"/>
            <a:ext cx="88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-3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883A8C-68AD-2986-D576-309DA8DDB56E}"/>
              </a:ext>
            </a:extLst>
          </p:cNvPr>
          <p:cNvSpPr txBox="1"/>
          <p:nvPr/>
        </p:nvSpPr>
        <p:spPr>
          <a:xfrm>
            <a:off x="6678990" y="3660107"/>
            <a:ext cx="88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53211-C6D6-37AC-5BE7-0177D6581AD1}"/>
              </a:ext>
            </a:extLst>
          </p:cNvPr>
          <p:cNvSpPr txBox="1"/>
          <p:nvPr/>
        </p:nvSpPr>
        <p:spPr>
          <a:xfrm>
            <a:off x="10183532" y="3597234"/>
            <a:ext cx="88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83229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0CE37-4BB3-7801-3998-2F48F15A40B9}"/>
              </a:ext>
            </a:extLst>
          </p:cNvPr>
          <p:cNvSpPr txBox="1"/>
          <p:nvPr/>
        </p:nvSpPr>
        <p:spPr>
          <a:xfrm>
            <a:off x="543340" y="669235"/>
            <a:ext cx="114432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Properties = {name : “jasmine”,</a:t>
            </a:r>
          </a:p>
          <a:p>
            <a:r>
              <a:rPr lang="en-US" sz="5400" dirty="0"/>
              <a:t>                         color: “White”,</a:t>
            </a:r>
          </a:p>
          <a:p>
            <a:r>
              <a:rPr lang="en-US" sz="5400" dirty="0"/>
              <a:t>                         smell: “sweet”}</a:t>
            </a:r>
          </a:p>
        </p:txBody>
      </p:sp>
    </p:spTree>
    <p:extLst>
      <p:ext uri="{BB962C8B-B14F-4D97-AF65-F5344CB8AC3E}">
        <p14:creationId xmlns:p14="http://schemas.microsoft.com/office/powerpoint/2010/main" val="4272775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881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EC3A6-096D-B4FC-F3C7-0CF611242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42" b="33092"/>
          <a:stretch/>
        </p:blipFill>
        <p:spPr>
          <a:xfrm>
            <a:off x="2567610" y="490330"/>
            <a:ext cx="6858000" cy="14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9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581" t="11337" r="15103" b="15019"/>
          <a:stretch/>
        </p:blipFill>
        <p:spPr>
          <a:xfrm>
            <a:off x="568171" y="396635"/>
            <a:ext cx="701829" cy="93577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9130" y="1493520"/>
            <a:ext cx="579909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29130" y="2132154"/>
            <a:ext cx="579909" cy="4775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469813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825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654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349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385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572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519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220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579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489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48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581" t="11337" r="15103" b="15019"/>
          <a:stretch/>
        </p:blipFill>
        <p:spPr>
          <a:xfrm>
            <a:off x="568171" y="396635"/>
            <a:ext cx="701829" cy="935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5581" t="11337" r="15103" b="15019"/>
          <a:stretch/>
        </p:blipFill>
        <p:spPr>
          <a:xfrm>
            <a:off x="1270000" y="396634"/>
            <a:ext cx="701829" cy="935771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568171" y="1493520"/>
            <a:ext cx="1294242" cy="477520"/>
            <a:chOff x="568171" y="1493520"/>
            <a:chExt cx="1294242" cy="985520"/>
          </a:xfrm>
        </p:grpSpPr>
        <p:sp>
          <p:nvSpPr>
            <p:cNvPr id="18" name="Rectangle 17"/>
            <p:cNvSpPr/>
            <p:nvPr/>
          </p:nvSpPr>
          <p:spPr>
            <a:xfrm>
              <a:off x="568171" y="1493520"/>
              <a:ext cx="579909" cy="985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82504" y="1493520"/>
              <a:ext cx="579909" cy="985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8171" y="2132154"/>
            <a:ext cx="1294242" cy="477520"/>
            <a:chOff x="568171" y="1493520"/>
            <a:chExt cx="1294242" cy="985520"/>
          </a:xfrm>
        </p:grpSpPr>
        <p:sp>
          <p:nvSpPr>
            <p:cNvPr id="73" name="Rectangle 72"/>
            <p:cNvSpPr/>
            <p:nvPr/>
          </p:nvSpPr>
          <p:spPr>
            <a:xfrm>
              <a:off x="568171" y="1493520"/>
              <a:ext cx="579909" cy="985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282504" y="1493520"/>
              <a:ext cx="579909" cy="98552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73645" y="2770788"/>
            <a:ext cx="1294242" cy="477520"/>
            <a:chOff x="568171" y="1493520"/>
            <a:chExt cx="1294242" cy="985520"/>
          </a:xfrm>
        </p:grpSpPr>
        <p:sp>
          <p:nvSpPr>
            <p:cNvPr id="79" name="Rectangle 78"/>
            <p:cNvSpPr/>
            <p:nvPr/>
          </p:nvSpPr>
          <p:spPr>
            <a:xfrm>
              <a:off x="568171" y="1493520"/>
              <a:ext cx="579909" cy="98552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82504" y="1493520"/>
              <a:ext cx="579909" cy="985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68171" y="3389102"/>
            <a:ext cx="1294242" cy="477520"/>
            <a:chOff x="568171" y="1493520"/>
            <a:chExt cx="1294242" cy="985520"/>
          </a:xfrm>
        </p:grpSpPr>
        <p:sp>
          <p:nvSpPr>
            <p:cNvPr id="82" name="Rectangle 81"/>
            <p:cNvSpPr/>
            <p:nvPr/>
          </p:nvSpPr>
          <p:spPr>
            <a:xfrm>
              <a:off x="568171" y="1493520"/>
              <a:ext cx="579909" cy="98552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82504" y="1493520"/>
              <a:ext cx="579909" cy="98552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461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935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826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274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949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5425" y="0"/>
            <a:ext cx="608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Errors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68844" y="803862"/>
            <a:ext cx="11537333" cy="115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5718" y="1268164"/>
            <a:ext cx="96330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Types of Errors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Syntax Errors:              Violations of language grammar rules.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                                   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                                   Missing parentheses, incorrect indentation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Runtime Errors           Occur during program execution.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                                    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                                     Division by zero, array index out of bounds</a:t>
            </a:r>
          </a:p>
          <a:p>
            <a:endParaRPr lang="en-IN" dirty="0"/>
          </a:p>
          <a:p>
            <a:r>
              <a:rPr lang="en-IN" dirty="0"/>
              <a:t>.</a:t>
            </a:r>
          </a:p>
          <a:p>
            <a:r>
              <a:rPr lang="en-IN" dirty="0">
                <a:solidFill>
                  <a:srgbClr val="C00000"/>
                </a:solidFill>
              </a:rPr>
              <a:t>Logical Errors:             Lead to incorrect program behavior.</a:t>
            </a:r>
          </a:p>
          <a:p>
            <a:r>
              <a:rPr lang="en-IN" dirty="0">
                <a:solidFill>
                  <a:srgbClr val="C00000"/>
                </a:solidFill>
              </a:rPr>
              <a:t>                                      </a:t>
            </a:r>
          </a:p>
          <a:p>
            <a:r>
              <a:rPr lang="en-IN" dirty="0">
                <a:solidFill>
                  <a:srgbClr val="C00000"/>
                </a:solidFill>
              </a:rPr>
              <a:t>                                      Flawed algorithm, incorrect conditions.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35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5425" y="0"/>
            <a:ext cx="608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Syntax Errors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68844" y="803862"/>
            <a:ext cx="11537333" cy="115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494" t="36044" r="45522" b="40659"/>
          <a:stretch/>
        </p:blipFill>
        <p:spPr>
          <a:xfrm>
            <a:off x="268844" y="1881105"/>
            <a:ext cx="5154139" cy="1732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836" t="31941" r="46675" b="42125"/>
          <a:stretch/>
        </p:blipFill>
        <p:spPr>
          <a:xfrm>
            <a:off x="268844" y="4134478"/>
            <a:ext cx="4855814" cy="18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76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5425" y="0"/>
            <a:ext cx="608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Runtime Errors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68844" y="803862"/>
            <a:ext cx="11537333" cy="115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083" t="63297" r="25577" b="7985"/>
          <a:stretch/>
        </p:blipFill>
        <p:spPr>
          <a:xfrm>
            <a:off x="211116" y="1195494"/>
            <a:ext cx="5831150" cy="1587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5165" t="36777" r="26649" b="35531"/>
          <a:stretch/>
        </p:blipFill>
        <p:spPr>
          <a:xfrm>
            <a:off x="6248178" y="1230941"/>
            <a:ext cx="5664708" cy="1516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5082" t="33553" r="25000" b="7253"/>
          <a:stretch/>
        </p:blipFill>
        <p:spPr>
          <a:xfrm>
            <a:off x="186639" y="3000255"/>
            <a:ext cx="5855627" cy="325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8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5425" y="0"/>
            <a:ext cx="608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Logic Errors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68844" y="803862"/>
            <a:ext cx="11537333" cy="115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53" t="33994" r="27555" b="11062"/>
          <a:stretch/>
        </p:blipFill>
        <p:spPr>
          <a:xfrm>
            <a:off x="268844" y="1085222"/>
            <a:ext cx="7033847" cy="37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15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6FF967-092C-3AE6-307F-A3FA3F2D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" y="313354"/>
            <a:ext cx="11853183" cy="60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2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581" t="11337" r="15103" b="15019"/>
          <a:stretch/>
        </p:blipFill>
        <p:spPr>
          <a:xfrm>
            <a:off x="568171" y="396635"/>
            <a:ext cx="701829" cy="935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5581" t="11337" r="15103" b="15019"/>
          <a:stretch/>
        </p:blipFill>
        <p:spPr>
          <a:xfrm>
            <a:off x="1270000" y="396634"/>
            <a:ext cx="701829" cy="9357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15581" t="11337" r="15103" b="15019"/>
          <a:stretch/>
        </p:blipFill>
        <p:spPr>
          <a:xfrm>
            <a:off x="1971829" y="396634"/>
            <a:ext cx="701829" cy="9357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68171" y="1493520"/>
            <a:ext cx="2008575" cy="477520"/>
            <a:chOff x="568171" y="1493520"/>
            <a:chExt cx="2008575" cy="477520"/>
          </a:xfrm>
        </p:grpSpPr>
        <p:grpSp>
          <p:nvGrpSpPr>
            <p:cNvPr id="34" name="Group 33"/>
            <p:cNvGrpSpPr/>
            <p:nvPr/>
          </p:nvGrpSpPr>
          <p:grpSpPr>
            <a:xfrm>
              <a:off x="568171" y="1493520"/>
              <a:ext cx="1294242" cy="477520"/>
              <a:chOff x="568171" y="1493520"/>
              <a:chExt cx="1294242" cy="98552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68171" y="1493520"/>
                <a:ext cx="579909" cy="985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82504" y="1493520"/>
                <a:ext cx="579909" cy="985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996837" y="1493520"/>
              <a:ext cx="579909" cy="477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8171" y="2132154"/>
            <a:ext cx="2008575" cy="477520"/>
            <a:chOff x="568171" y="1493520"/>
            <a:chExt cx="2008575" cy="477520"/>
          </a:xfrm>
        </p:grpSpPr>
        <p:grpSp>
          <p:nvGrpSpPr>
            <p:cNvPr id="21" name="Group 20"/>
            <p:cNvGrpSpPr/>
            <p:nvPr/>
          </p:nvGrpSpPr>
          <p:grpSpPr>
            <a:xfrm>
              <a:off x="568171" y="1493520"/>
              <a:ext cx="1294242" cy="477520"/>
              <a:chOff x="568171" y="1493520"/>
              <a:chExt cx="1294242" cy="9855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68171" y="1493520"/>
                <a:ext cx="579909" cy="985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82504" y="1493520"/>
                <a:ext cx="579909" cy="985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1996837" y="1493520"/>
              <a:ext cx="579909" cy="47752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8171" y="2770788"/>
            <a:ext cx="2008575" cy="477520"/>
            <a:chOff x="568171" y="1493520"/>
            <a:chExt cx="2008575" cy="477520"/>
          </a:xfrm>
        </p:grpSpPr>
        <p:grpSp>
          <p:nvGrpSpPr>
            <p:cNvPr id="26" name="Group 25"/>
            <p:cNvGrpSpPr/>
            <p:nvPr/>
          </p:nvGrpSpPr>
          <p:grpSpPr>
            <a:xfrm>
              <a:off x="568171" y="1493520"/>
              <a:ext cx="1294242" cy="477520"/>
              <a:chOff x="568171" y="1493520"/>
              <a:chExt cx="1294242" cy="9855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8171" y="1493520"/>
                <a:ext cx="579909" cy="985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282504" y="1493520"/>
                <a:ext cx="579909" cy="98552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996837" y="1493520"/>
              <a:ext cx="579909" cy="477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8171" y="3409422"/>
            <a:ext cx="2008575" cy="477520"/>
            <a:chOff x="568171" y="1493520"/>
            <a:chExt cx="2008575" cy="477520"/>
          </a:xfrm>
        </p:grpSpPr>
        <p:grpSp>
          <p:nvGrpSpPr>
            <p:cNvPr id="31" name="Group 30"/>
            <p:cNvGrpSpPr/>
            <p:nvPr/>
          </p:nvGrpSpPr>
          <p:grpSpPr>
            <a:xfrm>
              <a:off x="568171" y="1493520"/>
              <a:ext cx="1294242" cy="477520"/>
              <a:chOff x="568171" y="1493520"/>
              <a:chExt cx="1294242" cy="98552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68171" y="1493520"/>
                <a:ext cx="579909" cy="985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82504" y="1493520"/>
                <a:ext cx="579909" cy="98552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996837" y="1493520"/>
              <a:ext cx="579909" cy="47752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68171" y="4048056"/>
            <a:ext cx="2008575" cy="477520"/>
            <a:chOff x="568171" y="1493520"/>
            <a:chExt cx="2008575" cy="477520"/>
          </a:xfrm>
        </p:grpSpPr>
        <p:grpSp>
          <p:nvGrpSpPr>
            <p:cNvPr id="57" name="Group 56"/>
            <p:cNvGrpSpPr/>
            <p:nvPr/>
          </p:nvGrpSpPr>
          <p:grpSpPr>
            <a:xfrm>
              <a:off x="568171" y="1493520"/>
              <a:ext cx="1294242" cy="477520"/>
              <a:chOff x="568171" y="1493520"/>
              <a:chExt cx="1294242" cy="98552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68171" y="1493520"/>
                <a:ext cx="579909" cy="98552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282504" y="1493520"/>
                <a:ext cx="579909" cy="985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1996837" y="1493520"/>
              <a:ext cx="579909" cy="477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8171" y="4686690"/>
            <a:ext cx="2008575" cy="477520"/>
            <a:chOff x="568171" y="1493520"/>
            <a:chExt cx="2008575" cy="477520"/>
          </a:xfrm>
        </p:grpSpPr>
        <p:grpSp>
          <p:nvGrpSpPr>
            <p:cNvPr id="62" name="Group 61"/>
            <p:cNvGrpSpPr/>
            <p:nvPr/>
          </p:nvGrpSpPr>
          <p:grpSpPr>
            <a:xfrm>
              <a:off x="568171" y="1493520"/>
              <a:ext cx="1294242" cy="477520"/>
              <a:chOff x="568171" y="1493520"/>
              <a:chExt cx="1294242" cy="98552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68171" y="1493520"/>
                <a:ext cx="579909" cy="98552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282504" y="1493520"/>
                <a:ext cx="579909" cy="985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1996837" y="1493520"/>
              <a:ext cx="579909" cy="47752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8171" y="5325324"/>
            <a:ext cx="2008575" cy="477520"/>
            <a:chOff x="568171" y="1493520"/>
            <a:chExt cx="2008575" cy="477520"/>
          </a:xfrm>
        </p:grpSpPr>
        <p:grpSp>
          <p:nvGrpSpPr>
            <p:cNvPr id="67" name="Group 66"/>
            <p:cNvGrpSpPr/>
            <p:nvPr/>
          </p:nvGrpSpPr>
          <p:grpSpPr>
            <a:xfrm>
              <a:off x="568171" y="1493520"/>
              <a:ext cx="1294242" cy="477520"/>
              <a:chOff x="568171" y="1493520"/>
              <a:chExt cx="1294242" cy="98552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568171" y="1493520"/>
                <a:ext cx="579909" cy="98552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82504" y="1493520"/>
                <a:ext cx="579909" cy="98552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1996837" y="1493520"/>
              <a:ext cx="579909" cy="477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8171" y="5963958"/>
            <a:ext cx="2008575" cy="477520"/>
            <a:chOff x="568171" y="1493520"/>
            <a:chExt cx="2008575" cy="477520"/>
          </a:xfrm>
        </p:grpSpPr>
        <p:grpSp>
          <p:nvGrpSpPr>
            <p:cNvPr id="75" name="Group 74"/>
            <p:cNvGrpSpPr/>
            <p:nvPr/>
          </p:nvGrpSpPr>
          <p:grpSpPr>
            <a:xfrm>
              <a:off x="568171" y="1493520"/>
              <a:ext cx="1294242" cy="477520"/>
              <a:chOff x="568171" y="1493520"/>
              <a:chExt cx="1294242" cy="98552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68171" y="1493520"/>
                <a:ext cx="579909" cy="98552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282504" y="1493520"/>
                <a:ext cx="579909" cy="98552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1996837" y="1493520"/>
              <a:ext cx="579909" cy="47752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47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581" t="11337" r="15103" b="15019"/>
          <a:stretch/>
        </p:blipFill>
        <p:spPr>
          <a:xfrm>
            <a:off x="568171" y="396635"/>
            <a:ext cx="701829" cy="93577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70000" y="396629"/>
            <a:ext cx="4912803" cy="935776"/>
            <a:chOff x="1270000" y="396629"/>
            <a:chExt cx="4912803" cy="93577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15581" t="11337" r="15103" b="15019"/>
            <a:stretch/>
          </p:blipFill>
          <p:spPr>
            <a:xfrm>
              <a:off x="1270000" y="396634"/>
              <a:ext cx="701829" cy="93577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15581" t="11337" r="15103" b="15019"/>
            <a:stretch/>
          </p:blipFill>
          <p:spPr>
            <a:xfrm>
              <a:off x="1971829" y="396633"/>
              <a:ext cx="701829" cy="9357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15581" t="11337" r="15103" b="15019"/>
            <a:stretch/>
          </p:blipFill>
          <p:spPr>
            <a:xfrm>
              <a:off x="2673658" y="396632"/>
              <a:ext cx="701829" cy="93577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5581" t="11337" r="15103" b="15019"/>
            <a:stretch/>
          </p:blipFill>
          <p:spPr>
            <a:xfrm>
              <a:off x="3375487" y="396632"/>
              <a:ext cx="701829" cy="93577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15581" t="11337" r="15103" b="15019"/>
            <a:stretch/>
          </p:blipFill>
          <p:spPr>
            <a:xfrm>
              <a:off x="4077316" y="396631"/>
              <a:ext cx="701829" cy="93577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l="15581" t="11337" r="15103" b="15019"/>
            <a:stretch/>
          </p:blipFill>
          <p:spPr>
            <a:xfrm>
              <a:off x="4779145" y="396630"/>
              <a:ext cx="701829" cy="93577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15581" t="11337" r="15103" b="15019"/>
            <a:stretch/>
          </p:blipFill>
          <p:spPr>
            <a:xfrm>
              <a:off x="5480974" y="396629"/>
              <a:ext cx="701829" cy="935771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568171" y="1493520"/>
            <a:ext cx="5604471" cy="477520"/>
            <a:chOff x="568171" y="1493520"/>
            <a:chExt cx="5604471" cy="985520"/>
          </a:xfrm>
        </p:grpSpPr>
        <p:sp>
          <p:nvSpPr>
            <p:cNvPr id="18" name="Rectangle 17"/>
            <p:cNvSpPr/>
            <p:nvPr/>
          </p:nvSpPr>
          <p:spPr>
            <a:xfrm>
              <a:off x="568171" y="1493520"/>
              <a:ext cx="579909" cy="985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10640" y="1493520"/>
              <a:ext cx="579909" cy="985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96835" y="1493520"/>
              <a:ext cx="579909" cy="985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34617" y="1493520"/>
              <a:ext cx="579909" cy="985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26287" y="1493520"/>
              <a:ext cx="579909" cy="985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40620" y="1493520"/>
              <a:ext cx="579909" cy="985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4951" y="1493520"/>
              <a:ext cx="579909" cy="985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92733" y="1493520"/>
              <a:ext cx="579909" cy="985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68171" y="4145280"/>
            <a:ext cx="5604471" cy="477520"/>
            <a:chOff x="568171" y="1493520"/>
            <a:chExt cx="5604471" cy="985520"/>
          </a:xfrm>
          <a:solidFill>
            <a:srgbClr val="00B050"/>
          </a:solidFill>
        </p:grpSpPr>
        <p:sp>
          <p:nvSpPr>
            <p:cNvPr id="75" name="Rectangle 74"/>
            <p:cNvSpPr/>
            <p:nvPr/>
          </p:nvSpPr>
          <p:spPr>
            <a:xfrm>
              <a:off x="568171" y="1493520"/>
              <a:ext cx="579909" cy="9855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282504" y="1493520"/>
              <a:ext cx="579909" cy="9855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96835" y="1493520"/>
              <a:ext cx="579909" cy="9855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4617" y="1493520"/>
              <a:ext cx="579909" cy="9855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426287" y="1493520"/>
              <a:ext cx="579909" cy="9855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140620" y="1493520"/>
              <a:ext cx="579909" cy="9855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54951" y="1493520"/>
              <a:ext cx="579909" cy="9855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592733" y="1493520"/>
              <a:ext cx="579909" cy="9855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cxnSp>
        <p:nvCxnSpPr>
          <p:cNvPr id="3" name="Straight Arrow Connector 2"/>
          <p:cNvCxnSpPr>
            <a:stCxn id="21" idx="2"/>
            <a:endCxn id="21" idx="2"/>
          </p:cNvCxnSpPr>
          <p:nvPr/>
        </p:nvCxnSpPr>
        <p:spPr>
          <a:xfrm>
            <a:off x="3024572" y="197104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75487" y="2082800"/>
            <a:ext cx="0" cy="1950720"/>
          </a:xfrm>
          <a:prstGeom prst="straightConnector1">
            <a:avLst/>
          </a:prstGeom>
          <a:ln w="73025">
            <a:gradFill>
              <a:gsLst>
                <a:gs pos="0">
                  <a:srgbClr val="0070C0"/>
                </a:gs>
                <a:gs pos="100000">
                  <a:srgbClr val="00B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2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ptop Ram To Desktop Ram Spain, SAVE 38%, 50% O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79" y="3913596"/>
            <a:ext cx="48101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1" y="886622"/>
            <a:ext cx="5760617" cy="3960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152" t="11388" r="3805" b="10078"/>
          <a:stretch/>
        </p:blipFill>
        <p:spPr>
          <a:xfrm>
            <a:off x="6951979" y="886622"/>
            <a:ext cx="4709106" cy="267430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788159" y="1377756"/>
            <a:ext cx="2733040" cy="3231606"/>
            <a:chOff x="1788160" y="2451460"/>
            <a:chExt cx="2733040" cy="3231606"/>
          </a:xfrm>
        </p:grpSpPr>
        <p:sp>
          <p:nvSpPr>
            <p:cNvPr id="7" name="Rectangle 6"/>
            <p:cNvSpPr/>
            <p:nvPr/>
          </p:nvSpPr>
          <p:spPr>
            <a:xfrm>
              <a:off x="1788160" y="2451460"/>
              <a:ext cx="2733040" cy="2123440"/>
            </a:xfrm>
            <a:prstGeom prst="rect">
              <a:avLst/>
            </a:prstGeom>
            <a:noFill/>
            <a:ln w="857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8160" y="4847046"/>
              <a:ext cx="2733040" cy="836020"/>
            </a:xfrm>
            <a:prstGeom prst="rect">
              <a:avLst/>
            </a:prstGeom>
            <a:noFill/>
            <a:ln w="857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97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6790" y="633164"/>
            <a:ext cx="4736198" cy="4969248"/>
            <a:chOff x="586451" y="432197"/>
            <a:chExt cx="4736198" cy="496924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451" y="432197"/>
              <a:ext cx="2368099" cy="2484624"/>
            </a:xfrm>
            <a:prstGeom prst="rect">
              <a:avLst/>
            </a:prstGeom>
          </p:spPr>
        </p:pic>
        <p:pic>
          <p:nvPicPr>
            <p:cNvPr id="1476" name="Picture 14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4550" y="432197"/>
              <a:ext cx="2368099" cy="2484624"/>
            </a:xfrm>
            <a:prstGeom prst="rect">
              <a:avLst/>
            </a:prstGeom>
          </p:spPr>
        </p:pic>
        <p:pic>
          <p:nvPicPr>
            <p:cNvPr id="1477" name="Picture 14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451" y="2916821"/>
              <a:ext cx="2368099" cy="2484624"/>
            </a:xfrm>
            <a:prstGeom prst="rect">
              <a:avLst/>
            </a:prstGeom>
          </p:spPr>
        </p:pic>
        <p:pic>
          <p:nvPicPr>
            <p:cNvPr id="1478" name="Picture 14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4550" y="2916821"/>
              <a:ext cx="2368099" cy="2484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113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30" y="211524"/>
            <a:ext cx="1163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rebuchet MS" panose="020B0603020202020204" pitchFamily="34" charset="0"/>
              </a:rPr>
              <a:t>RAM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68844" y="803862"/>
            <a:ext cx="11537333" cy="11574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3159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444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29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014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299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584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869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51546" y="970961"/>
            <a:ext cx="725864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2139" y="1416642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1024 bytes = 1 Kilo Byte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57124" y="87164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8 bits = 1 byte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57774" y="1961635"/>
            <a:ext cx="325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1024 Kilo bytes = 1 Mega Byte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57774" y="2536900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1024 Mega bytes = 1 Giga Byte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98439" y="3152188"/>
            <a:ext cx="324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1024 Giga bytes = 1 Tera Byte</a:t>
            </a:r>
          </a:p>
        </p:txBody>
      </p:sp>
    </p:spTree>
    <p:extLst>
      <p:ext uri="{BB962C8B-B14F-4D97-AF65-F5344CB8AC3E}">
        <p14:creationId xmlns:p14="http://schemas.microsoft.com/office/powerpoint/2010/main" val="167329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4891</TotalTime>
  <Words>852</Words>
  <Application>Microsoft Office PowerPoint</Application>
  <PresentationFormat>Widescreen</PresentationFormat>
  <Paragraphs>375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Trebuchet MS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Ravi Kumar</dc:creator>
  <cp:lastModifiedBy>Ravi Kumar Bandapelli</cp:lastModifiedBy>
  <cp:revision>46</cp:revision>
  <dcterms:created xsi:type="dcterms:W3CDTF">2023-11-29T17:00:32Z</dcterms:created>
  <dcterms:modified xsi:type="dcterms:W3CDTF">2024-03-06T16:41:07Z</dcterms:modified>
</cp:coreProperties>
</file>