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3" r:id="rId1"/>
  </p:sldMasterIdLst>
  <p:notesMasterIdLst>
    <p:notesMasterId r:id="rId23"/>
  </p:notesMasterIdLst>
  <p:sldIdLst>
    <p:sldId id="303" r:id="rId2"/>
    <p:sldId id="258" r:id="rId3"/>
    <p:sldId id="259" r:id="rId4"/>
    <p:sldId id="300" r:id="rId5"/>
    <p:sldId id="317" r:id="rId6"/>
    <p:sldId id="307" r:id="rId7"/>
    <p:sldId id="301" r:id="rId8"/>
    <p:sldId id="302" r:id="rId9"/>
    <p:sldId id="318" r:id="rId10"/>
    <p:sldId id="304" r:id="rId11"/>
    <p:sldId id="305" r:id="rId12"/>
    <p:sldId id="312" r:id="rId13"/>
    <p:sldId id="313" r:id="rId14"/>
    <p:sldId id="314" r:id="rId15"/>
    <p:sldId id="315" r:id="rId16"/>
    <p:sldId id="311" r:id="rId17"/>
    <p:sldId id="310" r:id="rId18"/>
    <p:sldId id="309" r:id="rId19"/>
    <p:sldId id="316" r:id="rId20"/>
    <p:sldId id="306" r:id="rId21"/>
    <p:sldId id="29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1"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152" name="PlaceHolder 2"/>
          <p:cNvSpPr>
            <a:spLocks noGrp="1"/>
          </p:cNvSpPr>
          <p:nvPr>
            <p:ph type="hdr"/>
          </p:nvPr>
        </p:nvSpPr>
        <p:spPr>
          <a:xfrm>
            <a:off x="0" y="0"/>
            <a:ext cx="3372840" cy="502560"/>
          </a:xfrm>
          <a:prstGeom prst="rect">
            <a:avLst/>
          </a:prstGeom>
        </p:spPr>
        <p:txBody>
          <a:bodyPr wrap="none" lIns="0" tIns="0" rIns="0" bIns="0"/>
          <a:lstStyle/>
          <a:p>
            <a:r>
              <a:rPr lang="en-US"/>
              <a:t>&lt;header&gt;</a:t>
            </a:r>
            <a:endParaRPr/>
          </a:p>
        </p:txBody>
      </p:sp>
      <p:sp>
        <p:nvSpPr>
          <p:cNvPr id="153" name="PlaceHolder 3"/>
          <p:cNvSpPr>
            <a:spLocks noGrp="1"/>
          </p:cNvSpPr>
          <p:nvPr>
            <p:ph type="dt"/>
          </p:nvPr>
        </p:nvSpPr>
        <p:spPr>
          <a:xfrm>
            <a:off x="4399200" y="0"/>
            <a:ext cx="3372840" cy="502560"/>
          </a:xfrm>
          <a:prstGeom prst="rect">
            <a:avLst/>
          </a:prstGeom>
        </p:spPr>
        <p:txBody>
          <a:bodyPr wrap="none" lIns="0" tIns="0" rIns="0" bIns="0"/>
          <a:lstStyle/>
          <a:p>
            <a:pPr algn="r"/>
            <a:r>
              <a:rPr lang="en-US"/>
              <a:t>&lt;date/time&gt;</a:t>
            </a:r>
            <a:endParaRPr/>
          </a:p>
        </p:txBody>
      </p:sp>
      <p:sp>
        <p:nvSpPr>
          <p:cNvPr id="154" name="PlaceHolder 4"/>
          <p:cNvSpPr>
            <a:spLocks noGrp="1"/>
          </p:cNvSpPr>
          <p:nvPr>
            <p:ph type="ftr"/>
          </p:nvPr>
        </p:nvSpPr>
        <p:spPr>
          <a:xfrm>
            <a:off x="0" y="9555480"/>
            <a:ext cx="3372840" cy="502560"/>
          </a:xfrm>
          <a:prstGeom prst="rect">
            <a:avLst/>
          </a:prstGeom>
        </p:spPr>
        <p:txBody>
          <a:bodyPr wrap="none" lIns="0" tIns="0" rIns="0" bIns="0" anchor="b"/>
          <a:lstStyle/>
          <a:p>
            <a:r>
              <a:rPr lang="en-US"/>
              <a:t>&lt;footer&gt;</a:t>
            </a:r>
            <a:endParaRPr/>
          </a:p>
        </p:txBody>
      </p:sp>
      <p:sp>
        <p:nvSpPr>
          <p:cNvPr id="155"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6D9886D3-9653-4176-B975-DE5EA7C1A7D5}" type="slidenum">
              <a:rPr lang="en-US"/>
              <a:t>‹#›</a:t>
            </a:fld>
            <a:endParaRPr/>
          </a:p>
        </p:txBody>
      </p:sp>
    </p:spTree>
    <p:extLst>
      <p:ext uri="{BB962C8B-B14F-4D97-AF65-F5344CB8AC3E}">
        <p14:creationId xmlns:p14="http://schemas.microsoft.com/office/powerpoint/2010/main" val="420983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B61BEF0D-F0BB-DE4B-95CE-6DB70DBA9567}" type="datetimeFigureOut">
              <a:rPr lang="en-US" smtClean="0"/>
              <a:pPr/>
              <a:t>8/26/2023</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57F1E4F-1CFF-5643-939E-217C01CDF565}"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nSpc>
                <a:spcPct val="100000"/>
              </a:lnSpc>
            </a:pPr>
            <a:fld id="{1F7CE398-D6D9-4996-82E7-6761A67F9D6B}" type="slidenum">
              <a:rPr lang="en-US" sz="1400" smtClean="0">
                <a:solidFill>
                  <a:srgbClr val="000000"/>
                </a:solidFill>
                <a:latin typeface="Arial"/>
              </a:r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lnSpc>
                <a:spcPct val="100000"/>
              </a:lnSpc>
            </a:pPr>
            <a:fld id="{1F7CE398-D6D9-4996-82E7-6761A67F9D6B}" type="slidenum">
              <a:rPr lang="en-US" sz="1400" smtClean="0">
                <a:solidFill>
                  <a:srgbClr val="000000"/>
                </a:solidFill>
                <a:latin typeface="Arial"/>
              </a:r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lnSpc>
                <a:spcPct val="100000"/>
              </a:lnSpc>
            </a:pPr>
            <a:fld id="{1F7CE398-D6D9-4996-82E7-6761A67F9D6B}" type="slidenum">
              <a:rPr lang="en-US" sz="1400" smtClean="0">
                <a:solidFill>
                  <a:srgbClr val="000000"/>
                </a:solidFill>
                <a:latin typeface="Arial"/>
              </a:r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lnSpc>
                <a:spcPct val="100000"/>
              </a:lnSpc>
            </a:pPr>
            <a:fld id="{1F7CE398-D6D9-4996-82E7-6761A67F9D6B}" type="slidenum">
              <a:rPr lang="en-US" sz="1400" smtClean="0">
                <a:solidFill>
                  <a:srgbClr val="000000"/>
                </a:solidFill>
                <a:latin typeface="Arial"/>
              </a:r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nSpc>
                <a:spcPct val="100000"/>
              </a:lnSpc>
            </a:pPr>
            <a:fld id="{1F7CE398-D6D9-4996-82E7-6761A67F9D6B}" type="slidenum">
              <a:rPr lang="en-US" sz="1400" smtClean="0">
                <a:solidFill>
                  <a:srgbClr val="000000"/>
                </a:solidFill>
                <a:latin typeface="Arial"/>
              </a:r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nSpc>
                <a:spcPct val="100000"/>
              </a:lnSpc>
            </a:pPr>
            <a:fld id="{1F7CE398-D6D9-4996-82E7-6761A67F9D6B}" type="slidenum">
              <a:rPr lang="en-US" sz="1400" smtClean="0">
                <a:solidFill>
                  <a:srgbClr val="000000"/>
                </a:solidFill>
                <a:latin typeface="Arial"/>
              </a:r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8/26/2023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lnSpc>
                <a:spcPct val="100000"/>
              </a:lnSpc>
            </a:pPr>
            <a:fld id="{1F7CE398-D6D9-4996-82E7-6761A67F9D6B}" type="slidenum">
              <a:rPr lang="en-US" sz="1400" smtClean="0">
                <a:solidFill>
                  <a:srgbClr val="000000"/>
                </a:solidFill>
                <a:latin typeface="Arial"/>
              </a:r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lnSpc>
                <a:spcPct val="100000"/>
              </a:lnSpc>
            </a:pPr>
            <a:fld id="{1F7CE398-D6D9-4996-82E7-6761A67F9D6B}" type="slidenum">
              <a:rPr lang="en-US" sz="1400" smtClean="0">
                <a:solidFill>
                  <a:srgbClr val="000000"/>
                </a:solidFill>
                <a:latin typeface="Arial"/>
              </a:r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lnSpc>
                <a:spcPct val="100000"/>
              </a:lnSpc>
            </a:pPr>
            <a:fld id="{1F7CE398-D6D9-4996-82E7-6761A67F9D6B}" type="slidenum">
              <a:rPr lang="en-US" sz="1400" smtClean="0">
                <a:solidFill>
                  <a:srgbClr val="000000"/>
                </a:solidFill>
                <a:latin typeface="Arial"/>
              </a:r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nSpc>
                <a:spcPct val="100000"/>
              </a:lnSpc>
            </a:pPr>
            <a:fld id="{1F7CE398-D6D9-4996-82E7-6761A67F9D6B}" type="slidenum">
              <a:rPr lang="en-US" sz="1400" smtClean="0">
                <a:solidFill>
                  <a:srgbClr val="000000"/>
                </a:solidFill>
                <a:latin typeface="Arial"/>
              </a:r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000" dirty="0" smtClean="0"/>
              <a:t>Intelligent Traffic System for </a:t>
            </a:r>
            <a:r>
              <a:rPr lang="en-US" sz="3000" dirty="0"/>
              <a:t>Urban Condition using </a:t>
            </a:r>
            <a:r>
              <a:rPr lang="en-US" sz="3000" dirty="0" smtClean="0"/>
              <a:t>Real-time </a:t>
            </a:r>
            <a:r>
              <a:rPr lang="en-US" sz="3000" dirty="0"/>
              <a:t>Vehicle Tracking</a:t>
            </a:r>
          </a:p>
        </p:txBody>
      </p:sp>
    </p:spTree>
    <p:extLst>
      <p:ext uri="{BB962C8B-B14F-4D97-AF65-F5344CB8AC3E}">
        <p14:creationId xmlns:p14="http://schemas.microsoft.com/office/powerpoint/2010/main" val="1443252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935999" y="375949"/>
            <a:ext cx="6905673" cy="857105"/>
          </a:xfrm>
          <a:prstGeom prst="rect">
            <a:avLst/>
          </a:prstGeom>
        </p:spPr>
        <p:txBody>
          <a:bodyPr/>
          <a:lstStyle/>
          <a:p>
            <a:pPr>
              <a:lnSpc>
                <a:spcPct val="100000"/>
              </a:lnSpc>
            </a:pPr>
            <a:r>
              <a:rPr lang="en-US" sz="3200" b="1" dirty="0"/>
              <a:t>VEHICEL DETECTION</a:t>
            </a:r>
            <a:endParaRPr sz="32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2281238"/>
            <a:ext cx="825817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5837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14300" lvl="0" indent="0">
              <a:buNone/>
            </a:pPr>
            <a:r>
              <a:rPr lang="en-US" dirty="0"/>
              <a:t>Image acquisition is done by using an external </a:t>
            </a:r>
            <a:r>
              <a:rPr lang="en-US" dirty="0" smtClean="0"/>
              <a:t>Video.</a:t>
            </a:r>
            <a:endParaRPr lang="en-US" dirty="0"/>
          </a:p>
          <a:p>
            <a:pPr marL="114300" lvl="0" indent="0">
              <a:buNone/>
            </a:pPr>
            <a:r>
              <a:rPr lang="en-US" dirty="0"/>
              <a:t> In this project, the operating system used is LINUX which is an open source software that is prone to frequent changes. </a:t>
            </a:r>
          </a:p>
        </p:txBody>
      </p:sp>
      <p:sp>
        <p:nvSpPr>
          <p:cNvPr id="3" name="Title 2"/>
          <p:cNvSpPr>
            <a:spLocks noGrp="1"/>
          </p:cNvSpPr>
          <p:nvPr>
            <p:ph type="title"/>
          </p:nvPr>
        </p:nvSpPr>
        <p:spPr>
          <a:xfrm>
            <a:off x="315607" y="450272"/>
            <a:ext cx="8534400" cy="758952"/>
          </a:xfrm>
        </p:spPr>
        <p:txBody>
          <a:bodyPr>
            <a:normAutofit/>
          </a:bodyPr>
          <a:lstStyle/>
          <a:p>
            <a:r>
              <a:rPr lang="en-US" dirty="0"/>
              <a:t>Image Acquisition Module</a:t>
            </a:r>
          </a:p>
        </p:txBody>
      </p:sp>
    </p:spTree>
    <p:extLst>
      <p:ext uri="{BB962C8B-B14F-4D97-AF65-F5344CB8AC3E}">
        <p14:creationId xmlns:p14="http://schemas.microsoft.com/office/powerpoint/2010/main" val="3936214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Preprocessing Module</a:t>
            </a:r>
          </a:p>
        </p:txBody>
      </p:sp>
      <p:sp>
        <p:nvSpPr>
          <p:cNvPr id="3" name="Content Placeholder 2"/>
          <p:cNvSpPr>
            <a:spLocks noGrp="1"/>
          </p:cNvSpPr>
          <p:nvPr>
            <p:ph sz="quarter" idx="1"/>
          </p:nvPr>
        </p:nvSpPr>
        <p:spPr/>
        <p:txBody>
          <a:bodyPr/>
          <a:lstStyle/>
          <a:p>
            <a:r>
              <a:rPr lang="en-US" dirty="0"/>
              <a:t>Image preprocessing functions are imported from Python OPEN CV libraries and is included in final python program .</a:t>
            </a:r>
          </a:p>
          <a:p>
            <a:r>
              <a:rPr lang="en-US" dirty="0"/>
              <a:t>This will automatically process the image when the program is invoked.</a:t>
            </a:r>
          </a:p>
        </p:txBody>
      </p:sp>
    </p:spTree>
    <p:extLst>
      <p:ext uri="{BB962C8B-B14F-4D97-AF65-F5344CB8AC3E}">
        <p14:creationId xmlns:p14="http://schemas.microsoft.com/office/powerpoint/2010/main" val="571254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Detection Module</a:t>
            </a:r>
          </a:p>
        </p:txBody>
      </p:sp>
      <p:sp>
        <p:nvSpPr>
          <p:cNvPr id="3" name="Content Placeholder 2"/>
          <p:cNvSpPr>
            <a:spLocks noGrp="1"/>
          </p:cNvSpPr>
          <p:nvPr>
            <p:ph sz="quarter" idx="1"/>
          </p:nvPr>
        </p:nvSpPr>
        <p:spPr/>
        <p:txBody>
          <a:bodyPr/>
          <a:lstStyle/>
          <a:p>
            <a:r>
              <a:rPr lang="en-US" dirty="0"/>
              <a:t>Among the key features of an image i.e. edges, lines, and points, we have used edge in our present work.</a:t>
            </a:r>
          </a:p>
          <a:p>
            <a:r>
              <a:rPr lang="en-US" dirty="0"/>
              <a:t>Here we are using object detection method for image matching.</a:t>
            </a:r>
          </a:p>
          <a:p>
            <a:r>
              <a:rPr lang="en-US" dirty="0"/>
              <a:t> Object detection methods locate the pixels in the image that correspond to the shape of the objects seen in the image.</a:t>
            </a:r>
          </a:p>
          <a:p>
            <a:r>
              <a:rPr lang="en-US" dirty="0"/>
              <a:t>The result is a binary image with the detected Object.</a:t>
            </a:r>
          </a:p>
        </p:txBody>
      </p:sp>
    </p:spTree>
    <p:extLst>
      <p:ext uri="{BB962C8B-B14F-4D97-AF65-F5344CB8AC3E}">
        <p14:creationId xmlns:p14="http://schemas.microsoft.com/office/powerpoint/2010/main" val="486975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Vehicle Count Module</a:t>
            </a:r>
          </a:p>
        </p:txBody>
      </p:sp>
      <p:sp>
        <p:nvSpPr>
          <p:cNvPr id="3" name="Content Placeholder 2"/>
          <p:cNvSpPr>
            <a:spLocks noGrp="1"/>
          </p:cNvSpPr>
          <p:nvPr>
            <p:ph sz="quarter" idx="1"/>
          </p:nvPr>
        </p:nvSpPr>
        <p:spPr/>
        <p:txBody>
          <a:bodyPr/>
          <a:lstStyle/>
          <a:p>
            <a:pPr algn="just"/>
            <a:r>
              <a:rPr lang="en-US" dirty="0"/>
              <a:t>Vehicle Count Initially reference image of an empty road is stored in memory. </a:t>
            </a:r>
          </a:p>
          <a:p>
            <a:pPr algn="just"/>
            <a:r>
              <a:rPr lang="en-US" dirty="0"/>
              <a:t>The captured images at the four lanes are then compared with the reference image to determine the vehicle density using Object Detection Module.</a:t>
            </a:r>
          </a:p>
        </p:txBody>
      </p:sp>
    </p:spTree>
    <p:extLst>
      <p:ext uri="{BB962C8B-B14F-4D97-AF65-F5344CB8AC3E}">
        <p14:creationId xmlns:p14="http://schemas.microsoft.com/office/powerpoint/2010/main" val="3126348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 Control Module</a:t>
            </a:r>
          </a:p>
        </p:txBody>
      </p:sp>
      <p:sp>
        <p:nvSpPr>
          <p:cNvPr id="3" name="Content Placeholder 2"/>
          <p:cNvSpPr>
            <a:spLocks noGrp="1"/>
          </p:cNvSpPr>
          <p:nvPr>
            <p:ph sz="quarter" idx="1"/>
          </p:nvPr>
        </p:nvSpPr>
        <p:spPr/>
        <p:txBody>
          <a:bodyPr/>
          <a:lstStyle/>
          <a:p>
            <a:pPr algn="just"/>
            <a:r>
              <a:rPr lang="en-US" dirty="0"/>
              <a:t>After vehicle detection procedure both reference and real time images are matched and traffic lights can be controlled based on percentage of matching. </a:t>
            </a:r>
          </a:p>
          <a:p>
            <a:pPr algn="just"/>
            <a:r>
              <a:rPr lang="en-US" dirty="0"/>
              <a:t>If the matching is between 0 to 10% - green light is ON for 90 seconds. </a:t>
            </a:r>
          </a:p>
          <a:p>
            <a:pPr algn="just"/>
            <a:r>
              <a:rPr lang="en-US" dirty="0"/>
              <a:t>If the matching is between 10 to 50% - green light is ON for 60 seconds. If the matching is between 50 to 70% - green light is ON for 30seconds. </a:t>
            </a:r>
          </a:p>
          <a:p>
            <a:pPr algn="just"/>
            <a:r>
              <a:rPr lang="en-US" dirty="0"/>
              <a:t>If RF Signal Received from Ambulance it will Open the Green Signal Always for Ambulance Passing.</a:t>
            </a:r>
          </a:p>
        </p:txBody>
      </p:sp>
    </p:spTree>
    <p:extLst>
      <p:ext uri="{BB962C8B-B14F-4D97-AF65-F5344CB8AC3E}">
        <p14:creationId xmlns:p14="http://schemas.microsoft.com/office/powerpoint/2010/main" val="508507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14300" lvl="0" indent="0">
              <a:buNone/>
            </a:pPr>
            <a:r>
              <a:rPr lang="en-IN" b="1" dirty="0"/>
              <a:t>HARDWARE REQUIREMENTS</a:t>
            </a:r>
          </a:p>
          <a:p>
            <a:pPr lvl="0"/>
            <a:r>
              <a:rPr lang="en-GB" dirty="0"/>
              <a:t>System			: 	Pentium Dual Core.</a:t>
            </a:r>
            <a:endParaRPr lang="en-US" dirty="0"/>
          </a:p>
          <a:p>
            <a:pPr lvl="0"/>
            <a:r>
              <a:rPr lang="en-GB" dirty="0"/>
              <a:t>Hard Disk 		: 	120 GB.</a:t>
            </a:r>
            <a:endParaRPr lang="en-US" dirty="0"/>
          </a:p>
          <a:p>
            <a:pPr lvl="0"/>
            <a:r>
              <a:rPr lang="en-GB" dirty="0"/>
              <a:t>Monitor			: 	15’’ LED</a:t>
            </a:r>
            <a:endParaRPr lang="en-US" dirty="0"/>
          </a:p>
          <a:p>
            <a:pPr lvl="0"/>
            <a:r>
              <a:rPr lang="en-GB" dirty="0"/>
              <a:t>Input Devices		: 	Keyboard, Mouse</a:t>
            </a:r>
            <a:endParaRPr lang="en-US" dirty="0"/>
          </a:p>
          <a:p>
            <a:pPr lvl="0"/>
            <a:r>
              <a:rPr lang="en-GB" dirty="0"/>
              <a:t>Ram			:	4 GB</a:t>
            </a:r>
            <a:endParaRPr lang="en-IN" dirty="0"/>
          </a:p>
          <a:p>
            <a:pPr marL="114300" indent="0">
              <a:buNone/>
            </a:pPr>
            <a:r>
              <a:rPr lang="en-IN" b="1" dirty="0"/>
              <a:t>SOFTWARE REQUIREMENTS:</a:t>
            </a:r>
            <a:endParaRPr lang="en-US" dirty="0"/>
          </a:p>
          <a:p>
            <a:pPr lvl="0"/>
            <a:r>
              <a:rPr lang="en-IN" dirty="0"/>
              <a:t>PYTHON LANGUAGE </a:t>
            </a:r>
            <a:endParaRPr lang="en-IN" dirty="0" smtClean="0"/>
          </a:p>
          <a:p>
            <a:pPr lvl="0"/>
            <a:r>
              <a:rPr lang="en-IN" dirty="0" smtClean="0"/>
              <a:t>ANACONDA </a:t>
            </a:r>
            <a:r>
              <a:rPr lang="en-IN" dirty="0"/>
              <a:t>IDE</a:t>
            </a:r>
            <a:endParaRPr lang="en-US" dirty="0"/>
          </a:p>
          <a:p>
            <a:pPr marL="114300" lvl="0" indent="0">
              <a:buNone/>
            </a:pPr>
            <a:endParaRPr lang="en-US" dirty="0"/>
          </a:p>
        </p:txBody>
      </p:sp>
      <p:sp>
        <p:nvSpPr>
          <p:cNvPr id="3" name="Title 2"/>
          <p:cNvSpPr>
            <a:spLocks noGrp="1"/>
          </p:cNvSpPr>
          <p:nvPr>
            <p:ph type="title"/>
          </p:nvPr>
        </p:nvSpPr>
        <p:spPr>
          <a:xfrm>
            <a:off x="315607" y="450272"/>
            <a:ext cx="8534400" cy="758952"/>
          </a:xfrm>
        </p:spPr>
        <p:txBody>
          <a:bodyPr>
            <a:normAutofit fontScale="90000"/>
          </a:bodyPr>
          <a:lstStyle/>
          <a:p>
            <a:r>
              <a:rPr lang="en-US" dirty="0"/>
              <a:t>Hardware Software Specification</a:t>
            </a:r>
            <a:br>
              <a:rPr lang="en-US" dirty="0"/>
            </a:br>
            <a:endParaRPr lang="en-US" dirty="0"/>
          </a:p>
        </p:txBody>
      </p:sp>
    </p:spTree>
    <p:extLst>
      <p:ext uri="{BB962C8B-B14F-4D97-AF65-F5344CB8AC3E}">
        <p14:creationId xmlns:p14="http://schemas.microsoft.com/office/powerpoint/2010/main" val="997054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sz="quarter" idx="1"/>
          </p:nvPr>
        </p:nvSpPr>
        <p:spPr/>
        <p:txBody>
          <a:bodyPr>
            <a:normAutofit fontScale="92500" lnSpcReduction="10000"/>
          </a:bodyPr>
          <a:lstStyle/>
          <a:p>
            <a:pPr lvl="0" algn="just">
              <a:lnSpc>
                <a:spcPct val="170000"/>
              </a:lnSpc>
            </a:pPr>
            <a:r>
              <a:rPr lang="en-US" dirty="0" smtClean="0"/>
              <a:t>The process is in real time so in can able to detect from the video stream from live Camera.</a:t>
            </a:r>
          </a:p>
          <a:p>
            <a:pPr lvl="0" algn="just">
              <a:lnSpc>
                <a:spcPct val="170000"/>
              </a:lnSpc>
            </a:pPr>
            <a:r>
              <a:rPr lang="en-US" dirty="0" smtClean="0"/>
              <a:t>The implementation of this approach runs at 30-40 frames per second, so that it can detect the vehicle very quickly.</a:t>
            </a:r>
          </a:p>
          <a:p>
            <a:pPr lvl="0" algn="just">
              <a:lnSpc>
                <a:spcPct val="170000"/>
              </a:lnSpc>
            </a:pPr>
            <a:r>
              <a:rPr lang="en-US" dirty="0" smtClean="0"/>
              <a:t>It uses low power processor with 2.4 GHz by using that we can able to achieve low power operation.</a:t>
            </a:r>
          </a:p>
          <a:p>
            <a:endParaRPr lang="en-US" dirty="0"/>
          </a:p>
        </p:txBody>
      </p:sp>
    </p:spTree>
    <p:extLst>
      <p:ext uri="{BB962C8B-B14F-4D97-AF65-F5344CB8AC3E}">
        <p14:creationId xmlns:p14="http://schemas.microsoft.com/office/powerpoint/2010/main" val="3504796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CONCLUTION</a:t>
            </a:r>
          </a:p>
        </p:txBody>
      </p:sp>
      <p:sp>
        <p:nvSpPr>
          <p:cNvPr id="3" name="Content Placeholder 2"/>
          <p:cNvSpPr>
            <a:spLocks noGrp="1"/>
          </p:cNvSpPr>
          <p:nvPr>
            <p:ph sz="quarter" idx="1"/>
          </p:nvPr>
        </p:nvSpPr>
        <p:spPr/>
        <p:txBody>
          <a:bodyPr>
            <a:normAutofit/>
          </a:bodyPr>
          <a:lstStyle/>
          <a:p>
            <a:pPr algn="just"/>
            <a:r>
              <a:rPr lang="en-US" dirty="0"/>
              <a:t>This project tries to introduce a new method for traffic Estimation based on vehicle density, which is found to be very efficient method. </a:t>
            </a:r>
          </a:p>
          <a:p>
            <a:pPr algn="just"/>
            <a:r>
              <a:rPr lang="en-US" dirty="0"/>
              <a:t>As opposed to digital image processing using bulky computers, this method use AI module, a microcomputer for image processing which greatly reduces the space and processing time. </a:t>
            </a:r>
          </a:p>
          <a:p>
            <a:pPr algn="just"/>
            <a:r>
              <a:rPr lang="en-US" dirty="0"/>
              <a:t>To determine traffic density different object detection techniques can be used.</a:t>
            </a:r>
            <a:endParaRPr lang="en-US" dirty="0"/>
          </a:p>
        </p:txBody>
      </p:sp>
    </p:spTree>
    <p:extLst>
      <p:ext uri="{BB962C8B-B14F-4D97-AF65-F5344CB8AC3E}">
        <p14:creationId xmlns:p14="http://schemas.microsoft.com/office/powerpoint/2010/main" val="918413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a:t>
            </a:r>
          </a:p>
        </p:txBody>
      </p:sp>
      <p:sp>
        <p:nvSpPr>
          <p:cNvPr id="3" name="Content Placeholder 2"/>
          <p:cNvSpPr>
            <a:spLocks noGrp="1"/>
          </p:cNvSpPr>
          <p:nvPr>
            <p:ph sz="quarter" idx="1"/>
          </p:nvPr>
        </p:nvSpPr>
        <p:spPr/>
        <p:txBody>
          <a:bodyPr/>
          <a:lstStyle/>
          <a:p>
            <a:pPr algn="just"/>
            <a:r>
              <a:rPr lang="en-US" dirty="0"/>
              <a:t>Higher versions of raspberry pi can be used for reducing the processing time </a:t>
            </a:r>
          </a:p>
          <a:p>
            <a:pPr algn="just"/>
            <a:r>
              <a:rPr lang="en-US" dirty="0"/>
              <a:t>Timer system can also be incorporated </a:t>
            </a:r>
          </a:p>
          <a:p>
            <a:pPr algn="just"/>
            <a:r>
              <a:rPr lang="en-US" dirty="0"/>
              <a:t>While determining vehicle density if the number of vehicles on any particular side is always less, then each time the lane will be neglected and the waiting time of vehicle on that particular lane will be high. </a:t>
            </a:r>
          </a:p>
          <a:p>
            <a:pPr algn="just"/>
            <a:r>
              <a:rPr lang="en-US" dirty="0"/>
              <a:t>For future expansion this has to be considered.</a:t>
            </a:r>
          </a:p>
        </p:txBody>
      </p:sp>
    </p:spTree>
    <p:extLst>
      <p:ext uri="{BB962C8B-B14F-4D97-AF65-F5344CB8AC3E}">
        <p14:creationId xmlns:p14="http://schemas.microsoft.com/office/powerpoint/2010/main" val="1563249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457200" y="274680"/>
            <a:ext cx="8228880" cy="1142280"/>
          </a:xfrm>
          <a:prstGeom prst="rect">
            <a:avLst/>
          </a:prstGeom>
        </p:spPr>
        <p:txBody>
          <a:bodyPr lIns="90000" tIns="45000" rIns="90000" bIns="45000" anchor="ctr"/>
          <a:lstStyle/>
          <a:p>
            <a:r>
              <a:rPr lang="en-US" sz="3600" b="1">
                <a:solidFill>
                  <a:srgbClr val="000000"/>
                </a:solidFill>
                <a:latin typeface="Arial"/>
              </a:rPr>
              <a:t>Abstract</a:t>
            </a:r>
            <a:endParaRPr/>
          </a:p>
          <a:p>
            <a:pPr>
              <a:lnSpc>
                <a:spcPct val="100000"/>
              </a:lnSpc>
            </a:pPr>
            <a:r>
              <a:rPr lang="en-US" sz="3600" b="1">
                <a:solidFill>
                  <a:srgbClr val="000000"/>
                </a:solidFill>
                <a:latin typeface="Arial"/>
              </a:rPr>
              <a:t>	</a:t>
            </a:r>
            <a:endParaRPr/>
          </a:p>
        </p:txBody>
      </p:sp>
      <p:sp>
        <p:nvSpPr>
          <p:cNvPr id="164" name="CustomShape 2"/>
          <p:cNvSpPr/>
          <p:nvPr/>
        </p:nvSpPr>
        <p:spPr>
          <a:xfrm>
            <a:off x="359279" y="1246909"/>
            <a:ext cx="8326801" cy="4752109"/>
          </a:xfrm>
          <a:prstGeom prst="rect">
            <a:avLst/>
          </a:prstGeom>
        </p:spPr>
        <p:txBody>
          <a:bodyPr lIns="90000" tIns="45000" rIns="90000" bIns="45000"/>
          <a:lstStyle/>
          <a:p>
            <a:pPr marL="285750" indent="-285750" algn="just">
              <a:lnSpc>
                <a:spcPct val="150000"/>
              </a:lnSpc>
              <a:buFont typeface="Arial" panose="020B0604020202020204" pitchFamily="34" charset="0"/>
              <a:buChar char="•"/>
            </a:pPr>
            <a:r>
              <a:rPr lang="en-US" dirty="0"/>
              <a:t>Congestion in traffic is a serious issue. </a:t>
            </a:r>
          </a:p>
          <a:p>
            <a:pPr marL="285750" indent="-285750" algn="just">
              <a:lnSpc>
                <a:spcPct val="150000"/>
              </a:lnSpc>
              <a:buFont typeface="Arial" panose="020B0604020202020204" pitchFamily="34" charset="0"/>
              <a:buChar char="•"/>
            </a:pPr>
            <a:r>
              <a:rPr lang="en-US" dirty="0"/>
              <a:t>In existing system signal timings are fixed and they are independent of traffic density, Large red light delays leads to traffic congestion. </a:t>
            </a:r>
          </a:p>
          <a:p>
            <a:pPr marL="285750" indent="-285750" algn="just">
              <a:lnSpc>
                <a:spcPct val="150000"/>
              </a:lnSpc>
              <a:buFont typeface="Arial" panose="020B0604020202020204" pitchFamily="34" charset="0"/>
              <a:buChar char="•"/>
            </a:pPr>
            <a:r>
              <a:rPr lang="en-US" dirty="0"/>
              <a:t>In this project, Video based traffic estimation system is implemented in which signal timings are updated based on the vehicle counting. </a:t>
            </a:r>
          </a:p>
          <a:p>
            <a:pPr marL="285750" indent="-285750" algn="just">
              <a:lnSpc>
                <a:spcPct val="150000"/>
              </a:lnSpc>
              <a:buFont typeface="Arial" panose="020B0604020202020204" pitchFamily="34" charset="0"/>
              <a:buChar char="•"/>
            </a:pPr>
            <a:r>
              <a:rPr lang="en-US" dirty="0"/>
              <a:t>This system consists of Deep Learning module it detect the vehicle count of the current system and sends to the traffic signal. </a:t>
            </a:r>
          </a:p>
          <a:p>
            <a:pPr marL="285750" indent="-285750" algn="just">
              <a:lnSpc>
                <a:spcPct val="150000"/>
              </a:lnSpc>
              <a:buFont typeface="Arial" panose="020B0604020202020204" pitchFamily="34" charset="0"/>
              <a:buChar char="•"/>
            </a:pPr>
            <a:r>
              <a:rPr lang="en-US" dirty="0"/>
              <a:t>Based on traffic density of Vehicle System will Predict the  Traffic Congestion.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sz="quarter" idx="1"/>
          </p:nvPr>
        </p:nvSpPr>
        <p:spPr/>
        <p:txBody>
          <a:bodyPr>
            <a:normAutofit fontScale="70000" lnSpcReduction="20000"/>
          </a:bodyPr>
          <a:lstStyle/>
          <a:p>
            <a:pPr algn="just"/>
            <a:r>
              <a:rPr lang="en-US" dirty="0"/>
              <a:t>[1] </a:t>
            </a:r>
            <a:r>
              <a:rPr lang="en-US" dirty="0" err="1"/>
              <a:t>Sk</a:t>
            </a:r>
            <a:r>
              <a:rPr lang="en-US" dirty="0"/>
              <a:t> </a:t>
            </a:r>
            <a:r>
              <a:rPr lang="en-US" dirty="0" err="1"/>
              <a:t>Riyazhussain</a:t>
            </a:r>
            <a:r>
              <a:rPr lang="en-US" dirty="0"/>
              <a:t>, </a:t>
            </a:r>
            <a:r>
              <a:rPr lang="en-US" dirty="0" err="1"/>
              <a:t>Riyazhussain</a:t>
            </a:r>
            <a:r>
              <a:rPr lang="en-US" dirty="0"/>
              <a:t>, C.R.S. </a:t>
            </a:r>
            <a:r>
              <a:rPr lang="en-US" dirty="0" err="1"/>
              <a:t>Lokesh</a:t>
            </a:r>
            <a:r>
              <a:rPr lang="en-US" dirty="0"/>
              <a:t>, </a:t>
            </a:r>
            <a:r>
              <a:rPr lang="en-US" dirty="0" err="1"/>
              <a:t>P.Vamsikrishna</a:t>
            </a:r>
            <a:r>
              <a:rPr lang="en-US" dirty="0"/>
              <a:t>, </a:t>
            </a:r>
            <a:r>
              <a:rPr lang="en-US" dirty="0" err="1"/>
              <a:t>Goli</a:t>
            </a:r>
            <a:r>
              <a:rPr lang="en-US" dirty="0"/>
              <a:t> Rohan, “Raspberry Pi Controlled Traffic Density Monitoring System”, IEEE </a:t>
            </a:r>
            <a:r>
              <a:rPr lang="en-US" dirty="0" err="1"/>
              <a:t>WiSPNET</a:t>
            </a:r>
            <a:r>
              <a:rPr lang="en-US" dirty="0"/>
              <a:t>, 2016.</a:t>
            </a:r>
          </a:p>
          <a:p>
            <a:pPr algn="just"/>
            <a:r>
              <a:rPr lang="en-US" dirty="0"/>
              <a:t> [2] M. </a:t>
            </a:r>
            <a:r>
              <a:rPr lang="en-US" dirty="0" err="1"/>
              <a:t>Vidhyia</a:t>
            </a:r>
            <a:r>
              <a:rPr lang="en-US" dirty="0"/>
              <a:t>, S. </a:t>
            </a:r>
            <a:r>
              <a:rPr lang="en-US" dirty="0" err="1"/>
              <a:t>Elayaraja</a:t>
            </a:r>
            <a:r>
              <a:rPr lang="en-US" dirty="0"/>
              <a:t>, </a:t>
            </a:r>
            <a:r>
              <a:rPr lang="en-US" dirty="0" err="1"/>
              <a:t>M.Anitha</a:t>
            </a:r>
            <a:r>
              <a:rPr lang="en-US" dirty="0"/>
              <a:t>, 4M.Divya and S. </a:t>
            </a:r>
            <a:r>
              <a:rPr lang="en-US" dirty="0" err="1"/>
              <a:t>Divya</a:t>
            </a:r>
            <a:r>
              <a:rPr lang="en-US" dirty="0"/>
              <a:t> </a:t>
            </a:r>
            <a:r>
              <a:rPr lang="en-US" dirty="0" err="1"/>
              <a:t>Barathi</a:t>
            </a:r>
            <a:r>
              <a:rPr lang="en-US" dirty="0"/>
              <a:t>,“Traffic Light Control System Using Raspberry-PI”, Asian Journal of Electrical Sciences, ISSN: 2249 - 6297 Vol. 5 No. 1, 2016, pp.8-12. </a:t>
            </a:r>
          </a:p>
          <a:p>
            <a:pPr algn="just"/>
            <a:r>
              <a:rPr lang="en-US" dirty="0"/>
              <a:t>[3] Sony Francis, Prof. </a:t>
            </a:r>
            <a:r>
              <a:rPr lang="en-US" dirty="0" err="1"/>
              <a:t>Sunitha</a:t>
            </a:r>
            <a:r>
              <a:rPr lang="en-US" dirty="0"/>
              <a:t> </a:t>
            </a:r>
            <a:r>
              <a:rPr lang="en-US" dirty="0" err="1"/>
              <a:t>Beevi</a:t>
            </a:r>
            <a:r>
              <a:rPr lang="en-US" dirty="0"/>
              <a:t> K ,“Intelligent Traffic Control using Raspberry PI”, International Journal of Electronics, Electrical </a:t>
            </a:r>
            <a:r>
              <a:rPr lang="en-US" dirty="0" err="1"/>
              <a:t>andComputational</a:t>
            </a:r>
            <a:r>
              <a:rPr lang="en-US" dirty="0"/>
              <a:t> System, IJEECS, ISSN 2348-117X, Volume 5, Issue 6, June 2016. </a:t>
            </a:r>
          </a:p>
          <a:p>
            <a:pPr algn="just"/>
            <a:r>
              <a:rPr lang="en-US" dirty="0"/>
              <a:t>[4] K. </a:t>
            </a:r>
            <a:r>
              <a:rPr lang="en-US" dirty="0" err="1"/>
              <a:t>Vidhya</a:t>
            </a:r>
            <a:r>
              <a:rPr lang="en-US" dirty="0"/>
              <a:t>, A. </a:t>
            </a:r>
            <a:r>
              <a:rPr lang="en-US" dirty="0" err="1"/>
              <a:t>Bazila</a:t>
            </a:r>
            <a:r>
              <a:rPr lang="en-US" dirty="0"/>
              <a:t> </a:t>
            </a:r>
            <a:r>
              <a:rPr lang="en-US" dirty="0" err="1"/>
              <a:t>Banu</a:t>
            </a:r>
            <a:r>
              <a:rPr lang="en-US" dirty="0"/>
              <a:t>, “Density Based Traffic Signal System”, International Journal of Innovative Research in </a:t>
            </a:r>
            <a:r>
              <a:rPr lang="en-US" dirty="0" err="1"/>
              <a:t>Science,Engineering</a:t>
            </a:r>
            <a:r>
              <a:rPr lang="en-US" dirty="0"/>
              <a:t> and Technology, Volume 3, Special Issue 3, March 2014</a:t>
            </a:r>
          </a:p>
          <a:p>
            <a:pPr algn="just"/>
            <a:r>
              <a:rPr lang="en-US" dirty="0"/>
              <a:t> [5] Roxanne </a:t>
            </a:r>
            <a:r>
              <a:rPr lang="en-US" dirty="0" err="1"/>
              <a:t>Hawi</a:t>
            </a:r>
            <a:r>
              <a:rPr lang="en-US" dirty="0"/>
              <a:t>, George </a:t>
            </a:r>
            <a:r>
              <a:rPr lang="en-US" dirty="0" err="1"/>
              <a:t>Okeyo</a:t>
            </a:r>
            <a:r>
              <a:rPr lang="en-US" dirty="0"/>
              <a:t>, Michael </a:t>
            </a:r>
            <a:r>
              <a:rPr lang="en-US" dirty="0" err="1"/>
              <a:t>Kimwele</a:t>
            </a:r>
            <a:r>
              <a:rPr lang="en-US" dirty="0"/>
              <a:t>, “Techniques for Smart Traffic Control: An In-depth Review”, International Journal of Computer Applications Technology and Research, Volume 4– Issue 7, 566 - 573, 2015, ISSN: 2319–8656.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208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1135800" y="1156680"/>
            <a:ext cx="5958000" cy="1310400"/>
          </a:xfrm>
          <a:prstGeom prst="rect">
            <a:avLst/>
          </a:prstGeom>
        </p:spPr>
        <p:txBody>
          <a:bodyPr wrap="none" lIns="90000" tIns="45000" rIns="90000" bIns="45000"/>
          <a:lstStyle/>
          <a:p>
            <a:pPr algn="ctr">
              <a:lnSpc>
                <a:spcPct val="100000"/>
              </a:lnSpc>
            </a:pPr>
            <a:r>
              <a:rPr lang="en-US" sz="8000" b="1">
                <a:solidFill>
                  <a:srgbClr val="000000"/>
                </a:solidFill>
                <a:latin typeface="Arial"/>
              </a:rPr>
              <a:t>Thank You!!</a:t>
            </a:r>
            <a:endParaRPr/>
          </a:p>
        </p:txBody>
      </p:sp>
      <p:sp>
        <p:nvSpPr>
          <p:cNvPr id="232" name="CustomShape 2"/>
          <p:cNvSpPr/>
          <p:nvPr/>
        </p:nvSpPr>
        <p:spPr>
          <a:xfrm>
            <a:off x="1907640" y="3490920"/>
            <a:ext cx="4984200" cy="914400"/>
          </a:xfrm>
          <a:prstGeom prst="rect">
            <a:avLst/>
          </a:prstGeom>
        </p:spPr>
        <p:txBody>
          <a:bodyPr wrap="none" lIns="90000" tIns="45000" rIns="90000" bIns="45000"/>
          <a:lstStyle/>
          <a:p>
            <a:pPr algn="ctr">
              <a:lnSpc>
                <a:spcPct val="100000"/>
              </a:lnSpc>
            </a:pPr>
            <a:r>
              <a:rPr lang="en-US" sz="5400" b="1">
                <a:solidFill>
                  <a:srgbClr val="000000"/>
                </a:solidFill>
                <a:latin typeface="Arial"/>
              </a:rPr>
              <a:t>Questions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457200" y="274680"/>
            <a:ext cx="8228880" cy="1142280"/>
          </a:xfrm>
          <a:prstGeom prst="rect">
            <a:avLst/>
          </a:prstGeom>
        </p:spPr>
        <p:txBody>
          <a:bodyPr lIns="90000" tIns="45000" rIns="90000" bIns="45000" anchor="ctr"/>
          <a:lstStyle/>
          <a:p>
            <a:pPr>
              <a:lnSpc>
                <a:spcPct val="100000"/>
              </a:lnSpc>
            </a:pPr>
            <a:r>
              <a:rPr lang="en-US" sz="3600" b="1">
                <a:solidFill>
                  <a:srgbClr val="000000"/>
                </a:solidFill>
                <a:latin typeface="Arial"/>
              </a:rPr>
              <a:t>Objectives</a:t>
            </a:r>
            <a:endParaRPr/>
          </a:p>
        </p:txBody>
      </p:sp>
      <p:sp>
        <p:nvSpPr>
          <p:cNvPr id="166" name="CustomShape 2"/>
          <p:cNvSpPr/>
          <p:nvPr/>
        </p:nvSpPr>
        <p:spPr>
          <a:xfrm>
            <a:off x="457199" y="1600200"/>
            <a:ext cx="8049491" cy="4517280"/>
          </a:xfrm>
          <a:prstGeom prst="rect">
            <a:avLst/>
          </a:prstGeom>
        </p:spPr>
        <p:txBody>
          <a:bodyPr lIns="90000" tIns="45000" rIns="90000" bIns="45000"/>
          <a:lstStyle/>
          <a:p>
            <a:pPr algn="just">
              <a:lnSpc>
                <a:spcPct val="100000"/>
              </a:lnSpc>
              <a:buFont typeface="Wingdings" charset="2"/>
              <a:buChar char=""/>
            </a:pPr>
            <a:r>
              <a:rPr lang="en-US" sz="2800" dirty="0">
                <a:solidFill>
                  <a:srgbClr val="000000"/>
                </a:solidFill>
                <a:latin typeface="Times New Roman" panose="02020603050405020304" pitchFamily="18" charset="0"/>
                <a:ea typeface="Tahoma"/>
                <a:cs typeface="Times New Roman" panose="02020603050405020304" pitchFamily="18" charset="0"/>
              </a:rPr>
              <a:t>Eliminate of frequent traffic disconnect of  Road network.</a:t>
            </a:r>
            <a:endParaRPr dirty="0">
              <a:latin typeface="Times New Roman" panose="02020603050405020304" pitchFamily="18" charset="0"/>
              <a:cs typeface="Times New Roman" panose="02020603050405020304" pitchFamily="18" charset="0"/>
            </a:endParaRPr>
          </a:p>
          <a:p>
            <a:pPr algn="just">
              <a:lnSpc>
                <a:spcPct val="100000"/>
              </a:lnSpc>
              <a:buFont typeface="Wingdings" charset="2"/>
              <a:buChar char=""/>
            </a:pPr>
            <a:r>
              <a:rPr lang="en-US" sz="2800" dirty="0">
                <a:solidFill>
                  <a:srgbClr val="000000"/>
                </a:solidFill>
                <a:latin typeface="Times New Roman" panose="02020603050405020304" pitchFamily="18" charset="0"/>
                <a:ea typeface="Tahoma"/>
                <a:cs typeface="Times New Roman" panose="02020603050405020304" pitchFamily="18" charset="0"/>
              </a:rPr>
              <a:t>Act as Road side Unit as server.</a:t>
            </a:r>
          </a:p>
          <a:p>
            <a:pPr algn="just">
              <a:lnSpc>
                <a:spcPct val="100000"/>
              </a:lnSpc>
              <a:buFont typeface="Wingdings" charset="2"/>
              <a:buChar char=""/>
            </a:pPr>
            <a:r>
              <a:rPr lang="en-US" sz="2800" dirty="0">
                <a:solidFill>
                  <a:srgbClr val="000000"/>
                </a:solidFill>
                <a:latin typeface="Times New Roman" panose="02020603050405020304" pitchFamily="18" charset="0"/>
                <a:ea typeface="Tahoma"/>
                <a:cs typeface="Times New Roman" panose="02020603050405020304" pitchFamily="18" charset="0"/>
              </a:rPr>
              <a:t>Implementation of Ambulance Priority system. </a:t>
            </a:r>
            <a:endParaRPr dirty="0">
              <a:latin typeface="Times New Roman" panose="02020603050405020304" pitchFamily="18" charset="0"/>
              <a:cs typeface="Times New Roman" panose="02020603050405020304" pitchFamily="18" charset="0"/>
            </a:endParaRPr>
          </a:p>
          <a:p>
            <a:pPr algn="just">
              <a:lnSpc>
                <a:spcPct val="100000"/>
              </a:lnSpc>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quarter" idx="1"/>
          </p:nvPr>
        </p:nvSpPr>
        <p:spPr/>
        <p:txBody>
          <a:bodyPr/>
          <a:lstStyle/>
          <a:p>
            <a:pPr algn="just"/>
            <a:r>
              <a:rPr lang="en-US" dirty="0"/>
              <a:t>Almost all urban cities in the world use traffic light signals to control the traffic on the roads. </a:t>
            </a:r>
          </a:p>
          <a:p>
            <a:pPr algn="just"/>
            <a:r>
              <a:rPr lang="en-US" dirty="0"/>
              <a:t>Different types of traffic light control systems are developed which are vehicle actuated lights and static traffic lights. </a:t>
            </a:r>
          </a:p>
          <a:p>
            <a:pPr algn="just"/>
            <a:r>
              <a:rPr lang="en-US" dirty="0"/>
              <a:t>But their traffic lights timing are fixed and switching patterns are also predefined in the system it is independent of traffic conditions for the different lanes and they are not changing with real time data. </a:t>
            </a:r>
          </a:p>
        </p:txBody>
      </p:sp>
    </p:spTree>
    <p:extLst>
      <p:ext uri="{BB962C8B-B14F-4D97-AF65-F5344CB8AC3E}">
        <p14:creationId xmlns:p14="http://schemas.microsoft.com/office/powerpoint/2010/main" val="4095347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xmlns="" id="{2AAAD882-6688-4241-86A3-E29792C628EF}"/>
              </a:ext>
            </a:extLst>
          </p:cNvPr>
          <p:cNvGraphicFramePr>
            <a:graphicFrameLocks noGrp="1"/>
          </p:cNvGraphicFramePr>
          <p:nvPr>
            <p:ph idx="1"/>
            <p:extLst>
              <p:ext uri="{D42A27DB-BD31-4B8C-83A1-F6EECF244321}">
                <p14:modId xmlns:p14="http://schemas.microsoft.com/office/powerpoint/2010/main" val="1447627136"/>
              </p:ext>
            </p:extLst>
          </p:nvPr>
        </p:nvGraphicFramePr>
        <p:xfrm>
          <a:off x="152400" y="762000"/>
          <a:ext cx="8763000" cy="6476313"/>
        </p:xfrm>
        <a:graphic>
          <a:graphicData uri="http://schemas.openxmlformats.org/drawingml/2006/table">
            <a:tbl>
              <a:tblPr/>
              <a:tblGrid>
                <a:gridCol w="2190750">
                  <a:extLst>
                    <a:ext uri="{9D8B030D-6E8A-4147-A177-3AD203B41FA5}">
                      <a16:colId xmlns:a16="http://schemas.microsoft.com/office/drawing/2014/main" xmlns="" val="20000"/>
                    </a:ext>
                  </a:extLst>
                </a:gridCol>
                <a:gridCol w="1404938">
                  <a:extLst>
                    <a:ext uri="{9D8B030D-6E8A-4147-A177-3AD203B41FA5}">
                      <a16:colId xmlns:a16="http://schemas.microsoft.com/office/drawing/2014/main" xmlns="" val="20001"/>
                    </a:ext>
                  </a:extLst>
                </a:gridCol>
                <a:gridCol w="823912">
                  <a:extLst>
                    <a:ext uri="{9D8B030D-6E8A-4147-A177-3AD203B41FA5}">
                      <a16:colId xmlns:a16="http://schemas.microsoft.com/office/drawing/2014/main" xmlns="" val="20002"/>
                    </a:ext>
                  </a:extLst>
                </a:gridCol>
                <a:gridCol w="4343400">
                  <a:extLst>
                    <a:ext uri="{9D8B030D-6E8A-4147-A177-3AD203B41FA5}">
                      <a16:colId xmlns:a16="http://schemas.microsoft.com/office/drawing/2014/main" xmlns="" val="20003"/>
                    </a:ext>
                  </a:extLst>
                </a:gridCol>
              </a:tblGrid>
              <a:tr h="563898">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dirty="0">
                          <a:ln>
                            <a:noFill/>
                          </a:ln>
                          <a:solidFill>
                            <a:srgbClr val="FFFFFF"/>
                          </a:solidFill>
                          <a:effectLst/>
                          <a:latin typeface="Times New Roman" pitchFamily="18" charset="0"/>
                          <a:cs typeface="Times New Roman" pitchFamily="18" charset="0"/>
                        </a:rPr>
                        <a:t>SURVEY</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a:ln>
                            <a:noFill/>
                          </a:ln>
                          <a:solidFill>
                            <a:srgbClr val="FFFFFF"/>
                          </a:solidFill>
                          <a:effectLst/>
                          <a:latin typeface="Times New Roman" pitchFamily="18" charset="0"/>
                          <a:cs typeface="Times New Roman" pitchFamily="18" charset="0"/>
                        </a:rPr>
                        <a:t>AUTHOR</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dirty="0">
                          <a:ln>
                            <a:noFill/>
                          </a:ln>
                          <a:solidFill>
                            <a:srgbClr val="FFFFFF"/>
                          </a:solidFill>
                          <a:effectLst/>
                          <a:latin typeface="Times New Roman" pitchFamily="18" charset="0"/>
                          <a:cs typeface="Times New Roman" pitchFamily="18" charset="0"/>
                        </a:rPr>
                        <a:t>YEAR</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1" i="0" u="none" strike="noStrike" cap="none" normalizeH="0" baseline="0">
                          <a:ln>
                            <a:noFill/>
                          </a:ln>
                          <a:solidFill>
                            <a:srgbClr val="FFFFFF"/>
                          </a:solidFill>
                          <a:effectLst/>
                          <a:latin typeface="Times New Roman" pitchFamily="18" charset="0"/>
                          <a:cs typeface="Times New Roman" pitchFamily="18" charset="0"/>
                        </a:rPr>
                        <a:t>EXPLANATION</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2071797">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SURVEY 1:</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a:t>Yolo9000: Better, faster, stronger</a:t>
                      </a:r>
                      <a:endPar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dirty="0"/>
                        <a:t>J. Redmon and A. Farhadi</a:t>
                      </a:r>
                      <a:endPar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smtClean="0">
                          <a:ln>
                            <a:noFill/>
                          </a:ln>
                          <a:solidFill>
                            <a:srgbClr val="000000"/>
                          </a:solidFill>
                          <a:effectLst/>
                          <a:latin typeface="Times New Roman" pitchFamily="18" charset="0"/>
                          <a:cs typeface="Times New Roman" pitchFamily="18" charset="0"/>
                        </a:rPr>
                        <a:t>2020</a:t>
                      </a:r>
                      <a:endPar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marL="285750" indent="-285750">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Deep Convolutional Network</a:t>
                      </a:r>
                    </a:p>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Colour Point</a:t>
                      </a:r>
                    </a:p>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Pixel Count</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xmlns="" val="10001"/>
                  </a:ext>
                </a:extLst>
              </a:tr>
              <a:tr h="2529974">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SURVEY 2: </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a:t>A computer vision based vehicle detection and counting system</a:t>
                      </a:r>
                      <a:endPar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dirty="0"/>
                        <a:t>Nilakorn Seenouvong, Ukrit Watchareerueta</a:t>
                      </a:r>
                      <a:endPar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Times New Roman" pitchFamily="18" charset="0"/>
                          <a:cs typeface="Times New Roman" pitchFamily="18" charset="0"/>
                        </a:rPr>
                        <a:t>2019</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None/>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Reference Line Model with</a:t>
                      </a:r>
                    </a:p>
                    <a:p>
                      <a:pPr marL="0" marR="0" lvl="0" indent="0" algn="just" defTabSz="914400" rtl="0" eaLnBrk="1" fontAlgn="base" latinLnBrk="0" hangingPunct="1">
                        <a:lnSpc>
                          <a:spcPct val="100000"/>
                        </a:lnSpc>
                        <a:spcBef>
                          <a:spcPct val="0"/>
                        </a:spcBef>
                        <a:spcAft>
                          <a:spcPct val="0"/>
                        </a:spcAft>
                        <a:buClrTx/>
                        <a:buSzTx/>
                        <a:buFont typeface="Wingdings" pitchFamily="2" charset="2"/>
                        <a:buNone/>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Gaussian Mixer</a:t>
                      </a:r>
                    </a:p>
                    <a:p>
                      <a:pPr marL="0" marR="0" lvl="0" indent="0" algn="just" defTabSz="914400" rtl="0" eaLnBrk="1" fontAlgn="base" latinLnBrk="0" hangingPunct="1">
                        <a:lnSpc>
                          <a:spcPct val="100000"/>
                        </a:lnSpc>
                        <a:spcBef>
                          <a:spcPct val="0"/>
                        </a:spcBef>
                        <a:spcAft>
                          <a:spcPct val="0"/>
                        </a:spcAft>
                        <a:buClrTx/>
                        <a:buSzTx/>
                        <a:buFont typeface="Wingdings" pitchFamily="2" charset="2"/>
                        <a:buNone/>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Grey Scale Counting</a:t>
                      </a:r>
                    </a:p>
                    <a:p>
                      <a:pPr marL="0" marR="0" lvl="0" indent="0" algn="just" defTabSz="914400" rtl="0" eaLnBrk="1" fontAlgn="base" latinLnBrk="0" hangingPunct="1">
                        <a:lnSpc>
                          <a:spcPct val="100000"/>
                        </a:lnSpc>
                        <a:spcBef>
                          <a:spcPct val="0"/>
                        </a:spcBef>
                        <a:spcAft>
                          <a:spcPct val="0"/>
                        </a:spcAft>
                        <a:buClrTx/>
                        <a:buSzTx/>
                        <a:buFont typeface="Wingdings" pitchFamily="2" charset="2"/>
                        <a:buNone/>
                        <a:tabLst/>
                      </a:pPr>
                      <a:endPar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itchFamily="2" charset="2"/>
                        <a:buNone/>
                        <a:tabLst/>
                      </a:pPr>
                      <a:endPar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extLst>
                  <a:ext uri="{0D108BD9-81ED-4DB2-BD59-A6C34878D82A}">
                    <a16:rowId xmlns:a16="http://schemas.microsoft.com/office/drawing/2014/main" xmlns="" val="10002"/>
                  </a:ext>
                </a:extLst>
              </a:tr>
              <a:tr h="1066856">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Survey 3:</a:t>
                      </a:r>
                    </a:p>
                    <a:p>
                      <a:pPr marL="0" marR="0" lvl="0" indent="0" algn="l" defTabSz="914400" rtl="0" eaLnBrk="1" fontAlgn="base" latinLnBrk="0" hangingPunct="1">
                        <a:lnSpc>
                          <a:spcPct val="100000"/>
                        </a:lnSpc>
                        <a:spcBef>
                          <a:spcPct val="0"/>
                        </a:spcBef>
                        <a:spcAft>
                          <a:spcPct val="0"/>
                        </a:spcAft>
                        <a:buClrTx/>
                        <a:buSzTx/>
                        <a:buFontTx/>
                        <a:buNone/>
                        <a:tabLst/>
                      </a:pPr>
                      <a:r>
                        <a:rPr lang="en-US" sz="1600" dirty="0"/>
                        <a:t>“You only look once: Unified, real-time object detection</a:t>
                      </a:r>
                      <a:endPar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en-US" sz="1600" dirty="0"/>
                        <a:t>J. Redmon, S. </a:t>
                      </a:r>
                      <a:r>
                        <a:rPr lang="en-US" sz="1600" dirty="0" err="1"/>
                        <a:t>Divvala</a:t>
                      </a:r>
                      <a:endPar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a:ln>
                            <a:noFill/>
                          </a:ln>
                          <a:solidFill>
                            <a:srgbClr val="000000"/>
                          </a:solidFill>
                          <a:effectLst/>
                          <a:latin typeface="Times New Roman" pitchFamily="18" charset="0"/>
                          <a:cs typeface="Times New Roman" pitchFamily="18" charset="0"/>
                        </a:rPr>
                        <a:t>2018</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lvl1pPr>
                        <a:spcBef>
                          <a:spcPts val="400"/>
                        </a:spcBef>
                        <a:buClr>
                          <a:schemeClr val="accent1"/>
                        </a:buClr>
                        <a:buSzPct val="68000"/>
                        <a:buFont typeface="Wingdings 3" pitchFamily="18" charset="2"/>
                        <a:defRPr sz="2300">
                          <a:solidFill>
                            <a:schemeClr val="tx1"/>
                          </a:solidFill>
                          <a:latin typeface="Lucida Sans Unicode" pitchFamily="34" charset="0"/>
                        </a:defRPr>
                      </a:lvl1pPr>
                      <a:lvl2pPr marL="742950" indent="-285750">
                        <a:spcBef>
                          <a:spcPts val="325"/>
                        </a:spcBef>
                        <a:buClr>
                          <a:schemeClr val="accent1"/>
                        </a:buClr>
                        <a:buFont typeface="Verdana" pitchFamily="34" charset="0"/>
                        <a:defRPr sz="2100">
                          <a:solidFill>
                            <a:schemeClr val="tx1"/>
                          </a:solidFill>
                          <a:latin typeface="Lucida Sans Unicode" pitchFamily="34" charset="0"/>
                        </a:defRPr>
                      </a:lvl2pPr>
                      <a:lvl3pPr marL="1143000" indent="-228600">
                        <a:spcBef>
                          <a:spcPts val="350"/>
                        </a:spcBef>
                        <a:buClr>
                          <a:schemeClr val="accent2"/>
                        </a:buClr>
                        <a:buSzPct val="100000"/>
                        <a:buFont typeface="Wingdings 2" pitchFamily="18" charset="2"/>
                        <a:defRPr sz="1900">
                          <a:solidFill>
                            <a:schemeClr val="tx1"/>
                          </a:solidFill>
                          <a:latin typeface="Lucida Sans Unicode" pitchFamily="34" charset="0"/>
                        </a:defRPr>
                      </a:lvl3pPr>
                      <a:lvl4pPr marL="1600200" indent="-228600">
                        <a:spcBef>
                          <a:spcPts val="350"/>
                        </a:spcBef>
                        <a:buClr>
                          <a:schemeClr val="accent2"/>
                        </a:buClr>
                        <a:buFont typeface="Wingdings 2" pitchFamily="18" charset="2"/>
                        <a:defRPr sz="1700">
                          <a:solidFill>
                            <a:schemeClr val="tx1"/>
                          </a:solidFill>
                          <a:latin typeface="Lucida Sans Unicode" pitchFamily="34" charset="0"/>
                        </a:defRPr>
                      </a:lvl4pPr>
                      <a:lvl5pPr marL="2057400" indent="-228600">
                        <a:spcBef>
                          <a:spcPts val="350"/>
                        </a:spcBef>
                        <a:buClr>
                          <a:schemeClr val="accent2"/>
                        </a:buClr>
                        <a:buFont typeface="Wingdings 2" pitchFamily="18" charset="2"/>
                        <a:defRPr sz="1600">
                          <a:solidFill>
                            <a:schemeClr val="tx1"/>
                          </a:solidFill>
                          <a:latin typeface="Lucida Sans Unicode" pitchFamily="34" charset="0"/>
                        </a:defRPr>
                      </a:lvl5pPr>
                      <a:lvl6pPr marL="25146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6pPr>
                      <a:lvl7pPr marL="29718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7pPr>
                      <a:lvl8pPr marL="34290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8pPr>
                      <a:lvl9pPr marL="3886200" indent="-228600" fontAlgn="base">
                        <a:spcBef>
                          <a:spcPts val="350"/>
                        </a:spcBef>
                        <a:spcAft>
                          <a:spcPct val="0"/>
                        </a:spcAft>
                        <a:buClr>
                          <a:schemeClr val="accent2"/>
                        </a:buClr>
                        <a:buFont typeface="Wingdings 2" pitchFamily="18" charset="2"/>
                        <a:defRPr sz="1600">
                          <a:solidFill>
                            <a:schemeClr val="tx1"/>
                          </a:solidFill>
                          <a:latin typeface="Lucida Sans Unicode"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Majority Pixel Count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Times New Roman" pitchFamily="18" charset="0"/>
                          <a:cs typeface="Times New Roman" pitchFamily="18" charset="0"/>
                        </a:rPr>
                        <a:t>Colour and Hidden Markov Model</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40052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sz="quarter" idx="1"/>
          </p:nvPr>
        </p:nvSpPr>
        <p:spPr/>
        <p:txBody>
          <a:bodyPr/>
          <a:lstStyle/>
          <a:p>
            <a:r>
              <a:rPr lang="en-US" dirty="0"/>
              <a:t>In existing system human and Automatic based traffic light Control system  system only mostly  in use.</a:t>
            </a:r>
          </a:p>
          <a:p>
            <a:r>
              <a:rPr lang="en-US" dirty="0"/>
              <a:t>Also some of the sensor based Traffic monitoring also used</a:t>
            </a:r>
          </a:p>
          <a:p>
            <a:r>
              <a:rPr lang="en-US" dirty="0"/>
              <a:t>These techniques are having huge drawbacks.</a:t>
            </a:r>
          </a:p>
          <a:p>
            <a:endParaRPr lang="en-US" dirty="0"/>
          </a:p>
        </p:txBody>
      </p:sp>
    </p:spTree>
    <p:extLst>
      <p:ext uri="{BB962C8B-B14F-4D97-AF65-F5344CB8AC3E}">
        <p14:creationId xmlns:p14="http://schemas.microsoft.com/office/powerpoint/2010/main" val="210168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sz="quarter" idx="1"/>
          </p:nvPr>
        </p:nvSpPr>
        <p:spPr/>
        <p:txBody>
          <a:bodyPr/>
          <a:lstStyle/>
          <a:p>
            <a:r>
              <a:rPr lang="en-US" dirty="0"/>
              <a:t>That human based system need huge manpower in the form of traffic Police.</a:t>
            </a:r>
          </a:p>
          <a:p>
            <a:r>
              <a:rPr lang="en-US" dirty="0"/>
              <a:t>Less accuracy of processing sensor signals</a:t>
            </a:r>
          </a:p>
          <a:p>
            <a:r>
              <a:rPr lang="en-US" dirty="0"/>
              <a:t>Prone to Sensor and Man Made errors which leads to system efficiency drop.</a:t>
            </a:r>
          </a:p>
        </p:txBody>
      </p:sp>
    </p:spTree>
    <p:extLst>
      <p:ext uri="{BB962C8B-B14F-4D97-AF65-F5344CB8AC3E}">
        <p14:creationId xmlns:p14="http://schemas.microsoft.com/office/powerpoint/2010/main" val="188452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sz="quarter" idx="1"/>
          </p:nvPr>
        </p:nvSpPr>
        <p:spPr/>
        <p:txBody>
          <a:bodyPr>
            <a:normAutofit/>
          </a:bodyPr>
          <a:lstStyle/>
          <a:p>
            <a:pPr algn="just"/>
            <a:r>
              <a:rPr lang="en-US" dirty="0"/>
              <a:t>This system proposes a new system for predicting the traffic Density by image processing using AI module. </a:t>
            </a:r>
          </a:p>
          <a:p>
            <a:pPr algn="just"/>
            <a:r>
              <a:rPr lang="en-US" dirty="0"/>
              <a:t>A camera will be installed alongside the traffic light. </a:t>
            </a:r>
          </a:p>
          <a:p>
            <a:pPr algn="just"/>
            <a:r>
              <a:rPr lang="en-US" dirty="0"/>
              <a:t>It will capture image sequences. </a:t>
            </a:r>
          </a:p>
          <a:p>
            <a:pPr algn="just"/>
            <a:r>
              <a:rPr lang="en-US" dirty="0"/>
              <a:t>The image sequence will then be analyzed using digital image processing for vehicle detection, and according to traffic conditions on the road, traffic Density can be Estimated.</a:t>
            </a:r>
            <a:endParaRPr lang="en-US" dirty="0"/>
          </a:p>
        </p:txBody>
      </p:sp>
    </p:spTree>
    <p:extLst>
      <p:ext uri="{BB962C8B-B14F-4D97-AF65-F5344CB8AC3E}">
        <p14:creationId xmlns:p14="http://schemas.microsoft.com/office/powerpoint/2010/main" val="2761043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lstStyle/>
          <a:p>
            <a:pPr algn="just"/>
            <a:r>
              <a:rPr lang="en-US" dirty="0"/>
              <a:t>This system employs </a:t>
            </a:r>
            <a:r>
              <a:rPr lang="en-US" dirty="0" smtClean="0"/>
              <a:t>YOLOv5 </a:t>
            </a:r>
            <a:r>
              <a:rPr lang="en-US" dirty="0"/>
              <a:t>and </a:t>
            </a:r>
            <a:r>
              <a:rPr lang="en-US" dirty="0" err="1" smtClean="0"/>
              <a:t>AlexnetNet</a:t>
            </a:r>
            <a:r>
              <a:rPr lang="en-US" dirty="0" smtClean="0"/>
              <a:t> V3 </a:t>
            </a:r>
            <a:r>
              <a:rPr lang="en-US" dirty="0"/>
              <a:t>Convolutional neural network pre-trained model to accurately detect the number of vehicles present on the road, Average Vehicle Area and identify emergency vehicles in real-time</a:t>
            </a:r>
            <a:r>
              <a:rPr lang="en-US" dirty="0" smtClean="0"/>
              <a:t>.</a:t>
            </a:r>
          </a:p>
          <a:p>
            <a:pPr algn="just"/>
            <a:r>
              <a:rPr lang="en-US" dirty="0"/>
              <a:t>Using this information, this system can dynamically adjust traffic signals and reroute vehicles to minimize congestion and ensure priority access for emergency vehicles.</a:t>
            </a:r>
          </a:p>
        </p:txBody>
      </p:sp>
    </p:spTree>
    <p:extLst>
      <p:ext uri="{BB962C8B-B14F-4D97-AF65-F5344CB8AC3E}">
        <p14:creationId xmlns:p14="http://schemas.microsoft.com/office/powerpoint/2010/main" val="18940320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1190</Words>
  <Application>Microsoft Office PowerPoint</Application>
  <PresentationFormat>On-screen Show (4:3)</PresentationFormat>
  <Paragraphs>107</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DejaVu Sans</vt:lpstr>
      <vt:lpstr>Georgia</vt:lpstr>
      <vt:lpstr>Lucida Sans Unicode</vt:lpstr>
      <vt:lpstr>Tahoma</vt:lpstr>
      <vt:lpstr>Times New Roman</vt:lpstr>
      <vt:lpstr>Wingdings</vt:lpstr>
      <vt:lpstr>Wingdings 2</vt:lpstr>
      <vt:lpstr>Civic</vt:lpstr>
      <vt:lpstr>Intelligent Traffic System for Urban Condition using Real-time Vehicle Tracking</vt:lpstr>
      <vt:lpstr>PowerPoint Presentation</vt:lpstr>
      <vt:lpstr>PowerPoint Presentation</vt:lpstr>
      <vt:lpstr>INTRODUCTION</vt:lpstr>
      <vt:lpstr>PowerPoint Presentation</vt:lpstr>
      <vt:lpstr>Existing System</vt:lpstr>
      <vt:lpstr>Disadvantages</vt:lpstr>
      <vt:lpstr>Proposed system</vt:lpstr>
      <vt:lpstr>Proposed System</vt:lpstr>
      <vt:lpstr>PowerPoint Presentation</vt:lpstr>
      <vt:lpstr>Image Acquisition Module</vt:lpstr>
      <vt:lpstr>Image Preprocessing Module</vt:lpstr>
      <vt:lpstr>Object Detection Module</vt:lpstr>
      <vt:lpstr>Vehicle Count Module</vt:lpstr>
      <vt:lpstr>Light Control Module</vt:lpstr>
      <vt:lpstr>Hardware Software Specification </vt:lpstr>
      <vt:lpstr>ADVANTAGES</vt:lpstr>
      <vt:lpstr>CONCLUTION</vt:lpstr>
      <vt:lpstr>Future Enhancement</vt:lpstr>
      <vt:lpstr>REFERENCE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Madhan</dc:creator>
  <cp:lastModifiedBy>Microsoft account</cp:lastModifiedBy>
  <cp:revision>62</cp:revision>
  <dcterms:modified xsi:type="dcterms:W3CDTF">2023-08-26T10:09:34Z</dcterms:modified>
</cp:coreProperties>
</file>