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2"/>
    <p:sldId id="527" r:id="rId3"/>
    <p:sldId id="530" r:id="rId4"/>
    <p:sldId id="546" r:id="rId5"/>
    <p:sldId id="531" r:id="rId6"/>
    <p:sldId id="532" r:id="rId7"/>
    <p:sldId id="547" r:id="rId8"/>
    <p:sldId id="537" r:id="rId9"/>
    <p:sldId id="533" r:id="rId10"/>
    <p:sldId id="538" r:id="rId11"/>
    <p:sldId id="534" r:id="rId12"/>
    <p:sldId id="548" r:id="rId13"/>
    <p:sldId id="549" r:id="rId14"/>
    <p:sldId id="535" r:id="rId15"/>
    <p:sldId id="543" r:id="rId16"/>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8277FA6-E52B-476F-B54F-C13D8BB25E69}" v="603" dt="2024-03-25T19:42:05.010"/>
    <p1510:client id="{FEB6442B-864F-452B-89E0-E8D73AE2FCD5}" v="31" dt="2024-03-26T01:08:16.348"/>
  </p1510:revLst>
</p1510:revInfo>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79"/>
  </p:normalViewPr>
  <p:slideViewPr>
    <p:cSldViewPr>
      <p:cViewPr varScale="1">
        <p:scale>
          <a:sx n="47" d="100"/>
          <a:sy n="47" d="100"/>
        </p:scale>
        <p:origin x="1474" y="43"/>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963E5D1B-6E9E-47C7-A0A0-97AA5FDA30BA}" type="datetimeFigureOut">
              <a:rPr lang="en-IN" smtClean="0"/>
              <a:t>12-07-2024</a:t>
            </a:fld>
            <a:endParaRPr lang="en-IN"/>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4AA280D5-BFB4-4822-8CD3-A4CE6D2E87EB}" type="slidenum">
              <a:rPr lang="en-IN" smtClean="0"/>
              <a:t>‹#›</a:t>
            </a:fld>
            <a:endParaRPr lang="en-IN"/>
          </a:p>
        </p:txBody>
      </p:sp>
    </p:spTree>
    <p:extLst>
      <p:ext uri="{BB962C8B-B14F-4D97-AF65-F5344CB8AC3E}">
        <p14:creationId xmlns:p14="http://schemas.microsoft.com/office/powerpoint/2010/main" val="3672080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2119629" y="304926"/>
            <a:ext cx="4904740" cy="453390"/>
          </a:xfrm>
          <a:prstGeom prst="rect">
            <a:avLst/>
          </a:prstGeom>
        </p:spPr>
        <p:txBody>
          <a:bodyPr wrap="square" lIns="0" tIns="0" rIns="0" bIns="0">
            <a:spAutoFit/>
          </a:bodyPr>
          <a:lstStyle>
            <a:lvl1pPr>
              <a:defRPr sz="2800" b="1" i="0">
                <a:solidFill>
                  <a:schemeClr val="bg1"/>
                </a:solidFill>
                <a:latin typeface="Franklin Gothic Book"/>
                <a:cs typeface="Franklin Gothic Book"/>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7/12/2024</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chemeClr val="bg1"/>
                </a:solidFill>
                <a:latin typeface="Arial" panose="020B0604020202020204"/>
                <a:cs typeface="Arial" panose="020B0604020202020204"/>
              </a:defRPr>
            </a:lvl1pPr>
          </a:lstStyle>
          <a:p>
            <a:endParaRPr/>
          </a:p>
        </p:txBody>
      </p:sp>
      <p:sp>
        <p:nvSpPr>
          <p:cNvPr id="3" name="Holder 3"/>
          <p:cNvSpPr>
            <a:spLocks noGrp="1"/>
          </p:cNvSpPr>
          <p:nvPr>
            <p:ph type="body" idx="1"/>
          </p:nvPr>
        </p:nvSpPr>
        <p:spPr/>
        <p:txBody>
          <a:bodyPr lIns="0" tIns="0" rIns="0" bIns="0"/>
          <a:lstStyle>
            <a:lvl1pPr>
              <a:defRPr sz="2200" b="0" i="0">
                <a:solidFill>
                  <a:schemeClr val="tx1"/>
                </a:solidFill>
                <a:latin typeface="Arial" panose="020B0604020202020204"/>
                <a:cs typeface="Arial" panose="020B0604020202020204"/>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7/12/2024</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wo Content">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5338171"/>
            <a:ext cx="9144000" cy="1519827"/>
          </a:xfrm>
          <a:prstGeom prst="rect">
            <a:avLst/>
          </a:prstGeom>
          <a:blipFill>
            <a:blip r:embed="rId2" cstate="print"/>
            <a:stretch>
              <a:fillRect/>
            </a:stretch>
          </a:blipFill>
        </p:spPr>
        <p:txBody>
          <a:bodyPr wrap="square" lIns="0" tIns="0" rIns="0" bIns="0" rtlCol="0"/>
          <a:lstStyle/>
          <a:p>
            <a:endParaRPr/>
          </a:p>
        </p:txBody>
      </p:sp>
      <p:sp>
        <p:nvSpPr>
          <p:cNvPr id="17" name="bk object 17"/>
          <p:cNvSpPr/>
          <p:nvPr/>
        </p:nvSpPr>
        <p:spPr>
          <a:xfrm>
            <a:off x="0" y="5410200"/>
            <a:ext cx="9144000" cy="1447800"/>
          </a:xfrm>
          <a:custGeom>
            <a:avLst/>
            <a:gdLst/>
            <a:ahLst/>
            <a:cxnLst/>
            <a:rect l="l" t="t" r="r" b="b"/>
            <a:pathLst>
              <a:path w="9144000" h="1447800">
                <a:moveTo>
                  <a:pt x="0" y="1164424"/>
                </a:moveTo>
                <a:lnTo>
                  <a:pt x="0" y="1447798"/>
                </a:lnTo>
                <a:lnTo>
                  <a:pt x="9144000" y="1447798"/>
                </a:lnTo>
                <a:lnTo>
                  <a:pt x="9144000" y="1204757"/>
                </a:lnTo>
                <a:lnTo>
                  <a:pt x="2275709" y="1204757"/>
                </a:lnTo>
                <a:lnTo>
                  <a:pt x="0" y="1164424"/>
                </a:lnTo>
                <a:close/>
              </a:path>
              <a:path w="9144000" h="1447800">
                <a:moveTo>
                  <a:pt x="9144000" y="0"/>
                </a:moveTo>
                <a:lnTo>
                  <a:pt x="8884514" y="83968"/>
                </a:lnTo>
                <a:lnTo>
                  <a:pt x="8205092" y="295345"/>
                </a:lnTo>
                <a:lnTo>
                  <a:pt x="7627103" y="463793"/>
                </a:lnTo>
                <a:lnTo>
                  <a:pt x="7135488" y="597206"/>
                </a:lnTo>
                <a:lnTo>
                  <a:pt x="6718557" y="702130"/>
                </a:lnTo>
                <a:lnTo>
                  <a:pt x="6367399" y="783941"/>
                </a:lnTo>
                <a:lnTo>
                  <a:pt x="6027421" y="856890"/>
                </a:lnTo>
                <a:lnTo>
                  <a:pt x="5697130" y="921427"/>
                </a:lnTo>
                <a:lnTo>
                  <a:pt x="5375029" y="978002"/>
                </a:lnTo>
                <a:lnTo>
                  <a:pt x="5104330" y="1020498"/>
                </a:lnTo>
                <a:lnTo>
                  <a:pt x="4837609" y="1057759"/>
                </a:lnTo>
                <a:lnTo>
                  <a:pt x="4530207" y="1094989"/>
                </a:lnTo>
                <a:lnTo>
                  <a:pt x="4225445" y="1125927"/>
                </a:lnTo>
                <a:lnTo>
                  <a:pt x="3921828" y="1151023"/>
                </a:lnTo>
                <a:lnTo>
                  <a:pt x="3574321" y="1173126"/>
                </a:lnTo>
                <a:lnTo>
                  <a:pt x="3224126" y="1188858"/>
                </a:lnTo>
                <a:lnTo>
                  <a:pt x="2824166" y="1199774"/>
                </a:lnTo>
                <a:lnTo>
                  <a:pt x="2275709" y="1204757"/>
                </a:lnTo>
                <a:lnTo>
                  <a:pt x="9144000" y="1204757"/>
                </a:lnTo>
                <a:lnTo>
                  <a:pt x="9144000" y="0"/>
                </a:lnTo>
                <a:close/>
              </a:path>
            </a:pathLst>
          </a:custGeom>
          <a:solidFill>
            <a:srgbClr val="7B7B7B">
              <a:alpha val="45097"/>
            </a:srgbClr>
          </a:solidFill>
        </p:spPr>
        <p:txBody>
          <a:bodyPr wrap="square" lIns="0" tIns="0" rIns="0" bIns="0" rtlCol="0"/>
          <a:lstStyle/>
          <a:p>
            <a:endParaRPr/>
          </a:p>
        </p:txBody>
      </p:sp>
      <p:sp>
        <p:nvSpPr>
          <p:cNvPr id="18" name="bk object 18"/>
          <p:cNvSpPr/>
          <p:nvPr/>
        </p:nvSpPr>
        <p:spPr>
          <a:xfrm>
            <a:off x="8305800" y="0"/>
            <a:ext cx="838200" cy="899160"/>
          </a:xfrm>
          <a:prstGeom prst="rect">
            <a:avLst/>
          </a:prstGeom>
          <a:blipFill>
            <a:blip r:embed="rId3" cstate="print"/>
            <a:stretch>
              <a:fillRect/>
            </a:stretch>
          </a:blipFill>
        </p:spPr>
        <p:txBody>
          <a:bodyPr wrap="square" lIns="0" tIns="0" rIns="0" bIns="0" rtlCol="0"/>
          <a:lstStyle/>
          <a:p>
            <a:endParaRPr/>
          </a:p>
        </p:txBody>
      </p:sp>
      <p:sp>
        <p:nvSpPr>
          <p:cNvPr id="19" name="bk object 19"/>
          <p:cNvSpPr/>
          <p:nvPr/>
        </p:nvSpPr>
        <p:spPr>
          <a:xfrm>
            <a:off x="0" y="0"/>
            <a:ext cx="9144000" cy="914400"/>
          </a:xfrm>
          <a:custGeom>
            <a:avLst/>
            <a:gdLst/>
            <a:ahLst/>
            <a:cxnLst/>
            <a:rect l="l" t="t" r="r" b="b"/>
            <a:pathLst>
              <a:path w="9144000" h="914400">
                <a:moveTo>
                  <a:pt x="0" y="914400"/>
                </a:moveTo>
                <a:lnTo>
                  <a:pt x="9144000" y="914400"/>
                </a:lnTo>
                <a:lnTo>
                  <a:pt x="9144000" y="0"/>
                </a:lnTo>
                <a:lnTo>
                  <a:pt x="0" y="0"/>
                </a:lnTo>
                <a:lnTo>
                  <a:pt x="0" y="914400"/>
                </a:lnTo>
                <a:close/>
              </a:path>
            </a:pathLst>
          </a:custGeom>
          <a:solidFill>
            <a:srgbClr val="2E70A1"/>
          </a:solidFill>
        </p:spPr>
        <p:txBody>
          <a:bodyPr wrap="square" lIns="0" tIns="0" rIns="0" bIns="0" rtlCol="0"/>
          <a:lstStyle/>
          <a:p>
            <a:endParaRPr/>
          </a:p>
        </p:txBody>
      </p:sp>
      <p:sp>
        <p:nvSpPr>
          <p:cNvPr id="20" name="bk object 20"/>
          <p:cNvSpPr/>
          <p:nvPr/>
        </p:nvSpPr>
        <p:spPr>
          <a:xfrm>
            <a:off x="8287511" y="0"/>
            <a:ext cx="838200" cy="899160"/>
          </a:xfrm>
          <a:prstGeom prst="rect">
            <a:avLst/>
          </a:prstGeom>
          <a:blipFill>
            <a:blip r:embed="rId3" cstate="print"/>
            <a:stretch>
              <a:fillRect/>
            </a:stretch>
          </a:blip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2800" b="1" i="0">
                <a:solidFill>
                  <a:schemeClr val="bg1"/>
                </a:solidFill>
                <a:latin typeface="Arial" panose="020B0604020202020204"/>
                <a:cs typeface="Arial" panose="020B0604020202020204"/>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7/12/2024</a:t>
            </a:fld>
            <a:endParaRPr lang="en-US" dirty="0"/>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5338171"/>
            <a:ext cx="9144000" cy="1519827"/>
          </a:xfrm>
          <a:prstGeom prst="rect">
            <a:avLst/>
          </a:prstGeom>
          <a:blipFill>
            <a:blip r:embed="rId2" cstate="print"/>
            <a:stretch>
              <a:fillRect/>
            </a:stretch>
          </a:blipFill>
        </p:spPr>
        <p:txBody>
          <a:bodyPr wrap="square" lIns="0" tIns="0" rIns="0" bIns="0" rtlCol="0"/>
          <a:lstStyle/>
          <a:p>
            <a:endParaRPr/>
          </a:p>
        </p:txBody>
      </p:sp>
      <p:sp>
        <p:nvSpPr>
          <p:cNvPr id="17" name="bk object 17"/>
          <p:cNvSpPr/>
          <p:nvPr/>
        </p:nvSpPr>
        <p:spPr>
          <a:xfrm>
            <a:off x="0" y="5410200"/>
            <a:ext cx="9144000" cy="1447800"/>
          </a:xfrm>
          <a:custGeom>
            <a:avLst/>
            <a:gdLst/>
            <a:ahLst/>
            <a:cxnLst/>
            <a:rect l="l" t="t" r="r" b="b"/>
            <a:pathLst>
              <a:path w="9144000" h="1447800">
                <a:moveTo>
                  <a:pt x="0" y="1164424"/>
                </a:moveTo>
                <a:lnTo>
                  <a:pt x="0" y="1447798"/>
                </a:lnTo>
                <a:lnTo>
                  <a:pt x="9144000" y="1447798"/>
                </a:lnTo>
                <a:lnTo>
                  <a:pt x="9144000" y="1204757"/>
                </a:lnTo>
                <a:lnTo>
                  <a:pt x="2275709" y="1204757"/>
                </a:lnTo>
                <a:lnTo>
                  <a:pt x="0" y="1164424"/>
                </a:lnTo>
                <a:close/>
              </a:path>
              <a:path w="9144000" h="1447800">
                <a:moveTo>
                  <a:pt x="9144000" y="0"/>
                </a:moveTo>
                <a:lnTo>
                  <a:pt x="8884514" y="83968"/>
                </a:lnTo>
                <a:lnTo>
                  <a:pt x="8205092" y="295345"/>
                </a:lnTo>
                <a:lnTo>
                  <a:pt x="7627103" y="463793"/>
                </a:lnTo>
                <a:lnTo>
                  <a:pt x="7135488" y="597206"/>
                </a:lnTo>
                <a:lnTo>
                  <a:pt x="6718557" y="702130"/>
                </a:lnTo>
                <a:lnTo>
                  <a:pt x="6367399" y="783941"/>
                </a:lnTo>
                <a:lnTo>
                  <a:pt x="6027421" y="856890"/>
                </a:lnTo>
                <a:lnTo>
                  <a:pt x="5697130" y="921427"/>
                </a:lnTo>
                <a:lnTo>
                  <a:pt x="5375029" y="978002"/>
                </a:lnTo>
                <a:lnTo>
                  <a:pt x="5104330" y="1020498"/>
                </a:lnTo>
                <a:lnTo>
                  <a:pt x="4837609" y="1057759"/>
                </a:lnTo>
                <a:lnTo>
                  <a:pt x="4530207" y="1094989"/>
                </a:lnTo>
                <a:lnTo>
                  <a:pt x="4225445" y="1125927"/>
                </a:lnTo>
                <a:lnTo>
                  <a:pt x="3921828" y="1151023"/>
                </a:lnTo>
                <a:lnTo>
                  <a:pt x="3574321" y="1173126"/>
                </a:lnTo>
                <a:lnTo>
                  <a:pt x="3224126" y="1188858"/>
                </a:lnTo>
                <a:lnTo>
                  <a:pt x="2824166" y="1199774"/>
                </a:lnTo>
                <a:lnTo>
                  <a:pt x="2275709" y="1204757"/>
                </a:lnTo>
                <a:lnTo>
                  <a:pt x="9144000" y="1204757"/>
                </a:lnTo>
                <a:lnTo>
                  <a:pt x="9144000" y="0"/>
                </a:lnTo>
                <a:close/>
              </a:path>
            </a:pathLst>
          </a:custGeom>
          <a:solidFill>
            <a:srgbClr val="7B7B7B">
              <a:alpha val="45097"/>
            </a:srgbClr>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2800" b="1" i="0">
                <a:solidFill>
                  <a:schemeClr val="bg1"/>
                </a:solidFill>
                <a:latin typeface="Arial" panose="020B0604020202020204"/>
                <a:cs typeface="Arial" panose="020B06040202020202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7/12/2024</a:t>
            </a:fld>
            <a:endParaRPr lang="en-US" dirty="0"/>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5338171"/>
            <a:ext cx="9144000" cy="1519827"/>
          </a:xfrm>
          <a:prstGeom prst="rect">
            <a:avLst/>
          </a:prstGeom>
          <a:blipFill>
            <a:blip r:embed="rId2" cstate="print"/>
            <a:stretch>
              <a:fillRect/>
            </a:stretch>
          </a:blipFill>
        </p:spPr>
        <p:txBody>
          <a:bodyPr wrap="square" lIns="0" tIns="0" rIns="0" bIns="0" rtlCol="0"/>
          <a:lstStyle/>
          <a:p>
            <a:endParaRPr/>
          </a:p>
        </p:txBody>
      </p:sp>
      <p:sp>
        <p:nvSpPr>
          <p:cNvPr id="17" name="bk object 17"/>
          <p:cNvSpPr/>
          <p:nvPr/>
        </p:nvSpPr>
        <p:spPr>
          <a:xfrm>
            <a:off x="0" y="5410200"/>
            <a:ext cx="9144000" cy="1447800"/>
          </a:xfrm>
          <a:custGeom>
            <a:avLst/>
            <a:gdLst/>
            <a:ahLst/>
            <a:cxnLst/>
            <a:rect l="l" t="t" r="r" b="b"/>
            <a:pathLst>
              <a:path w="9144000" h="1447800">
                <a:moveTo>
                  <a:pt x="0" y="1164424"/>
                </a:moveTo>
                <a:lnTo>
                  <a:pt x="0" y="1447798"/>
                </a:lnTo>
                <a:lnTo>
                  <a:pt x="9144000" y="1447798"/>
                </a:lnTo>
                <a:lnTo>
                  <a:pt x="9144000" y="1204757"/>
                </a:lnTo>
                <a:lnTo>
                  <a:pt x="2275709" y="1204757"/>
                </a:lnTo>
                <a:lnTo>
                  <a:pt x="0" y="1164424"/>
                </a:lnTo>
                <a:close/>
              </a:path>
              <a:path w="9144000" h="1447800">
                <a:moveTo>
                  <a:pt x="9144000" y="0"/>
                </a:moveTo>
                <a:lnTo>
                  <a:pt x="8884514" y="83968"/>
                </a:lnTo>
                <a:lnTo>
                  <a:pt x="8205092" y="295345"/>
                </a:lnTo>
                <a:lnTo>
                  <a:pt x="7627103" y="463793"/>
                </a:lnTo>
                <a:lnTo>
                  <a:pt x="7135488" y="597206"/>
                </a:lnTo>
                <a:lnTo>
                  <a:pt x="6718557" y="702130"/>
                </a:lnTo>
                <a:lnTo>
                  <a:pt x="6367399" y="783941"/>
                </a:lnTo>
                <a:lnTo>
                  <a:pt x="6027421" y="856890"/>
                </a:lnTo>
                <a:lnTo>
                  <a:pt x="5697130" y="921427"/>
                </a:lnTo>
                <a:lnTo>
                  <a:pt x="5375029" y="978002"/>
                </a:lnTo>
                <a:lnTo>
                  <a:pt x="5104330" y="1020498"/>
                </a:lnTo>
                <a:lnTo>
                  <a:pt x="4837609" y="1057759"/>
                </a:lnTo>
                <a:lnTo>
                  <a:pt x="4530207" y="1094989"/>
                </a:lnTo>
                <a:lnTo>
                  <a:pt x="4225445" y="1125927"/>
                </a:lnTo>
                <a:lnTo>
                  <a:pt x="3921828" y="1151023"/>
                </a:lnTo>
                <a:lnTo>
                  <a:pt x="3574321" y="1173126"/>
                </a:lnTo>
                <a:lnTo>
                  <a:pt x="3224126" y="1188858"/>
                </a:lnTo>
                <a:lnTo>
                  <a:pt x="2824166" y="1199774"/>
                </a:lnTo>
                <a:lnTo>
                  <a:pt x="2275709" y="1204757"/>
                </a:lnTo>
                <a:lnTo>
                  <a:pt x="9144000" y="1204757"/>
                </a:lnTo>
                <a:lnTo>
                  <a:pt x="9144000" y="0"/>
                </a:lnTo>
                <a:close/>
              </a:path>
            </a:pathLst>
          </a:custGeom>
          <a:solidFill>
            <a:srgbClr val="7B7B7B">
              <a:alpha val="45097"/>
            </a:srgbClr>
          </a:solid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7/12/2024</a:t>
            </a:fld>
            <a:endParaRPr lang="en-US" dirty="0"/>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5338171"/>
            <a:ext cx="9144000" cy="1519827"/>
          </a:xfrm>
          <a:prstGeom prst="rect">
            <a:avLst/>
          </a:prstGeom>
          <a:blipFill>
            <a:blip r:embed="rId7" cstate="print"/>
            <a:stretch>
              <a:fillRect/>
            </a:stretch>
          </a:blipFill>
        </p:spPr>
        <p:txBody>
          <a:bodyPr wrap="square" lIns="0" tIns="0" rIns="0" bIns="0" rtlCol="0"/>
          <a:lstStyle/>
          <a:p>
            <a:endParaRPr/>
          </a:p>
        </p:txBody>
      </p:sp>
      <p:sp>
        <p:nvSpPr>
          <p:cNvPr id="2" name="Holder 2"/>
          <p:cNvSpPr>
            <a:spLocks noGrp="1"/>
          </p:cNvSpPr>
          <p:nvPr>
            <p:ph type="title"/>
          </p:nvPr>
        </p:nvSpPr>
        <p:spPr>
          <a:xfrm>
            <a:off x="2402205" y="172034"/>
            <a:ext cx="4339589" cy="454025"/>
          </a:xfrm>
          <a:prstGeom prst="rect">
            <a:avLst/>
          </a:prstGeom>
        </p:spPr>
        <p:txBody>
          <a:bodyPr wrap="square" lIns="0" tIns="0" rIns="0" bIns="0">
            <a:spAutoFit/>
          </a:bodyPr>
          <a:lstStyle>
            <a:lvl1pPr>
              <a:defRPr sz="2800" b="1" i="0">
                <a:solidFill>
                  <a:schemeClr val="bg1"/>
                </a:solidFill>
                <a:latin typeface="Arial" panose="020B0604020202020204"/>
                <a:cs typeface="Arial" panose="020B0604020202020204"/>
              </a:defRPr>
            </a:lvl1pPr>
          </a:lstStyle>
          <a:p>
            <a:endParaRPr/>
          </a:p>
        </p:txBody>
      </p:sp>
      <p:sp>
        <p:nvSpPr>
          <p:cNvPr id="3" name="Holder 3"/>
          <p:cNvSpPr>
            <a:spLocks noGrp="1"/>
          </p:cNvSpPr>
          <p:nvPr>
            <p:ph type="body" idx="1"/>
          </p:nvPr>
        </p:nvSpPr>
        <p:spPr>
          <a:xfrm>
            <a:off x="534720" y="1799081"/>
            <a:ext cx="8104505" cy="2600325"/>
          </a:xfrm>
          <a:prstGeom prst="rect">
            <a:avLst/>
          </a:prstGeom>
        </p:spPr>
        <p:txBody>
          <a:bodyPr wrap="square" lIns="0" tIns="0" rIns="0" bIns="0">
            <a:spAutoFit/>
          </a:bodyPr>
          <a:lstStyle>
            <a:lvl1pPr>
              <a:defRPr sz="2200" b="0" i="0">
                <a:solidFill>
                  <a:schemeClr val="tx1"/>
                </a:solidFill>
                <a:latin typeface="Arial" panose="020B0604020202020204"/>
                <a:cs typeface="Arial" panose="020B0604020202020204"/>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7/12/2024</a:t>
            </a:fld>
            <a:endParaRPr lang="en-US" dirty="0"/>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1089" y="-34212"/>
            <a:ext cx="9144000" cy="6858000"/>
          </a:xfrm>
          <a:custGeom>
            <a:avLst/>
            <a:gdLst/>
            <a:ahLst/>
            <a:cxnLst/>
            <a:rect l="l" t="t" r="r" b="b"/>
            <a:pathLst>
              <a:path w="9144000" h="6858000">
                <a:moveTo>
                  <a:pt x="0" y="6858000"/>
                </a:moveTo>
                <a:lnTo>
                  <a:pt x="9144000" y="6858000"/>
                </a:lnTo>
                <a:lnTo>
                  <a:pt x="9144000" y="0"/>
                </a:lnTo>
                <a:lnTo>
                  <a:pt x="0" y="0"/>
                </a:lnTo>
                <a:lnTo>
                  <a:pt x="0" y="6858000"/>
                </a:lnTo>
                <a:close/>
              </a:path>
            </a:pathLst>
          </a:custGeom>
          <a:solidFill>
            <a:srgbClr val="2E70A1"/>
          </a:solidFill>
        </p:spPr>
        <p:txBody>
          <a:bodyPr wrap="square" lIns="0" tIns="0" rIns="0" bIns="0" rtlCol="0"/>
          <a:lstStyle/>
          <a:p>
            <a:endParaRPr/>
          </a:p>
        </p:txBody>
      </p:sp>
      <p:sp>
        <p:nvSpPr>
          <p:cNvPr id="3" name="object 3"/>
          <p:cNvSpPr txBox="1">
            <a:spLocks noGrp="1"/>
          </p:cNvSpPr>
          <p:nvPr>
            <p:ph type="title"/>
          </p:nvPr>
        </p:nvSpPr>
        <p:spPr>
          <a:xfrm>
            <a:off x="838200" y="2191138"/>
            <a:ext cx="7315200" cy="1674817"/>
          </a:xfrm>
          <a:prstGeom prst="rect">
            <a:avLst/>
          </a:prstGeom>
        </p:spPr>
        <p:txBody>
          <a:bodyPr vert="horz" wrap="square" lIns="0" tIns="12700" rIns="0" bIns="0" rtlCol="0" anchor="t">
            <a:spAutoFit/>
          </a:bodyPr>
          <a:lstStyle/>
          <a:p>
            <a:pPr marL="12700" algn="ctr">
              <a:spcBef>
                <a:spcPts val="100"/>
              </a:spcBef>
            </a:pPr>
            <a:r>
              <a:rPr lang="en-IN" sz="2400" dirty="0"/>
              <a:t>On the Effect of Emotion Identification from Limited Translated Text Samples Using Computational Intelligence</a:t>
            </a:r>
            <a:br>
              <a:rPr lang="en-IN" sz="3600" dirty="0">
                <a:latin typeface="Calibri" panose="020F0502020204030204"/>
                <a:cs typeface="Calibri" panose="020F0502020204030204"/>
              </a:rPr>
            </a:br>
            <a:endParaRPr lang="en-US" sz="3600">
              <a:latin typeface="Calibri" panose="020F0502020204030204"/>
              <a:ea typeface="Calibri"/>
              <a:cs typeface="Calibri" panose="020F0502020204030204"/>
            </a:endParaRPr>
          </a:p>
        </p:txBody>
      </p:sp>
      <p:sp>
        <p:nvSpPr>
          <p:cNvPr id="6" name="object 6"/>
          <p:cNvSpPr/>
          <p:nvPr/>
        </p:nvSpPr>
        <p:spPr>
          <a:xfrm>
            <a:off x="3561588" y="49763"/>
            <a:ext cx="1868424" cy="2057400"/>
          </a:xfrm>
          <a:prstGeom prst="rect">
            <a:avLst/>
          </a:prstGeom>
          <a:blipFill>
            <a:blip r:embed="rId2" cstate="print"/>
            <a:stretch>
              <a:fillRect/>
            </a:stretch>
          </a:blipFill>
        </p:spPr>
        <p:txBody>
          <a:bodyPr wrap="square" lIns="0" tIns="0" rIns="0" bIns="0" rtlCol="0"/>
          <a:lstStyle/>
          <a:p>
            <a:endParaRPr/>
          </a:p>
        </p:txBody>
      </p:sp>
      <p:sp>
        <p:nvSpPr>
          <p:cNvPr id="7" name="object 7"/>
          <p:cNvSpPr txBox="1"/>
          <p:nvPr/>
        </p:nvSpPr>
        <p:spPr>
          <a:xfrm>
            <a:off x="-3547" y="3915618"/>
            <a:ext cx="8808111" cy="2760371"/>
          </a:xfrm>
          <a:prstGeom prst="rect">
            <a:avLst/>
          </a:prstGeom>
        </p:spPr>
        <p:txBody>
          <a:bodyPr vert="horz" wrap="square" lIns="0" tIns="112395" rIns="0" bIns="0" rtlCol="0" anchor="t">
            <a:spAutoFit/>
          </a:bodyPr>
          <a:lstStyle/>
          <a:p>
            <a:pPr marL="655955" algn="r">
              <a:lnSpc>
                <a:spcPct val="100000"/>
              </a:lnSpc>
            </a:pPr>
            <a:endParaRPr lang="en-US" sz="2400" dirty="0">
              <a:latin typeface="Calibri" panose="020F0502020204030204"/>
              <a:cs typeface="Calibri" panose="020F0502020204030204"/>
            </a:endParaRPr>
          </a:p>
          <a:p>
            <a:pPr marL="655955" algn="r">
              <a:lnSpc>
                <a:spcPct val="100000"/>
              </a:lnSpc>
            </a:pPr>
            <a:endParaRPr lang="en-US" sz="2000" b="1" dirty="0">
              <a:solidFill>
                <a:schemeClr val="bg1"/>
              </a:solidFill>
              <a:latin typeface="Calibri" panose="020F0502020204030204"/>
              <a:ea typeface="Calibri"/>
              <a:cs typeface="Calibri" panose="020F0502020204030204"/>
            </a:endParaRPr>
          </a:p>
          <a:p>
            <a:pPr marL="655955" algn="r"/>
            <a:r>
              <a:rPr lang="en-US" sz="2000" b="1" dirty="0">
                <a:solidFill>
                  <a:schemeClr val="bg1"/>
                </a:solidFill>
                <a:latin typeface="Calibri" panose="020F0502020204030204"/>
                <a:ea typeface="Calibri"/>
                <a:cs typeface="Calibri" panose="020F0502020204030204"/>
              </a:rPr>
              <a:t>UMA MAHESWARA RAO</a:t>
            </a:r>
          </a:p>
          <a:p>
            <a:pPr marL="655955" algn="r">
              <a:lnSpc>
                <a:spcPct val="100000"/>
              </a:lnSpc>
            </a:pPr>
            <a:r>
              <a:rPr lang="en-US" sz="2000" b="1" dirty="0">
                <a:solidFill>
                  <a:schemeClr val="bg1"/>
                </a:solidFill>
                <a:latin typeface="Calibri" panose="020F0502020204030204"/>
                <a:ea typeface="Calibri"/>
                <a:cs typeface="Calibri" panose="020F0502020204030204"/>
              </a:rPr>
              <a:t>21951A05N2</a:t>
            </a:r>
          </a:p>
          <a:p>
            <a:pPr marL="655955" algn="r"/>
            <a:r>
              <a:rPr lang="en-US" sz="2000" b="1" dirty="0">
                <a:solidFill>
                  <a:schemeClr val="bg1"/>
                </a:solidFill>
                <a:latin typeface="Calibri" panose="020F0502020204030204"/>
                <a:ea typeface="Calibri"/>
                <a:cs typeface="Calibri" panose="020F0502020204030204"/>
              </a:rPr>
              <a:t>PENUMALA SREE SACHITH</a:t>
            </a:r>
          </a:p>
          <a:p>
            <a:pPr marL="655955" algn="r"/>
            <a:r>
              <a:rPr lang="en-US" sz="2000" b="1" dirty="0">
                <a:solidFill>
                  <a:schemeClr val="bg1"/>
                </a:solidFill>
                <a:latin typeface="Calibri" panose="020F0502020204030204"/>
                <a:ea typeface="Calibri"/>
                <a:cs typeface="Calibri" panose="020F0502020204030204"/>
              </a:rPr>
              <a:t>21951A05L3</a:t>
            </a:r>
          </a:p>
          <a:p>
            <a:pPr marL="655955" algn="r"/>
            <a:r>
              <a:rPr lang="en-US" sz="2400" b="1" dirty="0">
                <a:solidFill>
                  <a:schemeClr val="bg1"/>
                </a:solidFill>
                <a:latin typeface="Calibri" panose="020F0502020204030204"/>
                <a:ea typeface="Calibri"/>
                <a:cs typeface="Calibri" panose="020F0502020204030204"/>
              </a:rPr>
              <a:t>THANUJ</a:t>
            </a:r>
          </a:p>
          <a:p>
            <a:pPr marL="655955" algn="r"/>
            <a:r>
              <a:rPr lang="en-US" sz="2400" b="1" dirty="0">
                <a:solidFill>
                  <a:schemeClr val="bg1"/>
                </a:solidFill>
                <a:latin typeface="Calibri" panose="020F0502020204030204"/>
                <a:ea typeface="Calibri"/>
                <a:cs typeface="Calibri" panose="020F0502020204030204"/>
              </a:rPr>
              <a:t>21951A05M9</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3">
            <a:extLst>
              <a:ext uri="{FF2B5EF4-FFF2-40B4-BE49-F238E27FC236}">
                <a16:creationId xmlns:a16="http://schemas.microsoft.com/office/drawing/2014/main" id="{FF67919A-8194-4DC7-A7E2-572748B5EA0C}"/>
              </a:ext>
            </a:extLst>
          </p:cNvPr>
          <p:cNvSpPr/>
          <p:nvPr/>
        </p:nvSpPr>
        <p:spPr>
          <a:xfrm>
            <a:off x="0" y="0"/>
            <a:ext cx="9144000" cy="914400"/>
          </a:xfrm>
          <a:custGeom>
            <a:avLst/>
            <a:gdLst/>
            <a:ahLst/>
            <a:cxnLst/>
            <a:rect l="l" t="t" r="r" b="b"/>
            <a:pathLst>
              <a:path w="9144000" h="914400">
                <a:moveTo>
                  <a:pt x="0" y="914400"/>
                </a:moveTo>
                <a:lnTo>
                  <a:pt x="9144000" y="914400"/>
                </a:lnTo>
                <a:lnTo>
                  <a:pt x="9144000" y="0"/>
                </a:lnTo>
                <a:lnTo>
                  <a:pt x="0" y="0"/>
                </a:lnTo>
                <a:lnTo>
                  <a:pt x="0" y="914400"/>
                </a:lnTo>
                <a:close/>
              </a:path>
            </a:pathLst>
          </a:custGeom>
          <a:solidFill>
            <a:srgbClr val="2E70A1"/>
          </a:solidFill>
        </p:spPr>
        <p:txBody>
          <a:bodyPr wrap="square" lIns="0" tIns="0" rIns="0" bIns="0" rtlCol="0"/>
          <a:lstStyle/>
          <a:p>
            <a:endParaRPr/>
          </a:p>
        </p:txBody>
      </p:sp>
      <p:sp>
        <p:nvSpPr>
          <p:cNvPr id="6" name="object 4">
            <a:extLst>
              <a:ext uri="{FF2B5EF4-FFF2-40B4-BE49-F238E27FC236}">
                <a16:creationId xmlns:a16="http://schemas.microsoft.com/office/drawing/2014/main" id="{82CE4401-6839-4949-8EE3-D2E89899E218}"/>
              </a:ext>
            </a:extLst>
          </p:cNvPr>
          <p:cNvSpPr/>
          <p:nvPr/>
        </p:nvSpPr>
        <p:spPr>
          <a:xfrm>
            <a:off x="8305800" y="7620"/>
            <a:ext cx="838200" cy="899160"/>
          </a:xfrm>
          <a:prstGeom prst="rect">
            <a:avLst/>
          </a:prstGeom>
          <a:blipFill>
            <a:blip r:embed="rId2" cstate="print"/>
            <a:stretch>
              <a:fillRect/>
            </a:stretch>
          </a:blipFill>
        </p:spPr>
        <p:txBody>
          <a:bodyPr wrap="square" lIns="0" tIns="0" rIns="0" bIns="0" rtlCol="0"/>
          <a:lstStyle/>
          <a:p>
            <a:endParaRPr/>
          </a:p>
        </p:txBody>
      </p:sp>
      <p:sp>
        <p:nvSpPr>
          <p:cNvPr id="3" name="TextBox 2">
            <a:extLst>
              <a:ext uri="{FF2B5EF4-FFF2-40B4-BE49-F238E27FC236}">
                <a16:creationId xmlns:a16="http://schemas.microsoft.com/office/drawing/2014/main" id="{73969DCF-64C5-8E75-149F-CCEB290E92F9}"/>
              </a:ext>
            </a:extLst>
          </p:cNvPr>
          <p:cNvSpPr txBox="1"/>
          <p:nvPr/>
        </p:nvSpPr>
        <p:spPr>
          <a:xfrm>
            <a:off x="76200" y="152400"/>
            <a:ext cx="8229600" cy="646331"/>
          </a:xfrm>
          <a:prstGeom prst="rect">
            <a:avLst/>
          </a:prstGeom>
          <a:noFill/>
        </p:spPr>
        <p:txBody>
          <a:bodyPr wrap="square" lIns="91440" tIns="45720" rIns="91440" bIns="45720" rtlCol="0" anchor="t">
            <a:spAutoFit/>
          </a:bodyPr>
          <a:lstStyle/>
          <a:p>
            <a:r>
              <a:rPr lang="en-US" sz="3600" dirty="0">
                <a:solidFill>
                  <a:schemeClr val="bg1"/>
                </a:solidFill>
                <a:cs typeface="Calibri"/>
              </a:rPr>
              <a:t>                            REQUIRMENTS</a:t>
            </a:r>
          </a:p>
        </p:txBody>
      </p:sp>
      <p:sp>
        <p:nvSpPr>
          <p:cNvPr id="7" name="TextBox 6">
            <a:extLst>
              <a:ext uri="{FF2B5EF4-FFF2-40B4-BE49-F238E27FC236}">
                <a16:creationId xmlns:a16="http://schemas.microsoft.com/office/drawing/2014/main" id="{76536A76-B05F-BA10-2562-891DC6FEC153}"/>
              </a:ext>
            </a:extLst>
          </p:cNvPr>
          <p:cNvSpPr txBox="1"/>
          <p:nvPr/>
        </p:nvSpPr>
        <p:spPr>
          <a:xfrm>
            <a:off x="228600" y="1143000"/>
            <a:ext cx="8686800" cy="5447645"/>
          </a:xfrm>
          <a:prstGeom prst="rect">
            <a:avLst/>
          </a:prstGeom>
          <a:noFill/>
        </p:spPr>
        <p:txBody>
          <a:bodyPr wrap="square" lIns="91440" tIns="45720" rIns="91440" bIns="45720" rtlCol="0" anchor="t">
            <a:spAutoFit/>
          </a:bodyPr>
          <a:lstStyle/>
          <a:p>
            <a:pPr algn="just">
              <a:buFont typeface="Arial" panose="020B0604020202020204" pitchFamily="34" charset="0"/>
              <a:buChar char="•"/>
            </a:pPr>
            <a:r>
              <a:rPr lang="en-US" b="1" dirty="0">
                <a:ea typeface="+mn-lt"/>
                <a:cs typeface="+mn-lt"/>
              </a:rPr>
              <a:t>Data Acquisition</a:t>
            </a:r>
            <a:r>
              <a:rPr lang="en-US" dirty="0">
                <a:ea typeface="+mn-lt"/>
                <a:cs typeface="+mn-lt"/>
              </a:rPr>
              <a:t>: Obtain a diverse dataset of translated text samples in multiple languages, covering various cultural contexts and emotional expressions. Ensure </a:t>
            </a:r>
            <a:r>
              <a:rPr lang="en-US" b="0" i="0" dirty="0">
                <a:effectLst/>
                <a:ea typeface="+mn-lt"/>
                <a:cs typeface="+mn-lt"/>
              </a:rPr>
              <a:t>that the </a:t>
            </a:r>
            <a:r>
              <a:rPr lang="en-US" dirty="0">
                <a:ea typeface="+mn-lt"/>
                <a:cs typeface="+mn-lt"/>
              </a:rPr>
              <a:t>dataset is sufficiently large and representative </a:t>
            </a:r>
            <a:r>
              <a:rPr lang="en-US" b="0" i="0" dirty="0">
                <a:effectLst/>
                <a:ea typeface="+mn-lt"/>
                <a:cs typeface="+mn-lt"/>
              </a:rPr>
              <a:t>to </a:t>
            </a:r>
            <a:r>
              <a:rPr lang="en-US" dirty="0">
                <a:ea typeface="+mn-lt"/>
                <a:cs typeface="+mn-lt"/>
              </a:rPr>
              <a:t>train and evaluate emotion identification models effectively.</a:t>
            </a:r>
            <a:endParaRPr lang="en-US" dirty="0">
              <a:cs typeface="Calibri"/>
            </a:endParaRPr>
          </a:p>
          <a:p>
            <a:pPr algn="just">
              <a:buFont typeface="Arial" panose="020B0604020202020204" pitchFamily="34" charset="0"/>
              <a:buChar char="•"/>
            </a:pPr>
            <a:endParaRPr lang="en-US" dirty="0">
              <a:ea typeface="+mn-lt"/>
              <a:cs typeface="+mn-lt"/>
            </a:endParaRPr>
          </a:p>
          <a:p>
            <a:pPr algn="just">
              <a:buFont typeface="Arial" panose="020B0604020202020204" pitchFamily="34" charset="0"/>
              <a:buChar char="•"/>
            </a:pPr>
            <a:r>
              <a:rPr lang="en-US" b="1" dirty="0">
                <a:ea typeface="+mn-lt"/>
                <a:cs typeface="+mn-lt"/>
              </a:rPr>
              <a:t>Annotation Guidelines</a:t>
            </a:r>
            <a:r>
              <a:rPr lang="en-US" dirty="0">
                <a:ea typeface="+mn-lt"/>
                <a:cs typeface="+mn-lt"/>
              </a:rPr>
              <a:t>: Develop clear and consistent guidelines for annotating </a:t>
            </a:r>
            <a:r>
              <a:rPr lang="en-US" b="0" i="0" dirty="0">
                <a:effectLst/>
                <a:ea typeface="+mn-lt"/>
                <a:cs typeface="+mn-lt"/>
              </a:rPr>
              <a:t>the </a:t>
            </a:r>
            <a:r>
              <a:rPr lang="en-US" dirty="0">
                <a:ea typeface="+mn-lt"/>
                <a:cs typeface="+mn-lt"/>
              </a:rPr>
              <a:t>dataset with emotion labels. Define </a:t>
            </a:r>
            <a:r>
              <a:rPr lang="en-US" b="0" i="0" dirty="0">
                <a:effectLst/>
                <a:ea typeface="+mn-lt"/>
                <a:cs typeface="+mn-lt"/>
              </a:rPr>
              <a:t>the </a:t>
            </a:r>
            <a:r>
              <a:rPr lang="en-US" dirty="0">
                <a:ea typeface="+mn-lt"/>
                <a:cs typeface="+mn-lt"/>
              </a:rPr>
              <a:t>emotional categories to be annotated and establish criteria for assigning labels to text samples, considering cultural nuances and linguistic variations</a:t>
            </a:r>
          </a:p>
          <a:p>
            <a:pPr algn="just"/>
            <a:endParaRPr lang="en-US" dirty="0">
              <a:cs typeface="Calibri"/>
            </a:endParaRPr>
          </a:p>
          <a:p>
            <a:pPr algn="just">
              <a:buFont typeface="Arial" panose="020B0604020202020204" pitchFamily="34" charset="0"/>
              <a:buChar char="•"/>
            </a:pPr>
            <a:r>
              <a:rPr lang="en-US" b="1" dirty="0">
                <a:ea typeface="+mn-lt"/>
                <a:cs typeface="+mn-lt"/>
              </a:rPr>
              <a:t>Linguistic Expertise</a:t>
            </a:r>
            <a:r>
              <a:rPr lang="en-US" dirty="0">
                <a:ea typeface="+mn-lt"/>
                <a:cs typeface="+mn-lt"/>
              </a:rPr>
              <a:t>: Engage linguists and language experts proficient in the target languages to validate </a:t>
            </a:r>
            <a:r>
              <a:rPr lang="en-US" b="0" i="0" dirty="0">
                <a:effectLst/>
                <a:ea typeface="+mn-lt"/>
                <a:cs typeface="+mn-lt"/>
              </a:rPr>
              <a:t>the </a:t>
            </a:r>
            <a:r>
              <a:rPr lang="en-US" dirty="0">
                <a:ea typeface="+mn-lt"/>
                <a:cs typeface="+mn-lt"/>
              </a:rPr>
              <a:t>accuracy </a:t>
            </a:r>
            <a:r>
              <a:rPr lang="en-US" b="0" i="0" dirty="0">
                <a:effectLst/>
                <a:ea typeface="+mn-lt"/>
                <a:cs typeface="+mn-lt"/>
              </a:rPr>
              <a:t>of </a:t>
            </a:r>
            <a:r>
              <a:rPr lang="en-US" dirty="0">
                <a:ea typeface="+mn-lt"/>
                <a:cs typeface="+mn-lt"/>
              </a:rPr>
              <a:t>translations and annotations. Leverage their expertise to ensure cultural sensitivity and linguistic authenticity in the dataset and throughout </a:t>
            </a:r>
            <a:r>
              <a:rPr lang="en-US" b="0" i="0" dirty="0">
                <a:effectLst/>
                <a:ea typeface="+mn-lt"/>
                <a:cs typeface="+mn-lt"/>
              </a:rPr>
              <a:t>the </a:t>
            </a:r>
            <a:r>
              <a:rPr lang="en-US" dirty="0">
                <a:ea typeface="+mn-lt"/>
                <a:cs typeface="+mn-lt"/>
              </a:rPr>
              <a:t>research process.</a:t>
            </a:r>
            <a:endParaRPr lang="en-US" dirty="0">
              <a:cs typeface="Calibri"/>
            </a:endParaRPr>
          </a:p>
          <a:p>
            <a:pPr algn="just"/>
            <a:endParaRPr lang="en-US" dirty="0">
              <a:ea typeface="+mn-lt"/>
              <a:cs typeface="+mn-lt"/>
            </a:endParaRPr>
          </a:p>
          <a:p>
            <a:pPr algn="just">
              <a:buFont typeface="Arial" panose="020B0604020202020204" pitchFamily="34" charset="0"/>
              <a:buChar char="•"/>
            </a:pPr>
            <a:r>
              <a:rPr lang="en-US" b="1" dirty="0">
                <a:ea typeface="+mn-lt"/>
                <a:cs typeface="+mn-lt"/>
              </a:rPr>
              <a:t>Computational Resources</a:t>
            </a:r>
            <a:r>
              <a:rPr lang="en-US" dirty="0">
                <a:ea typeface="+mn-lt"/>
                <a:cs typeface="+mn-lt"/>
              </a:rPr>
              <a:t>: Acquire sufficient computational resources, including hardware and software infrastructure, to support </a:t>
            </a:r>
            <a:r>
              <a:rPr lang="en-US" b="0" i="0" dirty="0">
                <a:effectLst/>
                <a:ea typeface="+mn-lt"/>
                <a:cs typeface="+mn-lt"/>
              </a:rPr>
              <a:t>the </a:t>
            </a:r>
            <a:r>
              <a:rPr lang="en-US" dirty="0">
                <a:ea typeface="+mn-lt"/>
                <a:cs typeface="+mn-lt"/>
              </a:rPr>
              <a:t>training and evaluation </a:t>
            </a:r>
            <a:r>
              <a:rPr lang="en-US" b="0" i="0" dirty="0">
                <a:effectLst/>
                <a:ea typeface="+mn-lt"/>
                <a:cs typeface="+mn-lt"/>
              </a:rPr>
              <a:t>of </a:t>
            </a:r>
            <a:r>
              <a:rPr lang="en-US" dirty="0">
                <a:ea typeface="+mn-lt"/>
                <a:cs typeface="+mn-lt"/>
              </a:rPr>
              <a:t>machine learning and deep learning models. Ensure access to high-performance computing clusters or cloud-based platforms for scalable experimentation</a:t>
            </a:r>
            <a:r>
              <a:rPr lang="en-US" b="0" i="0" dirty="0">
                <a:effectLst/>
                <a:ea typeface="+mn-lt"/>
                <a:cs typeface="+mn-lt"/>
              </a:rPr>
              <a:t>.</a:t>
            </a:r>
            <a:endParaRPr lang="en-US" dirty="0">
              <a:ea typeface="+mn-lt"/>
              <a:cs typeface="+mn-lt"/>
            </a:endParaRPr>
          </a:p>
          <a:p>
            <a:pPr marL="342900" indent="-342900" algn="just">
              <a:buFont typeface="Arial" panose="020B0604020202020204" pitchFamily="34" charset="0"/>
              <a:buChar char="•"/>
            </a:pPr>
            <a:endParaRPr lang="en-US" sz="2400" dirty="0">
              <a:solidFill>
                <a:srgbClr val="374151"/>
              </a:solidFill>
              <a:latin typeface="Söhne"/>
            </a:endParaRPr>
          </a:p>
        </p:txBody>
      </p:sp>
    </p:spTree>
    <p:extLst>
      <p:ext uri="{BB962C8B-B14F-4D97-AF65-F5344CB8AC3E}">
        <p14:creationId xmlns:p14="http://schemas.microsoft.com/office/powerpoint/2010/main" val="20617030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3">
            <a:extLst>
              <a:ext uri="{FF2B5EF4-FFF2-40B4-BE49-F238E27FC236}">
                <a16:creationId xmlns:a16="http://schemas.microsoft.com/office/drawing/2014/main" id="{FF67919A-8194-4DC7-A7E2-572748B5EA0C}"/>
              </a:ext>
            </a:extLst>
          </p:cNvPr>
          <p:cNvSpPr/>
          <p:nvPr/>
        </p:nvSpPr>
        <p:spPr>
          <a:xfrm>
            <a:off x="0" y="0"/>
            <a:ext cx="9144000" cy="914400"/>
          </a:xfrm>
          <a:custGeom>
            <a:avLst/>
            <a:gdLst/>
            <a:ahLst/>
            <a:cxnLst/>
            <a:rect l="l" t="t" r="r" b="b"/>
            <a:pathLst>
              <a:path w="9144000" h="914400">
                <a:moveTo>
                  <a:pt x="0" y="914400"/>
                </a:moveTo>
                <a:lnTo>
                  <a:pt x="9144000" y="914400"/>
                </a:lnTo>
                <a:lnTo>
                  <a:pt x="9144000" y="0"/>
                </a:lnTo>
                <a:lnTo>
                  <a:pt x="0" y="0"/>
                </a:lnTo>
                <a:lnTo>
                  <a:pt x="0" y="914400"/>
                </a:lnTo>
                <a:close/>
              </a:path>
            </a:pathLst>
          </a:custGeom>
          <a:solidFill>
            <a:srgbClr val="2E70A1"/>
          </a:solidFill>
        </p:spPr>
        <p:txBody>
          <a:bodyPr wrap="square" lIns="0" tIns="0" rIns="0" bIns="0" rtlCol="0"/>
          <a:lstStyle/>
          <a:p>
            <a:endParaRPr/>
          </a:p>
        </p:txBody>
      </p:sp>
      <p:sp>
        <p:nvSpPr>
          <p:cNvPr id="6" name="object 4">
            <a:extLst>
              <a:ext uri="{FF2B5EF4-FFF2-40B4-BE49-F238E27FC236}">
                <a16:creationId xmlns:a16="http://schemas.microsoft.com/office/drawing/2014/main" id="{82CE4401-6839-4949-8EE3-D2E89899E218}"/>
              </a:ext>
            </a:extLst>
          </p:cNvPr>
          <p:cNvSpPr/>
          <p:nvPr/>
        </p:nvSpPr>
        <p:spPr>
          <a:xfrm>
            <a:off x="8305800" y="7620"/>
            <a:ext cx="838200" cy="899160"/>
          </a:xfrm>
          <a:prstGeom prst="rect">
            <a:avLst/>
          </a:prstGeom>
          <a:blipFill>
            <a:blip r:embed="rId2" cstate="print"/>
            <a:stretch>
              <a:fillRect/>
            </a:stretch>
          </a:blipFill>
        </p:spPr>
        <p:txBody>
          <a:bodyPr wrap="square" lIns="0" tIns="0" rIns="0" bIns="0" rtlCol="0"/>
          <a:lstStyle/>
          <a:p>
            <a:endParaRPr/>
          </a:p>
        </p:txBody>
      </p:sp>
      <p:sp>
        <p:nvSpPr>
          <p:cNvPr id="7" name="TextBox 6">
            <a:extLst>
              <a:ext uri="{FF2B5EF4-FFF2-40B4-BE49-F238E27FC236}">
                <a16:creationId xmlns:a16="http://schemas.microsoft.com/office/drawing/2014/main" id="{76536A76-B05F-BA10-2562-891DC6FEC153}"/>
              </a:ext>
            </a:extLst>
          </p:cNvPr>
          <p:cNvSpPr txBox="1"/>
          <p:nvPr/>
        </p:nvSpPr>
        <p:spPr>
          <a:xfrm>
            <a:off x="228600" y="1143000"/>
            <a:ext cx="8686800" cy="4616648"/>
          </a:xfrm>
          <a:prstGeom prst="rect">
            <a:avLst/>
          </a:prstGeom>
          <a:noFill/>
        </p:spPr>
        <p:txBody>
          <a:bodyPr wrap="square" lIns="91440" tIns="45720" rIns="91440" bIns="45720" rtlCol="0" anchor="t">
            <a:spAutoFit/>
          </a:bodyPr>
          <a:lstStyle/>
          <a:p>
            <a:pPr algn="just">
              <a:buFont typeface="Arial" panose="020B0604020202020204" pitchFamily="34" charset="0"/>
              <a:buChar char="•"/>
            </a:pPr>
            <a:r>
              <a:rPr lang="en-US" b="1" dirty="0">
                <a:ea typeface="+mn-lt"/>
                <a:cs typeface="+mn-lt"/>
              </a:rPr>
              <a:t>Development Environment</a:t>
            </a:r>
            <a:r>
              <a:rPr lang="en-US" b="0" i="0" dirty="0">
                <a:effectLst/>
                <a:ea typeface="+mn-lt"/>
                <a:cs typeface="+mn-lt"/>
              </a:rPr>
              <a:t>:</a:t>
            </a:r>
            <a:r>
              <a:rPr lang="en-US" dirty="0">
                <a:ea typeface="+mn-lt"/>
                <a:cs typeface="+mn-lt"/>
              </a:rPr>
              <a:t> Set up a development environment for implementing </a:t>
            </a:r>
            <a:r>
              <a:rPr lang="en-US" b="0" i="0" dirty="0">
                <a:effectLst/>
                <a:ea typeface="+mn-lt"/>
                <a:cs typeface="+mn-lt"/>
              </a:rPr>
              <a:t>and </a:t>
            </a:r>
            <a:r>
              <a:rPr lang="en-US" dirty="0">
                <a:ea typeface="+mn-lt"/>
                <a:cs typeface="+mn-lt"/>
              </a:rPr>
              <a:t>testing emotion identification models</a:t>
            </a:r>
            <a:r>
              <a:rPr lang="en-US" b="0" i="0" dirty="0">
                <a:effectLst/>
                <a:ea typeface="+mn-lt"/>
                <a:cs typeface="+mn-lt"/>
              </a:rPr>
              <a:t>.</a:t>
            </a:r>
            <a:r>
              <a:rPr lang="en-US" dirty="0">
                <a:ea typeface="+mn-lt"/>
                <a:cs typeface="+mn-lt"/>
              </a:rPr>
              <a:t> Install necessary libraries, frameworks, </a:t>
            </a:r>
            <a:r>
              <a:rPr lang="en-US" b="0" i="0" dirty="0">
                <a:effectLst/>
                <a:ea typeface="+mn-lt"/>
                <a:cs typeface="+mn-lt"/>
              </a:rPr>
              <a:t>and </a:t>
            </a:r>
            <a:r>
              <a:rPr lang="en-US" dirty="0">
                <a:ea typeface="+mn-lt"/>
                <a:cs typeface="+mn-lt"/>
              </a:rPr>
              <a:t>tools </a:t>
            </a:r>
            <a:r>
              <a:rPr lang="en-US" b="0" i="0" dirty="0">
                <a:effectLst/>
                <a:ea typeface="+mn-lt"/>
                <a:cs typeface="+mn-lt"/>
              </a:rPr>
              <a:t>for </a:t>
            </a:r>
            <a:r>
              <a:rPr lang="en-US" dirty="0">
                <a:ea typeface="+mn-lt"/>
                <a:cs typeface="+mn-lt"/>
              </a:rPr>
              <a:t>natural language processing, machine learning, and deep learning, such as TensorFlow, </a:t>
            </a:r>
            <a:r>
              <a:rPr lang="en-US" dirty="0" err="1">
                <a:ea typeface="+mn-lt"/>
                <a:cs typeface="+mn-lt"/>
              </a:rPr>
              <a:t>PyTorch</a:t>
            </a:r>
            <a:r>
              <a:rPr lang="en-US" dirty="0">
                <a:ea typeface="+mn-lt"/>
                <a:cs typeface="+mn-lt"/>
              </a:rPr>
              <a:t>, or scikit-learn</a:t>
            </a:r>
            <a:r>
              <a:rPr lang="en-US" b="0" i="0" dirty="0">
                <a:effectLst/>
                <a:ea typeface="+mn-lt"/>
                <a:cs typeface="+mn-lt"/>
              </a:rPr>
              <a:t>.</a:t>
            </a:r>
            <a:endParaRPr lang="en-US" dirty="0">
              <a:ea typeface="+mn-lt"/>
              <a:cs typeface="+mn-lt"/>
            </a:endParaRPr>
          </a:p>
          <a:p>
            <a:pPr algn="just">
              <a:buFont typeface="Arial" panose="020B0604020202020204" pitchFamily="34" charset="0"/>
              <a:buChar char="•"/>
            </a:pPr>
            <a:endParaRPr lang="en-US" dirty="0">
              <a:ea typeface="+mn-lt"/>
              <a:cs typeface="+mn-lt"/>
            </a:endParaRPr>
          </a:p>
          <a:p>
            <a:pPr algn="just">
              <a:buFont typeface="Arial" panose="020B0604020202020204" pitchFamily="34" charset="0"/>
              <a:buChar char="•"/>
            </a:pPr>
            <a:r>
              <a:rPr lang="en-US" b="1" dirty="0">
                <a:ea typeface="+mn-lt"/>
                <a:cs typeface="+mn-lt"/>
              </a:rPr>
              <a:t>Model Training Data</a:t>
            </a:r>
            <a:r>
              <a:rPr lang="en-US" dirty="0">
                <a:ea typeface="+mn-lt"/>
                <a:cs typeface="+mn-lt"/>
              </a:rPr>
              <a:t>: Preprocess </a:t>
            </a:r>
            <a:r>
              <a:rPr lang="en-US" b="0" i="0" dirty="0">
                <a:effectLst/>
                <a:ea typeface="+mn-lt"/>
                <a:cs typeface="+mn-lt"/>
              </a:rPr>
              <a:t>the </a:t>
            </a:r>
            <a:r>
              <a:rPr lang="en-US" dirty="0">
                <a:ea typeface="+mn-lt"/>
                <a:cs typeface="+mn-lt"/>
              </a:rPr>
              <a:t>dataset </a:t>
            </a:r>
            <a:r>
              <a:rPr lang="en-US" b="0" i="0" dirty="0">
                <a:effectLst/>
                <a:ea typeface="+mn-lt"/>
                <a:cs typeface="+mn-lt"/>
              </a:rPr>
              <a:t>to </a:t>
            </a:r>
            <a:r>
              <a:rPr lang="en-US" dirty="0">
                <a:ea typeface="+mn-lt"/>
                <a:cs typeface="+mn-lt"/>
              </a:rPr>
              <a:t>extract relevant features </a:t>
            </a:r>
            <a:r>
              <a:rPr lang="en-US" b="0" i="0" dirty="0">
                <a:effectLst/>
                <a:ea typeface="+mn-lt"/>
                <a:cs typeface="+mn-lt"/>
              </a:rPr>
              <a:t>and prepare </a:t>
            </a:r>
            <a:r>
              <a:rPr lang="en-US" dirty="0">
                <a:ea typeface="+mn-lt"/>
                <a:cs typeface="+mn-lt"/>
              </a:rPr>
              <a:t>input data </a:t>
            </a:r>
            <a:r>
              <a:rPr lang="en-US" b="0" i="0" dirty="0">
                <a:effectLst/>
                <a:ea typeface="+mn-lt"/>
                <a:cs typeface="+mn-lt"/>
              </a:rPr>
              <a:t>for </a:t>
            </a:r>
            <a:r>
              <a:rPr lang="en-US" dirty="0">
                <a:ea typeface="+mn-lt"/>
                <a:cs typeface="+mn-lt"/>
              </a:rPr>
              <a:t>training machine learning and deep learning models</a:t>
            </a:r>
            <a:r>
              <a:rPr lang="en-US" b="0" i="0" dirty="0">
                <a:effectLst/>
                <a:ea typeface="+mn-lt"/>
                <a:cs typeface="+mn-lt"/>
              </a:rPr>
              <a:t>. </a:t>
            </a:r>
            <a:r>
              <a:rPr lang="en-US" dirty="0">
                <a:ea typeface="+mn-lt"/>
                <a:cs typeface="+mn-lt"/>
              </a:rPr>
              <a:t>Implement data augmentation techniques </a:t>
            </a:r>
            <a:r>
              <a:rPr lang="en-US" b="0" i="0" dirty="0">
                <a:effectLst/>
                <a:ea typeface="+mn-lt"/>
                <a:cs typeface="+mn-lt"/>
              </a:rPr>
              <a:t>to </a:t>
            </a:r>
            <a:r>
              <a:rPr lang="en-US" dirty="0">
                <a:ea typeface="+mn-lt"/>
                <a:cs typeface="+mn-lt"/>
              </a:rPr>
              <a:t>mitigate </a:t>
            </a:r>
            <a:r>
              <a:rPr lang="en-US" b="0" i="0" dirty="0">
                <a:effectLst/>
                <a:ea typeface="+mn-lt"/>
                <a:cs typeface="+mn-lt"/>
              </a:rPr>
              <a:t>the </a:t>
            </a:r>
            <a:r>
              <a:rPr lang="en-US" dirty="0">
                <a:ea typeface="+mn-lt"/>
                <a:cs typeface="+mn-lt"/>
              </a:rPr>
              <a:t>effects of data scarcity and enhance model generalization.</a:t>
            </a:r>
            <a:endParaRPr lang="en-US" dirty="0">
              <a:cs typeface="Calibri"/>
            </a:endParaRPr>
          </a:p>
          <a:p>
            <a:pPr algn="just">
              <a:buFont typeface="Arial" panose="020B0604020202020204" pitchFamily="34" charset="0"/>
              <a:buChar char="•"/>
            </a:pPr>
            <a:endParaRPr lang="en-US" dirty="0">
              <a:ea typeface="+mn-lt"/>
              <a:cs typeface="+mn-lt"/>
            </a:endParaRPr>
          </a:p>
          <a:p>
            <a:pPr algn="just">
              <a:buFont typeface="Arial" panose="020B0604020202020204" pitchFamily="34" charset="0"/>
              <a:buChar char="•"/>
            </a:pPr>
            <a:r>
              <a:rPr lang="en-US" b="1" dirty="0">
                <a:ea typeface="+mn-lt"/>
                <a:cs typeface="+mn-lt"/>
              </a:rPr>
              <a:t>Evaluation Metrics</a:t>
            </a:r>
            <a:r>
              <a:rPr lang="en-US" dirty="0">
                <a:ea typeface="+mn-lt"/>
                <a:cs typeface="+mn-lt"/>
              </a:rPr>
              <a:t>: Define appropriate evaluation metrics </a:t>
            </a:r>
            <a:r>
              <a:rPr lang="en-US" b="0" i="0" dirty="0">
                <a:effectLst/>
                <a:ea typeface="+mn-lt"/>
                <a:cs typeface="+mn-lt"/>
              </a:rPr>
              <a:t>for </a:t>
            </a:r>
            <a:r>
              <a:rPr lang="en-US" dirty="0">
                <a:ea typeface="+mn-lt"/>
                <a:cs typeface="+mn-lt"/>
              </a:rPr>
              <a:t>assessing </a:t>
            </a:r>
            <a:r>
              <a:rPr lang="en-US" b="0" i="0" dirty="0">
                <a:effectLst/>
                <a:ea typeface="+mn-lt"/>
                <a:cs typeface="+mn-lt"/>
              </a:rPr>
              <a:t>the </a:t>
            </a:r>
            <a:r>
              <a:rPr lang="en-US" dirty="0">
                <a:ea typeface="+mn-lt"/>
                <a:cs typeface="+mn-lt"/>
              </a:rPr>
              <a:t>performance of emotion identification models. Select metrics that account for linguistic </a:t>
            </a:r>
            <a:r>
              <a:rPr lang="en-US" b="0" i="0" dirty="0">
                <a:effectLst/>
                <a:ea typeface="+mn-lt"/>
                <a:cs typeface="+mn-lt"/>
              </a:rPr>
              <a:t>and </a:t>
            </a:r>
            <a:r>
              <a:rPr lang="en-US" dirty="0">
                <a:ea typeface="+mn-lt"/>
                <a:cs typeface="+mn-lt"/>
              </a:rPr>
              <a:t>cultural variations, such as cross-cultural consistency measures </a:t>
            </a:r>
            <a:r>
              <a:rPr lang="en-US" b="0" i="0" dirty="0">
                <a:effectLst/>
                <a:ea typeface="+mn-lt"/>
                <a:cs typeface="+mn-lt"/>
              </a:rPr>
              <a:t>and </a:t>
            </a:r>
            <a:r>
              <a:rPr lang="en-US" dirty="0">
                <a:ea typeface="+mn-lt"/>
                <a:cs typeface="+mn-lt"/>
              </a:rPr>
              <a:t>context-aware evaluation criteria</a:t>
            </a:r>
            <a:r>
              <a:rPr lang="en-US" b="0" i="0" dirty="0">
                <a:effectLst/>
                <a:ea typeface="+mn-lt"/>
                <a:cs typeface="+mn-lt"/>
              </a:rPr>
              <a:t>.</a:t>
            </a:r>
            <a:endParaRPr lang="en-US" dirty="0">
              <a:ea typeface="+mn-lt"/>
              <a:cs typeface="+mn-lt"/>
            </a:endParaRPr>
          </a:p>
          <a:p>
            <a:pPr marL="342900" indent="-342900" algn="just">
              <a:buFont typeface="Arial" panose="020B0604020202020204" pitchFamily="34" charset="0"/>
              <a:buChar char="•"/>
            </a:pPr>
            <a:endParaRPr lang="en-US" b="0" i="0" dirty="0">
              <a:effectLst/>
              <a:latin typeface="Söhne"/>
            </a:endParaRPr>
          </a:p>
          <a:p>
            <a:pPr algn="just"/>
            <a:endParaRPr lang="en-IN" sz="2400" dirty="0"/>
          </a:p>
        </p:txBody>
      </p:sp>
    </p:spTree>
    <p:extLst>
      <p:ext uri="{BB962C8B-B14F-4D97-AF65-F5344CB8AC3E}">
        <p14:creationId xmlns:p14="http://schemas.microsoft.com/office/powerpoint/2010/main" val="3181201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A close-up of a brain&#10;&#10;Description automatically generated">
            <a:extLst>
              <a:ext uri="{FF2B5EF4-FFF2-40B4-BE49-F238E27FC236}">
                <a16:creationId xmlns:a16="http://schemas.microsoft.com/office/drawing/2014/main" id="{C8B6EB2E-4E36-9B38-B8B2-1DF811885FA6}"/>
              </a:ext>
            </a:extLst>
          </p:cNvPr>
          <p:cNvPicPr>
            <a:picLocks noGrp="1" noChangeAspect="1"/>
          </p:cNvPicPr>
          <p:nvPr>
            <p:ph sz="half" idx="2"/>
          </p:nvPr>
        </p:nvPicPr>
        <p:blipFill>
          <a:blip r:embed="rId2"/>
          <a:stretch>
            <a:fillRect/>
          </a:stretch>
        </p:blipFill>
        <p:spPr>
          <a:xfrm>
            <a:off x="378691" y="1102007"/>
            <a:ext cx="8398162" cy="4723257"/>
          </a:xfrm>
          <a:prstGeom prst="rect">
            <a:avLst/>
          </a:prstGeom>
        </p:spPr>
      </p:pic>
    </p:spTree>
    <p:extLst>
      <p:ext uri="{BB962C8B-B14F-4D97-AF65-F5344CB8AC3E}">
        <p14:creationId xmlns:p14="http://schemas.microsoft.com/office/powerpoint/2010/main" val="15192652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2" name="Content Placeholder 11" descr="A group of smileys with face masks&#10;&#10;Description automatically generated">
            <a:extLst>
              <a:ext uri="{FF2B5EF4-FFF2-40B4-BE49-F238E27FC236}">
                <a16:creationId xmlns:a16="http://schemas.microsoft.com/office/drawing/2014/main" id="{AF0B4021-C7A5-03E4-75BD-882E37A40284}"/>
              </a:ext>
            </a:extLst>
          </p:cNvPr>
          <p:cNvPicPr>
            <a:picLocks noGrp="1" noChangeAspect="1"/>
          </p:cNvPicPr>
          <p:nvPr>
            <p:ph sz="half" idx="3"/>
          </p:nvPr>
        </p:nvPicPr>
        <p:blipFill>
          <a:blip r:embed="rId2"/>
          <a:stretch>
            <a:fillRect/>
          </a:stretch>
        </p:blipFill>
        <p:spPr>
          <a:xfrm>
            <a:off x="355600" y="1087818"/>
            <a:ext cx="8582889" cy="4809362"/>
          </a:xfrm>
          <a:prstGeom prst="rect">
            <a:avLst/>
          </a:prstGeom>
        </p:spPr>
      </p:pic>
    </p:spTree>
    <p:extLst>
      <p:ext uri="{BB962C8B-B14F-4D97-AF65-F5344CB8AC3E}">
        <p14:creationId xmlns:p14="http://schemas.microsoft.com/office/powerpoint/2010/main" val="33133591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3">
            <a:extLst>
              <a:ext uri="{FF2B5EF4-FFF2-40B4-BE49-F238E27FC236}">
                <a16:creationId xmlns:a16="http://schemas.microsoft.com/office/drawing/2014/main" id="{FF67919A-8194-4DC7-A7E2-572748B5EA0C}"/>
              </a:ext>
            </a:extLst>
          </p:cNvPr>
          <p:cNvSpPr/>
          <p:nvPr/>
        </p:nvSpPr>
        <p:spPr>
          <a:xfrm>
            <a:off x="0" y="0"/>
            <a:ext cx="9144000" cy="914400"/>
          </a:xfrm>
          <a:custGeom>
            <a:avLst/>
            <a:gdLst/>
            <a:ahLst/>
            <a:cxnLst/>
            <a:rect l="l" t="t" r="r" b="b"/>
            <a:pathLst>
              <a:path w="9144000" h="914400">
                <a:moveTo>
                  <a:pt x="0" y="914400"/>
                </a:moveTo>
                <a:lnTo>
                  <a:pt x="9144000" y="914400"/>
                </a:lnTo>
                <a:lnTo>
                  <a:pt x="9144000" y="0"/>
                </a:lnTo>
                <a:lnTo>
                  <a:pt x="0" y="0"/>
                </a:lnTo>
                <a:lnTo>
                  <a:pt x="0" y="914400"/>
                </a:lnTo>
                <a:close/>
              </a:path>
            </a:pathLst>
          </a:custGeom>
          <a:solidFill>
            <a:srgbClr val="2E70A1"/>
          </a:solidFill>
        </p:spPr>
        <p:txBody>
          <a:bodyPr wrap="square" lIns="0" tIns="0" rIns="0" bIns="0" rtlCol="0"/>
          <a:lstStyle/>
          <a:p>
            <a:endParaRPr/>
          </a:p>
        </p:txBody>
      </p:sp>
      <p:sp>
        <p:nvSpPr>
          <p:cNvPr id="6" name="object 4">
            <a:extLst>
              <a:ext uri="{FF2B5EF4-FFF2-40B4-BE49-F238E27FC236}">
                <a16:creationId xmlns:a16="http://schemas.microsoft.com/office/drawing/2014/main" id="{82CE4401-6839-4949-8EE3-D2E89899E218}"/>
              </a:ext>
            </a:extLst>
          </p:cNvPr>
          <p:cNvSpPr/>
          <p:nvPr/>
        </p:nvSpPr>
        <p:spPr>
          <a:xfrm>
            <a:off x="8305800" y="7620"/>
            <a:ext cx="838200" cy="899160"/>
          </a:xfrm>
          <a:prstGeom prst="rect">
            <a:avLst/>
          </a:prstGeom>
          <a:blipFill>
            <a:blip r:embed="rId2" cstate="print"/>
            <a:stretch>
              <a:fillRect/>
            </a:stretch>
          </a:blipFill>
        </p:spPr>
        <p:txBody>
          <a:bodyPr wrap="square" lIns="0" tIns="0" rIns="0" bIns="0" rtlCol="0"/>
          <a:lstStyle/>
          <a:p>
            <a:endParaRPr/>
          </a:p>
        </p:txBody>
      </p:sp>
      <p:sp>
        <p:nvSpPr>
          <p:cNvPr id="3" name="TextBox 2">
            <a:extLst>
              <a:ext uri="{FF2B5EF4-FFF2-40B4-BE49-F238E27FC236}">
                <a16:creationId xmlns:a16="http://schemas.microsoft.com/office/drawing/2014/main" id="{73969DCF-64C5-8E75-149F-CCEB290E92F9}"/>
              </a:ext>
            </a:extLst>
          </p:cNvPr>
          <p:cNvSpPr txBox="1"/>
          <p:nvPr/>
        </p:nvSpPr>
        <p:spPr>
          <a:xfrm>
            <a:off x="76200" y="152400"/>
            <a:ext cx="8229600" cy="646331"/>
          </a:xfrm>
          <a:prstGeom prst="rect">
            <a:avLst/>
          </a:prstGeom>
          <a:noFill/>
        </p:spPr>
        <p:txBody>
          <a:bodyPr wrap="square" lIns="91440" tIns="45720" rIns="91440" bIns="45720" rtlCol="0" anchor="t">
            <a:spAutoFit/>
          </a:bodyPr>
          <a:lstStyle/>
          <a:p>
            <a:pPr algn="ctr"/>
            <a:r>
              <a:rPr lang="en-US" sz="3600" dirty="0">
                <a:solidFill>
                  <a:schemeClr val="bg1"/>
                </a:solidFill>
                <a:cs typeface="Calibri"/>
              </a:rPr>
              <a:t>CONCLUSION</a:t>
            </a:r>
          </a:p>
        </p:txBody>
      </p:sp>
      <p:sp>
        <p:nvSpPr>
          <p:cNvPr id="7" name="TextBox 6">
            <a:extLst>
              <a:ext uri="{FF2B5EF4-FFF2-40B4-BE49-F238E27FC236}">
                <a16:creationId xmlns:a16="http://schemas.microsoft.com/office/drawing/2014/main" id="{76536A76-B05F-BA10-2562-891DC6FEC153}"/>
              </a:ext>
            </a:extLst>
          </p:cNvPr>
          <p:cNvSpPr txBox="1"/>
          <p:nvPr/>
        </p:nvSpPr>
        <p:spPr>
          <a:xfrm>
            <a:off x="228600" y="1143000"/>
            <a:ext cx="8686800" cy="4339650"/>
          </a:xfrm>
          <a:prstGeom prst="rect">
            <a:avLst/>
          </a:prstGeom>
          <a:noFill/>
        </p:spPr>
        <p:txBody>
          <a:bodyPr wrap="square" lIns="91440" tIns="45720" rIns="91440" bIns="45720" rtlCol="0" anchor="t">
            <a:spAutoFit/>
          </a:bodyPr>
          <a:lstStyle/>
          <a:p>
            <a:pPr algn="just">
              <a:buFont typeface="Arial" panose="020B0604020202020204" pitchFamily="34" charset="0"/>
              <a:buChar char="•"/>
            </a:pPr>
            <a:endParaRPr lang="en-US" dirty="0">
              <a:ea typeface="+mn-lt"/>
              <a:cs typeface="+mn-lt"/>
            </a:endParaRPr>
          </a:p>
          <a:p>
            <a:pPr algn="just">
              <a:buFont typeface="Arial" panose="020B0604020202020204" pitchFamily="34" charset="0"/>
              <a:buChar char="•"/>
            </a:pPr>
            <a:endParaRPr lang="en-US" dirty="0">
              <a:ea typeface="+mn-lt"/>
              <a:cs typeface="+mn-lt"/>
            </a:endParaRPr>
          </a:p>
          <a:p>
            <a:pPr algn="just">
              <a:buFont typeface="Arial" panose="020B0604020202020204" pitchFamily="34" charset="0"/>
              <a:buChar char="•"/>
            </a:pPr>
            <a:endParaRPr lang="en-US" dirty="0">
              <a:ea typeface="+mn-lt"/>
              <a:cs typeface="+mn-lt"/>
            </a:endParaRPr>
          </a:p>
          <a:p>
            <a:pPr algn="just"/>
            <a:r>
              <a:rPr lang="en-US" dirty="0">
                <a:ea typeface="+mn-lt"/>
                <a:cs typeface="+mn-lt"/>
              </a:rPr>
              <a:t>In conclusion, this study has addressed the pressing need for accurate emotion identification from limited translated text samples using computational intelligence. Through a thorough review of existing methodologies, the development of a novel framework, and rigorous experimentation, several key findings and contributions have emerged.</a:t>
            </a:r>
            <a:endParaRPr lang="en-US">
              <a:latin typeface="Söhne"/>
            </a:endParaRPr>
          </a:p>
          <a:p>
            <a:pPr algn="just">
              <a:buFont typeface="Arial" panose="020B0604020202020204" pitchFamily="34" charset="0"/>
              <a:buChar char="•"/>
            </a:pPr>
            <a:endParaRPr lang="en-US" dirty="0">
              <a:ea typeface="+mn-lt"/>
              <a:cs typeface="+mn-lt"/>
            </a:endParaRPr>
          </a:p>
          <a:p>
            <a:pPr algn="just">
              <a:buFont typeface="Arial" panose="020B0604020202020204" pitchFamily="34" charset="0"/>
              <a:buChar char="•"/>
            </a:pPr>
            <a:endParaRPr lang="en-US" dirty="0">
              <a:ea typeface="+mn-lt"/>
              <a:cs typeface="+mn-lt"/>
            </a:endParaRPr>
          </a:p>
          <a:p>
            <a:pPr algn="just">
              <a:buFont typeface="Arial" panose="020B0604020202020204" pitchFamily="34" charset="0"/>
              <a:buChar char="•"/>
            </a:pPr>
            <a:r>
              <a:rPr lang="en-US" dirty="0">
                <a:ea typeface="+mn-lt"/>
                <a:cs typeface="+mn-lt"/>
              </a:rPr>
              <a:t>Firstly, we have demonstrated the challenges posed by linguistic variability, cultural sensitivity, and data scarcity in cross-cultural emotion detection. These challenges underscore the importance of developing tailored approaches that can effectively navigate linguistic and cultural nuances while accommodating limited translated text samples.</a:t>
            </a:r>
            <a:endParaRPr lang="en-US" dirty="0">
              <a:cs typeface="Calibri"/>
            </a:endParaRPr>
          </a:p>
          <a:p>
            <a:pPr marL="342900" indent="-342900" algn="just">
              <a:buFont typeface="Arial" panose="020B0604020202020204" pitchFamily="34" charset="0"/>
              <a:buChar char="•"/>
            </a:pPr>
            <a:endParaRPr lang="en-US" sz="2400" b="0" i="0" dirty="0">
              <a:solidFill>
                <a:srgbClr val="374151"/>
              </a:solidFill>
              <a:effectLst/>
              <a:latin typeface="Söhne"/>
            </a:endParaRPr>
          </a:p>
        </p:txBody>
      </p:sp>
    </p:spTree>
    <p:extLst>
      <p:ext uri="{BB962C8B-B14F-4D97-AF65-F5344CB8AC3E}">
        <p14:creationId xmlns:p14="http://schemas.microsoft.com/office/powerpoint/2010/main" val="9136520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300C0-210C-A5E4-0019-76E26D406E03}"/>
              </a:ext>
            </a:extLst>
          </p:cNvPr>
          <p:cNvSpPr>
            <a:spLocks noGrp="1"/>
          </p:cNvSpPr>
          <p:nvPr>
            <p:ph type="title"/>
          </p:nvPr>
        </p:nvSpPr>
        <p:spPr>
          <a:xfrm>
            <a:off x="2402205" y="2247900"/>
            <a:ext cx="4339589" cy="769441"/>
          </a:xfrm>
        </p:spPr>
        <p:txBody>
          <a:bodyPr/>
          <a:lstStyle/>
          <a:p>
            <a:r>
              <a:rPr lang="en-US" sz="5000" dirty="0">
                <a:solidFill>
                  <a:schemeClr val="tx1"/>
                </a:solidFill>
              </a:rPr>
              <a:t>THANK YOU</a:t>
            </a:r>
            <a:endParaRPr lang="en-IN" sz="5000" dirty="0">
              <a:solidFill>
                <a:schemeClr val="tx1"/>
              </a:solidFill>
            </a:endParaRPr>
          </a:p>
        </p:txBody>
      </p:sp>
      <p:sp>
        <p:nvSpPr>
          <p:cNvPr id="5" name="object 3">
            <a:extLst>
              <a:ext uri="{FF2B5EF4-FFF2-40B4-BE49-F238E27FC236}">
                <a16:creationId xmlns:a16="http://schemas.microsoft.com/office/drawing/2014/main" id="{E7EE23EF-5B69-AB94-F902-D1740E05FF5B}"/>
              </a:ext>
            </a:extLst>
          </p:cNvPr>
          <p:cNvSpPr/>
          <p:nvPr/>
        </p:nvSpPr>
        <p:spPr>
          <a:xfrm>
            <a:off x="0" y="0"/>
            <a:ext cx="9144000" cy="914400"/>
          </a:xfrm>
          <a:custGeom>
            <a:avLst/>
            <a:gdLst/>
            <a:ahLst/>
            <a:cxnLst/>
            <a:rect l="l" t="t" r="r" b="b"/>
            <a:pathLst>
              <a:path w="9144000" h="914400">
                <a:moveTo>
                  <a:pt x="0" y="914400"/>
                </a:moveTo>
                <a:lnTo>
                  <a:pt x="9144000" y="914400"/>
                </a:lnTo>
                <a:lnTo>
                  <a:pt x="9144000" y="0"/>
                </a:lnTo>
                <a:lnTo>
                  <a:pt x="0" y="0"/>
                </a:lnTo>
                <a:lnTo>
                  <a:pt x="0" y="914400"/>
                </a:lnTo>
                <a:close/>
              </a:path>
            </a:pathLst>
          </a:custGeom>
          <a:solidFill>
            <a:srgbClr val="2E70A1"/>
          </a:solidFill>
        </p:spPr>
        <p:txBody>
          <a:bodyPr wrap="square" lIns="0" tIns="0" rIns="0" bIns="0" rtlCol="0"/>
          <a:lstStyle/>
          <a:p>
            <a:endParaRPr/>
          </a:p>
        </p:txBody>
      </p:sp>
      <p:sp>
        <p:nvSpPr>
          <p:cNvPr id="6" name="object 4">
            <a:extLst>
              <a:ext uri="{FF2B5EF4-FFF2-40B4-BE49-F238E27FC236}">
                <a16:creationId xmlns:a16="http://schemas.microsoft.com/office/drawing/2014/main" id="{57635F97-DEBF-217D-10D0-8A073F6BA00A}"/>
              </a:ext>
            </a:extLst>
          </p:cNvPr>
          <p:cNvSpPr/>
          <p:nvPr/>
        </p:nvSpPr>
        <p:spPr>
          <a:xfrm>
            <a:off x="8305800" y="15240"/>
            <a:ext cx="838200" cy="899160"/>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9577491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3">
            <a:extLst>
              <a:ext uri="{FF2B5EF4-FFF2-40B4-BE49-F238E27FC236}">
                <a16:creationId xmlns:a16="http://schemas.microsoft.com/office/drawing/2014/main" id="{FF67919A-8194-4DC7-A7E2-572748B5EA0C}"/>
              </a:ext>
            </a:extLst>
          </p:cNvPr>
          <p:cNvSpPr/>
          <p:nvPr/>
        </p:nvSpPr>
        <p:spPr>
          <a:xfrm>
            <a:off x="0" y="0"/>
            <a:ext cx="9144000" cy="914400"/>
          </a:xfrm>
          <a:custGeom>
            <a:avLst/>
            <a:gdLst/>
            <a:ahLst/>
            <a:cxnLst/>
            <a:rect l="l" t="t" r="r" b="b"/>
            <a:pathLst>
              <a:path w="9144000" h="914400">
                <a:moveTo>
                  <a:pt x="0" y="914400"/>
                </a:moveTo>
                <a:lnTo>
                  <a:pt x="9144000" y="914400"/>
                </a:lnTo>
                <a:lnTo>
                  <a:pt x="9144000" y="0"/>
                </a:lnTo>
                <a:lnTo>
                  <a:pt x="0" y="0"/>
                </a:lnTo>
                <a:lnTo>
                  <a:pt x="0" y="914400"/>
                </a:lnTo>
                <a:close/>
              </a:path>
            </a:pathLst>
          </a:custGeom>
          <a:solidFill>
            <a:srgbClr val="2E70A1"/>
          </a:solidFill>
        </p:spPr>
        <p:txBody>
          <a:bodyPr wrap="square" lIns="0" tIns="0" rIns="0" bIns="0" rtlCol="0"/>
          <a:lstStyle/>
          <a:p>
            <a:endParaRPr/>
          </a:p>
        </p:txBody>
      </p:sp>
      <p:sp>
        <p:nvSpPr>
          <p:cNvPr id="6" name="object 4">
            <a:extLst>
              <a:ext uri="{FF2B5EF4-FFF2-40B4-BE49-F238E27FC236}">
                <a16:creationId xmlns:a16="http://schemas.microsoft.com/office/drawing/2014/main" id="{82CE4401-6839-4949-8EE3-D2E89899E218}"/>
              </a:ext>
            </a:extLst>
          </p:cNvPr>
          <p:cNvSpPr/>
          <p:nvPr/>
        </p:nvSpPr>
        <p:spPr>
          <a:xfrm>
            <a:off x="8305800" y="7620"/>
            <a:ext cx="838200" cy="899160"/>
          </a:xfrm>
          <a:prstGeom prst="rect">
            <a:avLst/>
          </a:prstGeom>
          <a:blipFill>
            <a:blip r:embed="rId2" cstate="print"/>
            <a:stretch>
              <a:fillRect/>
            </a:stretch>
          </a:blipFill>
        </p:spPr>
        <p:txBody>
          <a:bodyPr wrap="square" lIns="0" tIns="0" rIns="0" bIns="0" rtlCol="0"/>
          <a:lstStyle/>
          <a:p>
            <a:endParaRPr/>
          </a:p>
        </p:txBody>
      </p:sp>
      <p:sp>
        <p:nvSpPr>
          <p:cNvPr id="3" name="TextBox 2">
            <a:extLst>
              <a:ext uri="{FF2B5EF4-FFF2-40B4-BE49-F238E27FC236}">
                <a16:creationId xmlns:a16="http://schemas.microsoft.com/office/drawing/2014/main" id="{73969DCF-64C5-8E75-149F-CCEB290E92F9}"/>
              </a:ext>
            </a:extLst>
          </p:cNvPr>
          <p:cNvSpPr txBox="1"/>
          <p:nvPr/>
        </p:nvSpPr>
        <p:spPr>
          <a:xfrm>
            <a:off x="76200" y="152400"/>
            <a:ext cx="8229600" cy="646331"/>
          </a:xfrm>
          <a:prstGeom prst="rect">
            <a:avLst/>
          </a:prstGeom>
          <a:noFill/>
        </p:spPr>
        <p:txBody>
          <a:bodyPr wrap="square" rtlCol="0">
            <a:spAutoFit/>
          </a:bodyPr>
          <a:lstStyle/>
          <a:p>
            <a:pPr algn="ctr"/>
            <a:r>
              <a:rPr lang="en-US" sz="3600" dirty="0">
                <a:solidFill>
                  <a:schemeClr val="bg1"/>
                </a:solidFill>
              </a:rPr>
              <a:t>INTRODUCTION</a:t>
            </a:r>
            <a:endParaRPr lang="en-IN" sz="3600" dirty="0">
              <a:solidFill>
                <a:schemeClr val="bg1"/>
              </a:solidFill>
            </a:endParaRPr>
          </a:p>
        </p:txBody>
      </p:sp>
      <p:sp>
        <p:nvSpPr>
          <p:cNvPr id="7" name="TextBox 6">
            <a:extLst>
              <a:ext uri="{FF2B5EF4-FFF2-40B4-BE49-F238E27FC236}">
                <a16:creationId xmlns:a16="http://schemas.microsoft.com/office/drawing/2014/main" id="{76536A76-B05F-BA10-2562-891DC6FEC153}"/>
              </a:ext>
            </a:extLst>
          </p:cNvPr>
          <p:cNvSpPr txBox="1"/>
          <p:nvPr/>
        </p:nvSpPr>
        <p:spPr>
          <a:xfrm>
            <a:off x="228600" y="1143000"/>
            <a:ext cx="8686800" cy="4339650"/>
          </a:xfrm>
          <a:prstGeom prst="rect">
            <a:avLst/>
          </a:prstGeom>
          <a:noFill/>
        </p:spPr>
        <p:txBody>
          <a:bodyPr wrap="square" lIns="91440" tIns="45720" rIns="91440" bIns="45720" rtlCol="0" anchor="t">
            <a:spAutoFit/>
          </a:bodyPr>
          <a:lstStyle/>
          <a:p>
            <a:pPr algn="just">
              <a:buFont typeface="Arial" panose="020B0604020202020204" pitchFamily="34" charset="0"/>
              <a:buChar char="•"/>
            </a:pPr>
            <a:endParaRPr lang="en-US" dirty="0">
              <a:ea typeface="+mn-lt"/>
              <a:cs typeface="+mn-lt"/>
            </a:endParaRPr>
          </a:p>
          <a:p>
            <a:pPr algn="just">
              <a:buFont typeface="Arial" panose="020B0604020202020204" pitchFamily="34" charset="0"/>
              <a:buChar char="•"/>
            </a:pPr>
            <a:r>
              <a:rPr lang="en-US" dirty="0">
                <a:ea typeface="+mn-lt"/>
                <a:cs typeface="+mn-lt"/>
              </a:rPr>
              <a:t>In today's interconnected world, where communication transcends linguistic boundaries</a:t>
            </a:r>
            <a:r>
              <a:rPr lang="en-US" b="0" i="0" dirty="0">
                <a:effectLst/>
                <a:ea typeface="+mn-lt"/>
                <a:cs typeface="+mn-lt"/>
              </a:rPr>
              <a:t>, </a:t>
            </a:r>
            <a:r>
              <a:rPr lang="en-US" dirty="0">
                <a:ea typeface="+mn-lt"/>
                <a:cs typeface="+mn-lt"/>
              </a:rPr>
              <a:t>understanding human emotions expressed in text becomes increasingly vital</a:t>
            </a:r>
            <a:r>
              <a:rPr lang="en-US" b="0" i="0" dirty="0">
                <a:effectLst/>
                <a:ea typeface="+mn-lt"/>
                <a:cs typeface="+mn-lt"/>
              </a:rPr>
              <a:t>.</a:t>
            </a:r>
            <a:r>
              <a:rPr lang="en-US" dirty="0">
                <a:ea typeface="+mn-lt"/>
                <a:cs typeface="+mn-lt"/>
              </a:rPr>
              <a:t> However, this task becomes notably intricate when dealing with translations, where nuances of emotions can often be lost or distorted</a:t>
            </a:r>
            <a:r>
              <a:rPr lang="en-US" b="0" i="0" dirty="0">
                <a:effectLst/>
                <a:ea typeface="+mn-lt"/>
                <a:cs typeface="+mn-lt"/>
              </a:rPr>
              <a:t>. </a:t>
            </a:r>
            <a:r>
              <a:rPr lang="en-US" dirty="0">
                <a:ea typeface="+mn-lt"/>
                <a:cs typeface="+mn-lt"/>
              </a:rPr>
              <a:t>This introduces a unique challenge</a:t>
            </a:r>
            <a:r>
              <a:rPr lang="en-US" b="0" i="0" dirty="0">
                <a:effectLst/>
                <a:ea typeface="+mn-lt"/>
                <a:cs typeface="+mn-lt"/>
              </a:rPr>
              <a:t>:</a:t>
            </a:r>
            <a:r>
              <a:rPr lang="en-US" dirty="0">
                <a:ea typeface="+mn-lt"/>
                <a:cs typeface="+mn-lt"/>
              </a:rPr>
              <a:t> how can computational intelligence effectively identify emotions from limited translated text samples?</a:t>
            </a:r>
            <a:endParaRPr lang="en-US"/>
          </a:p>
          <a:p>
            <a:pPr algn="just"/>
            <a:endParaRPr lang="en-US" dirty="0">
              <a:ea typeface="+mn-lt"/>
              <a:cs typeface="+mn-lt"/>
            </a:endParaRPr>
          </a:p>
          <a:p>
            <a:pPr algn="just"/>
            <a:endParaRPr lang="en-US" dirty="0">
              <a:ea typeface="+mn-lt"/>
              <a:cs typeface="+mn-lt"/>
            </a:endParaRPr>
          </a:p>
          <a:p>
            <a:pPr algn="just">
              <a:buFont typeface="Arial" panose="020B0604020202020204" pitchFamily="34" charset="0"/>
              <a:buChar char="•"/>
            </a:pPr>
            <a:r>
              <a:rPr lang="en-US" b="0" i="0" dirty="0">
                <a:effectLst/>
                <a:ea typeface="+mn-lt"/>
                <a:cs typeface="+mn-lt"/>
              </a:rPr>
              <a:t>This </a:t>
            </a:r>
            <a:r>
              <a:rPr lang="en-US" dirty="0">
                <a:ea typeface="+mn-lt"/>
                <a:cs typeface="+mn-lt"/>
              </a:rPr>
              <a:t>introduction sets the stage for exploring the profound implications of emotion identification across languages using computational techniques. We delve into </a:t>
            </a:r>
            <a:r>
              <a:rPr lang="en-US" b="0" i="0" dirty="0">
                <a:effectLst/>
                <a:ea typeface="+mn-lt"/>
                <a:cs typeface="+mn-lt"/>
              </a:rPr>
              <a:t>the </a:t>
            </a:r>
            <a:r>
              <a:rPr lang="en-US" dirty="0">
                <a:ea typeface="+mn-lt"/>
                <a:cs typeface="+mn-lt"/>
              </a:rPr>
              <a:t>complexities inherent in linguistic translation and its impact on preserving </a:t>
            </a:r>
            <a:r>
              <a:rPr lang="en-US" b="0" i="0" dirty="0">
                <a:effectLst/>
                <a:ea typeface="+mn-lt"/>
                <a:cs typeface="+mn-lt"/>
              </a:rPr>
              <a:t>the </a:t>
            </a:r>
            <a:r>
              <a:rPr lang="en-US" dirty="0">
                <a:ea typeface="+mn-lt"/>
                <a:cs typeface="+mn-lt"/>
              </a:rPr>
              <a:t>rich tapestry of human emotions.</a:t>
            </a:r>
          </a:p>
          <a:p>
            <a:pPr algn="just">
              <a:buFont typeface="Arial" panose="020B0604020202020204" pitchFamily="34" charset="0"/>
              <a:buChar char="•"/>
            </a:pPr>
            <a:endParaRPr lang="en-US" dirty="0">
              <a:ea typeface="+mn-lt"/>
              <a:cs typeface="+mn-lt"/>
            </a:endParaRPr>
          </a:p>
          <a:p>
            <a:pPr algn="just"/>
            <a:endParaRPr lang="en-US" b="0" i="0">
              <a:effectLst/>
              <a:latin typeface="Calibri"/>
              <a:ea typeface="Calibri"/>
              <a:cs typeface="Calibri"/>
            </a:endParaRPr>
          </a:p>
          <a:p>
            <a:pPr marL="342900" indent="-342900" algn="just">
              <a:buFont typeface="Arial" panose="020B0604020202020204" pitchFamily="34" charset="0"/>
              <a:buChar char="•"/>
            </a:pPr>
            <a:endParaRPr lang="en-US" sz="2400" dirty="0">
              <a:solidFill>
                <a:srgbClr val="374151"/>
              </a:solidFill>
              <a:latin typeface="Söhne"/>
            </a:endParaRPr>
          </a:p>
        </p:txBody>
      </p:sp>
    </p:spTree>
    <p:extLst>
      <p:ext uri="{BB962C8B-B14F-4D97-AF65-F5344CB8AC3E}">
        <p14:creationId xmlns:p14="http://schemas.microsoft.com/office/powerpoint/2010/main" val="31499395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3">
            <a:extLst>
              <a:ext uri="{FF2B5EF4-FFF2-40B4-BE49-F238E27FC236}">
                <a16:creationId xmlns:a16="http://schemas.microsoft.com/office/drawing/2014/main" id="{FF67919A-8194-4DC7-A7E2-572748B5EA0C}"/>
              </a:ext>
            </a:extLst>
          </p:cNvPr>
          <p:cNvSpPr/>
          <p:nvPr/>
        </p:nvSpPr>
        <p:spPr>
          <a:xfrm>
            <a:off x="0" y="0"/>
            <a:ext cx="9144000" cy="914400"/>
          </a:xfrm>
          <a:custGeom>
            <a:avLst/>
            <a:gdLst/>
            <a:ahLst/>
            <a:cxnLst/>
            <a:rect l="l" t="t" r="r" b="b"/>
            <a:pathLst>
              <a:path w="9144000" h="914400">
                <a:moveTo>
                  <a:pt x="0" y="914400"/>
                </a:moveTo>
                <a:lnTo>
                  <a:pt x="9144000" y="914400"/>
                </a:lnTo>
                <a:lnTo>
                  <a:pt x="9144000" y="0"/>
                </a:lnTo>
                <a:lnTo>
                  <a:pt x="0" y="0"/>
                </a:lnTo>
                <a:lnTo>
                  <a:pt x="0" y="914400"/>
                </a:lnTo>
                <a:close/>
              </a:path>
            </a:pathLst>
          </a:custGeom>
          <a:solidFill>
            <a:srgbClr val="2E70A1"/>
          </a:solidFill>
        </p:spPr>
        <p:txBody>
          <a:bodyPr wrap="square" lIns="0" tIns="0" rIns="0" bIns="0" rtlCol="0"/>
          <a:lstStyle/>
          <a:p>
            <a:endParaRPr/>
          </a:p>
        </p:txBody>
      </p:sp>
      <p:sp>
        <p:nvSpPr>
          <p:cNvPr id="6" name="object 4">
            <a:extLst>
              <a:ext uri="{FF2B5EF4-FFF2-40B4-BE49-F238E27FC236}">
                <a16:creationId xmlns:a16="http://schemas.microsoft.com/office/drawing/2014/main" id="{82CE4401-6839-4949-8EE3-D2E89899E218}"/>
              </a:ext>
            </a:extLst>
          </p:cNvPr>
          <p:cNvSpPr/>
          <p:nvPr/>
        </p:nvSpPr>
        <p:spPr>
          <a:xfrm>
            <a:off x="8305800" y="7620"/>
            <a:ext cx="838200" cy="899160"/>
          </a:xfrm>
          <a:prstGeom prst="rect">
            <a:avLst/>
          </a:prstGeom>
          <a:blipFill>
            <a:blip r:embed="rId2" cstate="print"/>
            <a:stretch>
              <a:fillRect/>
            </a:stretch>
          </a:blipFill>
        </p:spPr>
        <p:txBody>
          <a:bodyPr wrap="square" lIns="0" tIns="0" rIns="0" bIns="0" rtlCol="0"/>
          <a:lstStyle/>
          <a:p>
            <a:endParaRPr/>
          </a:p>
        </p:txBody>
      </p:sp>
      <p:sp>
        <p:nvSpPr>
          <p:cNvPr id="3" name="TextBox 2">
            <a:extLst>
              <a:ext uri="{FF2B5EF4-FFF2-40B4-BE49-F238E27FC236}">
                <a16:creationId xmlns:a16="http://schemas.microsoft.com/office/drawing/2014/main" id="{73969DCF-64C5-8E75-149F-CCEB290E92F9}"/>
              </a:ext>
            </a:extLst>
          </p:cNvPr>
          <p:cNvSpPr txBox="1"/>
          <p:nvPr/>
        </p:nvSpPr>
        <p:spPr>
          <a:xfrm>
            <a:off x="76200" y="152400"/>
            <a:ext cx="8229600" cy="646331"/>
          </a:xfrm>
          <a:prstGeom prst="rect">
            <a:avLst/>
          </a:prstGeom>
          <a:noFill/>
        </p:spPr>
        <p:txBody>
          <a:bodyPr wrap="square" rtlCol="0">
            <a:spAutoFit/>
          </a:bodyPr>
          <a:lstStyle/>
          <a:p>
            <a:pPr algn="ctr"/>
            <a:r>
              <a:rPr lang="en-US" sz="3600" dirty="0">
                <a:solidFill>
                  <a:schemeClr val="bg1"/>
                </a:solidFill>
              </a:rPr>
              <a:t>INTRODUCTION</a:t>
            </a:r>
            <a:endParaRPr lang="en-IN" sz="3600" dirty="0">
              <a:solidFill>
                <a:schemeClr val="bg1"/>
              </a:solidFill>
            </a:endParaRPr>
          </a:p>
        </p:txBody>
      </p:sp>
      <p:sp>
        <p:nvSpPr>
          <p:cNvPr id="7" name="TextBox 6">
            <a:extLst>
              <a:ext uri="{FF2B5EF4-FFF2-40B4-BE49-F238E27FC236}">
                <a16:creationId xmlns:a16="http://schemas.microsoft.com/office/drawing/2014/main" id="{76536A76-B05F-BA10-2562-891DC6FEC153}"/>
              </a:ext>
            </a:extLst>
          </p:cNvPr>
          <p:cNvSpPr txBox="1"/>
          <p:nvPr/>
        </p:nvSpPr>
        <p:spPr>
          <a:xfrm>
            <a:off x="228600" y="1143000"/>
            <a:ext cx="8686800" cy="3785652"/>
          </a:xfrm>
          <a:prstGeom prst="rect">
            <a:avLst/>
          </a:prstGeom>
          <a:noFill/>
        </p:spPr>
        <p:txBody>
          <a:bodyPr wrap="square" lIns="91440" tIns="45720" rIns="91440" bIns="45720" rtlCol="0" anchor="t">
            <a:spAutoFit/>
          </a:bodyPr>
          <a:lstStyle/>
          <a:p>
            <a:pPr marL="342900" indent="-342900" algn="just">
              <a:buFont typeface="Arial" panose="020B0604020202020204" pitchFamily="34" charset="0"/>
              <a:buChar char="•"/>
            </a:pPr>
            <a:r>
              <a:rPr lang="en-US" dirty="0">
                <a:solidFill>
                  <a:srgbClr val="000000"/>
                </a:solidFill>
                <a:latin typeface="Calibri"/>
                <a:ea typeface="Calibri"/>
                <a:cs typeface="Calibri"/>
              </a:rPr>
              <a:t>This paper aims to investigate the effect of limited translated text samples on emotion identification using computational intelligence approaches. By analyzing the strengths and limitations of existing methodologies and exploring innovative techniques, we endeavor to shed light on the viability and challenges of emotion detection across language barriers.</a:t>
            </a:r>
            <a:endParaRPr lang="en-US" sz="2400" b="0" i="0" dirty="0">
              <a:solidFill>
                <a:srgbClr val="374151"/>
              </a:solidFill>
              <a:effectLst/>
              <a:latin typeface="Söhne"/>
            </a:endParaRPr>
          </a:p>
          <a:p>
            <a:pPr marL="342900" indent="-342900" algn="just">
              <a:buFont typeface="Arial" panose="020B0604020202020204" pitchFamily="34" charset="0"/>
              <a:buChar char="•"/>
            </a:pPr>
            <a:endParaRPr lang="en-US" dirty="0">
              <a:ea typeface="+mn-lt"/>
              <a:cs typeface="+mn-lt"/>
            </a:endParaRPr>
          </a:p>
          <a:p>
            <a:pPr marL="342900" indent="-342900" algn="just">
              <a:buFont typeface="Arial" panose="020B0604020202020204" pitchFamily="34" charset="0"/>
              <a:buChar char="•"/>
            </a:pPr>
            <a:endParaRPr lang="en-US" dirty="0">
              <a:ea typeface="+mn-lt"/>
              <a:cs typeface="+mn-lt"/>
            </a:endParaRPr>
          </a:p>
          <a:p>
            <a:pPr marL="342900" indent="-342900" algn="just">
              <a:buFont typeface="Arial" panose="020B0604020202020204" pitchFamily="34" charset="0"/>
              <a:buChar char="•"/>
            </a:pPr>
            <a:endParaRPr lang="en-US" dirty="0">
              <a:ea typeface="+mn-lt"/>
              <a:cs typeface="+mn-lt"/>
            </a:endParaRPr>
          </a:p>
          <a:p>
            <a:pPr marL="342900" indent="-342900" algn="just">
              <a:buFont typeface="Arial" panose="020B0604020202020204" pitchFamily="34" charset="0"/>
              <a:buChar char="•"/>
            </a:pPr>
            <a:r>
              <a:rPr lang="en-US" dirty="0">
                <a:ea typeface="+mn-lt"/>
                <a:cs typeface="+mn-lt"/>
              </a:rPr>
              <a:t>In this context, computational intelligence offers a promising avenue for addressing these challenges. By leveraging advanced algorithms and machine learning techniques, computational models can discern subtle patterns and contextual cues embedded within translated text, facilitating more accurate emotion identification</a:t>
            </a:r>
            <a:endParaRPr lang="en-US" b="0" i="0" dirty="0">
              <a:effectLst/>
              <a:latin typeface="Calibri"/>
              <a:ea typeface="Calibri"/>
              <a:cs typeface="Calibri"/>
            </a:endParaRPr>
          </a:p>
          <a:p>
            <a:pPr algn="just"/>
            <a:endParaRPr lang="en-US" sz="2400" dirty="0">
              <a:solidFill>
                <a:srgbClr val="374151"/>
              </a:solidFill>
              <a:latin typeface="Söhne"/>
            </a:endParaRPr>
          </a:p>
        </p:txBody>
      </p:sp>
    </p:spTree>
    <p:extLst>
      <p:ext uri="{BB962C8B-B14F-4D97-AF65-F5344CB8AC3E}">
        <p14:creationId xmlns:p14="http://schemas.microsoft.com/office/powerpoint/2010/main" val="33088443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143" y="0"/>
            <a:ext cx="9141714"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Picture 4" descr="Emotion detection from text using data mining and text mining">
            <a:extLst>
              <a:ext uri="{FF2B5EF4-FFF2-40B4-BE49-F238E27FC236}">
                <a16:creationId xmlns:a16="http://schemas.microsoft.com/office/drawing/2014/main" id="{13C44119-1AF9-510D-67AA-D65A053A8442}"/>
              </a:ext>
            </a:extLst>
          </p:cNvPr>
          <p:cNvPicPr>
            <a:picLocks noChangeAspect="1"/>
          </p:cNvPicPr>
          <p:nvPr/>
        </p:nvPicPr>
        <p:blipFill rotWithShape="1">
          <a:blip r:embed="rId2"/>
          <a:srcRect t="18"/>
          <a:stretch/>
        </p:blipFill>
        <p:spPr>
          <a:xfrm>
            <a:off x="20" y="10"/>
            <a:ext cx="9143980" cy="6857990"/>
          </a:xfrm>
          <a:prstGeom prst="rect">
            <a:avLst/>
          </a:prstGeom>
        </p:spPr>
      </p:pic>
    </p:spTree>
    <p:extLst>
      <p:ext uri="{BB962C8B-B14F-4D97-AF65-F5344CB8AC3E}">
        <p14:creationId xmlns:p14="http://schemas.microsoft.com/office/powerpoint/2010/main" val="30796342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3">
            <a:extLst>
              <a:ext uri="{FF2B5EF4-FFF2-40B4-BE49-F238E27FC236}">
                <a16:creationId xmlns:a16="http://schemas.microsoft.com/office/drawing/2014/main" id="{FF67919A-8194-4DC7-A7E2-572748B5EA0C}"/>
              </a:ext>
            </a:extLst>
          </p:cNvPr>
          <p:cNvSpPr/>
          <p:nvPr/>
        </p:nvSpPr>
        <p:spPr>
          <a:xfrm>
            <a:off x="0" y="0"/>
            <a:ext cx="9144000" cy="914400"/>
          </a:xfrm>
          <a:custGeom>
            <a:avLst/>
            <a:gdLst/>
            <a:ahLst/>
            <a:cxnLst/>
            <a:rect l="l" t="t" r="r" b="b"/>
            <a:pathLst>
              <a:path w="9144000" h="914400">
                <a:moveTo>
                  <a:pt x="0" y="914400"/>
                </a:moveTo>
                <a:lnTo>
                  <a:pt x="9144000" y="914400"/>
                </a:lnTo>
                <a:lnTo>
                  <a:pt x="9144000" y="0"/>
                </a:lnTo>
                <a:lnTo>
                  <a:pt x="0" y="0"/>
                </a:lnTo>
                <a:lnTo>
                  <a:pt x="0" y="914400"/>
                </a:lnTo>
                <a:close/>
              </a:path>
            </a:pathLst>
          </a:custGeom>
          <a:solidFill>
            <a:srgbClr val="2E70A1"/>
          </a:solidFill>
        </p:spPr>
        <p:txBody>
          <a:bodyPr wrap="square" lIns="0" tIns="0" rIns="0" bIns="0" rtlCol="0"/>
          <a:lstStyle/>
          <a:p>
            <a:endParaRPr/>
          </a:p>
        </p:txBody>
      </p:sp>
      <p:sp>
        <p:nvSpPr>
          <p:cNvPr id="6" name="object 4">
            <a:extLst>
              <a:ext uri="{FF2B5EF4-FFF2-40B4-BE49-F238E27FC236}">
                <a16:creationId xmlns:a16="http://schemas.microsoft.com/office/drawing/2014/main" id="{82CE4401-6839-4949-8EE3-D2E89899E218}"/>
              </a:ext>
            </a:extLst>
          </p:cNvPr>
          <p:cNvSpPr/>
          <p:nvPr/>
        </p:nvSpPr>
        <p:spPr>
          <a:xfrm>
            <a:off x="8305800" y="7620"/>
            <a:ext cx="838200" cy="899160"/>
          </a:xfrm>
          <a:prstGeom prst="rect">
            <a:avLst/>
          </a:prstGeom>
          <a:blipFill>
            <a:blip r:embed="rId2" cstate="print"/>
            <a:stretch>
              <a:fillRect/>
            </a:stretch>
          </a:blipFill>
        </p:spPr>
        <p:txBody>
          <a:bodyPr wrap="square" lIns="0" tIns="0" rIns="0" bIns="0" rtlCol="0"/>
          <a:lstStyle/>
          <a:p>
            <a:endParaRPr/>
          </a:p>
        </p:txBody>
      </p:sp>
      <p:sp>
        <p:nvSpPr>
          <p:cNvPr id="3" name="TextBox 2">
            <a:extLst>
              <a:ext uri="{FF2B5EF4-FFF2-40B4-BE49-F238E27FC236}">
                <a16:creationId xmlns:a16="http://schemas.microsoft.com/office/drawing/2014/main" id="{73969DCF-64C5-8E75-149F-CCEB290E92F9}"/>
              </a:ext>
            </a:extLst>
          </p:cNvPr>
          <p:cNvSpPr txBox="1"/>
          <p:nvPr/>
        </p:nvSpPr>
        <p:spPr>
          <a:xfrm>
            <a:off x="76200" y="152400"/>
            <a:ext cx="8229600" cy="646331"/>
          </a:xfrm>
          <a:prstGeom prst="rect">
            <a:avLst/>
          </a:prstGeom>
          <a:noFill/>
        </p:spPr>
        <p:txBody>
          <a:bodyPr wrap="square" lIns="91440" tIns="45720" rIns="91440" bIns="45720" rtlCol="0" anchor="t">
            <a:spAutoFit/>
          </a:bodyPr>
          <a:lstStyle/>
          <a:p>
            <a:pPr algn="ctr"/>
            <a:r>
              <a:rPr lang="en-US" sz="3600" dirty="0">
                <a:solidFill>
                  <a:schemeClr val="bg1"/>
                </a:solidFill>
                <a:ea typeface="Calibri"/>
                <a:cs typeface="Calibri"/>
              </a:rPr>
              <a:t>EXISTING TECHNOLOGIES</a:t>
            </a:r>
          </a:p>
        </p:txBody>
      </p:sp>
      <p:sp>
        <p:nvSpPr>
          <p:cNvPr id="7" name="TextBox 6">
            <a:extLst>
              <a:ext uri="{FF2B5EF4-FFF2-40B4-BE49-F238E27FC236}">
                <a16:creationId xmlns:a16="http://schemas.microsoft.com/office/drawing/2014/main" id="{76536A76-B05F-BA10-2562-891DC6FEC153}"/>
              </a:ext>
            </a:extLst>
          </p:cNvPr>
          <p:cNvSpPr txBox="1"/>
          <p:nvPr/>
        </p:nvSpPr>
        <p:spPr>
          <a:xfrm>
            <a:off x="228600" y="1143000"/>
            <a:ext cx="8686800" cy="4062651"/>
          </a:xfrm>
          <a:prstGeom prst="rect">
            <a:avLst/>
          </a:prstGeom>
          <a:noFill/>
        </p:spPr>
        <p:txBody>
          <a:bodyPr wrap="square" lIns="91440" tIns="45720" rIns="91440" bIns="45720" rtlCol="0" anchor="t">
            <a:spAutoFit/>
          </a:bodyPr>
          <a:lstStyle/>
          <a:p>
            <a:pPr marL="342900" indent="-342900" algn="just">
              <a:buFont typeface="Arial" panose="020B0604020202020204" pitchFamily="34" charset="0"/>
              <a:buChar char="•"/>
            </a:pPr>
            <a:r>
              <a:rPr lang="en-US" b="1" dirty="0">
                <a:ea typeface="+mn-lt"/>
                <a:cs typeface="+mn-lt"/>
              </a:rPr>
              <a:t>Lexicon-Based Approaches</a:t>
            </a:r>
            <a:r>
              <a:rPr lang="en-US" dirty="0">
                <a:ea typeface="+mn-lt"/>
                <a:cs typeface="+mn-lt"/>
              </a:rPr>
              <a:t>: These systems utilize emotion lexicons or dictionaries containing words annotated with emotional labels. Text is analyzed by matching words to entries in the lexicon to determine the predominant emotion. Examples include the NRC Emotion Lexicon and WordNet-Affect.</a:t>
            </a:r>
            <a:endParaRPr lang="en-US" b="0" i="0">
              <a:effectLst/>
              <a:latin typeface="Söhne"/>
            </a:endParaRPr>
          </a:p>
          <a:p>
            <a:pPr algn="just"/>
            <a:endParaRPr lang="en-US" dirty="0">
              <a:ea typeface="Calibri"/>
              <a:cs typeface="Calibri"/>
            </a:endParaRPr>
          </a:p>
          <a:p>
            <a:pPr algn="just"/>
            <a:endParaRPr lang="en-IN" dirty="0">
              <a:ea typeface="+mn-lt"/>
              <a:cs typeface="+mn-lt"/>
            </a:endParaRPr>
          </a:p>
          <a:p>
            <a:pPr algn="just"/>
            <a:r>
              <a:rPr lang="en-IN" dirty="0">
                <a:ea typeface="+mn-lt"/>
                <a:cs typeface="+mn-lt"/>
              </a:rPr>
              <a:t>lexicon-based approaches, the text is </a:t>
            </a:r>
            <a:r>
              <a:rPr lang="en-IN" dirty="0" err="1">
                <a:ea typeface="+mn-lt"/>
                <a:cs typeface="+mn-lt"/>
              </a:rPr>
              <a:t>analyzed</a:t>
            </a:r>
            <a:r>
              <a:rPr lang="en-IN" dirty="0">
                <a:ea typeface="+mn-lt"/>
                <a:cs typeface="+mn-lt"/>
              </a:rPr>
              <a:t> by matching words from the input text with entries in the emotion lexicon. The frequency or intensity of emotion-related words in the text is then used to determine the predominant emotion expressed.</a:t>
            </a:r>
            <a:endParaRPr lang="en-IN" dirty="0">
              <a:ea typeface="Calibri"/>
              <a:cs typeface="Calibri"/>
            </a:endParaRPr>
          </a:p>
          <a:p>
            <a:pPr algn="just"/>
            <a:endParaRPr lang="en-IN" dirty="0">
              <a:ea typeface="+mn-lt"/>
              <a:cs typeface="+mn-lt"/>
            </a:endParaRPr>
          </a:p>
          <a:p>
            <a:pPr algn="just"/>
            <a:r>
              <a:rPr lang="en-IN" dirty="0">
                <a:ea typeface="+mn-lt"/>
                <a:cs typeface="+mn-lt"/>
              </a:rPr>
              <a:t>One of the advantages of lexicon-based approaches is their simplicity and transparency. They are relatively easy to implement and interpret, making them suitable for tasks where transparency and interpretability are important.</a:t>
            </a:r>
            <a:endParaRPr lang="en-IN" dirty="0"/>
          </a:p>
          <a:p>
            <a:pPr algn="just"/>
            <a:endParaRPr lang="en-IN" sz="2400" dirty="0">
              <a:ea typeface="Calibri"/>
              <a:cs typeface="Calibri"/>
            </a:endParaRPr>
          </a:p>
        </p:txBody>
      </p:sp>
    </p:spTree>
    <p:extLst>
      <p:ext uri="{BB962C8B-B14F-4D97-AF65-F5344CB8AC3E}">
        <p14:creationId xmlns:p14="http://schemas.microsoft.com/office/powerpoint/2010/main" val="4853474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3">
            <a:extLst>
              <a:ext uri="{FF2B5EF4-FFF2-40B4-BE49-F238E27FC236}">
                <a16:creationId xmlns:a16="http://schemas.microsoft.com/office/drawing/2014/main" id="{FF67919A-8194-4DC7-A7E2-572748B5EA0C}"/>
              </a:ext>
            </a:extLst>
          </p:cNvPr>
          <p:cNvSpPr/>
          <p:nvPr/>
        </p:nvSpPr>
        <p:spPr>
          <a:xfrm>
            <a:off x="0" y="0"/>
            <a:ext cx="9144000" cy="914400"/>
          </a:xfrm>
          <a:custGeom>
            <a:avLst/>
            <a:gdLst/>
            <a:ahLst/>
            <a:cxnLst/>
            <a:rect l="l" t="t" r="r" b="b"/>
            <a:pathLst>
              <a:path w="9144000" h="914400">
                <a:moveTo>
                  <a:pt x="0" y="914400"/>
                </a:moveTo>
                <a:lnTo>
                  <a:pt x="9144000" y="914400"/>
                </a:lnTo>
                <a:lnTo>
                  <a:pt x="9144000" y="0"/>
                </a:lnTo>
                <a:lnTo>
                  <a:pt x="0" y="0"/>
                </a:lnTo>
                <a:lnTo>
                  <a:pt x="0" y="914400"/>
                </a:lnTo>
                <a:close/>
              </a:path>
            </a:pathLst>
          </a:custGeom>
          <a:solidFill>
            <a:srgbClr val="2E70A1"/>
          </a:solidFill>
        </p:spPr>
        <p:txBody>
          <a:bodyPr wrap="square" lIns="0" tIns="0" rIns="0" bIns="0" rtlCol="0"/>
          <a:lstStyle/>
          <a:p>
            <a:endParaRPr/>
          </a:p>
        </p:txBody>
      </p:sp>
      <p:sp>
        <p:nvSpPr>
          <p:cNvPr id="6" name="object 4">
            <a:extLst>
              <a:ext uri="{FF2B5EF4-FFF2-40B4-BE49-F238E27FC236}">
                <a16:creationId xmlns:a16="http://schemas.microsoft.com/office/drawing/2014/main" id="{82CE4401-6839-4949-8EE3-D2E89899E218}"/>
              </a:ext>
            </a:extLst>
          </p:cNvPr>
          <p:cNvSpPr/>
          <p:nvPr/>
        </p:nvSpPr>
        <p:spPr>
          <a:xfrm>
            <a:off x="8305800" y="7620"/>
            <a:ext cx="838200" cy="899160"/>
          </a:xfrm>
          <a:prstGeom prst="rect">
            <a:avLst/>
          </a:prstGeom>
          <a:blipFill>
            <a:blip r:embed="rId2" cstate="print"/>
            <a:stretch>
              <a:fillRect/>
            </a:stretch>
          </a:blipFill>
        </p:spPr>
        <p:txBody>
          <a:bodyPr wrap="square" lIns="0" tIns="0" rIns="0" bIns="0" rtlCol="0"/>
          <a:lstStyle/>
          <a:p>
            <a:endParaRPr/>
          </a:p>
        </p:txBody>
      </p:sp>
      <p:sp>
        <p:nvSpPr>
          <p:cNvPr id="7" name="TextBox 6">
            <a:extLst>
              <a:ext uri="{FF2B5EF4-FFF2-40B4-BE49-F238E27FC236}">
                <a16:creationId xmlns:a16="http://schemas.microsoft.com/office/drawing/2014/main" id="{76536A76-B05F-BA10-2562-891DC6FEC153}"/>
              </a:ext>
            </a:extLst>
          </p:cNvPr>
          <p:cNvSpPr txBox="1"/>
          <p:nvPr/>
        </p:nvSpPr>
        <p:spPr>
          <a:xfrm>
            <a:off x="228600" y="1143000"/>
            <a:ext cx="8686800" cy="4708981"/>
          </a:xfrm>
          <a:prstGeom prst="rect">
            <a:avLst/>
          </a:prstGeom>
          <a:noFill/>
        </p:spPr>
        <p:txBody>
          <a:bodyPr wrap="square" lIns="91440" tIns="45720" rIns="91440" bIns="45720" rtlCol="0" anchor="t">
            <a:spAutoFit/>
          </a:bodyPr>
          <a:lstStyle/>
          <a:p>
            <a:pPr marL="342900" indent="-342900" algn="just">
              <a:buFont typeface="Arial" panose="020B0604020202020204" pitchFamily="34" charset="0"/>
              <a:buChar char="•"/>
            </a:pPr>
            <a:r>
              <a:rPr lang="en-US" b="1" dirty="0">
                <a:ea typeface="+mn-lt"/>
                <a:cs typeface="+mn-lt"/>
              </a:rPr>
              <a:t>Machine Learning Models: </a:t>
            </a:r>
            <a:r>
              <a:rPr lang="en-US" dirty="0">
                <a:ea typeface="+mn-lt"/>
                <a:cs typeface="+mn-lt"/>
              </a:rPr>
              <a:t>Machine learning models are computational algorithms that enable computers to learn patterns and relationships from data without being explicitly programmed. These models are trained on labeled datasets, where input data (features) are associated with corresponding output labels. Through the learning process, machine learning models adjust their parameters to minimize errors and improve their ability to make predictions or classifications on new, unseen data.</a:t>
            </a:r>
          </a:p>
          <a:p>
            <a:pPr algn="just">
              <a:buFont typeface="Arial" panose="020B0604020202020204" pitchFamily="34" charset="0"/>
              <a:buChar char="•"/>
            </a:pPr>
            <a:r>
              <a:rPr lang="en-US" sz="1200" dirty="0">
                <a:solidFill>
                  <a:srgbClr val="ECECEC"/>
                </a:solidFill>
                <a:ea typeface="+mn-lt"/>
                <a:cs typeface="+mn-lt"/>
              </a:rPr>
              <a:t>There are various types of machine learning models, including:</a:t>
            </a:r>
            <a:endParaRPr lang="en-US" dirty="0">
              <a:latin typeface="Calibri"/>
              <a:ea typeface="Calibri"/>
              <a:cs typeface="Calibri"/>
            </a:endParaRPr>
          </a:p>
          <a:p>
            <a:pPr algn="just">
              <a:buFont typeface="Arial" panose="020B0604020202020204" pitchFamily="34" charset="0"/>
              <a:buChar char="•"/>
            </a:pPr>
            <a:r>
              <a:rPr lang="en-US" b="1">
                <a:ea typeface="+mn-lt"/>
                <a:cs typeface="+mn-lt"/>
              </a:rPr>
              <a:t>Supervised Learning</a:t>
            </a:r>
            <a:r>
              <a:rPr lang="en-US" sz="1200">
                <a:solidFill>
                  <a:srgbClr val="ECECEC"/>
                </a:solidFill>
                <a:ea typeface="+mn-lt"/>
                <a:cs typeface="+mn-lt"/>
              </a:rPr>
              <a:t>:</a:t>
            </a:r>
            <a:r>
              <a:rPr lang="en-US">
                <a:ea typeface="+mn-lt"/>
                <a:cs typeface="+mn-lt"/>
              </a:rPr>
              <a:t> In supervised learning, the model learns from labeled data, where each example is associated with a target label. The model's goal is to learn a mapping from input features to output labels, enabling it to predict the correct label for new input data.</a:t>
            </a:r>
            <a:endParaRPr lang="en-US">
              <a:ea typeface="Calibri"/>
              <a:cs typeface="Calibri"/>
            </a:endParaRPr>
          </a:p>
          <a:p>
            <a:pPr algn="just">
              <a:buFont typeface="Arial" panose="020B0604020202020204" pitchFamily="34" charset="0"/>
              <a:buChar char="•"/>
            </a:pPr>
            <a:endParaRPr lang="en-US" dirty="0">
              <a:ea typeface="+mn-lt"/>
              <a:cs typeface="+mn-lt"/>
            </a:endParaRPr>
          </a:p>
          <a:p>
            <a:pPr algn="just"/>
            <a:endParaRPr lang="en-US" dirty="0">
              <a:ea typeface="+mn-lt"/>
              <a:cs typeface="+mn-lt"/>
            </a:endParaRPr>
          </a:p>
          <a:p>
            <a:pPr algn="just">
              <a:buFont typeface="Arial" panose="020B0604020202020204" pitchFamily="34" charset="0"/>
              <a:buChar char="•"/>
            </a:pPr>
            <a:r>
              <a:rPr lang="en-US" b="1" dirty="0">
                <a:ea typeface="+mn-lt"/>
                <a:cs typeface="+mn-lt"/>
              </a:rPr>
              <a:t>Unsupervised Learning</a:t>
            </a:r>
            <a:r>
              <a:rPr lang="en-US" dirty="0">
                <a:ea typeface="+mn-lt"/>
                <a:cs typeface="+mn-lt"/>
              </a:rPr>
              <a:t>: Unsupervised learning involves learning patterns and structures from unlabeled data. The model identifies inherent relationships or clusters within the data without explicit guidance on the correct output. Common tasks include clustering, dimensionality reduction, and anomaly detection.</a:t>
            </a:r>
            <a:endParaRPr lang="en-US" dirty="0">
              <a:ea typeface="Calibri"/>
              <a:cs typeface="Calibri"/>
            </a:endParaRPr>
          </a:p>
          <a:p>
            <a:pPr marL="342900" indent="-342900" algn="just">
              <a:buFont typeface="Arial" panose="020B0604020202020204" pitchFamily="34" charset="0"/>
              <a:buChar char="•"/>
            </a:pPr>
            <a:endParaRPr lang="en-US" dirty="0">
              <a:latin typeface="Calibri"/>
              <a:ea typeface="Calibri"/>
              <a:cs typeface="Calibri"/>
            </a:endParaRPr>
          </a:p>
        </p:txBody>
      </p:sp>
    </p:spTree>
    <p:extLst>
      <p:ext uri="{BB962C8B-B14F-4D97-AF65-F5344CB8AC3E}">
        <p14:creationId xmlns:p14="http://schemas.microsoft.com/office/powerpoint/2010/main" val="42836929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descr="A close-up of a person&amp;#39;s body&#10;&#10;Description automatically generated">
            <a:extLst>
              <a:ext uri="{FF2B5EF4-FFF2-40B4-BE49-F238E27FC236}">
                <a16:creationId xmlns:a16="http://schemas.microsoft.com/office/drawing/2014/main" id="{059B7729-5743-6C63-8238-B7E82369F1EE}"/>
              </a:ext>
            </a:extLst>
          </p:cNvPr>
          <p:cNvPicPr>
            <a:picLocks noChangeAspect="1"/>
          </p:cNvPicPr>
          <p:nvPr/>
        </p:nvPicPr>
        <p:blipFill rotWithShape="1">
          <a:blip r:embed="rId2"/>
          <a:srcRect t="11390" b="7484"/>
          <a:stretch/>
        </p:blipFill>
        <p:spPr>
          <a:xfrm>
            <a:off x="-2309" y="558415"/>
            <a:ext cx="9148617" cy="5083078"/>
          </a:xfrm>
          <a:prstGeom prst="rect">
            <a:avLst/>
          </a:prstGeom>
        </p:spPr>
      </p:pic>
    </p:spTree>
    <p:extLst>
      <p:ext uri="{BB962C8B-B14F-4D97-AF65-F5344CB8AC3E}">
        <p14:creationId xmlns:p14="http://schemas.microsoft.com/office/powerpoint/2010/main" val="29350689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3">
            <a:extLst>
              <a:ext uri="{FF2B5EF4-FFF2-40B4-BE49-F238E27FC236}">
                <a16:creationId xmlns:a16="http://schemas.microsoft.com/office/drawing/2014/main" id="{FF67919A-8194-4DC7-A7E2-572748B5EA0C}"/>
              </a:ext>
            </a:extLst>
          </p:cNvPr>
          <p:cNvSpPr/>
          <p:nvPr/>
        </p:nvSpPr>
        <p:spPr>
          <a:xfrm>
            <a:off x="0" y="0"/>
            <a:ext cx="9144000" cy="914400"/>
          </a:xfrm>
          <a:custGeom>
            <a:avLst/>
            <a:gdLst/>
            <a:ahLst/>
            <a:cxnLst/>
            <a:rect l="l" t="t" r="r" b="b"/>
            <a:pathLst>
              <a:path w="9144000" h="914400">
                <a:moveTo>
                  <a:pt x="0" y="914400"/>
                </a:moveTo>
                <a:lnTo>
                  <a:pt x="9144000" y="914400"/>
                </a:lnTo>
                <a:lnTo>
                  <a:pt x="9144000" y="0"/>
                </a:lnTo>
                <a:lnTo>
                  <a:pt x="0" y="0"/>
                </a:lnTo>
                <a:lnTo>
                  <a:pt x="0" y="914400"/>
                </a:lnTo>
                <a:close/>
              </a:path>
            </a:pathLst>
          </a:custGeom>
          <a:solidFill>
            <a:srgbClr val="2E70A1"/>
          </a:solidFill>
        </p:spPr>
        <p:txBody>
          <a:bodyPr wrap="square" lIns="0" tIns="0" rIns="0" bIns="0" rtlCol="0"/>
          <a:lstStyle/>
          <a:p>
            <a:endParaRPr/>
          </a:p>
        </p:txBody>
      </p:sp>
      <p:sp>
        <p:nvSpPr>
          <p:cNvPr id="6" name="object 4">
            <a:extLst>
              <a:ext uri="{FF2B5EF4-FFF2-40B4-BE49-F238E27FC236}">
                <a16:creationId xmlns:a16="http://schemas.microsoft.com/office/drawing/2014/main" id="{82CE4401-6839-4949-8EE3-D2E89899E218}"/>
              </a:ext>
            </a:extLst>
          </p:cNvPr>
          <p:cNvSpPr/>
          <p:nvPr/>
        </p:nvSpPr>
        <p:spPr>
          <a:xfrm>
            <a:off x="8305800" y="7620"/>
            <a:ext cx="838200" cy="899160"/>
          </a:xfrm>
          <a:prstGeom prst="rect">
            <a:avLst/>
          </a:prstGeom>
          <a:blipFill>
            <a:blip r:embed="rId2" cstate="print"/>
            <a:stretch>
              <a:fillRect/>
            </a:stretch>
          </a:blipFill>
        </p:spPr>
        <p:txBody>
          <a:bodyPr wrap="square" lIns="0" tIns="0" rIns="0" bIns="0" rtlCol="0"/>
          <a:lstStyle/>
          <a:p>
            <a:endParaRPr/>
          </a:p>
        </p:txBody>
      </p:sp>
      <p:sp>
        <p:nvSpPr>
          <p:cNvPr id="3" name="TextBox 2">
            <a:extLst>
              <a:ext uri="{FF2B5EF4-FFF2-40B4-BE49-F238E27FC236}">
                <a16:creationId xmlns:a16="http://schemas.microsoft.com/office/drawing/2014/main" id="{73969DCF-64C5-8E75-149F-CCEB290E92F9}"/>
              </a:ext>
            </a:extLst>
          </p:cNvPr>
          <p:cNvSpPr txBox="1"/>
          <p:nvPr/>
        </p:nvSpPr>
        <p:spPr>
          <a:xfrm>
            <a:off x="76200" y="152400"/>
            <a:ext cx="8229600" cy="646331"/>
          </a:xfrm>
          <a:prstGeom prst="rect">
            <a:avLst/>
          </a:prstGeom>
          <a:noFill/>
        </p:spPr>
        <p:txBody>
          <a:bodyPr wrap="square" lIns="91440" tIns="45720" rIns="91440" bIns="45720" rtlCol="0" anchor="t">
            <a:spAutoFit/>
          </a:bodyPr>
          <a:lstStyle/>
          <a:p>
            <a:r>
              <a:rPr lang="en-US" sz="3600" dirty="0">
                <a:solidFill>
                  <a:schemeClr val="bg1"/>
                </a:solidFill>
                <a:cs typeface="Calibri"/>
              </a:rPr>
              <a:t>PROBLEM STATEMENT</a:t>
            </a:r>
          </a:p>
        </p:txBody>
      </p:sp>
      <p:sp>
        <p:nvSpPr>
          <p:cNvPr id="7" name="TextBox 6">
            <a:extLst>
              <a:ext uri="{FF2B5EF4-FFF2-40B4-BE49-F238E27FC236}">
                <a16:creationId xmlns:a16="http://schemas.microsoft.com/office/drawing/2014/main" id="{76536A76-B05F-BA10-2562-891DC6FEC153}"/>
              </a:ext>
            </a:extLst>
          </p:cNvPr>
          <p:cNvSpPr txBox="1"/>
          <p:nvPr/>
        </p:nvSpPr>
        <p:spPr>
          <a:xfrm>
            <a:off x="228600" y="1143000"/>
            <a:ext cx="8686800" cy="4524315"/>
          </a:xfrm>
          <a:prstGeom prst="rect">
            <a:avLst/>
          </a:prstGeom>
          <a:noFill/>
        </p:spPr>
        <p:txBody>
          <a:bodyPr wrap="square" lIns="91440" tIns="45720" rIns="91440" bIns="45720" rtlCol="0" anchor="t">
            <a:spAutoFit/>
          </a:bodyPr>
          <a:lstStyle/>
          <a:p>
            <a:pPr marL="342900" indent="-342900" algn="just">
              <a:buFont typeface="Arial" panose="020B0604020202020204" pitchFamily="34" charset="0"/>
              <a:buChar char="•"/>
            </a:pPr>
            <a:r>
              <a:rPr lang="en-US" dirty="0">
                <a:ea typeface="+mn-lt"/>
                <a:cs typeface="+mn-lt"/>
              </a:rPr>
              <a:t>The burgeoning need for cross-cultural communication and globalized interactions has propelled </a:t>
            </a:r>
            <a:r>
              <a:rPr lang="en-US" b="0" i="0" dirty="0">
                <a:effectLst/>
                <a:ea typeface="+mn-lt"/>
                <a:cs typeface="+mn-lt"/>
              </a:rPr>
              <a:t>the </a:t>
            </a:r>
            <a:r>
              <a:rPr lang="en-US" dirty="0">
                <a:ea typeface="+mn-lt"/>
                <a:cs typeface="+mn-lt"/>
              </a:rPr>
              <a:t>demand for accurate emotion identification from translated text samples. However, this task is complicated </a:t>
            </a:r>
            <a:r>
              <a:rPr lang="en-US" b="0" i="0" dirty="0">
                <a:effectLst/>
                <a:ea typeface="+mn-lt"/>
                <a:cs typeface="+mn-lt"/>
              </a:rPr>
              <a:t>by the </a:t>
            </a:r>
            <a:r>
              <a:rPr lang="en-US" dirty="0">
                <a:ea typeface="+mn-lt"/>
                <a:cs typeface="+mn-lt"/>
              </a:rPr>
              <a:t>inherent challenges posed by linguistic and cultural variations, compounded </a:t>
            </a:r>
            <a:r>
              <a:rPr lang="en-US" b="0" i="0" dirty="0">
                <a:effectLst/>
                <a:ea typeface="+mn-lt"/>
                <a:cs typeface="+mn-lt"/>
              </a:rPr>
              <a:t>by the </a:t>
            </a:r>
            <a:r>
              <a:rPr lang="en-US" dirty="0">
                <a:ea typeface="+mn-lt"/>
                <a:cs typeface="+mn-lt"/>
              </a:rPr>
              <a:t>scarcity </a:t>
            </a:r>
            <a:r>
              <a:rPr lang="en-US" b="0" i="0" dirty="0">
                <a:effectLst/>
                <a:ea typeface="+mn-lt"/>
                <a:cs typeface="+mn-lt"/>
              </a:rPr>
              <a:t>of </a:t>
            </a:r>
            <a:r>
              <a:rPr lang="en-US" dirty="0">
                <a:ea typeface="+mn-lt"/>
                <a:cs typeface="+mn-lt"/>
              </a:rPr>
              <a:t>labeled data in non-dominant languages. While computational intelligence offers promising solutions for emotion detection, its efficacy in handling limited translated text samples remains underexplored</a:t>
            </a:r>
            <a:r>
              <a:rPr lang="en-US" b="0" i="0" dirty="0">
                <a:effectLst/>
                <a:ea typeface="+mn-lt"/>
                <a:cs typeface="+mn-lt"/>
              </a:rPr>
              <a:t>.</a:t>
            </a:r>
          </a:p>
          <a:p>
            <a:pPr marL="342900" indent="-342900" algn="just">
              <a:buFont typeface="Arial" panose="020B0604020202020204" pitchFamily="34" charset="0"/>
              <a:buChar char="•"/>
            </a:pPr>
            <a:endParaRPr lang="en-US" dirty="0">
              <a:ea typeface="+mn-lt"/>
              <a:cs typeface="+mn-lt"/>
            </a:endParaRPr>
          </a:p>
          <a:p>
            <a:pPr algn="just">
              <a:buFont typeface="Arial" panose="020B0604020202020204" pitchFamily="34" charset="0"/>
              <a:buChar char="•"/>
            </a:pPr>
            <a:r>
              <a:rPr lang="en-US" b="1" dirty="0">
                <a:ea typeface="+mn-lt"/>
                <a:cs typeface="+mn-lt"/>
              </a:rPr>
              <a:t>Linguistic Variability</a:t>
            </a:r>
            <a:r>
              <a:rPr lang="en-US" dirty="0">
                <a:ea typeface="+mn-lt"/>
                <a:cs typeface="+mn-lt"/>
              </a:rPr>
              <a:t>: Translations often alter the nuances and connotations of emotional expressions, making it challenging to preserve the original emotional intent. Computational intelligence systems must navigate these variations to accurately identify emotions across languages.</a:t>
            </a:r>
          </a:p>
          <a:p>
            <a:pPr algn="just">
              <a:buFont typeface="Arial" panose="020B0604020202020204" pitchFamily="34" charset="0"/>
              <a:buChar char="•"/>
            </a:pPr>
            <a:r>
              <a:rPr lang="en-US" b="1" dirty="0">
                <a:ea typeface="+mn-lt"/>
                <a:cs typeface="+mn-lt"/>
              </a:rPr>
              <a:t>Cultural Sensitivity</a:t>
            </a:r>
            <a:r>
              <a:rPr lang="en-US" dirty="0">
                <a:ea typeface="+mn-lt"/>
                <a:cs typeface="+mn-lt"/>
              </a:rPr>
              <a:t>: Emotions are culturally bound, with diverse cultures exhibiting unique norms and expressions. Existing emotion detection models may struggle to capture these nuances, leading to biases and inaccuracies in cross-cultural contexts.</a:t>
            </a:r>
            <a:endParaRPr lang="en-US" dirty="0">
              <a:cs typeface="Calibri"/>
            </a:endParaRPr>
          </a:p>
          <a:p>
            <a:pPr marL="342900" indent="-342900" algn="just">
              <a:buFont typeface="Arial" panose="020B0604020202020204" pitchFamily="34" charset="0"/>
              <a:buChar char="•"/>
            </a:pPr>
            <a:endParaRPr lang="en-US" dirty="0">
              <a:ea typeface="+mn-lt"/>
              <a:cs typeface="+mn-lt"/>
            </a:endParaRPr>
          </a:p>
        </p:txBody>
      </p:sp>
    </p:spTree>
    <p:extLst>
      <p:ext uri="{BB962C8B-B14F-4D97-AF65-F5344CB8AC3E}">
        <p14:creationId xmlns:p14="http://schemas.microsoft.com/office/powerpoint/2010/main" val="20464797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3">
            <a:extLst>
              <a:ext uri="{FF2B5EF4-FFF2-40B4-BE49-F238E27FC236}">
                <a16:creationId xmlns:a16="http://schemas.microsoft.com/office/drawing/2014/main" id="{FF67919A-8194-4DC7-A7E2-572748B5EA0C}"/>
              </a:ext>
            </a:extLst>
          </p:cNvPr>
          <p:cNvSpPr/>
          <p:nvPr/>
        </p:nvSpPr>
        <p:spPr>
          <a:xfrm>
            <a:off x="0" y="0"/>
            <a:ext cx="9144000" cy="914400"/>
          </a:xfrm>
          <a:custGeom>
            <a:avLst/>
            <a:gdLst/>
            <a:ahLst/>
            <a:cxnLst/>
            <a:rect l="l" t="t" r="r" b="b"/>
            <a:pathLst>
              <a:path w="9144000" h="914400">
                <a:moveTo>
                  <a:pt x="0" y="914400"/>
                </a:moveTo>
                <a:lnTo>
                  <a:pt x="9144000" y="914400"/>
                </a:lnTo>
                <a:lnTo>
                  <a:pt x="9144000" y="0"/>
                </a:lnTo>
                <a:lnTo>
                  <a:pt x="0" y="0"/>
                </a:lnTo>
                <a:lnTo>
                  <a:pt x="0" y="914400"/>
                </a:lnTo>
                <a:close/>
              </a:path>
            </a:pathLst>
          </a:custGeom>
          <a:solidFill>
            <a:srgbClr val="2E70A1"/>
          </a:solidFill>
        </p:spPr>
        <p:txBody>
          <a:bodyPr wrap="square" lIns="0" tIns="0" rIns="0" bIns="0" rtlCol="0"/>
          <a:lstStyle/>
          <a:p>
            <a:endParaRPr/>
          </a:p>
        </p:txBody>
      </p:sp>
      <p:sp>
        <p:nvSpPr>
          <p:cNvPr id="6" name="object 4">
            <a:extLst>
              <a:ext uri="{FF2B5EF4-FFF2-40B4-BE49-F238E27FC236}">
                <a16:creationId xmlns:a16="http://schemas.microsoft.com/office/drawing/2014/main" id="{82CE4401-6839-4949-8EE3-D2E89899E218}"/>
              </a:ext>
            </a:extLst>
          </p:cNvPr>
          <p:cNvSpPr/>
          <p:nvPr/>
        </p:nvSpPr>
        <p:spPr>
          <a:xfrm>
            <a:off x="8305800" y="7620"/>
            <a:ext cx="838200" cy="899160"/>
          </a:xfrm>
          <a:prstGeom prst="rect">
            <a:avLst/>
          </a:prstGeom>
          <a:blipFill>
            <a:blip r:embed="rId2" cstate="print"/>
            <a:stretch>
              <a:fillRect/>
            </a:stretch>
          </a:blipFill>
        </p:spPr>
        <p:txBody>
          <a:bodyPr wrap="square" lIns="0" tIns="0" rIns="0" bIns="0" rtlCol="0"/>
          <a:lstStyle/>
          <a:p>
            <a:endParaRPr/>
          </a:p>
        </p:txBody>
      </p:sp>
      <p:sp>
        <p:nvSpPr>
          <p:cNvPr id="3" name="TextBox 2">
            <a:extLst>
              <a:ext uri="{FF2B5EF4-FFF2-40B4-BE49-F238E27FC236}">
                <a16:creationId xmlns:a16="http://schemas.microsoft.com/office/drawing/2014/main" id="{73969DCF-64C5-8E75-149F-CCEB290E92F9}"/>
              </a:ext>
            </a:extLst>
          </p:cNvPr>
          <p:cNvSpPr txBox="1"/>
          <p:nvPr/>
        </p:nvSpPr>
        <p:spPr>
          <a:xfrm>
            <a:off x="76200" y="152400"/>
            <a:ext cx="8229600" cy="646331"/>
          </a:xfrm>
          <a:prstGeom prst="rect">
            <a:avLst/>
          </a:prstGeom>
          <a:noFill/>
        </p:spPr>
        <p:txBody>
          <a:bodyPr wrap="square" lIns="91440" tIns="45720" rIns="91440" bIns="45720" rtlCol="0" anchor="t">
            <a:spAutoFit/>
          </a:bodyPr>
          <a:lstStyle/>
          <a:p>
            <a:pPr algn="ctr"/>
            <a:r>
              <a:rPr lang="en-US" sz="3600" dirty="0">
                <a:solidFill>
                  <a:schemeClr val="bg1"/>
                </a:solidFill>
                <a:cs typeface="Calibri"/>
              </a:rPr>
              <a:t>OBJECTIVES</a:t>
            </a:r>
          </a:p>
        </p:txBody>
      </p:sp>
      <p:sp>
        <p:nvSpPr>
          <p:cNvPr id="7" name="TextBox 6">
            <a:extLst>
              <a:ext uri="{FF2B5EF4-FFF2-40B4-BE49-F238E27FC236}">
                <a16:creationId xmlns:a16="http://schemas.microsoft.com/office/drawing/2014/main" id="{76536A76-B05F-BA10-2562-891DC6FEC153}"/>
              </a:ext>
            </a:extLst>
          </p:cNvPr>
          <p:cNvSpPr txBox="1"/>
          <p:nvPr/>
        </p:nvSpPr>
        <p:spPr>
          <a:xfrm>
            <a:off x="228600" y="1143000"/>
            <a:ext cx="8686800" cy="4339650"/>
          </a:xfrm>
          <a:prstGeom prst="rect">
            <a:avLst/>
          </a:prstGeom>
          <a:noFill/>
        </p:spPr>
        <p:txBody>
          <a:bodyPr wrap="square" lIns="91440" tIns="45720" rIns="91440" bIns="45720" rtlCol="0" anchor="t">
            <a:spAutoFit/>
          </a:bodyPr>
          <a:lstStyle/>
          <a:p>
            <a:pPr algn="just">
              <a:buFont typeface="Arial" panose="020B0604020202020204" pitchFamily="34" charset="0"/>
              <a:buChar char="•"/>
            </a:pPr>
            <a:r>
              <a:rPr lang="en-US" b="1" dirty="0">
                <a:ea typeface="+mn-lt"/>
                <a:cs typeface="+mn-lt"/>
              </a:rPr>
              <a:t>Evaluate Existing Approaches</a:t>
            </a:r>
            <a:r>
              <a:rPr lang="en-US" dirty="0">
                <a:ea typeface="+mn-lt"/>
                <a:cs typeface="+mn-lt"/>
              </a:rPr>
              <a:t>: Conduct a comprehensive review </a:t>
            </a:r>
            <a:r>
              <a:rPr lang="en-US" b="0" i="0" dirty="0">
                <a:effectLst/>
                <a:ea typeface="+mn-lt"/>
                <a:cs typeface="+mn-lt"/>
              </a:rPr>
              <a:t>of </a:t>
            </a:r>
            <a:r>
              <a:rPr lang="en-US" dirty="0">
                <a:ea typeface="+mn-lt"/>
                <a:cs typeface="+mn-lt"/>
              </a:rPr>
              <a:t>existing methodologies for emotion identification from translated text samples using computational intelligence. Analyze their strengths, limitations, and applicability </a:t>
            </a:r>
            <a:r>
              <a:rPr lang="en-US" b="0" i="0" dirty="0">
                <a:effectLst/>
                <a:ea typeface="+mn-lt"/>
                <a:cs typeface="+mn-lt"/>
              </a:rPr>
              <a:t>in </a:t>
            </a:r>
            <a:r>
              <a:rPr lang="en-US" dirty="0">
                <a:ea typeface="+mn-lt"/>
                <a:cs typeface="+mn-lt"/>
              </a:rPr>
              <a:t>cross-cultural contexts</a:t>
            </a:r>
            <a:r>
              <a:rPr lang="en-US" b="0" i="0" dirty="0">
                <a:effectLst/>
                <a:ea typeface="+mn-lt"/>
                <a:cs typeface="+mn-lt"/>
              </a:rPr>
              <a:t>.</a:t>
            </a:r>
            <a:endParaRPr lang="en-US" dirty="0">
              <a:ea typeface="+mn-lt"/>
              <a:cs typeface="+mn-lt"/>
            </a:endParaRPr>
          </a:p>
          <a:p>
            <a:pPr algn="just">
              <a:buFont typeface="Arial" panose="020B0604020202020204" pitchFamily="34" charset="0"/>
              <a:buChar char="•"/>
            </a:pPr>
            <a:endParaRPr lang="en-US" dirty="0">
              <a:ea typeface="+mn-lt"/>
              <a:cs typeface="+mn-lt"/>
            </a:endParaRPr>
          </a:p>
          <a:p>
            <a:pPr algn="just">
              <a:buFont typeface="Arial" panose="020B0604020202020204" pitchFamily="34" charset="0"/>
              <a:buChar char="•"/>
            </a:pPr>
            <a:endParaRPr lang="en-US" dirty="0">
              <a:ea typeface="+mn-lt"/>
              <a:cs typeface="+mn-lt"/>
            </a:endParaRPr>
          </a:p>
          <a:p>
            <a:pPr algn="just">
              <a:buFont typeface="Arial" panose="020B0604020202020204" pitchFamily="34" charset="0"/>
              <a:buChar char="•"/>
            </a:pPr>
            <a:r>
              <a:rPr lang="en-US" b="1" dirty="0">
                <a:ea typeface="+mn-lt"/>
                <a:cs typeface="+mn-lt"/>
              </a:rPr>
              <a:t>Develop a Framework</a:t>
            </a:r>
            <a:r>
              <a:rPr lang="en-US" dirty="0">
                <a:ea typeface="+mn-lt"/>
                <a:cs typeface="+mn-lt"/>
              </a:rPr>
              <a:t>: Propose a novel framework for emotion identification that integrates linguistic, cultural</a:t>
            </a:r>
            <a:r>
              <a:rPr lang="en-US" b="0" i="0" dirty="0">
                <a:effectLst/>
                <a:ea typeface="+mn-lt"/>
                <a:cs typeface="+mn-lt"/>
              </a:rPr>
              <a:t>, </a:t>
            </a:r>
            <a:r>
              <a:rPr lang="en-US" dirty="0">
                <a:ea typeface="+mn-lt"/>
                <a:cs typeface="+mn-lt"/>
              </a:rPr>
              <a:t>and contextual factors </a:t>
            </a:r>
            <a:r>
              <a:rPr lang="en-US" b="0" i="0" dirty="0">
                <a:effectLst/>
                <a:ea typeface="+mn-lt"/>
                <a:cs typeface="+mn-lt"/>
              </a:rPr>
              <a:t>to </a:t>
            </a:r>
            <a:r>
              <a:rPr lang="en-US" dirty="0">
                <a:ea typeface="+mn-lt"/>
                <a:cs typeface="+mn-lt"/>
              </a:rPr>
              <a:t>enhance accuracy </a:t>
            </a:r>
            <a:r>
              <a:rPr lang="en-US" b="0" i="0" dirty="0">
                <a:effectLst/>
                <a:ea typeface="+mn-lt"/>
                <a:cs typeface="+mn-lt"/>
              </a:rPr>
              <a:t>and </a:t>
            </a:r>
            <a:r>
              <a:rPr lang="en-US" dirty="0">
                <a:ea typeface="+mn-lt"/>
                <a:cs typeface="+mn-lt"/>
              </a:rPr>
              <a:t>robustness</a:t>
            </a:r>
            <a:r>
              <a:rPr lang="en-US" b="0" i="0" dirty="0">
                <a:effectLst/>
                <a:ea typeface="+mn-lt"/>
                <a:cs typeface="+mn-lt"/>
              </a:rPr>
              <a:t>.</a:t>
            </a:r>
            <a:r>
              <a:rPr lang="en-US" dirty="0">
                <a:ea typeface="+mn-lt"/>
                <a:cs typeface="+mn-lt"/>
              </a:rPr>
              <a:t> Design </a:t>
            </a:r>
            <a:r>
              <a:rPr lang="en-US" b="0" i="0" dirty="0">
                <a:effectLst/>
                <a:ea typeface="+mn-lt"/>
                <a:cs typeface="+mn-lt"/>
              </a:rPr>
              <a:t>the </a:t>
            </a:r>
            <a:r>
              <a:rPr lang="en-US" dirty="0">
                <a:ea typeface="+mn-lt"/>
                <a:cs typeface="+mn-lt"/>
              </a:rPr>
              <a:t>framework </a:t>
            </a:r>
            <a:r>
              <a:rPr lang="en-US" b="0" i="0" dirty="0">
                <a:effectLst/>
                <a:ea typeface="+mn-lt"/>
                <a:cs typeface="+mn-lt"/>
              </a:rPr>
              <a:t>to </a:t>
            </a:r>
            <a:r>
              <a:rPr lang="en-US" dirty="0">
                <a:ea typeface="+mn-lt"/>
                <a:cs typeface="+mn-lt"/>
              </a:rPr>
              <a:t>accommodate limited translated text samples </a:t>
            </a:r>
            <a:r>
              <a:rPr lang="en-US" b="0" i="0" dirty="0">
                <a:effectLst/>
                <a:ea typeface="+mn-lt"/>
                <a:cs typeface="+mn-lt"/>
              </a:rPr>
              <a:t>and </a:t>
            </a:r>
            <a:r>
              <a:rPr lang="en-US" dirty="0">
                <a:ea typeface="+mn-lt"/>
                <a:cs typeface="+mn-lt"/>
              </a:rPr>
              <a:t>address </a:t>
            </a:r>
            <a:r>
              <a:rPr lang="en-US" b="0" i="0" dirty="0">
                <a:effectLst/>
                <a:ea typeface="+mn-lt"/>
                <a:cs typeface="+mn-lt"/>
              </a:rPr>
              <a:t>the </a:t>
            </a:r>
            <a:r>
              <a:rPr lang="en-US" dirty="0">
                <a:ea typeface="+mn-lt"/>
                <a:cs typeface="+mn-lt"/>
              </a:rPr>
              <a:t>challenges of </a:t>
            </a:r>
            <a:r>
              <a:rPr lang="en-US" b="0" i="0" dirty="0">
                <a:effectLst/>
                <a:ea typeface="+mn-lt"/>
                <a:cs typeface="+mn-lt"/>
              </a:rPr>
              <a:t>data </a:t>
            </a:r>
            <a:r>
              <a:rPr lang="en-US" dirty="0">
                <a:ea typeface="+mn-lt"/>
                <a:cs typeface="+mn-lt"/>
              </a:rPr>
              <a:t>scarcity and linguistic variability</a:t>
            </a:r>
            <a:r>
              <a:rPr lang="en-US" b="0" i="0" dirty="0">
                <a:effectLst/>
                <a:ea typeface="+mn-lt"/>
                <a:cs typeface="+mn-lt"/>
              </a:rPr>
              <a:t>.</a:t>
            </a:r>
            <a:endParaRPr lang="en-US" dirty="0">
              <a:ea typeface="+mn-lt"/>
              <a:cs typeface="+mn-lt"/>
            </a:endParaRPr>
          </a:p>
          <a:p>
            <a:pPr algn="just">
              <a:buFont typeface="Arial" panose="020B0604020202020204" pitchFamily="34" charset="0"/>
              <a:buChar char="•"/>
            </a:pPr>
            <a:endParaRPr lang="en-US" dirty="0">
              <a:ea typeface="+mn-lt"/>
              <a:cs typeface="+mn-lt"/>
            </a:endParaRPr>
          </a:p>
          <a:p>
            <a:pPr algn="just">
              <a:buFont typeface="Arial" panose="020B0604020202020204" pitchFamily="34" charset="0"/>
              <a:buChar char="•"/>
            </a:pPr>
            <a:r>
              <a:rPr lang="en-US" b="1" dirty="0">
                <a:ea typeface="+mn-lt"/>
                <a:cs typeface="+mn-lt"/>
              </a:rPr>
              <a:t>Data Collection and Annotation</a:t>
            </a:r>
            <a:r>
              <a:rPr lang="en-US" dirty="0">
                <a:ea typeface="+mn-lt"/>
                <a:cs typeface="+mn-lt"/>
              </a:rPr>
              <a:t>: Collect a diverse dataset of translated text samples spanning multiple languages and cultural backgrounds. Annotate </a:t>
            </a:r>
            <a:r>
              <a:rPr lang="en-US" b="0" i="0" dirty="0">
                <a:effectLst/>
                <a:ea typeface="+mn-lt"/>
                <a:cs typeface="+mn-lt"/>
              </a:rPr>
              <a:t>the </a:t>
            </a:r>
            <a:r>
              <a:rPr lang="en-US" dirty="0">
                <a:ea typeface="+mn-lt"/>
                <a:cs typeface="+mn-lt"/>
              </a:rPr>
              <a:t>dataset with emotion labels</a:t>
            </a:r>
            <a:r>
              <a:rPr lang="en-US" b="0" i="0" dirty="0">
                <a:effectLst/>
                <a:ea typeface="+mn-lt"/>
                <a:cs typeface="+mn-lt"/>
              </a:rPr>
              <a:t>, </a:t>
            </a:r>
            <a:r>
              <a:rPr lang="en-US" dirty="0">
                <a:ea typeface="+mn-lt"/>
                <a:cs typeface="+mn-lt"/>
              </a:rPr>
              <a:t>ensuring representation of </a:t>
            </a:r>
            <a:r>
              <a:rPr lang="en-US" b="0" i="0" dirty="0">
                <a:effectLst/>
                <a:ea typeface="+mn-lt"/>
                <a:cs typeface="+mn-lt"/>
              </a:rPr>
              <a:t>a </a:t>
            </a:r>
            <a:r>
              <a:rPr lang="en-US" dirty="0">
                <a:ea typeface="+mn-lt"/>
                <a:cs typeface="+mn-lt"/>
              </a:rPr>
              <a:t>wide range of emotional expressions and linguistic nuances.</a:t>
            </a:r>
            <a:endParaRPr lang="en-US">
              <a:cs typeface="Calibri"/>
            </a:endParaRPr>
          </a:p>
          <a:p>
            <a:pPr marL="342900" indent="-342900" algn="just">
              <a:buFont typeface="Arial" panose="020B0604020202020204" pitchFamily="34" charset="0"/>
              <a:buChar char="•"/>
            </a:pPr>
            <a:endParaRPr lang="en-US" sz="2400" b="0" i="0" dirty="0">
              <a:solidFill>
                <a:srgbClr val="374151"/>
              </a:solidFill>
              <a:effectLst/>
              <a:latin typeface="Söhne"/>
            </a:endParaRPr>
          </a:p>
        </p:txBody>
      </p:sp>
    </p:spTree>
    <p:extLst>
      <p:ext uri="{BB962C8B-B14F-4D97-AF65-F5344CB8AC3E}">
        <p14:creationId xmlns:p14="http://schemas.microsoft.com/office/powerpoint/2010/main" val="38800715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10230</TotalTime>
  <Words>1179</Words>
  <Application>Microsoft Office PowerPoint</Application>
  <PresentationFormat>On-screen Show (4:3)</PresentationFormat>
  <Paragraphs>69</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Franklin Gothic Book</vt:lpstr>
      <vt:lpstr>Söhne</vt:lpstr>
      <vt:lpstr>Office Theme</vt:lpstr>
      <vt:lpstr>On the Effect of Emotion Identification from Limited Translated Text Samples Using Computational Intelligence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STRUCTURES</dc:title>
  <dc:creator>Himansh</dc:creator>
  <cp:lastModifiedBy>Uma Mahesh</cp:lastModifiedBy>
  <cp:revision>334</cp:revision>
  <dcterms:created xsi:type="dcterms:W3CDTF">2020-07-28T13:08:00Z</dcterms:created>
  <dcterms:modified xsi:type="dcterms:W3CDTF">2024-07-12T05:00:39Z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2020-07-25T05:30:00Z</vt:filetime>
  </property>
  <property fmtid="{D5CDD505-2E9C-101B-9397-08002B2CF9AE}" pid="3" name="Creator">
    <vt:lpwstr>Microsoft® PowerPoint® 2016</vt:lpwstr>
  </property>
  <property fmtid="{D5CDD505-2E9C-101B-9397-08002B2CF9AE}" pid="4" name="LastSaved">
    <vt:filetime>2020-07-28T05:30:00Z</vt:filetime>
  </property>
  <property fmtid="{D5CDD505-2E9C-101B-9397-08002B2CF9AE}" pid="5" name="KSOProductBuildVer">
    <vt:lpwstr>1033-11.2.0.10223</vt:lpwstr>
  </property>
</Properties>
</file>