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56" r:id="rId3"/>
    <p:sldId id="285" r:id="rId4"/>
    <p:sldId id="286" r:id="rId5"/>
    <p:sldId id="288" r:id="rId6"/>
    <p:sldId id="292" r:id="rId7"/>
    <p:sldId id="293" r:id="rId8"/>
    <p:sldId id="287" r:id="rId9"/>
    <p:sldId id="298" r:id="rId10"/>
    <p:sldId id="294" r:id="rId11"/>
    <p:sldId id="299" r:id="rId12"/>
    <p:sldId id="300" r:id="rId13"/>
    <p:sldId id="301" r:id="rId14"/>
    <p:sldId id="289" r:id="rId15"/>
    <p:sldId id="302" r:id="rId16"/>
    <p:sldId id="290" r:id="rId17"/>
    <p:sldId id="291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9629" y="304926"/>
            <a:ext cx="490474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3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8171"/>
            <a:ext cx="9144000" cy="1519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4102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0" y="1164424"/>
                </a:moveTo>
                <a:lnTo>
                  <a:pt x="0" y="1447798"/>
                </a:lnTo>
                <a:lnTo>
                  <a:pt x="9144000" y="1447798"/>
                </a:lnTo>
                <a:lnTo>
                  <a:pt x="9144000" y="1204757"/>
                </a:lnTo>
                <a:lnTo>
                  <a:pt x="2275709" y="1204757"/>
                </a:lnTo>
                <a:lnTo>
                  <a:pt x="0" y="1164424"/>
                </a:lnTo>
                <a:close/>
              </a:path>
              <a:path w="9144000" h="1447800">
                <a:moveTo>
                  <a:pt x="9144000" y="0"/>
                </a:moveTo>
                <a:lnTo>
                  <a:pt x="8884514" y="83968"/>
                </a:lnTo>
                <a:lnTo>
                  <a:pt x="8205092" y="295345"/>
                </a:lnTo>
                <a:lnTo>
                  <a:pt x="7627103" y="463793"/>
                </a:lnTo>
                <a:lnTo>
                  <a:pt x="7135488" y="597206"/>
                </a:lnTo>
                <a:lnTo>
                  <a:pt x="6718557" y="702130"/>
                </a:lnTo>
                <a:lnTo>
                  <a:pt x="6367399" y="783941"/>
                </a:lnTo>
                <a:lnTo>
                  <a:pt x="6027421" y="856890"/>
                </a:lnTo>
                <a:lnTo>
                  <a:pt x="5697130" y="921427"/>
                </a:lnTo>
                <a:lnTo>
                  <a:pt x="5375029" y="978002"/>
                </a:lnTo>
                <a:lnTo>
                  <a:pt x="5104330" y="1020498"/>
                </a:lnTo>
                <a:lnTo>
                  <a:pt x="4837609" y="1057759"/>
                </a:lnTo>
                <a:lnTo>
                  <a:pt x="4530207" y="1094989"/>
                </a:lnTo>
                <a:lnTo>
                  <a:pt x="4225445" y="1125927"/>
                </a:lnTo>
                <a:lnTo>
                  <a:pt x="3921828" y="1151023"/>
                </a:lnTo>
                <a:lnTo>
                  <a:pt x="3574321" y="1173126"/>
                </a:lnTo>
                <a:lnTo>
                  <a:pt x="3224126" y="1188858"/>
                </a:lnTo>
                <a:lnTo>
                  <a:pt x="2824166" y="1199774"/>
                </a:lnTo>
                <a:lnTo>
                  <a:pt x="2275709" y="1204757"/>
                </a:lnTo>
                <a:lnTo>
                  <a:pt x="9144000" y="1204757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05800" y="0"/>
            <a:ext cx="838200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2E7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287511" y="0"/>
            <a:ext cx="838200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9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8171"/>
            <a:ext cx="9144000" cy="1519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4102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0" y="1164424"/>
                </a:moveTo>
                <a:lnTo>
                  <a:pt x="0" y="1447798"/>
                </a:lnTo>
                <a:lnTo>
                  <a:pt x="9144000" y="1447798"/>
                </a:lnTo>
                <a:lnTo>
                  <a:pt x="9144000" y="1204757"/>
                </a:lnTo>
                <a:lnTo>
                  <a:pt x="2275709" y="1204757"/>
                </a:lnTo>
                <a:lnTo>
                  <a:pt x="0" y="1164424"/>
                </a:lnTo>
                <a:close/>
              </a:path>
              <a:path w="9144000" h="1447800">
                <a:moveTo>
                  <a:pt x="9144000" y="0"/>
                </a:moveTo>
                <a:lnTo>
                  <a:pt x="8884514" y="83968"/>
                </a:lnTo>
                <a:lnTo>
                  <a:pt x="8205092" y="295345"/>
                </a:lnTo>
                <a:lnTo>
                  <a:pt x="7627103" y="463793"/>
                </a:lnTo>
                <a:lnTo>
                  <a:pt x="7135488" y="597206"/>
                </a:lnTo>
                <a:lnTo>
                  <a:pt x="6718557" y="702130"/>
                </a:lnTo>
                <a:lnTo>
                  <a:pt x="6367399" y="783941"/>
                </a:lnTo>
                <a:lnTo>
                  <a:pt x="6027421" y="856890"/>
                </a:lnTo>
                <a:lnTo>
                  <a:pt x="5697130" y="921427"/>
                </a:lnTo>
                <a:lnTo>
                  <a:pt x="5375029" y="978002"/>
                </a:lnTo>
                <a:lnTo>
                  <a:pt x="5104330" y="1020498"/>
                </a:lnTo>
                <a:lnTo>
                  <a:pt x="4837609" y="1057759"/>
                </a:lnTo>
                <a:lnTo>
                  <a:pt x="4530207" y="1094989"/>
                </a:lnTo>
                <a:lnTo>
                  <a:pt x="4225445" y="1125927"/>
                </a:lnTo>
                <a:lnTo>
                  <a:pt x="3921828" y="1151023"/>
                </a:lnTo>
                <a:lnTo>
                  <a:pt x="3574321" y="1173126"/>
                </a:lnTo>
                <a:lnTo>
                  <a:pt x="3224126" y="1188858"/>
                </a:lnTo>
                <a:lnTo>
                  <a:pt x="2824166" y="1199774"/>
                </a:lnTo>
                <a:lnTo>
                  <a:pt x="2275709" y="1204757"/>
                </a:lnTo>
                <a:lnTo>
                  <a:pt x="9144000" y="1204757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8171"/>
            <a:ext cx="9144000" cy="1519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4102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0" y="1164424"/>
                </a:moveTo>
                <a:lnTo>
                  <a:pt x="0" y="1447798"/>
                </a:lnTo>
                <a:lnTo>
                  <a:pt x="9144000" y="1447798"/>
                </a:lnTo>
                <a:lnTo>
                  <a:pt x="9144000" y="1204757"/>
                </a:lnTo>
                <a:lnTo>
                  <a:pt x="2275709" y="1204757"/>
                </a:lnTo>
                <a:lnTo>
                  <a:pt x="0" y="1164424"/>
                </a:lnTo>
                <a:close/>
              </a:path>
              <a:path w="9144000" h="1447800">
                <a:moveTo>
                  <a:pt x="9144000" y="0"/>
                </a:moveTo>
                <a:lnTo>
                  <a:pt x="8884514" y="83968"/>
                </a:lnTo>
                <a:lnTo>
                  <a:pt x="8205092" y="295345"/>
                </a:lnTo>
                <a:lnTo>
                  <a:pt x="7627103" y="463793"/>
                </a:lnTo>
                <a:lnTo>
                  <a:pt x="7135488" y="597206"/>
                </a:lnTo>
                <a:lnTo>
                  <a:pt x="6718557" y="702130"/>
                </a:lnTo>
                <a:lnTo>
                  <a:pt x="6367399" y="783941"/>
                </a:lnTo>
                <a:lnTo>
                  <a:pt x="6027421" y="856890"/>
                </a:lnTo>
                <a:lnTo>
                  <a:pt x="5697130" y="921427"/>
                </a:lnTo>
                <a:lnTo>
                  <a:pt x="5375029" y="978002"/>
                </a:lnTo>
                <a:lnTo>
                  <a:pt x="5104330" y="1020498"/>
                </a:lnTo>
                <a:lnTo>
                  <a:pt x="4837609" y="1057759"/>
                </a:lnTo>
                <a:lnTo>
                  <a:pt x="4530207" y="1094989"/>
                </a:lnTo>
                <a:lnTo>
                  <a:pt x="4225445" y="1125927"/>
                </a:lnTo>
                <a:lnTo>
                  <a:pt x="3921828" y="1151023"/>
                </a:lnTo>
                <a:lnTo>
                  <a:pt x="3574321" y="1173126"/>
                </a:lnTo>
                <a:lnTo>
                  <a:pt x="3224126" y="1188858"/>
                </a:lnTo>
                <a:lnTo>
                  <a:pt x="2824166" y="1199774"/>
                </a:lnTo>
                <a:lnTo>
                  <a:pt x="2275709" y="1204757"/>
                </a:lnTo>
                <a:lnTo>
                  <a:pt x="9144000" y="1204757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A17-D223-4116-9F0F-245C1E0A53B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2A46-1BB8-43BF-B094-FD7F10E4D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48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Box 4"/>
          <p:cNvSpPr txBox="1">
            <a:spLocks noChangeArrowheads="1"/>
          </p:cNvSpPr>
          <p:nvPr/>
        </p:nvSpPr>
        <p:spPr bwMode="auto">
          <a:xfrm>
            <a:off x="1431925" y="36513"/>
            <a:ext cx="233680" cy="3581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48609" name="Text Box 5"/>
          <p:cNvSpPr txBox="1">
            <a:spLocks noChangeArrowheads="1"/>
          </p:cNvSpPr>
          <p:nvPr/>
        </p:nvSpPr>
        <p:spPr bwMode="auto">
          <a:xfrm>
            <a:off x="1584325" y="265113"/>
            <a:ext cx="6950075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48610" name="Text Box 6"/>
          <p:cNvSpPr txBox="1">
            <a:spLocks noChangeArrowheads="1"/>
          </p:cNvSpPr>
          <p:nvPr/>
        </p:nvSpPr>
        <p:spPr bwMode="auto">
          <a:xfrm>
            <a:off x="152400" y="0"/>
            <a:ext cx="877887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48611" name="Text Box 7"/>
          <p:cNvSpPr txBox="1">
            <a:spLocks noChangeArrowheads="1"/>
          </p:cNvSpPr>
          <p:nvPr/>
        </p:nvSpPr>
        <p:spPr bwMode="auto">
          <a:xfrm>
            <a:off x="1431925" y="265113"/>
            <a:ext cx="233680" cy="3581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7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8171"/>
            <a:ext cx="9144000" cy="15198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2205" y="172034"/>
            <a:ext cx="4339589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720" y="1799081"/>
            <a:ext cx="8104505" cy="260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F71A2"/>
          </a:solidFill>
          <a:ln w="25400" cap="flat" cmpd="sng" algn="ctr">
            <a:noFill/>
            <a:prstDash val="solid"/>
          </a:ln>
          <a:effectLst/>
        </p:spPr>
        <p:txBody>
          <a:bodyPr numCol="1" anchor="ctr"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                                                  </a:t>
            </a:r>
            <a:r>
              <a:rPr lang="en-US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                                         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 PROJECT REVIEW-2</a:t>
            </a:r>
            <a:endParaRPr lang="en-US" sz="2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		    </a:t>
            </a:r>
          </a:p>
          <a:p>
            <a:pPr algn="ctr"/>
            <a:r>
              <a:rPr lang="en-US" sz="2000" dirty="0">
                <a:latin typeface="Calibri" pitchFamily="34" charset="0"/>
                <a:cs typeface="Calibri" pitchFamily="34" charset="0"/>
              </a:rPr>
              <a:t>           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E9D9-E50B-F95D-B348-F5C6139E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04" y="2361930"/>
            <a:ext cx="1597192" cy="150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A8752-890E-1508-0B23-4AB5E45D87F1}"/>
              </a:ext>
            </a:extLst>
          </p:cNvPr>
          <p:cNvSpPr txBox="1"/>
          <p:nvPr/>
        </p:nvSpPr>
        <p:spPr>
          <a:xfrm>
            <a:off x="228600" y="302744"/>
            <a:ext cx="868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rgbClr val="FFFF00"/>
                </a:solidFill>
              </a:rPr>
              <a:t>INSTITUTE OF AERONAUTICAL ENGINEERING</a:t>
            </a:r>
          </a:p>
          <a:p>
            <a:pPr algn="ctr"/>
            <a:endParaRPr lang="en-IN" sz="3000" dirty="0">
              <a:solidFill>
                <a:srgbClr val="FFFF00"/>
              </a:solidFill>
            </a:endParaRPr>
          </a:p>
          <a:p>
            <a:pPr algn="ctr"/>
            <a:r>
              <a:rPr lang="en-US" sz="3000" dirty="0">
                <a:solidFill>
                  <a:schemeClr val="bg2">
                    <a:lumMod val="90000"/>
                  </a:schemeClr>
                </a:solidFill>
              </a:rPr>
              <a:t>DEPARTMENT OF COMPUTER SCIENCE AND ENGINEERING.</a:t>
            </a:r>
          </a:p>
          <a:p>
            <a:pPr algn="ctr"/>
            <a:endParaRPr lang="en-IN" sz="3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D5180-F9B4-8573-8343-5387FFFD9A4E}"/>
              </a:ext>
            </a:extLst>
          </p:cNvPr>
          <p:cNvSpPr txBox="1"/>
          <p:nvPr/>
        </p:nvSpPr>
        <p:spPr>
          <a:xfrm>
            <a:off x="5047488" y="5134468"/>
            <a:ext cx="3867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M. UMA MAHESH – 21951A05N2</a:t>
            </a:r>
          </a:p>
          <a:p>
            <a:r>
              <a:rPr lang="en-IN" sz="2000" dirty="0">
                <a:solidFill>
                  <a:srgbClr val="FFFF00"/>
                </a:solidFill>
              </a:rPr>
              <a:t>P. SREE SACHITH    – 21951A05L3</a:t>
            </a:r>
          </a:p>
          <a:p>
            <a:r>
              <a:rPr lang="en-IN" sz="2000" dirty="0">
                <a:solidFill>
                  <a:srgbClr val="FFFF00"/>
                </a:solidFill>
              </a:rPr>
              <a:t>THANUJ REDDY        – 21951A05M9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F4F95-7206-1D65-EA56-D080FD030906}"/>
              </a:ext>
            </a:extLst>
          </p:cNvPr>
          <p:cNvSpPr txBox="1"/>
          <p:nvPr/>
        </p:nvSpPr>
        <p:spPr>
          <a:xfrm>
            <a:off x="938764" y="4795914"/>
            <a:ext cx="28346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Supervisor:</a:t>
            </a:r>
          </a:p>
          <a:p>
            <a:endParaRPr lang="en-IN" dirty="0"/>
          </a:p>
          <a:p>
            <a:r>
              <a:rPr lang="en-IN" sz="2200" dirty="0">
                <a:solidFill>
                  <a:srgbClr val="FF0000"/>
                </a:solidFill>
              </a:rPr>
              <a:t>DR. J SIRISHA DEVI</a:t>
            </a:r>
          </a:p>
          <a:p>
            <a:r>
              <a:rPr lang="en-IN" sz="2200" dirty="0">
                <a:solidFill>
                  <a:srgbClr val="FF0000"/>
                </a:solidFill>
              </a:rPr>
              <a:t>        - PROFESSOR, CSE.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8A85-21BE-27F4-C951-108659D0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78A00C-B941-881C-DF32-FBAAA926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42963"/>
              </p:ext>
            </p:extLst>
          </p:nvPr>
        </p:nvGraphicFramePr>
        <p:xfrm>
          <a:off x="420625" y="1478292"/>
          <a:ext cx="8302750" cy="3235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1239152993"/>
                    </a:ext>
                  </a:extLst>
                </a:gridCol>
                <a:gridCol w="1389887">
                  <a:extLst>
                    <a:ext uri="{9D8B030D-6E8A-4147-A177-3AD203B41FA5}">
                      <a16:colId xmlns:a16="http://schemas.microsoft.com/office/drawing/2014/main" val="1369102029"/>
                    </a:ext>
                  </a:extLst>
                </a:gridCol>
                <a:gridCol w="2531059">
                  <a:extLst>
                    <a:ext uri="{9D8B030D-6E8A-4147-A177-3AD203B41FA5}">
                      <a16:colId xmlns:a16="http://schemas.microsoft.com/office/drawing/2014/main" val="2229092067"/>
                    </a:ext>
                  </a:extLst>
                </a:gridCol>
                <a:gridCol w="1660550">
                  <a:extLst>
                    <a:ext uri="{9D8B030D-6E8A-4147-A177-3AD203B41FA5}">
                      <a16:colId xmlns:a16="http://schemas.microsoft.com/office/drawing/2014/main" val="1271376457"/>
                    </a:ext>
                  </a:extLst>
                </a:gridCol>
                <a:gridCol w="1660550">
                  <a:extLst>
                    <a:ext uri="{9D8B030D-6E8A-4147-A177-3AD203B41FA5}">
                      <a16:colId xmlns:a16="http://schemas.microsoft.com/office/drawing/2014/main" val="2793207474"/>
                    </a:ext>
                  </a:extLst>
                </a:gridCol>
              </a:tblGrid>
              <a:tr h="818602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the Author &amp; year</a:t>
                      </a:r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 of the paper</a:t>
                      </a:r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latin typeface="+mj-lt"/>
                        </a:rPr>
                        <a:t>Performance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08144"/>
                  </a:ext>
                </a:extLst>
              </a:tr>
              <a:tr h="204650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 err="1"/>
                        <a:t>Chen,Yang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Lyric-based song emotion detection with affective lexicon and fuzzy clustering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vector space model,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Wu’s fuzzy clustering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81.05%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9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8A85-21BE-27F4-C951-108659D0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78A00C-B941-881C-DF32-FBAAA926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9949"/>
              </p:ext>
            </p:extLst>
          </p:nvPr>
        </p:nvGraphicFramePr>
        <p:xfrm>
          <a:off x="347472" y="1496580"/>
          <a:ext cx="807415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885">
                  <a:extLst>
                    <a:ext uri="{9D8B030D-6E8A-4147-A177-3AD203B41FA5}">
                      <a16:colId xmlns:a16="http://schemas.microsoft.com/office/drawing/2014/main" val="1239152993"/>
                    </a:ext>
                  </a:extLst>
                </a:gridCol>
                <a:gridCol w="1296835">
                  <a:extLst>
                    <a:ext uri="{9D8B030D-6E8A-4147-A177-3AD203B41FA5}">
                      <a16:colId xmlns:a16="http://schemas.microsoft.com/office/drawing/2014/main" val="1369102029"/>
                    </a:ext>
                  </a:extLst>
                </a:gridCol>
                <a:gridCol w="2443096">
                  <a:extLst>
                    <a:ext uri="{9D8B030D-6E8A-4147-A177-3AD203B41FA5}">
                      <a16:colId xmlns:a16="http://schemas.microsoft.com/office/drawing/2014/main" val="2229092067"/>
                    </a:ext>
                  </a:extLst>
                </a:gridCol>
                <a:gridCol w="2412368">
                  <a:extLst>
                    <a:ext uri="{9D8B030D-6E8A-4147-A177-3AD203B41FA5}">
                      <a16:colId xmlns:a16="http://schemas.microsoft.com/office/drawing/2014/main" val="127137645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2793207474"/>
                    </a:ext>
                  </a:extLst>
                </a:gridCol>
              </a:tblGrid>
              <a:tr h="7788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the 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 of the paper</a:t>
                      </a:r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latin typeface="+mj-lt"/>
                        </a:rPr>
                        <a:t>Performance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08144"/>
                  </a:ext>
                </a:extLst>
              </a:tr>
              <a:tr h="2534307">
                <a:tc>
                  <a:txBody>
                    <a:bodyPr/>
                    <a:lstStyle/>
                    <a:p>
                      <a:pPr lvl="1">
                        <a:lnSpc>
                          <a:spcPct val="300000"/>
                        </a:lnSpc>
                      </a:pPr>
                      <a:endParaRPr lang="en-IN" dirty="0"/>
                    </a:p>
                    <a:p>
                      <a:pPr lvl="1">
                        <a:lnSpc>
                          <a:spcPct val="300000"/>
                        </a:lnSpc>
                      </a:pPr>
                      <a:r>
                        <a:rPr lang="en-IN" dirty="0"/>
                        <a:t>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 err="1"/>
                        <a:t>Zuo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US" dirty="0"/>
                        <a:t>A multilingual database of natural stress emotion.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0" dirty="0"/>
                    </a:p>
                    <a:p>
                      <a:pPr algn="ctr"/>
                      <a:endParaRPr lang="en-IN" b="0" dirty="0"/>
                    </a:p>
                    <a:p>
                      <a:pPr algn="ctr"/>
                      <a:r>
                        <a:rPr lang="en-IN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Extraction Techniques::</a:t>
                      </a:r>
                    </a:p>
                    <a:p>
                      <a:pPr algn="ctr"/>
                      <a:endParaRPr lang="en-IN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ctr">
                        <a:buAutoNum type="arabicParenR"/>
                      </a:pPr>
                      <a:r>
                        <a:rPr lang="en-IN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Mel-Frequency Cepstral Coefficients (MFCCs)</a:t>
                      </a:r>
                    </a:p>
                    <a:p>
                      <a:pPr marL="0" indent="0">
                        <a:buNone/>
                      </a:pPr>
                      <a:endParaRPr lang="en-IN" b="1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50.29%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5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8A85-21BE-27F4-C951-108659D0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78A00C-B941-881C-DF32-FBAAA926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62716"/>
              </p:ext>
            </p:extLst>
          </p:nvPr>
        </p:nvGraphicFramePr>
        <p:xfrm>
          <a:off x="347472" y="1496580"/>
          <a:ext cx="8074152" cy="331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885">
                  <a:extLst>
                    <a:ext uri="{9D8B030D-6E8A-4147-A177-3AD203B41FA5}">
                      <a16:colId xmlns:a16="http://schemas.microsoft.com/office/drawing/2014/main" val="1239152993"/>
                    </a:ext>
                  </a:extLst>
                </a:gridCol>
                <a:gridCol w="1649668">
                  <a:extLst>
                    <a:ext uri="{9D8B030D-6E8A-4147-A177-3AD203B41FA5}">
                      <a16:colId xmlns:a16="http://schemas.microsoft.com/office/drawing/2014/main" val="1369102029"/>
                    </a:ext>
                  </a:extLst>
                </a:gridCol>
                <a:gridCol w="2090263">
                  <a:extLst>
                    <a:ext uri="{9D8B030D-6E8A-4147-A177-3AD203B41FA5}">
                      <a16:colId xmlns:a16="http://schemas.microsoft.com/office/drawing/2014/main" val="2229092067"/>
                    </a:ext>
                  </a:extLst>
                </a:gridCol>
                <a:gridCol w="2412368">
                  <a:extLst>
                    <a:ext uri="{9D8B030D-6E8A-4147-A177-3AD203B41FA5}">
                      <a16:colId xmlns:a16="http://schemas.microsoft.com/office/drawing/2014/main" val="1271376457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2793207474"/>
                    </a:ext>
                  </a:extLst>
                </a:gridCol>
              </a:tblGrid>
              <a:tr h="9925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the 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 of the paper</a:t>
                      </a:r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latin typeface="+mj-lt"/>
                        </a:rPr>
                        <a:t>Performance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08144"/>
                  </a:ext>
                </a:extLst>
              </a:tr>
              <a:tr h="2320609">
                <a:tc>
                  <a:txBody>
                    <a:bodyPr/>
                    <a:lstStyle/>
                    <a:p>
                      <a:pPr lvl="1">
                        <a:lnSpc>
                          <a:spcPct val="300000"/>
                        </a:lnSpc>
                      </a:pPr>
                      <a:endParaRPr lang="en-IN" dirty="0"/>
                    </a:p>
                    <a:p>
                      <a:pPr lvl="1">
                        <a:lnSpc>
                          <a:spcPct val="300000"/>
                        </a:lnSpc>
                      </a:pPr>
                      <a:r>
                        <a:rPr lang="en-IN" dirty="0"/>
                        <a:t>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 err="1"/>
                        <a:t>Sagha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US" dirty="0"/>
                        <a:t>Enhancing multilingual recognition of emotion in speech by language identification,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-vector, Bottleneck Feature </a:t>
                      </a:r>
                      <a:r>
                        <a:rPr lang="en-IN" dirty="0" err="1"/>
                        <a:t>Extraction,Neural</a:t>
                      </a:r>
                      <a:r>
                        <a:rPr lang="en-IN" dirty="0"/>
                        <a:t> networks</a:t>
                      </a:r>
                      <a:endParaRPr lang="en-IN" b="1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64.01%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19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A0BE3-26E8-BE4A-7FC5-681EE3B3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F453224-BB92-83B1-626E-9C4148DA2C69}"/>
              </a:ext>
            </a:extLst>
          </p:cNvPr>
          <p:cNvSpPr txBox="1">
            <a:spLocks/>
          </p:cNvSpPr>
          <p:nvPr/>
        </p:nvSpPr>
        <p:spPr>
          <a:xfrm>
            <a:off x="512064" y="1591485"/>
            <a:ext cx="8348472" cy="36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Development of ML-Model, for emotion identification from translated text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Basically, problem can be identified by 2 ways</a:t>
            </a:r>
            <a:br>
              <a:rPr lang="en-IN" sz="2000" b="0" kern="0" dirty="0">
                <a:solidFill>
                  <a:schemeClr val="tx1"/>
                </a:solidFill>
                <a:latin typeface="+mj-lt"/>
              </a:rPr>
            </a:br>
            <a:r>
              <a:rPr lang="en-IN" sz="2000" kern="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1)</a:t>
            </a:r>
            <a:r>
              <a:rPr lang="en-IN" sz="2000" b="0" kern="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Language</a:t>
            </a: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000" b="0" kern="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(English,</a:t>
            </a:r>
            <a:r>
              <a:rPr lang="en-US" sz="2000" b="0" dirty="0">
                <a:solidFill>
                  <a:schemeClr val="tx1"/>
                </a:solidFill>
                <a:latin typeface="+mj-lt"/>
              </a:rPr>
              <a:t>Chinese, French, German, and  Spanish)</a:t>
            </a:r>
            <a:br>
              <a:rPr lang="en-IN" sz="2000" b="0" kern="0" dirty="0">
                <a:solidFill>
                  <a:schemeClr val="tx1"/>
                </a:solidFill>
                <a:latin typeface="+mj-lt"/>
              </a:rPr>
            </a:b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    2)</a:t>
            </a:r>
            <a:r>
              <a:rPr lang="en-IN" sz="2000" b="0" kern="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Emotion</a:t>
            </a: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IN" sz="2000" b="0" kern="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(</a:t>
            </a:r>
            <a:r>
              <a:rPr lang="en-US" sz="2000" b="0" kern="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sz="2000" b="0" dirty="0">
                <a:solidFill>
                  <a:schemeClr val="tx1"/>
                </a:solidFill>
                <a:latin typeface="+mj-lt"/>
              </a:rPr>
              <a:t>ngry, disgusting, fear, happy, and surprise)</a:t>
            </a:r>
            <a:br>
              <a:rPr lang="en-IN" sz="2000" b="0" kern="0" dirty="0">
                <a:solidFill>
                  <a:schemeClr val="tx1"/>
                </a:solidFill>
                <a:latin typeface="+mj-lt"/>
              </a:rPr>
            </a:b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 Problem can be </a:t>
            </a:r>
            <a:r>
              <a:rPr lang="en-IN" sz="2000" b="0" kern="0" dirty="0" err="1">
                <a:solidFill>
                  <a:schemeClr val="tx1"/>
                </a:solidFill>
                <a:latin typeface="+mj-lt"/>
              </a:rPr>
              <a:t>sloved</a:t>
            </a: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 by ml by many </a:t>
            </a:r>
            <a:r>
              <a:rPr lang="en-IN" sz="2000" b="0" kern="0" dirty="0" err="1">
                <a:solidFill>
                  <a:schemeClr val="tx1"/>
                </a:solidFill>
                <a:latin typeface="+mj-lt"/>
              </a:rPr>
              <a:t>algorithems</a:t>
            </a: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     1)</a:t>
            </a:r>
            <a:r>
              <a:rPr lang="en-IN" sz="2000" b="0" dirty="0">
                <a:solidFill>
                  <a:schemeClr val="tx1"/>
                </a:solidFill>
                <a:latin typeface="+mj-lt"/>
              </a:rPr>
              <a:t> SVM and PCA.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0" kern="0" dirty="0">
                <a:solidFill>
                  <a:schemeClr val="tx1"/>
                </a:solidFill>
                <a:latin typeface="+mj-lt"/>
              </a:rPr>
              <a:t>     2)</a:t>
            </a:r>
            <a:r>
              <a:rPr lang="en-IN" sz="2000" b="0" dirty="0">
                <a:solidFill>
                  <a:schemeClr val="tx1"/>
                </a:solidFill>
                <a:latin typeface="+mj-lt"/>
              </a:rPr>
              <a:t> RNN.</a:t>
            </a:r>
            <a:endParaRPr lang="en-IN" sz="2000" b="0" kern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51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 and Outcomes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A0BE3-26E8-BE4A-7FC5-681EE3B3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C8C0937-1FEE-D801-BEF7-7E147A0A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399086"/>
            <a:ext cx="7516368" cy="430887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Evaluate Emotion Recognition Accuracy: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Assess the performance of computational intelligence techniques, such as machine learning models, in identifying emotions from limited translated text samples across multiple languages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Optimize Computational Models: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Develop and refine computational models tailored for emotion identification from limited translated text samples, considering factors such as translation quality, sample size, and linguistic variations.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Analyze Cross-Linguistic Variability: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Investigate how emotions are expressed and interpreted differently across languages through translated text, and identify challenges and opportunities in cross-linguistic emotion recognition</a:t>
            </a:r>
            <a:endParaRPr lang="en-IN" sz="2000" b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54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3224-BB92-83B1-626E-9C4148DA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" y="1396095"/>
            <a:ext cx="8275320" cy="430887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Neural Networks: 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Recurrent Neural Networks (RNNs):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Use RNNs, such as Long Short-Term Memory (LSTM) or Gated Recurrent Units (GRUs), to model sequential data and capture contextual information in translated text for emotion classification.</a:t>
            </a:r>
            <a:b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b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Nonlinear Dimensionality Reduction: 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t-Distributed Stochastic Neighbor Embedding (t-SNE):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t-SNE is a nonlinear dimensionality reduction technique that is effective for visualizing high-dimensional data and preserving local structures. It can be useful for exploring the distribution and clustering of emotion-related features extracted from text data.</a:t>
            </a:r>
            <a:endParaRPr lang="en-IN" sz="2000" b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08AD1-3555-9C60-4A7D-13AE518B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3224-BB92-83B1-626E-9C4148DA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976" y="1428452"/>
            <a:ext cx="7690104" cy="4001095"/>
          </a:xfrm>
        </p:spPr>
        <p:txBody>
          <a:bodyPr/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Bhugra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D., McKenzie, K.: 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Expressed emotion across cultures. Adv.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Psychiatr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Treat. 9(5), 342–348 (2003)</a:t>
            </a: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 Canfora, C.,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Ottmann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A.: 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Risks in neural machine translation. Transl. Spaces 9(1), 58–77 (2020) </a:t>
            </a: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b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Cao, F.,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Perfetti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C.A.: 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Neural signatures of the reading-writing connection: greater involvement of writing in Chinese reading than English reading.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PLoS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ONE 11(12), e0168414 (2016) </a:t>
            </a: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4. Chang, C.C., Lin, C.J.: LIBSVM: 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library for support vector machines. ACM Trans.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Intell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Syst. Technol. (TIST) 2(3), 1–27 (2011) of cross-cultural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color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emotion.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Color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Res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Appl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32(3), 223–229 (2007)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References: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08AD1-3555-9C60-4A7D-13AE518B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3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3000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E5404-1085-956A-8586-CC3CDD96E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0AAE7-11D5-BCA0-D886-E6CF6DE4BD3F}"/>
              </a:ext>
            </a:extLst>
          </p:cNvPr>
          <p:cNvSpPr txBox="1"/>
          <p:nvPr/>
        </p:nvSpPr>
        <p:spPr>
          <a:xfrm>
            <a:off x="909828" y="1159788"/>
            <a:ext cx="752094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 </a:t>
            </a:r>
            <a:r>
              <a:rPr lang="en-US" sz="2000" dirty="0"/>
              <a:t>Machine learning methods were used to classify the data into five classes of emotions.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Term frequency-inverse document frequency (TFIDF)-</a:t>
            </a:r>
            <a:r>
              <a:rPr lang="en-US" sz="2000" dirty="0"/>
              <a:t>based features were extracted from text data. Later, principal component analysis (PCA) was used for feature reduction as dimensions obtained from TFIDF were high.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endParaRPr lang="en-I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4091B5-605B-C4A3-747B-B66CAEDAA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06333"/>
              </p:ext>
            </p:extLst>
          </p:nvPr>
        </p:nvGraphicFramePr>
        <p:xfrm>
          <a:off x="1548384" y="4060071"/>
          <a:ext cx="6790944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648">
                  <a:extLst>
                    <a:ext uri="{9D8B030D-6E8A-4147-A177-3AD203B41FA5}">
                      <a16:colId xmlns:a16="http://schemas.microsoft.com/office/drawing/2014/main" val="630476733"/>
                    </a:ext>
                  </a:extLst>
                </a:gridCol>
                <a:gridCol w="2263648">
                  <a:extLst>
                    <a:ext uri="{9D8B030D-6E8A-4147-A177-3AD203B41FA5}">
                      <a16:colId xmlns:a16="http://schemas.microsoft.com/office/drawing/2014/main" val="2197759077"/>
                    </a:ext>
                  </a:extLst>
                </a:gridCol>
                <a:gridCol w="2263648">
                  <a:extLst>
                    <a:ext uri="{9D8B030D-6E8A-4147-A177-3AD203B41FA5}">
                      <a16:colId xmlns:a16="http://schemas.microsoft.com/office/drawing/2014/main" val="142630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Feature Reduction: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Principal component Analysis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Recurrent Neural Networks (RNNs)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7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Performed By: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 (SVM)</a:t>
                      </a:r>
                    </a:p>
                    <a:p>
                      <a:pPr algn="ctr"/>
                      <a:r>
                        <a:rPr lang="en-US" dirty="0"/>
                        <a:t>-(</a:t>
                      </a:r>
                      <a:r>
                        <a:rPr lang="en-US" dirty="0" err="1"/>
                        <a:t>Eigan</a:t>
                      </a:r>
                      <a:r>
                        <a:rPr lang="en-US" dirty="0"/>
                        <a:t> vectors)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Nonlinear dimensionality reduction technique.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7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0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726B-FC32-8808-FB40-D7897AF1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05" y="3128918"/>
            <a:ext cx="4339589" cy="600164"/>
          </a:xfrm>
        </p:spPr>
        <p:txBody>
          <a:bodyPr/>
          <a:lstStyle/>
          <a:p>
            <a:pPr algn="ctr"/>
            <a:r>
              <a:rPr lang="en-IN" sz="3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7F1A18-DCB3-D9BA-CC27-5848D34C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1557529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CA24-7E18-9B1F-EAB6-552E4F74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0280"/>
            <a:ext cx="7808976" cy="24359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the Effect of Emotion Identification from Limited Translated Text Samples.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Framework to identify emotion that is hidden in limited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translated text  data)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93A38-9E75-C07B-E63F-47A662718256}"/>
              </a:ext>
            </a:extLst>
          </p:cNvPr>
          <p:cNvSpPr txBox="1"/>
          <p:nvPr/>
        </p:nvSpPr>
        <p:spPr>
          <a:xfrm>
            <a:off x="0" y="21945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PROJECT NAME:</a:t>
            </a:r>
            <a:endParaRPr lang="en-IN" sz="3000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491FF-C369-43DF-F339-A1A052AF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3"/>
          <p:cNvSpPr>
            <a:spLocks noGrp="1"/>
          </p:cNvSpPr>
          <p:nvPr>
            <p:ph type="ctrTitle"/>
          </p:nvPr>
        </p:nvSpPr>
        <p:spPr>
          <a:xfrm>
            <a:off x="0" y="225178"/>
            <a:ext cx="9144000" cy="461665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IN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048602" name="Subtitle 4"/>
          <p:cNvSpPr>
            <a:spLocks noGrp="1"/>
          </p:cNvSpPr>
          <p:nvPr>
            <p:ph type="subTitle" idx="1"/>
          </p:nvPr>
        </p:nvSpPr>
        <p:spPr>
          <a:xfrm>
            <a:off x="1042417" y="1090341"/>
            <a:ext cx="7242048" cy="4838248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ClrTx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Abstract.</a:t>
            </a:r>
          </a:p>
          <a:p>
            <a:pPr marL="342900" indent="-342900" algn="l">
              <a:lnSpc>
                <a:spcPct val="200000"/>
              </a:lnSpc>
              <a:buClrTx/>
              <a:buFont typeface="Wingdings" panose="05000000000000000000" pitchFamily="2" charset="2"/>
              <a:buChar char="v"/>
            </a:pPr>
            <a:r>
              <a:rPr lang="en-I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Problem definition.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Objectives and Outcomes.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References.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Conclusion.</a:t>
            </a:r>
          </a:p>
        </p:txBody>
      </p:sp>
      <p:sp>
        <p:nvSpPr>
          <p:cNvPr id="104860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B1A-4043-42DB-8196-1BC5AC3AD6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48604" name="Rectangle 6"/>
          <p:cNvSpPr>
            <a:spLocks noChangeArrowheads="1"/>
          </p:cNvSpPr>
          <p:nvPr/>
        </p:nvSpPr>
        <p:spPr bwMode="auto">
          <a:xfrm>
            <a:off x="204056" y="96629"/>
            <a:ext cx="8184367" cy="415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     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EDE85-91C9-94FB-430C-6239EA645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559052" y="185916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n-IN" sz="3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3000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B9041-3201-A943-163E-A21D0FFFB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56" y="-15239"/>
            <a:ext cx="1389888" cy="1308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5D3788-0B9B-0692-2E91-98D0AC81554B}"/>
              </a:ext>
            </a:extLst>
          </p:cNvPr>
          <p:cNvSpPr txBox="1"/>
          <p:nvPr/>
        </p:nvSpPr>
        <p:spPr>
          <a:xfrm>
            <a:off x="566928" y="1417320"/>
            <a:ext cx="795528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US" dirty="0"/>
              <a:t>Many times </a:t>
            </a:r>
            <a:r>
              <a:rPr lang="en-US" u="sng" dirty="0"/>
              <a:t>, </a:t>
            </a:r>
            <a:r>
              <a:rPr lang="en-US" dirty="0"/>
              <a:t>the original text is written in a different language and the end-user translates it to there native language using online utilities.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framework to detect emotions on translated text data in four different languages.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The source language is English, whereas the four target languages include </a:t>
            </a:r>
            <a:r>
              <a:rPr lang="en-US" dirty="0">
                <a:highlight>
                  <a:srgbClr val="FFFF00"/>
                </a:highlight>
              </a:rPr>
              <a:t>Chinese, French, German, and Spanish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Computational intelligence (CI) techniques are applied to extract features, dimensionality reduction, and classification of data into five basic classes of emotions.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These emotions included </a:t>
            </a:r>
            <a:r>
              <a:rPr lang="en-US" dirty="0">
                <a:highlight>
                  <a:srgbClr val="FFFF00"/>
                </a:highlight>
              </a:rPr>
              <a:t>angry, disgusting, fear, happy, and surprise.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11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FC802-55EA-73A0-64DB-6120AB71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6095"/>
            <a:ext cx="1389888" cy="1308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F581F-845D-F602-7E32-47E39D8ED64E}"/>
              </a:ext>
            </a:extLst>
          </p:cNvPr>
          <p:cNvSpPr txBox="1"/>
          <p:nvPr/>
        </p:nvSpPr>
        <p:spPr>
          <a:xfrm>
            <a:off x="758952" y="1534571"/>
            <a:ext cx="762609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Emotion is a biological state linked with the human nervous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Emotions can be expressed through </a:t>
            </a:r>
            <a:r>
              <a:rPr lang="en-US" dirty="0">
                <a:highlight>
                  <a:srgbClr val="FFFF00"/>
                </a:highlight>
              </a:rPr>
              <a:t>verbal communication, gestures, actions, and written expressions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The communication that is made from a long distance, it is a challenging task. Such communication usually involves the text-based modes of message passing, like </a:t>
            </a:r>
            <a:r>
              <a:rPr lang="en-US" dirty="0">
                <a:highlight>
                  <a:srgbClr val="FFFF00"/>
                </a:highlight>
              </a:rPr>
              <a:t>emails and letters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Nowadays, everyone uses the internet, and people are interconnected through it. Most of our communication occurs via text messages. Therefore, the identification of emotions conveyed through text is important.</a:t>
            </a:r>
            <a:endParaRPr lang="en-IN" dirty="0"/>
          </a:p>
        </p:txBody>
      </p:sp>
      <p:sp>
        <p:nvSpPr>
          <p:cNvPr id="8" name="AutoShape 1" descr="User">
            <a:extLst>
              <a:ext uri="{FF2B5EF4-FFF2-40B4-BE49-F238E27FC236}">
                <a16:creationId xmlns:a16="http://schemas.microsoft.com/office/drawing/2014/main" id="{4BDBFB4E-8354-41C3-5FC4-514234FA6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7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FC802-55EA-73A0-64DB-6120AB71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6095"/>
            <a:ext cx="1389888" cy="1308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F581F-845D-F602-7E32-47E39D8ED64E}"/>
              </a:ext>
            </a:extLst>
          </p:cNvPr>
          <p:cNvSpPr txBox="1"/>
          <p:nvPr/>
        </p:nvSpPr>
        <p:spPr>
          <a:xfrm>
            <a:off x="676656" y="1302035"/>
            <a:ext cx="762609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highlight>
                  <a:srgbClr val="FFFF00"/>
                </a:highlight>
              </a:rPr>
              <a:t>Importance of text</a:t>
            </a:r>
            <a:r>
              <a:rPr lang="en-IN" dirty="0"/>
              <a:t>:: “Happy Fathers Day.” care’s emotions like happiness, love.</a:t>
            </a:r>
          </a:p>
        </p:txBody>
      </p:sp>
      <p:sp>
        <p:nvSpPr>
          <p:cNvPr id="8" name="AutoShape 1" descr="User">
            <a:extLst>
              <a:ext uri="{FF2B5EF4-FFF2-40B4-BE49-F238E27FC236}">
                <a16:creationId xmlns:a16="http://schemas.microsoft.com/office/drawing/2014/main" id="{4BDBFB4E-8354-41C3-5FC4-514234FA6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B16B0-D850-5578-4B6C-A063545DA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88" y="1940642"/>
            <a:ext cx="3392424" cy="1908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C529C-B248-D843-4FDC-E26A2E88D69B}"/>
              </a:ext>
            </a:extLst>
          </p:cNvPr>
          <p:cNvSpPr txBox="1"/>
          <p:nvPr/>
        </p:nvSpPr>
        <p:spPr>
          <a:xfrm>
            <a:off x="790956" y="4096512"/>
            <a:ext cx="739749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communication between speakers of different native languages requires utilization of text translation from one language to another.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This is made convenient through various free online translation tools, especially via </a:t>
            </a:r>
            <a:r>
              <a:rPr lang="en-US" dirty="0">
                <a:highlight>
                  <a:srgbClr val="FFFF00"/>
                </a:highlight>
              </a:rPr>
              <a:t>Google Translate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15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FC802-55EA-73A0-64DB-6120AB71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6095"/>
            <a:ext cx="1389888" cy="1308130"/>
          </a:xfrm>
          <a:prstGeom prst="rect">
            <a:avLst/>
          </a:prstGeom>
        </p:spPr>
      </p:pic>
      <p:sp>
        <p:nvSpPr>
          <p:cNvPr id="8" name="AutoShape 1" descr="User">
            <a:extLst>
              <a:ext uri="{FF2B5EF4-FFF2-40B4-BE49-F238E27FC236}">
                <a16:creationId xmlns:a16="http://schemas.microsoft.com/office/drawing/2014/main" id="{4BDBFB4E-8354-41C3-5FC4-514234FA6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2ADB0-0866-9229-48B7-638A83B1A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2074938"/>
            <a:ext cx="7891272" cy="3114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0B6CF4-0BCE-78B3-9C9B-2A96EEC71134}"/>
              </a:ext>
            </a:extLst>
          </p:cNvPr>
          <p:cNvSpPr txBox="1"/>
          <p:nvPr/>
        </p:nvSpPr>
        <p:spPr>
          <a:xfrm>
            <a:off x="722376" y="1302035"/>
            <a:ext cx="620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337955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8A85-21BE-27F4-C951-108659D0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78A00C-B941-881C-DF32-FBAAA926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24431"/>
              </p:ext>
            </p:extLst>
          </p:nvPr>
        </p:nvGraphicFramePr>
        <p:xfrm>
          <a:off x="246887" y="1283747"/>
          <a:ext cx="86502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79">
                  <a:extLst>
                    <a:ext uri="{9D8B030D-6E8A-4147-A177-3AD203B41FA5}">
                      <a16:colId xmlns:a16="http://schemas.microsoft.com/office/drawing/2014/main" val="1239152993"/>
                    </a:ext>
                  </a:extLst>
                </a:gridCol>
                <a:gridCol w="1776386">
                  <a:extLst>
                    <a:ext uri="{9D8B030D-6E8A-4147-A177-3AD203B41FA5}">
                      <a16:colId xmlns:a16="http://schemas.microsoft.com/office/drawing/2014/main" val="1369102029"/>
                    </a:ext>
                  </a:extLst>
                </a:gridCol>
                <a:gridCol w="2206690">
                  <a:extLst>
                    <a:ext uri="{9D8B030D-6E8A-4147-A177-3AD203B41FA5}">
                      <a16:colId xmlns:a16="http://schemas.microsoft.com/office/drawing/2014/main" val="2229092067"/>
                    </a:ext>
                  </a:extLst>
                </a:gridCol>
                <a:gridCol w="2405292">
                  <a:extLst>
                    <a:ext uri="{9D8B030D-6E8A-4147-A177-3AD203B41FA5}">
                      <a16:colId xmlns:a16="http://schemas.microsoft.com/office/drawing/2014/main" val="1271376457"/>
                    </a:ext>
                  </a:extLst>
                </a:gridCol>
                <a:gridCol w="1147478">
                  <a:extLst>
                    <a:ext uri="{9D8B030D-6E8A-4147-A177-3AD203B41FA5}">
                      <a16:colId xmlns:a16="http://schemas.microsoft.com/office/drawing/2014/main" val="2793207474"/>
                    </a:ext>
                  </a:extLst>
                </a:gridCol>
              </a:tblGrid>
              <a:tr h="7297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the 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 of the paper</a:t>
                      </a:r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latin typeface="+mj-lt"/>
                        </a:rPr>
                        <a:t>Performance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08144"/>
                  </a:ext>
                </a:extLst>
              </a:tr>
              <a:tr h="1824437">
                <a:tc>
                  <a:txBody>
                    <a:bodyPr/>
                    <a:lstStyle/>
                    <a:p>
                      <a:pPr lvl="1">
                        <a:lnSpc>
                          <a:spcPct val="300000"/>
                        </a:lnSpc>
                      </a:pPr>
                      <a:endParaRPr lang="en-IN" dirty="0"/>
                    </a:p>
                    <a:p>
                      <a:pPr lvl="1">
                        <a:lnSpc>
                          <a:spcPct val="300000"/>
                        </a:lnSpc>
                      </a:pPr>
                      <a:r>
                        <a:rPr lang="en-IN" dirty="0"/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 err="1"/>
                        <a:t>Shalunt’s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Sentiment analysis of German social media data for natural disasters.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SentiStrength,</a:t>
                      </a:r>
                    </a:p>
                    <a:p>
                      <a:pPr algn="ctr"/>
                      <a:r>
                        <a:rPr lang="en-IN" dirty="0"/>
                        <a:t>(NLP)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91.12%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03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EC398C-50E3-4CC8-0130-536DC88A1EF9}"/>
              </a:ext>
            </a:extLst>
          </p:cNvPr>
          <p:cNvSpPr txBox="1"/>
          <p:nvPr/>
        </p:nvSpPr>
        <p:spPr>
          <a:xfrm>
            <a:off x="448056" y="4791456"/>
            <a:ext cx="836676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They specifically cover the natural disasters in general news.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The languages examined in their work are </a:t>
            </a:r>
            <a:r>
              <a:rPr lang="en-US" dirty="0">
                <a:highlight>
                  <a:srgbClr val="FFFF00"/>
                </a:highlight>
              </a:rPr>
              <a:t>English, German, and Russian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46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8A85-21BE-27F4-C951-108659D0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78A00C-B941-881C-DF32-FBAAA926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64619"/>
              </p:ext>
            </p:extLst>
          </p:nvPr>
        </p:nvGraphicFramePr>
        <p:xfrm>
          <a:off x="208025" y="1283747"/>
          <a:ext cx="872794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683">
                  <a:extLst>
                    <a:ext uri="{9D8B030D-6E8A-4147-A177-3AD203B41FA5}">
                      <a16:colId xmlns:a16="http://schemas.microsoft.com/office/drawing/2014/main" val="1239152993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1369102029"/>
                    </a:ext>
                  </a:extLst>
                </a:gridCol>
                <a:gridCol w="2259520">
                  <a:extLst>
                    <a:ext uri="{9D8B030D-6E8A-4147-A177-3AD203B41FA5}">
                      <a16:colId xmlns:a16="http://schemas.microsoft.com/office/drawing/2014/main" val="2229092067"/>
                    </a:ext>
                  </a:extLst>
                </a:gridCol>
                <a:gridCol w="2414585">
                  <a:extLst>
                    <a:ext uri="{9D8B030D-6E8A-4147-A177-3AD203B41FA5}">
                      <a16:colId xmlns:a16="http://schemas.microsoft.com/office/drawing/2014/main" val="1271376457"/>
                    </a:ext>
                  </a:extLst>
                </a:gridCol>
                <a:gridCol w="1151912">
                  <a:extLst>
                    <a:ext uri="{9D8B030D-6E8A-4147-A177-3AD203B41FA5}">
                      <a16:colId xmlns:a16="http://schemas.microsoft.com/office/drawing/2014/main" val="2793207474"/>
                    </a:ext>
                  </a:extLst>
                </a:gridCol>
              </a:tblGrid>
              <a:tr h="6415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the 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 of the paper</a:t>
                      </a:r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latin typeface="+mj-lt"/>
                        </a:rPr>
                        <a:t>Performance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08144"/>
                  </a:ext>
                </a:extLst>
              </a:tr>
              <a:tr h="1796319">
                <a:tc>
                  <a:txBody>
                    <a:bodyPr/>
                    <a:lstStyle/>
                    <a:p>
                      <a:pPr lvl="1">
                        <a:lnSpc>
                          <a:spcPct val="300000"/>
                        </a:lnSpc>
                      </a:pPr>
                      <a:endParaRPr lang="en-IN" dirty="0"/>
                    </a:p>
                    <a:p>
                      <a:pPr lvl="1">
                        <a:lnSpc>
                          <a:spcPct val="300000"/>
                        </a:lnSpc>
                      </a:pPr>
                      <a:r>
                        <a:rPr lang="en-IN" dirty="0"/>
                        <a:t>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Emotion detection in code switching texts </a:t>
                      </a:r>
                      <a:r>
                        <a:rPr lang="en-IN" dirty="0"/>
                        <a:t>via Bilingual and Sentimental Information.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b="0" dirty="0"/>
                    </a:p>
                    <a:p>
                      <a:pPr algn="ctr"/>
                      <a:r>
                        <a:rPr lang="en-IN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Bidirectional Encoder Representations from </a:t>
                      </a:r>
                      <a:r>
                        <a:rPr lang="en-IN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Transformers,CNN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89.04%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03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84E725-85ED-E107-197D-898DFC27C2E8}"/>
              </a:ext>
            </a:extLst>
          </p:cNvPr>
          <p:cNvSpPr txBox="1"/>
          <p:nvPr/>
        </p:nvSpPr>
        <p:spPr>
          <a:xfrm>
            <a:off x="310896" y="4653758"/>
            <a:ext cx="852220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key issue of emotion detection in code switching texts is to deal </a:t>
            </a:r>
            <a:r>
              <a:rPr lang="en-US" dirty="0">
                <a:highlight>
                  <a:srgbClr val="FFFF00"/>
                </a:highlight>
              </a:rPr>
              <a:t>with the emotions expressed through different languages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Thus bridging the </a:t>
            </a:r>
            <a:r>
              <a:rPr lang="en-US" dirty="0">
                <a:highlight>
                  <a:srgbClr val="FFFF00"/>
                </a:highlight>
              </a:rPr>
              <a:t>gap between different languages </a:t>
            </a:r>
            <a:r>
              <a:rPr lang="en-US" dirty="0"/>
              <a:t>becomes essential for emotion detection in code-switching texts.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44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1163</Words>
  <Application>Microsoft Office PowerPoint</Application>
  <PresentationFormat>On-screen Show (4:3)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Wingdings</vt:lpstr>
      <vt:lpstr>Office Theme</vt:lpstr>
      <vt:lpstr>PowerPoint Presentation</vt:lpstr>
      <vt:lpstr>On the Effect of Emotion Identification from Limited Translated Text Samples. (ML-Framework to identify emotion that is hidden in limited translated text  data)</vt:lpstr>
      <vt:lpstr> 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Networks:    Recurrent Neural Networks (RNNs): Use RNNs, such as Long Short-Term Memory (LSTM) or Gated Recurrent Units (GRUs), to model sequential data and capture contextual information in translated text for emotion classification.  Nonlinear Dimensionality Reduction:   t-Distributed Stochastic Neighbor Embedding (t-SNE): t-SNE is a nonlinear dimensionality reduction technique that is effective for visualizing high-dimensional data and preserving local structures. It can be useful for exploring the distribution and clustering of emotion-related features extracted from text data.</vt:lpstr>
      <vt:lpstr>1. Bhugra, D., McKenzie, K.: Expressed emotion across cultures. Adv. Psychiatr. Treat. 9(5), 342–348 (2003)   2. Canfora, C., Ottmann, A.: Risks in neural machine translation. Transl. Spaces 9(1), 58–77 (2020)   3. Cao, F., Perfetti, C.A.: Neural signatures of the reading-writing connection: greater involvement of writing in Chinese reading than English reading. PLoS ONE 11(12), e0168414 (2016)   4. Chang, C.C., Lin, C.J.: LIBSVM: a library for support vector machines. ACM Trans. Intell. Syst. Technol. (TIST) 2(3), 1–27 (2011) of cross-cultural color emotion. Color Res Appl 32(3), 223–229 (2007)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 Mahesh</dc:creator>
  <cp:lastModifiedBy>Uma Mahesh</cp:lastModifiedBy>
  <cp:revision>5</cp:revision>
  <dcterms:created xsi:type="dcterms:W3CDTF">2024-04-30T15:20:42Z</dcterms:created>
  <dcterms:modified xsi:type="dcterms:W3CDTF">2024-05-01T07:34:19Z</dcterms:modified>
</cp:coreProperties>
</file>