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notesSlides/notesSlide2.xml" ContentType="application/vnd.openxmlformats-officedocument.presentationml.notesSlide+xml"/>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411864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901" y="142315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462972"/>
            <a:ext cx="9982200" cy="1740220"/>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Copperplate Gothic Bold" panose="020E0705020206020404" pitchFamily="34" charset="0"/>
                <a:cs typeface="Times New Roman" panose="02020603050405020304" pitchFamily="18" charset="0"/>
              </a:rPr>
              <a:t>Employee  Data Analysis using Excel</a:t>
            </a:r>
            <a:r>
              <a:rPr lang="en-US" sz="4000" b="1" i="0" dirty="0">
                <a:solidFill>
                  <a:srgbClr val="0F0F0F"/>
                </a:solidFill>
                <a:effectLst/>
                <a:latin typeface="Copperplate Gothic Bold" panose="020E0705020206020404" pitchFamily="34" charset="0"/>
                <a:cs typeface="Times New Roman" panose="02020603050405020304" pitchFamily="18" charset="0"/>
              </a:rPr>
              <a:t> </a:t>
            </a:r>
            <a:br>
              <a:rPr lang="en-US" sz="2800" b="1" i="0" dirty="0">
                <a:solidFill>
                  <a:srgbClr val="0F0F0F"/>
                </a:solidFill>
                <a:effectLst/>
                <a:latin typeface="Copperplate Gothic Bold" panose="020E0705020206020404" pitchFamily="34" charset="0"/>
              </a:rPr>
            </a:br>
            <a:endParaRPr sz="2800" spc="15" dirty="0">
              <a:latin typeface="Copperplate Gothic Bold" panose="020E07050202060204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77935"/>
            <a:ext cx="8610600" cy="3046988"/>
          </a:xfrm>
          <a:prstGeom prst="rect">
            <a:avLst/>
          </a:prstGeom>
          <a:noFill/>
        </p:spPr>
        <p:txBody>
          <a:bodyPr wrap="square" rtlCol="0">
            <a:spAutoFit/>
          </a:bodyPr>
          <a:lstStyle/>
          <a:p>
            <a:r>
              <a:rPr lang="en-US" sz="2800" b="1" i="1" dirty="0">
                <a:latin typeface="Bodoni MT" panose="02070603080606020203" pitchFamily="18" charset="0"/>
              </a:rPr>
              <a:t>STUDENT NAME: </a:t>
            </a:r>
            <a:r>
              <a:rPr lang="en-US" sz="2800" b="1" i="1" dirty="0" err="1">
                <a:latin typeface="Bodoni MT" panose="02070603080606020203" pitchFamily="18" charset="0"/>
              </a:rPr>
              <a:t>A.Uma</a:t>
            </a:r>
            <a:r>
              <a:rPr lang="en-US" sz="2800" b="1" i="1" dirty="0">
                <a:latin typeface="Bodoni MT" panose="02070603080606020203" pitchFamily="18" charset="0"/>
              </a:rPr>
              <a:t> </a:t>
            </a:r>
            <a:r>
              <a:rPr lang="en-US" sz="2800" b="1" i="1" dirty="0" err="1">
                <a:latin typeface="Bodoni MT" panose="02070603080606020203" pitchFamily="18" charset="0"/>
              </a:rPr>
              <a:t>maheshwari</a:t>
            </a:r>
            <a:endParaRPr lang="en-US" sz="2800" b="1" i="1" dirty="0">
              <a:latin typeface="Bodoni MT" panose="02070603080606020203" pitchFamily="18" charset="0"/>
            </a:endParaRPr>
          </a:p>
          <a:p>
            <a:r>
              <a:rPr lang="en-US" sz="2800" b="1" i="1" dirty="0">
                <a:latin typeface="Bodoni MT" panose="02070603080606020203" pitchFamily="18" charset="0"/>
              </a:rPr>
              <a:t>REGISTER NO:312216405</a:t>
            </a:r>
          </a:p>
          <a:p>
            <a:r>
              <a:rPr lang="en-US" sz="2800" b="1" i="1" dirty="0">
                <a:latin typeface="Bodoni MT" panose="02070603080606020203" pitchFamily="18" charset="0"/>
              </a:rPr>
              <a:t>DEPARTMENT: </a:t>
            </a:r>
            <a:r>
              <a:rPr lang="en-US" sz="2800" b="1" i="1" dirty="0" err="1">
                <a:latin typeface="Bodoni MT" panose="02070603080606020203" pitchFamily="18" charset="0"/>
              </a:rPr>
              <a:t>Bcom</a:t>
            </a:r>
            <a:r>
              <a:rPr lang="en-US" sz="2800" b="1" i="1" dirty="0">
                <a:latin typeface="Bodoni MT" panose="02070603080606020203" pitchFamily="18" charset="0"/>
              </a:rPr>
              <a:t> Computer Applications</a:t>
            </a:r>
          </a:p>
          <a:p>
            <a:r>
              <a:rPr lang="en-US" sz="2800" b="1" i="1" dirty="0">
                <a:latin typeface="Bodoni MT" panose="02070603080606020203" pitchFamily="18" charset="0"/>
              </a:rPr>
              <a:t>COLLEGE: Shri </a:t>
            </a:r>
            <a:r>
              <a:rPr lang="en-US" sz="2800" b="1" i="1" dirty="0" err="1">
                <a:latin typeface="Bodoni MT" panose="02070603080606020203" pitchFamily="18" charset="0"/>
              </a:rPr>
              <a:t>shankarlal</a:t>
            </a:r>
            <a:r>
              <a:rPr lang="en-US" sz="2800" b="1" i="1" dirty="0">
                <a:latin typeface="Bodoni MT" panose="02070603080606020203" pitchFamily="18" charset="0"/>
              </a:rPr>
              <a:t> </a:t>
            </a:r>
            <a:r>
              <a:rPr lang="en-US" sz="2800" b="1" i="1" dirty="0" err="1">
                <a:latin typeface="Bodoni MT" panose="02070603080606020203" pitchFamily="18" charset="0"/>
              </a:rPr>
              <a:t>sundarbai</a:t>
            </a:r>
            <a:r>
              <a:rPr lang="en-US" sz="2800" b="1" i="1" dirty="0">
                <a:latin typeface="Bodoni MT" panose="02070603080606020203" pitchFamily="18" charset="0"/>
              </a:rPr>
              <a:t> </a:t>
            </a:r>
            <a:r>
              <a:rPr lang="en-US" sz="2800" b="1" i="1" dirty="0" err="1">
                <a:latin typeface="Bodoni MT" panose="02070603080606020203" pitchFamily="18" charset="0"/>
              </a:rPr>
              <a:t>shasun</a:t>
            </a:r>
            <a:r>
              <a:rPr lang="en-US" sz="2800" b="1" i="1" dirty="0">
                <a:latin typeface="Bodoni MT" panose="02070603080606020203" pitchFamily="18" charset="0"/>
              </a:rPr>
              <a:t> </a:t>
            </a:r>
            <a:r>
              <a:rPr lang="en-US" sz="2800" b="1" i="1" dirty="0" err="1">
                <a:latin typeface="Bodoni MT" panose="02070603080606020203" pitchFamily="18" charset="0"/>
              </a:rPr>
              <a:t>jain</a:t>
            </a:r>
            <a:r>
              <a:rPr lang="en-US" sz="2800" b="1" i="1" dirty="0">
                <a:latin typeface="Bodoni MT" panose="02070603080606020203" pitchFamily="18" charset="0"/>
              </a:rPr>
              <a:t> college for women.</a:t>
            </a:r>
          </a:p>
          <a:p>
            <a:endParaRPr lang="en-US" sz="2800" dirty="0">
              <a:latin typeface="Bodoni MT" panose="02070603080606020203" pitchFamily="18" charset="0"/>
            </a:endParaRPr>
          </a:p>
          <a:p>
            <a:r>
              <a:rPr lang="en-US" sz="2400" dirty="0">
                <a:latin typeface="Bodoni MT" panose="02070603080606020203" pitchFamily="18" charset="0"/>
              </a:rPr>
              <a:t>           </a:t>
            </a:r>
            <a:endParaRPr lang="en-IN" sz="2400" dirty="0">
              <a:latin typeface="Bodoni MT" panose="020706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16899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algn="l"/>
            <a:r>
              <a:rPr lang="en-US" sz="1400" b="0" i="0" dirty="0">
                <a:solidFill>
                  <a:srgbClr val="000000"/>
                </a:solidFill>
                <a:effectLst/>
                <a:latin typeface="Metropolis Light"/>
              </a:rPr>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p>
          <a:p>
            <a:pPr algn="l"/>
            <a:r>
              <a:rPr lang="en-US" sz="1400" b="0" i="0" dirty="0">
                <a:solidFill>
                  <a:srgbClr val="000000"/>
                </a:solidFill>
                <a:effectLst/>
                <a:latin typeface="Metropolis Light"/>
              </a:rPr>
              <a:t>These models provide a structured approach to performance management, encompassing five key elements:</a:t>
            </a:r>
          </a:p>
          <a:p>
            <a:pPr algn="l"/>
            <a:r>
              <a:rPr lang="en-US" sz="1400" b="0" i="0" dirty="0">
                <a:solidFill>
                  <a:srgbClr val="000000"/>
                </a:solidFill>
                <a:effectLst/>
                <a:latin typeface="Metropolis Light"/>
              </a:rPr>
              <a:t>1.</a:t>
            </a:r>
            <a:r>
              <a:rPr lang="en-US" sz="1400" b="1" i="0" dirty="0">
                <a:solidFill>
                  <a:srgbClr val="000000"/>
                </a:solidFill>
                <a:effectLst/>
                <a:latin typeface="Metropolis Light"/>
              </a:rPr>
              <a:t> Planning: </a:t>
            </a:r>
            <a:r>
              <a:rPr lang="en-US" sz="1400" b="0" i="0" dirty="0">
                <a:solidFill>
                  <a:srgbClr val="000000"/>
                </a:solidFill>
                <a:effectLst/>
                <a:latin typeface="Metropolis Light"/>
              </a:rPr>
              <a:t>Setting clear goals aligned with organizational objectives.</a:t>
            </a:r>
          </a:p>
          <a:p>
            <a:pPr algn="l"/>
            <a:r>
              <a:rPr lang="en-US" sz="1400" b="0" i="0" dirty="0">
                <a:solidFill>
                  <a:srgbClr val="000000"/>
                </a:solidFill>
                <a:effectLst/>
                <a:latin typeface="Metropolis Light"/>
              </a:rPr>
              <a:t>2. </a:t>
            </a:r>
            <a:r>
              <a:rPr lang="en-US" sz="1400" b="1" i="0" dirty="0">
                <a:solidFill>
                  <a:srgbClr val="000000"/>
                </a:solidFill>
                <a:effectLst/>
                <a:latin typeface="Metropolis Light"/>
              </a:rPr>
              <a:t>Monitoring:</a:t>
            </a:r>
            <a:r>
              <a:rPr lang="en-US" sz="1400" b="0" i="0" dirty="0">
                <a:solidFill>
                  <a:srgbClr val="000000"/>
                </a:solidFill>
                <a:effectLst/>
                <a:latin typeface="Metropolis Light"/>
              </a:rPr>
              <a:t> Tracking progress and collecting data throughout the cycle.</a:t>
            </a:r>
          </a:p>
          <a:p>
            <a:pPr algn="l"/>
            <a:r>
              <a:rPr lang="en-US" sz="1400" b="0" i="0" dirty="0">
                <a:solidFill>
                  <a:srgbClr val="000000"/>
                </a:solidFill>
                <a:effectLst/>
                <a:latin typeface="Metropolis Light"/>
              </a:rPr>
              <a:t>3. </a:t>
            </a:r>
            <a:r>
              <a:rPr lang="en-US" sz="1400" b="1" i="0" dirty="0">
                <a:solidFill>
                  <a:srgbClr val="000000"/>
                </a:solidFill>
                <a:effectLst/>
                <a:latin typeface="Metropolis Light"/>
              </a:rPr>
              <a:t>Developing:</a:t>
            </a:r>
            <a:r>
              <a:rPr lang="en-US" sz="1400" b="0" i="0" dirty="0">
                <a:solidFill>
                  <a:srgbClr val="000000"/>
                </a:solidFill>
                <a:effectLst/>
                <a:latin typeface="Metropolis Light"/>
              </a:rPr>
              <a:t> Providing ongoing employee feedback and growth opportunities.</a:t>
            </a:r>
          </a:p>
          <a:p>
            <a:pPr algn="l"/>
            <a:r>
              <a:rPr lang="en-US" sz="1400" b="0" i="0" dirty="0">
                <a:solidFill>
                  <a:srgbClr val="000000"/>
                </a:solidFill>
                <a:effectLst/>
                <a:latin typeface="Metropolis Light"/>
              </a:rPr>
              <a:t>4.</a:t>
            </a:r>
            <a:r>
              <a:rPr lang="en-US" sz="1400" b="1" i="0" dirty="0">
                <a:solidFill>
                  <a:srgbClr val="000000"/>
                </a:solidFill>
                <a:effectLst/>
                <a:latin typeface="Metropolis Light"/>
              </a:rPr>
              <a:t> Rating: </a:t>
            </a:r>
            <a:r>
              <a:rPr lang="en-US" sz="1400" b="0" i="0" dirty="0">
                <a:solidFill>
                  <a:srgbClr val="000000"/>
                </a:solidFill>
                <a:effectLst/>
                <a:latin typeface="Metropolis Light"/>
              </a:rPr>
              <a:t>Evaluating performance based on established criteria.</a:t>
            </a:r>
          </a:p>
          <a:p>
            <a:pPr algn="l"/>
            <a:r>
              <a:rPr lang="en-US" sz="1400" b="0" i="0" dirty="0">
                <a:solidFill>
                  <a:srgbClr val="000000"/>
                </a:solidFill>
                <a:effectLst/>
                <a:latin typeface="Metropolis Light"/>
              </a:rPr>
              <a:t>5. </a:t>
            </a:r>
            <a:r>
              <a:rPr lang="en-US" sz="1400" b="1" i="0" dirty="0">
                <a:solidFill>
                  <a:srgbClr val="000000"/>
                </a:solidFill>
                <a:effectLst/>
                <a:latin typeface="Metropolis Light"/>
              </a:rPr>
              <a:t>Rewarding:</a:t>
            </a:r>
            <a:r>
              <a:rPr lang="en-US" sz="1400" b="0" i="0" dirty="0">
                <a:solidFill>
                  <a:srgbClr val="000000"/>
                </a:solidFill>
                <a:effectLst/>
                <a:latin typeface="Metropolis Light"/>
              </a:rPr>
              <a:t> Recognizing and rewarding achievements.</a:t>
            </a:r>
          </a:p>
          <a:p>
            <a:pPr algn="l"/>
            <a:endParaRPr lang="en-US" sz="4400" b="0" i="0" dirty="0">
              <a:solidFill>
                <a:srgbClr val="000000"/>
              </a:solidFill>
              <a:effectLst/>
              <a:latin typeface="Metropolis Light"/>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t>R</a:t>
            </a:r>
            <a:r>
              <a:rPr lang="en-US" spc="-40" dirty="0"/>
              <a:t>esults: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63681AD-D6DA-33F0-7888-8E4750E31436}"/>
              </a:ext>
            </a:extLst>
          </p:cNvPr>
          <p:cNvPicPr>
            <a:picLocks noChangeAspect="1"/>
          </p:cNvPicPr>
          <p:nvPr/>
        </p:nvPicPr>
        <p:blipFill>
          <a:blip r:embed="rId3">
            <a:extLst>
              <a:ext uri="{28A0092B-C50C-407E-A947-70E740481C1C}">
                <a14:useLocalDpi xmlns:a14="http://schemas.microsoft.com/office/drawing/2010/main" val="0"/>
              </a:ext>
            </a:extLst>
          </a:blip>
          <a:srcRect l="14297" t="5598" r="23281" b="24710"/>
          <a:stretch/>
        </p:blipFill>
        <p:spPr>
          <a:xfrm>
            <a:off x="1295400" y="1417001"/>
            <a:ext cx="7610476" cy="4777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1F2-3DE6-6F24-61A6-6F2E09114836}"/>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EB6765E5-7FC0-7B6A-377E-E00F8B7B54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399827-78FE-C1A1-7FBC-0A7FC570CD06}"/>
              </a:ext>
            </a:extLst>
          </p:cNvPr>
          <p:cNvPicPr>
            <a:picLocks noChangeAspect="1"/>
          </p:cNvPicPr>
          <p:nvPr/>
        </p:nvPicPr>
        <p:blipFill>
          <a:blip r:embed="rId2">
            <a:extLst>
              <a:ext uri="{28A0092B-C50C-407E-A947-70E740481C1C}">
                <a14:useLocalDpi xmlns:a14="http://schemas.microsoft.com/office/drawing/2010/main" val="0"/>
              </a:ext>
            </a:extLst>
          </a:blip>
          <a:srcRect l="2500" t="6646" r="16250" b="15539"/>
          <a:stretch/>
        </p:blipFill>
        <p:spPr>
          <a:xfrm>
            <a:off x="914400" y="1443356"/>
            <a:ext cx="8541068" cy="5029200"/>
          </a:xfrm>
          <a:prstGeom prst="rect">
            <a:avLst/>
          </a:prstGeom>
        </p:spPr>
      </p:pic>
    </p:spTree>
    <p:extLst>
      <p:ext uri="{BB962C8B-B14F-4D97-AF65-F5344CB8AC3E}">
        <p14:creationId xmlns:p14="http://schemas.microsoft.com/office/powerpoint/2010/main" val="143545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663089"/>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3200" b="0" i="0" dirty="0">
                <a:solidFill>
                  <a:srgbClr val="333333"/>
                </a:solidFill>
                <a:effectLst/>
                <a:latin typeface="guardian-text-oreilly"/>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Franklin Gothic Medium" panose="020B0603020102020204" pitchFamily="34" charset="0"/>
              </a:rPr>
              <a:t>PROJECT</a:t>
            </a:r>
            <a:r>
              <a:rPr sz="4250" spc="-85" dirty="0">
                <a:latin typeface="Franklin Gothic Medium" panose="020B0603020102020204" pitchFamily="34" charset="0"/>
              </a:rPr>
              <a:t> </a:t>
            </a:r>
            <a:r>
              <a:rPr sz="4250" spc="25" dirty="0">
                <a:latin typeface="Franklin Gothic Medium" panose="020B0603020102020204" pitchFamily="34" charset="0"/>
              </a:rPr>
              <a:t>TITLE</a:t>
            </a:r>
            <a:r>
              <a:rPr lang="en-US" sz="4250" spc="25" dirty="0">
                <a:latin typeface="Franklin Gothic Medium" panose="020B0603020102020204" pitchFamily="34" charset="0"/>
              </a:rPr>
              <a:t>:</a:t>
            </a:r>
            <a:endParaRPr sz="4250" dirty="0">
              <a:latin typeface="Franklin Gothic Medium" panose="020B06030201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Sitka Banner Semibold" pitchFamily="2" charset="0"/>
              </a:rPr>
              <a:t>A</a:t>
            </a:r>
            <a:r>
              <a:rPr spc="-5" dirty="0">
                <a:latin typeface="Sitka Banner Semibold" pitchFamily="2" charset="0"/>
              </a:rPr>
              <a:t>G</a:t>
            </a:r>
            <a:r>
              <a:rPr spc="-35" dirty="0">
                <a:latin typeface="Sitka Banner Semibold" pitchFamily="2" charset="0"/>
              </a:rPr>
              <a:t>E</a:t>
            </a:r>
            <a:r>
              <a:rPr spc="15" dirty="0">
                <a:latin typeface="Sitka Banner Semibold" pitchFamily="2" charset="0"/>
              </a:rPr>
              <a:t>N</a:t>
            </a:r>
            <a:r>
              <a:rPr dirty="0">
                <a:latin typeface="Sitka Banner Semibold"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32453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lvl="4">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Project Overview</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End Users</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Our Solution and Proposition</a:t>
            </a:r>
          </a:p>
          <a:p>
            <a:pPr algn="l">
              <a:buFont typeface="+mj-lt"/>
              <a:buAutoNum type="arabicPeriod"/>
            </a:pPr>
            <a:r>
              <a:rPr lang="en-US" sz="3200" b="1" dirty="0">
                <a:solidFill>
                  <a:srgbClr val="0D0D0D"/>
                </a:solidFill>
                <a:latin typeface="Bodoni MT" panose="02070603080606020203" pitchFamily="18" charset="0"/>
                <a:cs typeface="Times New Roman" panose="02020603050405020304" pitchFamily="18" charset="0"/>
              </a:rPr>
              <a:t>Dataset Description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Modelling Approach</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Results and </a:t>
            </a:r>
            <a:r>
              <a:rPr lang="en-US" sz="3200" b="1" dirty="0">
                <a:solidFill>
                  <a:srgbClr val="0D0D0D"/>
                </a:solidFill>
                <a:latin typeface="Bodoni MT" panose="02070603080606020203" pitchFamily="18" charset="0"/>
                <a:cs typeface="Times New Roman" panose="02020603050405020304" pitchFamily="18" charset="0"/>
              </a:rPr>
              <a:t>Discussion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76701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Display Semibold" pitchFamily="2" charset="0"/>
              </a:rPr>
              <a:t>P</a:t>
            </a:r>
            <a:r>
              <a:rPr sz="4250" spc="15" dirty="0">
                <a:latin typeface="Sitka Display Semibold" pitchFamily="2" charset="0"/>
              </a:rPr>
              <a:t>ROB</a:t>
            </a:r>
            <a:r>
              <a:rPr sz="4250" spc="55" dirty="0">
                <a:latin typeface="Sitka Display Semibold" pitchFamily="2" charset="0"/>
              </a:rPr>
              <a:t>L</a:t>
            </a:r>
            <a:r>
              <a:rPr sz="4250" spc="-20" dirty="0">
                <a:latin typeface="Sitka Display Semibold" pitchFamily="2" charset="0"/>
              </a:rPr>
              <a:t>E</a:t>
            </a:r>
            <a:r>
              <a:rPr sz="4250" spc="20" dirty="0">
                <a:latin typeface="Sitka Display Semibold" pitchFamily="2" charset="0"/>
              </a:rPr>
              <a:t>M</a:t>
            </a:r>
            <a:r>
              <a:rPr sz="4250" dirty="0">
                <a:latin typeface="Sitka Display Semibold" pitchFamily="2" charset="0"/>
              </a:rPr>
              <a:t>	</a:t>
            </a:r>
            <a:r>
              <a:rPr sz="4250" spc="10" dirty="0">
                <a:latin typeface="Sitka Display Semibold" pitchFamily="2" charset="0"/>
              </a:rPr>
              <a:t>S</a:t>
            </a:r>
            <a:r>
              <a:rPr sz="4250" spc="-370" dirty="0">
                <a:latin typeface="Sitka Display Semibold" pitchFamily="2" charset="0"/>
              </a:rPr>
              <a:t>T</a:t>
            </a:r>
            <a:r>
              <a:rPr sz="4250" spc="-375" dirty="0">
                <a:latin typeface="Sitka Display Semibold" pitchFamily="2" charset="0"/>
              </a:rPr>
              <a:t>A</a:t>
            </a:r>
            <a:r>
              <a:rPr sz="4250" spc="15" dirty="0">
                <a:latin typeface="Sitka Display Semibold" pitchFamily="2" charset="0"/>
              </a:rPr>
              <a:t>T</a:t>
            </a:r>
            <a:r>
              <a:rPr sz="4250" spc="-10" dirty="0">
                <a:latin typeface="Sitka Display Semibold" pitchFamily="2" charset="0"/>
              </a:rPr>
              <a:t>E</a:t>
            </a:r>
            <a:r>
              <a:rPr sz="4250" spc="-20" dirty="0">
                <a:latin typeface="Sitka Display Semibold" pitchFamily="2" charset="0"/>
              </a:rPr>
              <a:t>ME</a:t>
            </a:r>
            <a:r>
              <a:rPr sz="4250" spc="10" dirty="0">
                <a:latin typeface="Sitka Display Semibold" pitchFamily="2" charset="0"/>
              </a:rPr>
              <a:t>NT</a:t>
            </a:r>
            <a:endParaRPr sz="425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1" name="Picture 10">
            <a:extLst>
              <a:ext uri="{FF2B5EF4-FFF2-40B4-BE49-F238E27FC236}">
                <a16:creationId xmlns:a16="http://schemas.microsoft.com/office/drawing/2014/main" id="{E7C6B76D-3DFF-349B-9787-A2B4E5C8BE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2" y="1471612"/>
            <a:ext cx="2900362" cy="2924175"/>
          </a:xfrm>
          <a:prstGeom prst="rect">
            <a:avLst/>
          </a:prstGeom>
        </p:spPr>
      </p:pic>
      <p:sp>
        <p:nvSpPr>
          <p:cNvPr id="15" name="TextBox 14">
            <a:extLst>
              <a:ext uri="{FF2B5EF4-FFF2-40B4-BE49-F238E27FC236}">
                <a16:creationId xmlns:a16="http://schemas.microsoft.com/office/drawing/2014/main" id="{B29A2085-424D-82A6-3EB8-936E8018133C}"/>
              </a:ext>
            </a:extLst>
          </p:cNvPr>
          <p:cNvSpPr txBox="1"/>
          <p:nvPr/>
        </p:nvSpPr>
        <p:spPr>
          <a:xfrm>
            <a:off x="2133600" y="1695450"/>
            <a:ext cx="6438977" cy="3539430"/>
          </a:xfrm>
          <a:prstGeom prst="rect">
            <a:avLst/>
          </a:prstGeom>
          <a:noFill/>
        </p:spPr>
        <p:txBody>
          <a:bodyPr wrap="square">
            <a:spAutoFit/>
          </a:bodyPr>
          <a:lstStyle/>
          <a:p>
            <a:r>
              <a:rPr lang="en-US" sz="1600" dirty="0">
                <a:latin typeface="Cambria Math" panose="02040503050406030204" pitchFamily="18" charset="0"/>
                <a:ea typeface="Cambria Math" panose="02040503050406030204" pitchFamily="18" charset="0"/>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endParaRPr lang="en-IN" sz="16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lvl="2"/>
            <a:r>
              <a:rPr lang="en-US" sz="2400" b="1" i="0" dirty="0">
                <a:solidFill>
                  <a:schemeClr val="accent6"/>
                </a:solidFill>
                <a:effectLst/>
                <a:latin typeface="Bahnschrift Light" panose="020B0502040204020203" pitchFamily="34" charset="0"/>
              </a:rPr>
              <a:t>Department wise performances.</a:t>
            </a:r>
          </a:p>
          <a:p>
            <a:pPr lvl="2"/>
            <a:r>
              <a:rPr lang="en-US" sz="2400" b="1" i="0" dirty="0">
                <a:solidFill>
                  <a:schemeClr val="accent6"/>
                </a:solidFill>
                <a:effectLst/>
                <a:latin typeface="Bahnschrift Light" panose="020B0502040204020203" pitchFamily="34" charset="0"/>
              </a:rPr>
              <a:t>Top 3 Important Factors effecting employee performance.</a:t>
            </a:r>
          </a:p>
          <a:p>
            <a:pPr lvl="2"/>
            <a:r>
              <a:rPr lang="en-US" sz="2400" b="1" i="0" dirty="0">
                <a:solidFill>
                  <a:schemeClr val="accent6"/>
                </a:solidFill>
                <a:effectLst/>
                <a:latin typeface="Bahnschrift Light" panose="020B0502040204020203" pitchFamily="34" charset="0"/>
              </a:rPr>
              <a:t>A trained model which can predict the employee performance based on factors as inputs.</a:t>
            </a:r>
          </a:p>
          <a:p>
            <a:pPr lvl="2"/>
            <a:r>
              <a:rPr lang="en-US" sz="2400" b="1" i="0" dirty="0">
                <a:solidFill>
                  <a:schemeClr val="accent6"/>
                </a:solidFill>
                <a:effectLst/>
                <a:latin typeface="Bahnschrift Light" panose="020B0502040204020203" pitchFamily="34" charset="0"/>
              </a:rPr>
              <a:t>Recommendations to improve the employee performance based on insights from analysis</a:t>
            </a:r>
            <a:r>
              <a:rPr lang="en-US" sz="2400" b="0" i="0" dirty="0">
                <a:solidFill>
                  <a:srgbClr val="F0F6FC"/>
                </a:solidFill>
                <a:effectLst/>
                <a:latin typeface="Bahnschrift Light" panose="020B0502040204020203"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D9BCC784-EB01-2D28-8CFB-8B9DE0488A16}"/>
              </a:ext>
            </a:extLst>
          </p:cNvPr>
          <p:cNvPicPr>
            <a:picLocks noChangeAspect="1"/>
          </p:cNvPicPr>
          <p:nvPr/>
        </p:nvPicPr>
        <p:blipFill>
          <a:blip r:embed="rId3">
            <a:extLst>
              <a:ext uri="{28A0092B-C50C-407E-A947-70E740481C1C}">
                <a14:useLocalDpi xmlns:a14="http://schemas.microsoft.com/office/drawing/2010/main" val="0"/>
              </a:ext>
            </a:extLst>
          </a:blip>
          <a:srcRect t="3201" r="2334" b="9601"/>
          <a:stretch/>
        </p:blipFill>
        <p:spPr>
          <a:xfrm>
            <a:off x="837247" y="1695449"/>
            <a:ext cx="9525953" cy="44767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1147989"/>
            <a:ext cx="9940290" cy="4322337"/>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Bahnschrift SemiLight SemiConde" panose="020B0502040204020203" pitchFamily="34" charset="0"/>
              </a:rPr>
              <a:t>              </a:t>
            </a:r>
            <a:r>
              <a:rPr lang="en-US" sz="2800" spc="10" dirty="0">
                <a:latin typeface="Sitka Text" pitchFamily="2" charset="0"/>
              </a:rPr>
              <a:t>O</a:t>
            </a:r>
            <a:r>
              <a:rPr lang="en-US" sz="2800" spc="25" dirty="0">
                <a:latin typeface="Sitka Text" pitchFamily="2" charset="0"/>
              </a:rPr>
              <a:t>U</a:t>
            </a:r>
            <a:r>
              <a:rPr lang="en-US" sz="2800" dirty="0">
                <a:latin typeface="Sitka Text" pitchFamily="2" charset="0"/>
              </a:rPr>
              <a:t>R</a:t>
            </a:r>
            <a:r>
              <a:rPr lang="en-US" sz="2800" spc="5" dirty="0">
                <a:latin typeface="Sitka Text" pitchFamily="2" charset="0"/>
              </a:rPr>
              <a:t> </a:t>
            </a:r>
            <a:r>
              <a:rPr lang="en-US" sz="2800" spc="25" dirty="0">
                <a:latin typeface="Sitka Text" pitchFamily="2" charset="0"/>
              </a:rPr>
              <a:t>S</a:t>
            </a:r>
            <a:r>
              <a:rPr lang="en-US" sz="2800" spc="10" dirty="0">
                <a:latin typeface="Sitka Text" pitchFamily="2" charset="0"/>
              </a:rPr>
              <a:t>O</a:t>
            </a:r>
            <a:r>
              <a:rPr lang="en-US" sz="2800" spc="25" dirty="0">
                <a:latin typeface="Sitka Text" pitchFamily="2" charset="0"/>
              </a:rPr>
              <a:t>LU</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spc="-345" dirty="0">
                <a:latin typeface="Sitka Text" pitchFamily="2" charset="0"/>
              </a:rPr>
              <a:t> </a:t>
            </a:r>
            <a:r>
              <a:rPr lang="en-US" sz="2800" spc="-35" dirty="0">
                <a:latin typeface="Sitka Text" pitchFamily="2" charset="0"/>
              </a:rPr>
              <a:t>A</a:t>
            </a:r>
            <a:r>
              <a:rPr lang="en-US" sz="2800" spc="-5" dirty="0">
                <a:latin typeface="Sitka Text" pitchFamily="2" charset="0"/>
              </a:rPr>
              <a:t>N</a:t>
            </a:r>
            <a:r>
              <a:rPr lang="en-US" sz="2800" dirty="0">
                <a:latin typeface="Sitka Text" pitchFamily="2" charset="0"/>
              </a:rPr>
              <a:t>D</a:t>
            </a:r>
            <a:r>
              <a:rPr lang="en-US" sz="2800" spc="35" dirty="0">
                <a:latin typeface="Sitka Text" pitchFamily="2" charset="0"/>
              </a:rPr>
              <a:t> </a:t>
            </a:r>
            <a:r>
              <a:rPr lang="en-US" sz="2800" spc="-30" dirty="0">
                <a:latin typeface="Sitka Text" pitchFamily="2" charset="0"/>
              </a:rPr>
              <a:t>I</a:t>
            </a:r>
            <a:r>
              <a:rPr lang="en-US" sz="2800" spc="-35" dirty="0">
                <a:latin typeface="Sitka Text" pitchFamily="2" charset="0"/>
              </a:rPr>
              <a:t>T</a:t>
            </a:r>
            <a:r>
              <a:rPr lang="en-US" sz="2800" dirty="0">
                <a:latin typeface="Sitka Text" pitchFamily="2" charset="0"/>
              </a:rPr>
              <a:t>S</a:t>
            </a:r>
            <a:r>
              <a:rPr lang="en-US" sz="2800" spc="60" dirty="0">
                <a:latin typeface="Sitka Text" pitchFamily="2" charset="0"/>
              </a:rPr>
              <a:t> </a:t>
            </a:r>
            <a:r>
              <a:rPr lang="en-US" sz="2800" spc="-295" dirty="0">
                <a:latin typeface="Sitka Text" pitchFamily="2" charset="0"/>
              </a:rPr>
              <a:t>V</a:t>
            </a:r>
            <a:r>
              <a:rPr lang="en-US" sz="2800" spc="-35" dirty="0">
                <a:latin typeface="Sitka Text" pitchFamily="2" charset="0"/>
              </a:rPr>
              <a:t>A</a:t>
            </a:r>
            <a:r>
              <a:rPr lang="en-US" sz="2800" spc="25" dirty="0">
                <a:latin typeface="Sitka Text" pitchFamily="2" charset="0"/>
              </a:rPr>
              <a:t>LU</a:t>
            </a:r>
            <a:r>
              <a:rPr lang="en-US" sz="2800" dirty="0">
                <a:latin typeface="Sitka Text" pitchFamily="2" charset="0"/>
              </a:rPr>
              <a:t>E</a:t>
            </a:r>
            <a:r>
              <a:rPr lang="en-US" sz="2800" spc="-65" dirty="0">
                <a:latin typeface="Sitka Text" pitchFamily="2" charset="0"/>
              </a:rPr>
              <a:t> </a:t>
            </a:r>
            <a:r>
              <a:rPr lang="en-US" sz="2800" spc="-15" dirty="0">
                <a:latin typeface="Sitka Text" pitchFamily="2" charset="0"/>
              </a:rPr>
              <a:t>P</a:t>
            </a:r>
            <a:r>
              <a:rPr lang="en-US" sz="2800" spc="-30" dirty="0">
                <a:latin typeface="Sitka Text" pitchFamily="2" charset="0"/>
              </a:rPr>
              <a:t>R</a:t>
            </a:r>
            <a:r>
              <a:rPr lang="en-US" sz="2800" spc="10" dirty="0">
                <a:latin typeface="Sitka Text" pitchFamily="2" charset="0"/>
              </a:rPr>
              <a:t>O</a:t>
            </a:r>
            <a:r>
              <a:rPr lang="en-US" sz="2800" spc="-15" dirty="0">
                <a:latin typeface="Sitka Text" pitchFamily="2" charset="0"/>
              </a:rPr>
              <a:t>P</a:t>
            </a:r>
            <a:r>
              <a:rPr lang="en-US" sz="2800" spc="10" dirty="0">
                <a:latin typeface="Sitka Text" pitchFamily="2" charset="0"/>
              </a:rPr>
              <a:t>O</a:t>
            </a:r>
            <a:r>
              <a:rPr lang="en-US" sz="2800" spc="25" dirty="0">
                <a:latin typeface="Sitka Text" pitchFamily="2" charset="0"/>
              </a:rPr>
              <a:t>S</a:t>
            </a:r>
            <a:r>
              <a:rPr lang="en-US" sz="2800" spc="-30" dirty="0">
                <a:latin typeface="Sitka Text" pitchFamily="2" charset="0"/>
              </a:rPr>
              <a:t>I</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dirty="0"/>
              <a:t>:</a:t>
            </a:r>
            <a:br>
              <a:rPr lang="en-US" sz="2800" dirty="0"/>
            </a:br>
            <a:r>
              <a:rPr lang="en-US" sz="2800" dirty="0">
                <a:latin typeface="Bahnschrift SemiLight SemiConde" panose="020B0502040204020203" pitchFamily="34" charset="0"/>
              </a:rPr>
              <a:t>                                                    </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Conditional formatting- Missing</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Filter- Remove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Formula- Performance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Pivot- Summary</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Graph- Data visualization.</a:t>
            </a:r>
            <a:br>
              <a:rPr lang="en-US" sz="2800" dirty="0">
                <a:latin typeface="Bahnschrift SemiLight SemiConde" panose="020B0502040204020203" pitchFamily="34" charset="0"/>
              </a:rPr>
            </a:br>
            <a:br>
              <a:rPr lang="en-US" sz="3600" dirty="0"/>
            </a:br>
            <a:r>
              <a:rPr lang="en-US" sz="2400" dirty="0">
                <a:latin typeface="Bahnschrift SemiLight SemiConde" panose="020B0502040204020203" pitchFamily="34" charset="0"/>
              </a:rPr>
              <a:t>                                                               </a:t>
            </a:r>
            <a:br>
              <a:rPr lang="en-US" sz="2400" dirty="0">
                <a:latin typeface="Bahnschrift SemiLight SemiConde" panose="020B0502040204020203" pitchFamily="34" charset="0"/>
              </a:rPr>
            </a:br>
            <a:endParaRPr sz="2400" dirty="0">
              <a:latin typeface="Bahnschrift SemiLight SemiConde" panose="020B0502040204020203" pitchFamily="34" charset="0"/>
            </a:endParaRP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latin typeface="Sitka Banner Semibold" pitchFamily="2" charset="0"/>
              </a:rPr>
              <a:t>Dataset Description</a:t>
            </a:r>
            <a:br>
              <a:rPr lang="en-IN" dirty="0"/>
            </a:br>
            <a:r>
              <a:rPr lang="en-IN" sz="2400" dirty="0">
                <a:latin typeface="Sitka Heading Semibold" pitchFamily="2" charset="0"/>
              </a:rPr>
              <a:t>Employee Dataset – Kaggle</a:t>
            </a:r>
            <a:br>
              <a:rPr lang="en-IN" sz="2400" dirty="0">
                <a:latin typeface="Sitka Heading Semibold" pitchFamily="2" charset="0"/>
              </a:rPr>
            </a:br>
            <a:r>
              <a:rPr lang="en-IN" sz="2400" dirty="0">
                <a:latin typeface="Sitka Heading Semibold" pitchFamily="2" charset="0"/>
              </a:rPr>
              <a:t>26- Features</a:t>
            </a:r>
            <a:br>
              <a:rPr lang="en-IN" sz="2400" dirty="0">
                <a:latin typeface="Sitka Heading Semibold" pitchFamily="2" charset="0"/>
              </a:rPr>
            </a:br>
            <a:r>
              <a:rPr lang="en-IN" sz="2400" dirty="0">
                <a:latin typeface="Sitka Heading Semibold" pitchFamily="2" charset="0"/>
              </a:rPr>
              <a:t>9- Features</a:t>
            </a:r>
            <a:br>
              <a:rPr lang="en-IN" sz="2400" dirty="0">
                <a:latin typeface="Sitka Heading Semibold" pitchFamily="2" charset="0"/>
              </a:rPr>
            </a:br>
            <a:r>
              <a:rPr lang="en-IN" sz="2400" dirty="0">
                <a:latin typeface="Sitka Heading Semibold" pitchFamily="2" charset="0"/>
              </a:rPr>
              <a:t>Emp id- Number</a:t>
            </a:r>
            <a:br>
              <a:rPr lang="en-IN" sz="2400" dirty="0">
                <a:latin typeface="Sitka Heading Semibold" pitchFamily="2" charset="0"/>
              </a:rPr>
            </a:br>
            <a:r>
              <a:rPr lang="en-IN" sz="2400" dirty="0">
                <a:latin typeface="Sitka Heading Semibold" pitchFamily="2" charset="0"/>
              </a:rPr>
              <a:t>Name- Text</a:t>
            </a:r>
            <a:br>
              <a:rPr lang="en-IN" sz="2400" dirty="0">
                <a:latin typeface="Sitka Heading Semibold" pitchFamily="2" charset="0"/>
              </a:rPr>
            </a:br>
            <a:r>
              <a:rPr lang="en-IN" sz="2400" dirty="0">
                <a:latin typeface="Sitka Heading Semibold" pitchFamily="2" charset="0"/>
              </a:rPr>
              <a:t>Employee type</a:t>
            </a:r>
            <a:br>
              <a:rPr lang="en-IN" sz="2400" dirty="0">
                <a:latin typeface="Sitka Heading Semibold" pitchFamily="2" charset="0"/>
              </a:rPr>
            </a:br>
            <a:r>
              <a:rPr lang="en-IN" sz="2400" dirty="0">
                <a:latin typeface="Sitka Heading Semibold" pitchFamily="2" charset="0"/>
              </a:rPr>
              <a:t>Performance level</a:t>
            </a:r>
            <a:br>
              <a:rPr lang="en-IN" sz="2400" dirty="0">
                <a:latin typeface="Sitka Heading Semibold" pitchFamily="2" charset="0"/>
              </a:rPr>
            </a:br>
            <a:r>
              <a:rPr lang="en-IN" sz="2400" dirty="0">
                <a:latin typeface="Sitka Heading Semibold" pitchFamily="2" charset="0"/>
              </a:rPr>
              <a:t>Gender- Male female</a:t>
            </a:r>
            <a:br>
              <a:rPr lang="en-IN" sz="2400" dirty="0">
                <a:latin typeface="Sitka Heading Semibold" pitchFamily="2" charset="0"/>
              </a:rPr>
            </a:br>
            <a:r>
              <a:rPr lang="en-IN" sz="2400" dirty="0">
                <a:latin typeface="Sitka Heading Semibold" pitchFamily="2" charset="0"/>
              </a:rPr>
              <a:t>Employee rating- Number</a:t>
            </a:r>
            <a:br>
              <a:rPr lang="en-IN" sz="1800" dirty="0">
                <a:latin typeface="Sitka Heading Semibold" pitchFamily="2" charset="0"/>
              </a:rPr>
            </a:br>
            <a:br>
              <a:rPr lang="en-IN" sz="1800" dirty="0"/>
            </a:br>
            <a:br>
              <a:rPr lang="en-IN" sz="1800" dirty="0"/>
            </a:br>
            <a:br>
              <a:rPr lang="en-IN" sz="1800" dirty="0"/>
            </a:br>
            <a:br>
              <a:rPr lang="en-IN" sz="180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2483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a:t>
            </a:r>
            <a:r>
              <a:rPr lang="en-US" sz="2000" spc="20" dirty="0"/>
              <a:t>Performance Level=IFS(Z8&gt;=5,”VERY HIGH”,Z8&gt;=4,”HIGH”,Z8&gt;=3,”MED”,true, “LOW”)</a:t>
            </a:r>
            <a:br>
              <a:rPr lang="en-US" sz="2000" spc="20" dirty="0"/>
            </a:br>
            <a:br>
              <a:rPr lang="en-US" sz="200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TotalTime>
  <Words>628</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Arial</vt:lpstr>
      <vt:lpstr>Bahnschrift Light</vt:lpstr>
      <vt:lpstr>Bahnschrift SemiLight SemiConde</vt:lpstr>
      <vt:lpstr>Bodoni MT</vt:lpstr>
      <vt:lpstr>Calibri</vt:lpstr>
      <vt:lpstr>Cambria Math</vt:lpstr>
      <vt:lpstr>Copperplate Gothic Bold</vt:lpstr>
      <vt:lpstr>Franklin Gothic Medium</vt:lpstr>
      <vt:lpstr>guardian-text-oreilly</vt:lpstr>
      <vt:lpstr>Metropolis Light</vt:lpstr>
      <vt:lpstr>Sitka Banner Semibold</vt:lpstr>
      <vt:lpstr>Sitka Display Semibold</vt:lpstr>
      <vt:lpstr>Sitka Heading Semibold</vt:lpstr>
      <vt:lpstr>Sitka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              OUR SOLUTION AND ITS VALUE PROPOSITION:                                                                                                            Conditional formatting- Missing                                                       Filter- Remove                                                       Formula- Performance                                                       Pivot- Summary                                                       Graph- Data visualization.                                                                  </vt:lpstr>
      <vt:lpstr>Dataset Description Employee Dataset – Kaggle 26- Features 9- Features Emp id- Number Name- Text Employee type Performance level Gender- Male female Employee rating- Number     </vt:lpstr>
      <vt:lpstr>THE "WOW" IN OUR SOLUTION *Performance Level=IFS(Z8&gt;=5,”VERY HIGH”,Z8&gt;=4,”HIGH”,Z8&gt;=3,”MED”,true, “LOW”)   </vt:lpstr>
      <vt:lpstr>PowerPoint Presentation</vt:lpstr>
      <vt:lpstr>Results:</vt:lpstr>
      <vt:lpstr>Results:</vt:lpstr>
      <vt:lpstr>Conclusion: 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SG_LENOVO</cp:lastModifiedBy>
  <cp:revision>22</cp:revision>
  <dcterms:created xsi:type="dcterms:W3CDTF">2024-03-29T15:07:22Z</dcterms:created>
  <dcterms:modified xsi:type="dcterms:W3CDTF">2024-09-03T15:13:45Z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