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1999" y="0"/>
                </a:lnTo>
                <a:lnTo>
                  <a:pt x="12191999" y="6857999"/>
                </a:lnTo>
                <a:lnTo>
                  <a:pt x="0" y="6857999"/>
                </a:lnTo>
                <a:lnTo>
                  <a:pt x="0" y="0"/>
                </a:lnTo>
                <a:close/>
              </a:path>
            </a:pathLst>
          </a:custGeom>
          <a:solidFill>
            <a:srgbClr val="000000"/>
          </a:solidFill>
        </p:spPr>
        <p:txBody>
          <a:bodyPr wrap="square" lIns="0" tIns="0" rIns="0" bIns="0" rtlCol="0"/>
          <a:lstStyle/>
          <a:p>
            <a:endParaRPr/>
          </a:p>
        </p:txBody>
      </p:sp>
      <p:sp>
        <p:nvSpPr>
          <p:cNvPr id="17" name="bk object 17"/>
          <p:cNvSpPr/>
          <p:nvPr/>
        </p:nvSpPr>
        <p:spPr>
          <a:xfrm>
            <a:off x="0" y="0"/>
            <a:ext cx="12191999" cy="144144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0" y="4375150"/>
            <a:ext cx="12191999" cy="2482849"/>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1999" y="0"/>
                </a:lnTo>
                <a:lnTo>
                  <a:pt x="12191999" y="6857999"/>
                </a:lnTo>
                <a:lnTo>
                  <a:pt x="0" y="6857999"/>
                </a:lnTo>
                <a:lnTo>
                  <a:pt x="0" y="0"/>
                </a:lnTo>
                <a:close/>
              </a:path>
            </a:pathLst>
          </a:custGeom>
          <a:solidFill>
            <a:srgbClr val="000000"/>
          </a:solidFill>
        </p:spPr>
        <p:txBody>
          <a:bodyPr wrap="square" lIns="0" tIns="0" rIns="0" bIns="0" rtlCol="0"/>
          <a:lstStyle/>
          <a:p>
            <a:endParaRPr/>
          </a:p>
        </p:txBody>
      </p:sp>
      <p:sp>
        <p:nvSpPr>
          <p:cNvPr id="17" name="bk object 17"/>
          <p:cNvSpPr/>
          <p:nvPr/>
        </p:nvSpPr>
        <p:spPr>
          <a:xfrm>
            <a:off x="0" y="0"/>
            <a:ext cx="12191999" cy="144144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609600" y="1676400"/>
            <a:ext cx="2428874" cy="1885949"/>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3948112" y="1719262"/>
            <a:ext cx="2619374" cy="1743074"/>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7362825" y="1919287"/>
            <a:ext cx="3409949" cy="1343024"/>
          </a:xfrm>
          <a:prstGeom prst="rect">
            <a:avLst/>
          </a:prstGeom>
          <a:blipFill>
            <a:blip r:embed="rId5" cstate="print"/>
            <a:stretch>
              <a:fillRect/>
            </a:stretch>
          </a:blipFill>
        </p:spPr>
        <p:txBody>
          <a:bodyPr wrap="square" lIns="0" tIns="0" rIns="0" bIns="0" rtlCol="0"/>
          <a:lstStyle/>
          <a:p>
            <a:endParaRPr/>
          </a:p>
        </p:txBody>
      </p:sp>
      <p:sp>
        <p:nvSpPr>
          <p:cNvPr id="21" name="bk object 21"/>
          <p:cNvSpPr/>
          <p:nvPr/>
        </p:nvSpPr>
        <p:spPr>
          <a:xfrm>
            <a:off x="7710487" y="3886200"/>
            <a:ext cx="2426142" cy="1614487"/>
          </a:xfrm>
          <a:prstGeom prst="rect">
            <a:avLst/>
          </a:prstGeom>
          <a:blipFill>
            <a:blip r:embed="rId6" cstate="print"/>
            <a:stretch>
              <a:fillRect/>
            </a:stretch>
          </a:blipFill>
        </p:spPr>
        <p:txBody>
          <a:bodyPr wrap="square" lIns="0" tIns="0" rIns="0" bIns="0" rtlCol="0"/>
          <a:lstStyle/>
          <a:p>
            <a:endParaRPr/>
          </a:p>
        </p:txBody>
      </p:sp>
      <p:sp>
        <p:nvSpPr>
          <p:cNvPr id="22" name="bk object 22"/>
          <p:cNvSpPr/>
          <p:nvPr/>
        </p:nvSpPr>
        <p:spPr>
          <a:xfrm>
            <a:off x="533400" y="4114800"/>
            <a:ext cx="2426677" cy="1371600"/>
          </a:xfrm>
          <a:prstGeom prst="rect">
            <a:avLst/>
          </a:prstGeom>
          <a:blipFill>
            <a:blip r:embed="rId7" cstate="print"/>
            <a:stretch>
              <a:fillRect/>
            </a:stretch>
          </a:blipFill>
        </p:spPr>
        <p:txBody>
          <a:bodyPr wrap="square" lIns="0" tIns="0" rIns="0" bIns="0" rtlCol="0"/>
          <a:lstStyle/>
          <a:p>
            <a:endParaRPr/>
          </a:p>
        </p:txBody>
      </p:sp>
      <p:sp>
        <p:nvSpPr>
          <p:cNvPr id="23" name="bk object 23"/>
          <p:cNvSpPr/>
          <p:nvPr/>
        </p:nvSpPr>
        <p:spPr>
          <a:xfrm>
            <a:off x="4281487" y="3810000"/>
            <a:ext cx="2280784" cy="161448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1999" y="0"/>
                </a:lnTo>
                <a:lnTo>
                  <a:pt x="12191999" y="6857999"/>
                </a:lnTo>
                <a:lnTo>
                  <a:pt x="0" y="6857999"/>
                </a:lnTo>
                <a:lnTo>
                  <a:pt x="0" y="0"/>
                </a:lnTo>
                <a:close/>
              </a:path>
            </a:pathLst>
          </a:custGeom>
          <a:solidFill>
            <a:srgbClr val="000000"/>
          </a:solidFill>
        </p:spPr>
        <p:txBody>
          <a:bodyPr wrap="square" lIns="0" tIns="0" rIns="0" bIns="0" rtlCol="0"/>
          <a:lstStyle/>
          <a:p>
            <a:endParaRPr/>
          </a:p>
        </p:txBody>
      </p:sp>
      <p:sp>
        <p:nvSpPr>
          <p:cNvPr id="17" name="bk object 17"/>
          <p:cNvSpPr/>
          <p:nvPr/>
        </p:nvSpPr>
        <p:spPr>
          <a:xfrm>
            <a:off x="0" y="0"/>
            <a:ext cx="12191999" cy="144144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857700" y="1052862"/>
            <a:ext cx="10476599" cy="635000"/>
          </a:xfrm>
          <a:prstGeom prst="rect">
            <a:avLst/>
          </a:prstGeom>
        </p:spPr>
        <p:txBody>
          <a:bodyPr wrap="square" lIns="0" tIns="0" rIns="0" bIns="0">
            <a:spAutoFit/>
          </a:bodyPr>
          <a:lstStyle>
            <a:lvl1pPr>
              <a:defRPr sz="4000" b="0" i="0">
                <a:solidFill>
                  <a:schemeClr val="bg1"/>
                </a:solidFill>
                <a:latin typeface="Century Gothic"/>
                <a:cs typeface="Century Gothic"/>
              </a:defRPr>
            </a:lvl1pPr>
          </a:lstStyle>
          <a:p>
            <a:endParaRPr/>
          </a:p>
        </p:txBody>
      </p:sp>
      <p:sp>
        <p:nvSpPr>
          <p:cNvPr id="3" name="Holder 3"/>
          <p:cNvSpPr>
            <a:spLocks noGrp="1"/>
          </p:cNvSpPr>
          <p:nvPr>
            <p:ph type="body" idx="1"/>
          </p:nvPr>
        </p:nvSpPr>
        <p:spPr>
          <a:xfrm>
            <a:off x="790247" y="1982779"/>
            <a:ext cx="10140315" cy="2586354"/>
          </a:xfrm>
          <a:prstGeom prst="rect">
            <a:avLst/>
          </a:prstGeom>
        </p:spPr>
        <p:txBody>
          <a:bodyPr wrap="square" lIns="0" tIns="0" rIns="0" bIns="0">
            <a:spAutoFit/>
          </a:bodyPr>
          <a:lstStyle>
            <a:lvl1pPr>
              <a:defRPr sz="20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9336" y="1103573"/>
            <a:ext cx="5621655" cy="939800"/>
          </a:xfrm>
          <a:prstGeom prst="rect">
            <a:avLst/>
          </a:prstGeom>
        </p:spPr>
        <p:txBody>
          <a:bodyPr vert="horz" wrap="square" lIns="0" tIns="12700" rIns="0" bIns="0" rtlCol="0">
            <a:spAutoFit/>
          </a:bodyPr>
          <a:lstStyle/>
          <a:p>
            <a:pPr marL="12700">
              <a:lnSpc>
                <a:spcPct val="100000"/>
              </a:lnSpc>
              <a:spcBef>
                <a:spcPts val="100"/>
              </a:spcBef>
            </a:pPr>
            <a:r>
              <a:rPr sz="6000" spc="-405" dirty="0">
                <a:latin typeface="Cambria"/>
                <a:cs typeface="Cambria"/>
              </a:rPr>
              <a:t>E </a:t>
            </a:r>
            <a:r>
              <a:rPr sz="6000" spc="-260" dirty="0">
                <a:latin typeface="Cambria"/>
                <a:cs typeface="Cambria"/>
              </a:rPr>
              <a:t>LAND</a:t>
            </a:r>
            <a:r>
              <a:rPr sz="6000" spc="-440" dirty="0">
                <a:latin typeface="Cambria"/>
                <a:cs typeface="Cambria"/>
              </a:rPr>
              <a:t> </a:t>
            </a:r>
            <a:r>
              <a:rPr sz="6000" spc="-280" dirty="0">
                <a:latin typeface="Cambria"/>
                <a:cs typeface="Cambria"/>
              </a:rPr>
              <a:t>REGISTRY</a:t>
            </a:r>
            <a:endParaRPr sz="60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CCE4E8-1089-4747-8BBB-7A847C6C2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3566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81FD-255F-4AAB-8C79-D957E47B57E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95B7C0A-E595-4534-A511-55A94E1C5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774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EC63-7CA1-4163-B3AF-AF4A454B5B76}"/>
              </a:ext>
            </a:extLst>
          </p:cNvPr>
          <p:cNvSpPr>
            <a:spLocks noGrp="1"/>
          </p:cNvSpPr>
          <p:nvPr>
            <p:ph type="title"/>
          </p:nvPr>
        </p:nvSpPr>
        <p:spPr/>
        <p:txBody>
          <a:bodyPr/>
          <a:lstStyle/>
          <a:p>
            <a:r>
              <a:rPr lang="en-US" dirty="0"/>
              <a:t>Software Requirements:</a:t>
            </a:r>
            <a:endParaRPr lang="en-IN" dirty="0"/>
          </a:p>
        </p:txBody>
      </p:sp>
      <p:sp>
        <p:nvSpPr>
          <p:cNvPr id="5" name="TextBox 4">
            <a:extLst>
              <a:ext uri="{FF2B5EF4-FFF2-40B4-BE49-F238E27FC236}">
                <a16:creationId xmlns:a16="http://schemas.microsoft.com/office/drawing/2014/main" id="{D7E6423B-7AE1-4266-8A2D-D8F0607B10D0}"/>
              </a:ext>
            </a:extLst>
          </p:cNvPr>
          <p:cNvSpPr txBox="1"/>
          <p:nvPr/>
        </p:nvSpPr>
        <p:spPr>
          <a:xfrm flipH="1">
            <a:off x="1676397" y="2209800"/>
            <a:ext cx="7162802"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Operating System       : windows10</a:t>
            </a:r>
          </a:p>
          <a:p>
            <a:r>
              <a:rPr lang="en-US" sz="2400" dirty="0">
                <a:solidFill>
                  <a:schemeClr val="bg1"/>
                </a:solidFill>
                <a:latin typeface="Times New Roman" panose="02020603050405020304" pitchFamily="18" charset="0"/>
                <a:cs typeface="Times New Roman" panose="02020603050405020304" pitchFamily="18" charset="0"/>
              </a:rPr>
              <a:t>Coding Language       : Solidity</a:t>
            </a:r>
          </a:p>
          <a:p>
            <a:r>
              <a:rPr lang="en-US" sz="2400" dirty="0">
                <a:solidFill>
                  <a:schemeClr val="bg1"/>
                </a:solidFill>
                <a:latin typeface="Times New Roman" panose="02020603050405020304" pitchFamily="18" charset="0"/>
                <a:cs typeface="Times New Roman" panose="02020603050405020304" pitchFamily="18" charset="0"/>
              </a:rPr>
              <a:t>Tool                            :Remix online compiler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63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8A4B-AFAA-465C-A6FD-4E4C95FD2903}"/>
              </a:ext>
            </a:extLst>
          </p:cNvPr>
          <p:cNvSpPr>
            <a:spLocks noGrp="1"/>
          </p:cNvSpPr>
          <p:nvPr>
            <p:ph type="title"/>
          </p:nvPr>
        </p:nvSpPr>
        <p:spPr/>
        <p:txBody>
          <a:bodyPr/>
          <a:lstStyle/>
          <a:p>
            <a:r>
              <a:rPr lang="en-US" dirty="0"/>
              <a:t>Hardware Requirements:</a:t>
            </a:r>
            <a:endParaRPr lang="en-IN" dirty="0"/>
          </a:p>
        </p:txBody>
      </p:sp>
      <p:sp>
        <p:nvSpPr>
          <p:cNvPr id="3" name="TextBox 2">
            <a:extLst>
              <a:ext uri="{FF2B5EF4-FFF2-40B4-BE49-F238E27FC236}">
                <a16:creationId xmlns:a16="http://schemas.microsoft.com/office/drawing/2014/main" id="{372835E6-8620-4049-8E8F-608034CC5D81}"/>
              </a:ext>
            </a:extLst>
          </p:cNvPr>
          <p:cNvSpPr txBox="1"/>
          <p:nvPr/>
        </p:nvSpPr>
        <p:spPr>
          <a:xfrm>
            <a:off x="1676400" y="2286000"/>
            <a:ext cx="6934200" cy="1938992"/>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System		:Pendium Dual Core</a:t>
            </a:r>
          </a:p>
          <a:p>
            <a:r>
              <a:rPr lang="en-US" sz="2400" dirty="0">
                <a:solidFill>
                  <a:schemeClr val="bg1"/>
                </a:solidFill>
                <a:latin typeface="Times New Roman" panose="02020603050405020304" pitchFamily="18" charset="0"/>
                <a:cs typeface="Times New Roman" panose="02020603050405020304" pitchFamily="18" charset="0"/>
              </a:rPr>
              <a:t>Hard disk	:500Gb</a:t>
            </a:r>
          </a:p>
          <a:p>
            <a:r>
              <a:rPr lang="en-US" sz="2400" dirty="0">
                <a:solidFill>
                  <a:schemeClr val="bg1"/>
                </a:solidFill>
                <a:latin typeface="Times New Roman" panose="02020603050405020304" pitchFamily="18" charset="0"/>
                <a:cs typeface="Times New Roman" panose="02020603050405020304" pitchFamily="18" charset="0"/>
              </a:rPr>
              <a:t>Monitor	:15 LED</a:t>
            </a:r>
          </a:p>
          <a:p>
            <a:r>
              <a:rPr lang="en-US" sz="2400" dirty="0">
                <a:solidFill>
                  <a:schemeClr val="bg1"/>
                </a:solidFill>
                <a:latin typeface="Times New Roman" panose="02020603050405020304" pitchFamily="18" charset="0"/>
                <a:cs typeface="Times New Roman" panose="02020603050405020304" pitchFamily="18" charset="0"/>
              </a:rPr>
              <a:t>Input device	:Keyboard, Mouse</a:t>
            </a:r>
          </a:p>
          <a:p>
            <a:r>
              <a:rPr lang="en-US" sz="2400" dirty="0">
                <a:solidFill>
                  <a:schemeClr val="bg1"/>
                </a:solidFill>
                <a:latin typeface="Times New Roman" panose="02020603050405020304" pitchFamily="18" charset="0"/>
                <a:cs typeface="Times New Roman" panose="02020603050405020304" pitchFamily="18" charset="0"/>
              </a:rPr>
              <a:t>Ram		:1Gb</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0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60C0-78E1-4484-B1B2-15685D8A307C}"/>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C443C06A-6361-460C-A0A1-2F62CE598C65}"/>
              </a:ext>
            </a:extLst>
          </p:cNvPr>
          <p:cNvSpPr txBox="1"/>
          <p:nvPr/>
        </p:nvSpPr>
        <p:spPr>
          <a:xfrm>
            <a:off x="1600200" y="2209800"/>
            <a:ext cx="8305800" cy="2246769"/>
          </a:xfrm>
          <a:prstGeom prst="rect">
            <a:avLst/>
          </a:prstGeom>
          <a:noFill/>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In the end we propose that E Land registry is the  real-time method to digital register  land registration. By this we can detect and reduce many types of frauds done by traditional land registration process and also reduce time for travelling ,we can avoid third party involvement. </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53571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824" y="1037637"/>
            <a:ext cx="5281930" cy="63500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90" dirty="0"/>
              <a:t> </a:t>
            </a:r>
            <a:r>
              <a:rPr spc="-5" dirty="0"/>
              <a:t>STATEMENT:</a:t>
            </a:r>
          </a:p>
        </p:txBody>
      </p:sp>
      <p:sp>
        <p:nvSpPr>
          <p:cNvPr id="3" name="object 3"/>
          <p:cNvSpPr txBox="1">
            <a:spLocks noGrp="1"/>
          </p:cNvSpPr>
          <p:nvPr>
            <p:ph type="body" idx="1"/>
          </p:nvPr>
        </p:nvSpPr>
        <p:spPr>
          <a:prstGeom prst="rect">
            <a:avLst/>
          </a:prstGeom>
        </p:spPr>
        <p:txBody>
          <a:bodyPr vert="horz" wrap="square" lIns="0" tIns="102870" rIns="0" bIns="0" rtlCol="0">
            <a:spAutoFit/>
          </a:bodyPr>
          <a:lstStyle/>
          <a:p>
            <a:pPr marL="209550" marR="5080" indent="-189865">
              <a:lnSpc>
                <a:spcPct val="71900"/>
              </a:lnSpc>
              <a:spcBef>
                <a:spcPts val="810"/>
              </a:spcBef>
              <a:buFont typeface="Arial"/>
              <a:buChar char="•"/>
              <a:tabLst>
                <a:tab pos="210185" algn="l"/>
              </a:tabLst>
            </a:pPr>
            <a:r>
              <a:rPr spc="20" dirty="0"/>
              <a:t>Now a </a:t>
            </a:r>
            <a:r>
              <a:rPr spc="15" dirty="0"/>
              <a:t>days land </a:t>
            </a:r>
            <a:r>
              <a:rPr spc="10" dirty="0"/>
              <a:t>registration process </a:t>
            </a:r>
            <a:r>
              <a:rPr spc="15" dirty="0"/>
              <a:t>has </a:t>
            </a:r>
            <a:r>
              <a:rPr spc="20" dirty="0"/>
              <a:t>become a </a:t>
            </a:r>
            <a:r>
              <a:rPr spc="15" dirty="0"/>
              <a:t>long procedure </a:t>
            </a:r>
            <a:r>
              <a:rPr spc="10" dirty="0"/>
              <a:t>creating </a:t>
            </a:r>
            <a:r>
              <a:rPr spc="20" dirty="0"/>
              <a:t>a  </a:t>
            </a:r>
            <a:r>
              <a:rPr spc="15" dirty="0"/>
              <a:t>major</a:t>
            </a:r>
            <a:r>
              <a:rPr spc="-5" dirty="0"/>
              <a:t> </a:t>
            </a:r>
            <a:r>
              <a:rPr spc="5" dirty="0"/>
              <a:t>issue.</a:t>
            </a:r>
          </a:p>
          <a:p>
            <a:pPr marL="209550" indent="-190500">
              <a:lnSpc>
                <a:spcPct val="100000"/>
              </a:lnSpc>
              <a:spcBef>
                <a:spcPts val="1960"/>
              </a:spcBef>
              <a:buSzPct val="90909"/>
              <a:buFont typeface="Arial"/>
              <a:buChar char="•"/>
              <a:tabLst>
                <a:tab pos="210185" algn="l"/>
                <a:tab pos="4545965" algn="l"/>
              </a:tabLst>
            </a:pPr>
            <a:r>
              <a:rPr sz="2200" spc="-5" dirty="0"/>
              <a:t>Then there is </a:t>
            </a:r>
            <a:r>
              <a:rPr sz="2200" dirty="0"/>
              <a:t>a </a:t>
            </a:r>
            <a:r>
              <a:rPr sz="2200" spc="-5" dirty="0"/>
              <a:t>problem of fake	land documents</a:t>
            </a:r>
            <a:endParaRPr sz="2200"/>
          </a:p>
          <a:p>
            <a:pPr>
              <a:lnSpc>
                <a:spcPct val="100000"/>
              </a:lnSpc>
              <a:spcBef>
                <a:spcPts val="10"/>
              </a:spcBef>
              <a:buChar char="•"/>
            </a:pPr>
            <a:endParaRPr sz="2650">
              <a:latin typeface="Times New Roman"/>
              <a:cs typeface="Times New Roman"/>
            </a:endParaRPr>
          </a:p>
          <a:p>
            <a:pPr marL="209550" indent="-197485">
              <a:lnSpc>
                <a:spcPct val="100000"/>
              </a:lnSpc>
              <a:buFont typeface="Arial"/>
              <a:buChar char="•"/>
              <a:tabLst>
                <a:tab pos="210185" algn="l"/>
              </a:tabLst>
            </a:pPr>
            <a:r>
              <a:rPr sz="2200" spc="-5" dirty="0"/>
              <a:t>Delay of money transactions in lots of</a:t>
            </a:r>
            <a:r>
              <a:rPr sz="2200" spc="-35" dirty="0"/>
              <a:t> </a:t>
            </a:r>
            <a:r>
              <a:rPr sz="2200" spc="-5" dirty="0"/>
              <a:t>amount</a:t>
            </a:r>
            <a:endParaRPr sz="2200"/>
          </a:p>
          <a:p>
            <a:pPr>
              <a:lnSpc>
                <a:spcPct val="100000"/>
              </a:lnSpc>
              <a:spcBef>
                <a:spcPts val="15"/>
              </a:spcBef>
              <a:buChar char="•"/>
            </a:pPr>
            <a:endParaRPr sz="2650">
              <a:latin typeface="Times New Roman"/>
              <a:cs typeface="Times New Roman"/>
            </a:endParaRPr>
          </a:p>
          <a:p>
            <a:pPr marL="209550" indent="-197485">
              <a:lnSpc>
                <a:spcPct val="100000"/>
              </a:lnSpc>
              <a:buFont typeface="Arial"/>
              <a:buChar char="•"/>
              <a:tabLst>
                <a:tab pos="210185" algn="l"/>
              </a:tabLst>
            </a:pPr>
            <a:r>
              <a:rPr sz="2200" spc="-5" dirty="0"/>
              <a:t>Some government authorities are giving the fake documents by</a:t>
            </a:r>
            <a:r>
              <a:rPr sz="2200" spc="-60" dirty="0"/>
              <a:t> </a:t>
            </a:r>
            <a:r>
              <a:rPr sz="2200" spc="-5" dirty="0"/>
              <a:t>taking</a:t>
            </a:r>
            <a:endParaRPr sz="2200"/>
          </a:p>
        </p:txBody>
      </p:sp>
      <p:sp>
        <p:nvSpPr>
          <p:cNvPr id="4" name="object 4"/>
          <p:cNvSpPr txBox="1"/>
          <p:nvPr/>
        </p:nvSpPr>
        <p:spPr>
          <a:xfrm>
            <a:off x="987425" y="4442881"/>
            <a:ext cx="97091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FFFFFF"/>
                </a:solidFill>
                <a:latin typeface="Century Gothic"/>
                <a:cs typeface="Century Gothic"/>
              </a:rPr>
              <a:t>money</a:t>
            </a:r>
            <a:endParaRPr sz="2200">
              <a:latin typeface="Century Gothic"/>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5575" y="635410"/>
            <a:ext cx="2829560" cy="635000"/>
          </a:xfrm>
          <a:prstGeom prst="rect">
            <a:avLst/>
          </a:prstGeom>
        </p:spPr>
        <p:txBody>
          <a:bodyPr vert="horz" wrap="square" lIns="0" tIns="12700" rIns="0" bIns="0" rtlCol="0">
            <a:spAutoFit/>
          </a:bodyPr>
          <a:lstStyle/>
          <a:p>
            <a:pPr marL="12700">
              <a:lnSpc>
                <a:spcPct val="100000"/>
              </a:lnSpc>
              <a:spcBef>
                <a:spcPts val="100"/>
              </a:spcBef>
            </a:pPr>
            <a:r>
              <a:rPr spc="-5" dirty="0"/>
              <a:t>SOLUTIONS:</a:t>
            </a:r>
          </a:p>
        </p:txBody>
      </p:sp>
      <p:sp>
        <p:nvSpPr>
          <p:cNvPr id="3" name="object 3"/>
          <p:cNvSpPr txBox="1"/>
          <p:nvPr/>
        </p:nvSpPr>
        <p:spPr>
          <a:xfrm>
            <a:off x="800725" y="2181961"/>
            <a:ext cx="9568180" cy="1275080"/>
          </a:xfrm>
          <a:prstGeom prst="rect">
            <a:avLst/>
          </a:prstGeom>
        </p:spPr>
        <p:txBody>
          <a:bodyPr vert="horz" wrap="square" lIns="0" tIns="12700" rIns="0" bIns="0" rtlCol="0">
            <a:spAutoFit/>
          </a:bodyPr>
          <a:lstStyle/>
          <a:p>
            <a:pPr marL="199390" indent="-187325">
              <a:lnSpc>
                <a:spcPts val="2520"/>
              </a:lnSpc>
              <a:spcBef>
                <a:spcPts val="100"/>
              </a:spcBef>
              <a:buFont typeface="Arial"/>
              <a:buChar char="•"/>
              <a:tabLst>
                <a:tab pos="200025" algn="l"/>
              </a:tabLst>
            </a:pPr>
            <a:r>
              <a:rPr sz="2200" spc="-5" dirty="0">
                <a:solidFill>
                  <a:srgbClr val="FFFFFF"/>
                </a:solidFill>
                <a:latin typeface="Century Gothic"/>
                <a:cs typeface="Century Gothic"/>
              </a:rPr>
              <a:t>Block chain technology paved </a:t>
            </a:r>
            <a:r>
              <a:rPr sz="2200" dirty="0">
                <a:solidFill>
                  <a:srgbClr val="FFFFFF"/>
                </a:solidFill>
                <a:latin typeface="Century Gothic"/>
                <a:cs typeface="Century Gothic"/>
              </a:rPr>
              <a:t>a </a:t>
            </a:r>
            <a:r>
              <a:rPr sz="2200" spc="-5" dirty="0">
                <a:solidFill>
                  <a:srgbClr val="FFFFFF"/>
                </a:solidFill>
                <a:latin typeface="Century Gothic"/>
                <a:cs typeface="Century Gothic"/>
              </a:rPr>
              <a:t>way for this</a:t>
            </a:r>
            <a:r>
              <a:rPr sz="2200" spc="-50" dirty="0">
                <a:solidFill>
                  <a:srgbClr val="FFFFFF"/>
                </a:solidFill>
                <a:latin typeface="Century Gothic"/>
                <a:cs typeface="Century Gothic"/>
              </a:rPr>
              <a:t> </a:t>
            </a:r>
            <a:r>
              <a:rPr sz="2200" spc="-5" dirty="0">
                <a:solidFill>
                  <a:srgbClr val="FFFFFF"/>
                </a:solidFill>
                <a:latin typeface="Century Gothic"/>
                <a:cs typeface="Century Gothic"/>
              </a:rPr>
              <a:t>problems</a:t>
            </a:r>
            <a:endParaRPr sz="2200">
              <a:latin typeface="Century Gothic"/>
              <a:cs typeface="Century Gothic"/>
            </a:endParaRPr>
          </a:p>
          <a:p>
            <a:pPr marL="199390" indent="-187325">
              <a:lnSpc>
                <a:spcPts val="2400"/>
              </a:lnSpc>
              <a:buFont typeface="Arial"/>
              <a:buChar char="•"/>
              <a:tabLst>
                <a:tab pos="200025" algn="l"/>
              </a:tabLst>
            </a:pPr>
            <a:r>
              <a:rPr sz="2200" spc="-5" dirty="0">
                <a:solidFill>
                  <a:srgbClr val="FFFFFF"/>
                </a:solidFill>
                <a:latin typeface="Century Gothic"/>
                <a:cs typeface="Century Gothic"/>
              </a:rPr>
              <a:t>Once we have to cross check the land while we are going to</a:t>
            </a:r>
            <a:r>
              <a:rPr sz="2200" spc="-65" dirty="0">
                <a:solidFill>
                  <a:srgbClr val="FFFFFF"/>
                </a:solidFill>
                <a:latin typeface="Century Gothic"/>
                <a:cs typeface="Century Gothic"/>
              </a:rPr>
              <a:t> </a:t>
            </a:r>
            <a:r>
              <a:rPr sz="2200" spc="-5" dirty="0">
                <a:solidFill>
                  <a:srgbClr val="FFFFFF"/>
                </a:solidFill>
                <a:latin typeface="Century Gothic"/>
                <a:cs typeface="Century Gothic"/>
              </a:rPr>
              <a:t>buy</a:t>
            </a:r>
            <a:endParaRPr sz="2200">
              <a:latin typeface="Century Gothic"/>
              <a:cs typeface="Century Gothic"/>
            </a:endParaRPr>
          </a:p>
          <a:p>
            <a:pPr marL="199390" indent="-187325">
              <a:lnSpc>
                <a:spcPts val="2400"/>
              </a:lnSpc>
              <a:buFont typeface="Arial"/>
              <a:buChar char="•"/>
              <a:tabLst>
                <a:tab pos="200025" algn="l"/>
              </a:tabLst>
            </a:pPr>
            <a:r>
              <a:rPr sz="2200" spc="-5" dirty="0">
                <a:solidFill>
                  <a:srgbClr val="FFFFFF"/>
                </a:solidFill>
                <a:latin typeface="Century Gothic"/>
                <a:cs typeface="Century Gothic"/>
              </a:rPr>
              <a:t>He have to put the documents from the particular government</a:t>
            </a:r>
            <a:r>
              <a:rPr sz="2200" spc="-85" dirty="0">
                <a:solidFill>
                  <a:srgbClr val="FFFFFF"/>
                </a:solidFill>
                <a:latin typeface="Century Gothic"/>
                <a:cs typeface="Century Gothic"/>
              </a:rPr>
              <a:t> </a:t>
            </a:r>
            <a:r>
              <a:rPr sz="2200" spc="-5" dirty="0">
                <a:solidFill>
                  <a:srgbClr val="FFFFFF"/>
                </a:solidFill>
                <a:latin typeface="Century Gothic"/>
                <a:cs typeface="Century Gothic"/>
              </a:rPr>
              <a:t>office</a:t>
            </a:r>
            <a:endParaRPr sz="2200">
              <a:latin typeface="Century Gothic"/>
              <a:cs typeface="Century Gothic"/>
            </a:endParaRPr>
          </a:p>
          <a:p>
            <a:pPr marL="199390" indent="-187325">
              <a:lnSpc>
                <a:spcPts val="2520"/>
              </a:lnSpc>
              <a:buFont typeface="Arial"/>
              <a:buChar char="•"/>
              <a:tabLst>
                <a:tab pos="200025" algn="l"/>
              </a:tabLst>
            </a:pPr>
            <a:r>
              <a:rPr sz="2200" spc="-5" dirty="0">
                <a:solidFill>
                  <a:srgbClr val="FFFFFF"/>
                </a:solidFill>
                <a:latin typeface="Century Gothic"/>
                <a:cs typeface="Century Gothic"/>
              </a:rPr>
              <a:t>There will be no online transaction</a:t>
            </a:r>
            <a:r>
              <a:rPr sz="2200" spc="-35" dirty="0">
                <a:solidFill>
                  <a:srgbClr val="FFFFFF"/>
                </a:solidFill>
                <a:latin typeface="Century Gothic"/>
                <a:cs typeface="Century Gothic"/>
              </a:rPr>
              <a:t> </a:t>
            </a:r>
            <a:r>
              <a:rPr sz="2200" spc="-5" dirty="0">
                <a:solidFill>
                  <a:srgbClr val="FFFFFF"/>
                </a:solidFill>
                <a:latin typeface="Century Gothic"/>
                <a:cs typeface="Century Gothic"/>
              </a:rPr>
              <a:t>problems</a:t>
            </a:r>
            <a:endParaRPr sz="2200">
              <a:latin typeface="Century Gothic"/>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033" y="1052862"/>
            <a:ext cx="5659120" cy="635000"/>
          </a:xfrm>
          <a:prstGeom prst="rect">
            <a:avLst/>
          </a:prstGeom>
        </p:spPr>
        <p:txBody>
          <a:bodyPr vert="horz" wrap="square" lIns="0" tIns="12700" rIns="0" bIns="0" rtlCol="0">
            <a:spAutoFit/>
          </a:bodyPr>
          <a:lstStyle/>
          <a:p>
            <a:pPr marL="12700">
              <a:lnSpc>
                <a:spcPct val="100000"/>
              </a:lnSpc>
              <a:spcBef>
                <a:spcPts val="100"/>
              </a:spcBef>
            </a:pPr>
            <a:r>
              <a:rPr spc="-10" dirty="0"/>
              <a:t>PROPOSED</a:t>
            </a:r>
            <a:r>
              <a:rPr spc="-90" dirty="0"/>
              <a:t> </a:t>
            </a:r>
            <a:r>
              <a:rPr spc="-5" dirty="0"/>
              <a:t>SOLUTIONS:</a:t>
            </a:r>
          </a:p>
        </p:txBody>
      </p:sp>
      <p:sp>
        <p:nvSpPr>
          <p:cNvPr id="3" name="object 3"/>
          <p:cNvSpPr txBox="1"/>
          <p:nvPr/>
        </p:nvSpPr>
        <p:spPr>
          <a:xfrm>
            <a:off x="889625" y="2181961"/>
            <a:ext cx="10057130" cy="2799080"/>
          </a:xfrm>
          <a:prstGeom prst="rect">
            <a:avLst/>
          </a:prstGeom>
        </p:spPr>
        <p:txBody>
          <a:bodyPr vert="horz" wrap="square" lIns="0" tIns="12700" rIns="0" bIns="0" rtlCol="0">
            <a:spAutoFit/>
          </a:bodyPr>
          <a:lstStyle/>
          <a:p>
            <a:pPr marL="339090" indent="-327025">
              <a:lnSpc>
                <a:spcPct val="100000"/>
              </a:lnSpc>
              <a:spcBef>
                <a:spcPts val="100"/>
              </a:spcBef>
              <a:buFont typeface="Arial"/>
              <a:buChar char="•"/>
              <a:tabLst>
                <a:tab pos="338455" algn="l"/>
                <a:tab pos="339725" algn="l"/>
                <a:tab pos="5436235" algn="l"/>
              </a:tabLst>
            </a:pPr>
            <a:r>
              <a:rPr sz="2200" spc="-5" dirty="0">
                <a:solidFill>
                  <a:srgbClr val="FFFFFF"/>
                </a:solidFill>
                <a:latin typeface="Century Gothic"/>
                <a:cs typeface="Century Gothic"/>
              </a:rPr>
              <a:t>To reduce the time consuming</a:t>
            </a:r>
            <a:r>
              <a:rPr sz="2200" spc="-10" dirty="0">
                <a:solidFill>
                  <a:srgbClr val="FFFFFF"/>
                </a:solidFill>
                <a:latin typeface="Century Gothic"/>
                <a:cs typeface="Century Gothic"/>
              </a:rPr>
              <a:t> </a:t>
            </a:r>
            <a:r>
              <a:rPr sz="2200" spc="-5" dirty="0">
                <a:solidFill>
                  <a:srgbClr val="FFFFFF"/>
                </a:solidFill>
                <a:latin typeface="Century Gothic"/>
                <a:cs typeface="Century Gothic"/>
              </a:rPr>
              <a:t>in</a:t>
            </a:r>
            <a:r>
              <a:rPr sz="2200" dirty="0">
                <a:solidFill>
                  <a:srgbClr val="FFFFFF"/>
                </a:solidFill>
                <a:latin typeface="Century Gothic"/>
                <a:cs typeface="Century Gothic"/>
              </a:rPr>
              <a:t> </a:t>
            </a:r>
            <a:r>
              <a:rPr sz="2200" spc="-5" dirty="0">
                <a:solidFill>
                  <a:srgbClr val="FFFFFF"/>
                </a:solidFill>
                <a:latin typeface="Century Gothic"/>
                <a:cs typeface="Century Gothic"/>
              </a:rPr>
              <a:t>the	registration</a:t>
            </a:r>
            <a:r>
              <a:rPr sz="2200" spc="-15" dirty="0">
                <a:solidFill>
                  <a:srgbClr val="FFFFFF"/>
                </a:solidFill>
                <a:latin typeface="Century Gothic"/>
                <a:cs typeface="Century Gothic"/>
              </a:rPr>
              <a:t> </a:t>
            </a:r>
            <a:r>
              <a:rPr sz="2200" spc="-5" dirty="0">
                <a:solidFill>
                  <a:srgbClr val="FFFFFF"/>
                </a:solidFill>
                <a:latin typeface="Century Gothic"/>
                <a:cs typeface="Century Gothic"/>
              </a:rPr>
              <a:t>process.</a:t>
            </a:r>
            <a:endParaRPr sz="2200">
              <a:latin typeface="Century Gothic"/>
              <a:cs typeface="Century Gothic"/>
            </a:endParaRPr>
          </a:p>
          <a:p>
            <a:pPr marL="339090" indent="-327025">
              <a:lnSpc>
                <a:spcPct val="100000"/>
              </a:lnSpc>
              <a:spcBef>
                <a:spcPts val="2160"/>
              </a:spcBef>
              <a:buFont typeface="Arial"/>
              <a:buChar char="•"/>
              <a:tabLst>
                <a:tab pos="338455" algn="l"/>
                <a:tab pos="339725" algn="l"/>
              </a:tabLst>
            </a:pPr>
            <a:r>
              <a:rPr sz="2200" spc="-5" dirty="0">
                <a:solidFill>
                  <a:srgbClr val="FFFFFF"/>
                </a:solidFill>
                <a:latin typeface="Century Gothic"/>
                <a:cs typeface="Century Gothic"/>
              </a:rPr>
              <a:t>We save all documents information in </a:t>
            </a:r>
            <a:r>
              <a:rPr sz="2200" dirty="0">
                <a:solidFill>
                  <a:srgbClr val="FFFFFF"/>
                </a:solidFill>
                <a:latin typeface="Century Gothic"/>
                <a:cs typeface="Century Gothic"/>
              </a:rPr>
              <a:t>a</a:t>
            </a:r>
            <a:r>
              <a:rPr sz="2200" spc="-20" dirty="0">
                <a:solidFill>
                  <a:srgbClr val="FFFFFF"/>
                </a:solidFill>
                <a:latin typeface="Century Gothic"/>
                <a:cs typeface="Century Gothic"/>
              </a:rPr>
              <a:t> </a:t>
            </a:r>
            <a:r>
              <a:rPr sz="2200" spc="-5" dirty="0">
                <a:solidFill>
                  <a:srgbClr val="FFFFFF"/>
                </a:solidFill>
                <a:latin typeface="Century Gothic"/>
                <a:cs typeface="Century Gothic"/>
              </a:rPr>
              <a:t>block.</a:t>
            </a:r>
            <a:endParaRPr sz="2200">
              <a:latin typeface="Century Gothic"/>
              <a:cs typeface="Century Gothic"/>
            </a:endParaRPr>
          </a:p>
          <a:p>
            <a:pPr marL="339090" marR="5080" indent="-327025">
              <a:lnSpc>
                <a:spcPts val="2400"/>
              </a:lnSpc>
              <a:spcBef>
                <a:spcPts val="2440"/>
              </a:spcBef>
              <a:buFont typeface="Arial"/>
              <a:buChar char="•"/>
              <a:tabLst>
                <a:tab pos="338455" algn="l"/>
                <a:tab pos="339725" algn="l"/>
              </a:tabLst>
            </a:pPr>
            <a:r>
              <a:rPr sz="2200" spc="-5" dirty="0">
                <a:solidFill>
                  <a:srgbClr val="FFFFFF"/>
                </a:solidFill>
                <a:latin typeface="Century Gothic"/>
                <a:cs typeface="Century Gothic"/>
              </a:rPr>
              <a:t>Data store in blockchain is secure </a:t>
            </a:r>
            <a:r>
              <a:rPr sz="2200" dirty="0">
                <a:solidFill>
                  <a:srgbClr val="FFFFFF"/>
                </a:solidFill>
                <a:latin typeface="Century Gothic"/>
                <a:cs typeface="Century Gothic"/>
              </a:rPr>
              <a:t>, </a:t>
            </a:r>
            <a:r>
              <a:rPr sz="2200" spc="-5" dirty="0">
                <a:solidFill>
                  <a:srgbClr val="FFFFFF"/>
                </a:solidFill>
                <a:latin typeface="Century Gothic"/>
                <a:cs typeface="Century Gothic"/>
              </a:rPr>
              <a:t>transparent </a:t>
            </a:r>
            <a:r>
              <a:rPr sz="2200" dirty="0">
                <a:solidFill>
                  <a:srgbClr val="FFFFFF"/>
                </a:solidFill>
                <a:latin typeface="Century Gothic"/>
                <a:cs typeface="Century Gothic"/>
              </a:rPr>
              <a:t>, </a:t>
            </a:r>
            <a:r>
              <a:rPr sz="2200" spc="-5" dirty="0">
                <a:solidFill>
                  <a:srgbClr val="FFFFFF"/>
                </a:solidFill>
                <a:latin typeface="Century Gothic"/>
                <a:cs typeface="Century Gothic"/>
              </a:rPr>
              <a:t>easy to access ,hard to  dispute.</a:t>
            </a:r>
            <a:endParaRPr sz="2200">
              <a:latin typeface="Century Gothic"/>
              <a:cs typeface="Century Gothic"/>
            </a:endParaRPr>
          </a:p>
          <a:p>
            <a:pPr marL="339090" marR="58419" indent="-327025">
              <a:lnSpc>
                <a:spcPts val="2400"/>
              </a:lnSpc>
              <a:spcBef>
                <a:spcPts val="2400"/>
              </a:spcBef>
              <a:buFont typeface="Arial"/>
              <a:buChar char="•"/>
              <a:tabLst>
                <a:tab pos="338455" algn="l"/>
                <a:tab pos="339725" algn="l"/>
              </a:tabLst>
            </a:pPr>
            <a:r>
              <a:rPr sz="2200" spc="-5" dirty="0">
                <a:solidFill>
                  <a:srgbClr val="FFFFFF"/>
                </a:solidFill>
                <a:latin typeface="Century Gothic"/>
                <a:cs typeface="Century Gothic"/>
              </a:rPr>
              <a:t>Every file once stored is recorded and can,t be modified but viewed by  everyone.</a:t>
            </a:r>
            <a:endParaRPr sz="2200">
              <a:latin typeface="Century Gothic"/>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7700" y="1052862"/>
            <a:ext cx="8195945" cy="635000"/>
          </a:xfrm>
          <a:prstGeom prst="rect">
            <a:avLst/>
          </a:prstGeom>
        </p:spPr>
        <p:txBody>
          <a:bodyPr vert="horz" wrap="square" lIns="0" tIns="12700" rIns="0" bIns="0" rtlCol="0">
            <a:spAutoFit/>
          </a:bodyPr>
          <a:lstStyle/>
          <a:p>
            <a:pPr marL="12700">
              <a:lnSpc>
                <a:spcPct val="100000"/>
              </a:lnSpc>
              <a:spcBef>
                <a:spcPts val="100"/>
              </a:spcBef>
            </a:pPr>
            <a:r>
              <a:rPr spc="-10" dirty="0"/>
              <a:t>PROPERTY USED </a:t>
            </a:r>
            <a:r>
              <a:rPr spc="-5" dirty="0"/>
              <a:t>IN BLOCK</a:t>
            </a:r>
            <a:r>
              <a:rPr spc="-80" dirty="0"/>
              <a:t> </a:t>
            </a:r>
            <a:r>
              <a:rPr spc="-5" dirty="0"/>
              <a:t>CHAIN:</a:t>
            </a:r>
          </a:p>
        </p:txBody>
      </p:sp>
      <p:sp>
        <p:nvSpPr>
          <p:cNvPr id="3" name="object 3"/>
          <p:cNvSpPr txBox="1"/>
          <p:nvPr/>
        </p:nvSpPr>
        <p:spPr>
          <a:xfrm>
            <a:off x="800725" y="2141786"/>
            <a:ext cx="9879965" cy="1827530"/>
          </a:xfrm>
          <a:prstGeom prst="rect">
            <a:avLst/>
          </a:prstGeom>
        </p:spPr>
        <p:txBody>
          <a:bodyPr vert="horz" wrap="square" lIns="0" tIns="48260" rIns="0" bIns="0" rtlCol="0">
            <a:spAutoFit/>
          </a:bodyPr>
          <a:lstStyle/>
          <a:p>
            <a:pPr marL="199390" marR="408305" indent="-187325">
              <a:lnSpc>
                <a:spcPts val="2400"/>
              </a:lnSpc>
              <a:spcBef>
                <a:spcPts val="380"/>
              </a:spcBef>
              <a:buFont typeface="Arial"/>
              <a:buChar char="•"/>
              <a:tabLst>
                <a:tab pos="200025" algn="l"/>
              </a:tabLst>
            </a:pPr>
            <a:r>
              <a:rPr sz="2200" spc="-5" dirty="0">
                <a:solidFill>
                  <a:srgbClr val="FFFFFF"/>
                </a:solidFill>
                <a:latin typeface="Century Gothic"/>
                <a:cs typeface="Century Gothic"/>
              </a:rPr>
              <a:t>Blockchain is </a:t>
            </a:r>
            <a:r>
              <a:rPr sz="2200" dirty="0">
                <a:solidFill>
                  <a:srgbClr val="FFFFFF"/>
                </a:solidFill>
                <a:latin typeface="Century Gothic"/>
                <a:cs typeface="Century Gothic"/>
              </a:rPr>
              <a:t>a </a:t>
            </a:r>
            <a:r>
              <a:rPr sz="2200" spc="-5" dirty="0">
                <a:solidFill>
                  <a:srgbClr val="FFFFFF"/>
                </a:solidFill>
                <a:latin typeface="Century Gothic"/>
                <a:cs typeface="Century Gothic"/>
              </a:rPr>
              <a:t>shared </a:t>
            </a:r>
            <a:r>
              <a:rPr sz="2200" dirty="0">
                <a:solidFill>
                  <a:srgbClr val="FFFFFF"/>
                </a:solidFill>
                <a:latin typeface="Century Gothic"/>
                <a:cs typeface="Century Gothic"/>
              </a:rPr>
              <a:t>, </a:t>
            </a:r>
            <a:r>
              <a:rPr sz="2200" spc="-5" dirty="0">
                <a:solidFill>
                  <a:srgbClr val="FFFFFF"/>
                </a:solidFill>
                <a:latin typeface="Century Gothic"/>
                <a:cs typeface="Century Gothic"/>
              </a:rPr>
              <a:t>immutable ledger for recording the history of  transactions</a:t>
            </a:r>
            <a:endParaRPr sz="2200">
              <a:latin typeface="Century Gothic"/>
              <a:cs typeface="Century Gothic"/>
            </a:endParaRPr>
          </a:p>
          <a:p>
            <a:pPr marL="199390" indent="-187325">
              <a:lnSpc>
                <a:spcPct val="100000"/>
              </a:lnSpc>
              <a:spcBef>
                <a:spcPts val="720"/>
              </a:spcBef>
              <a:buFont typeface="Arial"/>
              <a:buChar char="•"/>
              <a:tabLst>
                <a:tab pos="200025" algn="l"/>
                <a:tab pos="1766570" algn="l"/>
              </a:tabLst>
            </a:pPr>
            <a:r>
              <a:rPr sz="2200" spc="-5" dirty="0">
                <a:solidFill>
                  <a:srgbClr val="FFFFFF"/>
                </a:solidFill>
                <a:latin typeface="Century Gothic"/>
                <a:cs typeface="Century Gothic"/>
              </a:rPr>
              <a:t>It create </a:t>
            </a:r>
            <a:r>
              <a:rPr sz="2200" dirty="0">
                <a:solidFill>
                  <a:srgbClr val="FFFFFF"/>
                </a:solidFill>
                <a:latin typeface="Century Gothic"/>
                <a:cs typeface="Century Gothic"/>
              </a:rPr>
              <a:t>a	</a:t>
            </a:r>
            <a:r>
              <a:rPr sz="2200" spc="-5" dirty="0">
                <a:solidFill>
                  <a:srgbClr val="FFFFFF"/>
                </a:solidFill>
                <a:latin typeface="Century Gothic"/>
                <a:cs typeface="Century Gothic"/>
              </a:rPr>
              <a:t>new generation of transactional applications</a:t>
            </a:r>
            <a:r>
              <a:rPr sz="2200" spc="-40" dirty="0">
                <a:solidFill>
                  <a:srgbClr val="FFFFFF"/>
                </a:solidFill>
                <a:latin typeface="Century Gothic"/>
                <a:cs typeface="Century Gothic"/>
              </a:rPr>
              <a:t> </a:t>
            </a:r>
            <a:r>
              <a:rPr sz="2200" dirty="0">
                <a:solidFill>
                  <a:srgbClr val="FFFFFF"/>
                </a:solidFill>
                <a:latin typeface="Century Gothic"/>
                <a:cs typeface="Century Gothic"/>
              </a:rPr>
              <a:t>.</a:t>
            </a:r>
            <a:endParaRPr sz="2200">
              <a:latin typeface="Century Gothic"/>
              <a:cs typeface="Century Gothic"/>
            </a:endParaRPr>
          </a:p>
          <a:p>
            <a:pPr marL="199390" marR="5080" indent="-187325">
              <a:lnSpc>
                <a:spcPts val="2370"/>
              </a:lnSpc>
              <a:spcBef>
                <a:spcPts val="1040"/>
              </a:spcBef>
              <a:buFont typeface="Arial"/>
              <a:buChar char="•"/>
              <a:tabLst>
                <a:tab pos="200025" algn="l"/>
              </a:tabLst>
            </a:pPr>
            <a:r>
              <a:rPr sz="2200" spc="-5" dirty="0">
                <a:solidFill>
                  <a:srgbClr val="FFFFFF"/>
                </a:solidFill>
                <a:latin typeface="Century Gothic"/>
                <a:cs typeface="Century Gothic"/>
              </a:rPr>
              <a:t>That establish trust </a:t>
            </a:r>
            <a:r>
              <a:rPr sz="2200" dirty="0">
                <a:solidFill>
                  <a:srgbClr val="FFFFFF"/>
                </a:solidFill>
                <a:latin typeface="Century Gothic"/>
                <a:cs typeface="Century Gothic"/>
              </a:rPr>
              <a:t>, </a:t>
            </a:r>
            <a:r>
              <a:rPr sz="2200" spc="-5" dirty="0">
                <a:solidFill>
                  <a:srgbClr val="FFFFFF"/>
                </a:solidFill>
                <a:latin typeface="Century Gothic"/>
                <a:cs typeface="Century Gothic"/>
              </a:rPr>
              <a:t>accountability and transparency </a:t>
            </a:r>
            <a:r>
              <a:rPr sz="2200" dirty="0">
                <a:solidFill>
                  <a:srgbClr val="FFFFFF"/>
                </a:solidFill>
                <a:latin typeface="Century Gothic"/>
                <a:cs typeface="Century Gothic"/>
              </a:rPr>
              <a:t>_from </a:t>
            </a:r>
            <a:r>
              <a:rPr sz="2200" spc="-5" dirty="0">
                <a:solidFill>
                  <a:srgbClr val="FFFFFF"/>
                </a:solidFill>
                <a:latin typeface="Century Gothic"/>
                <a:cs typeface="Century Gothic"/>
              </a:rPr>
              <a:t>contracts to  deeds to</a:t>
            </a:r>
            <a:r>
              <a:rPr sz="2200" spc="-15" dirty="0">
                <a:solidFill>
                  <a:srgbClr val="FFFFFF"/>
                </a:solidFill>
                <a:latin typeface="Century Gothic"/>
                <a:cs typeface="Century Gothic"/>
              </a:rPr>
              <a:t> </a:t>
            </a:r>
            <a:r>
              <a:rPr sz="2200" spc="-5" dirty="0">
                <a:solidFill>
                  <a:srgbClr val="FFFFFF"/>
                </a:solidFill>
                <a:latin typeface="Century Gothic"/>
                <a:cs typeface="Century Gothic"/>
              </a:rPr>
              <a:t>payments</a:t>
            </a:r>
            <a:endParaRPr sz="2200">
              <a:latin typeface="Century Gothic"/>
              <a:cs typeface="Century Gothic"/>
            </a:endParaRPr>
          </a:p>
        </p:txBody>
      </p:sp>
      <p:sp>
        <p:nvSpPr>
          <p:cNvPr id="4" name="object 4"/>
          <p:cNvSpPr txBox="1"/>
          <p:nvPr/>
        </p:nvSpPr>
        <p:spPr>
          <a:xfrm>
            <a:off x="7699121" y="5754936"/>
            <a:ext cx="325437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FFFFFF"/>
                </a:solidFill>
                <a:latin typeface="Century Gothic"/>
                <a:cs typeface="Century Gothic"/>
              </a:rPr>
              <a:t>THANK</a:t>
            </a:r>
            <a:r>
              <a:rPr sz="2200" spc="-90" dirty="0">
                <a:solidFill>
                  <a:srgbClr val="FFFFFF"/>
                </a:solidFill>
                <a:latin typeface="Century Gothic"/>
                <a:cs typeface="Century Gothic"/>
              </a:rPr>
              <a:t> </a:t>
            </a:r>
            <a:r>
              <a:rPr sz="2200" spc="-5" dirty="0">
                <a:solidFill>
                  <a:srgbClr val="FFFFFF"/>
                </a:solidFill>
                <a:latin typeface="Century Gothic"/>
                <a:cs typeface="Century Gothic"/>
              </a:rPr>
              <a:t>YOU………………</a:t>
            </a:r>
            <a:endParaRPr sz="2200">
              <a:latin typeface="Century Gothic"/>
              <a:cs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3A1D-A599-475F-85AB-529A961E6FB1}"/>
              </a:ext>
            </a:extLst>
          </p:cNvPr>
          <p:cNvSpPr>
            <a:spLocks noGrp="1"/>
          </p:cNvSpPr>
          <p:nvPr>
            <p:ph type="title"/>
          </p:nvPr>
        </p:nvSpPr>
        <p:spPr>
          <a:xfrm>
            <a:off x="2438400" y="2514600"/>
            <a:ext cx="10476599" cy="615553"/>
          </a:xfrm>
        </p:spPr>
        <p:txBody>
          <a:bodyPr/>
          <a:lstStyle/>
          <a:p>
            <a:r>
              <a:rPr lang="en-US" dirty="0"/>
              <a:t>Code Deployment Steps</a:t>
            </a:r>
            <a:endParaRPr lang="en-IN" dirty="0"/>
          </a:p>
        </p:txBody>
      </p:sp>
    </p:spTree>
    <p:extLst>
      <p:ext uri="{BB962C8B-B14F-4D97-AF65-F5344CB8AC3E}">
        <p14:creationId xmlns:p14="http://schemas.microsoft.com/office/powerpoint/2010/main" val="14448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8F6D72-8BE1-468F-B3E1-295FF9778E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Tree>
    <p:extLst>
      <p:ext uri="{BB962C8B-B14F-4D97-AF65-F5344CB8AC3E}">
        <p14:creationId xmlns:p14="http://schemas.microsoft.com/office/powerpoint/2010/main" val="178218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559D85-3FFF-4598-BDE5-C181CE329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9211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300</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Century Gothic</vt:lpstr>
      <vt:lpstr>Times New Roman</vt:lpstr>
      <vt:lpstr>Office Theme</vt:lpstr>
      <vt:lpstr>E LAND REGISTRY</vt:lpstr>
      <vt:lpstr>PROBLEM STATEMENT:</vt:lpstr>
      <vt:lpstr>PowerPoint Presentation</vt:lpstr>
      <vt:lpstr>SOLUTIONS:</vt:lpstr>
      <vt:lpstr>PROPOSED SOLUTIONS:</vt:lpstr>
      <vt:lpstr>PROPERTY USED IN BLOCK CHAIN:</vt:lpstr>
      <vt:lpstr>Code Deployment Steps</vt:lpstr>
      <vt:lpstr>PowerPoint Presentation</vt:lpstr>
      <vt:lpstr>PowerPoint Presentation</vt:lpstr>
      <vt:lpstr>PowerPoint Presentation</vt:lpstr>
      <vt:lpstr>PowerPoint Presentation</vt:lpstr>
      <vt:lpstr>Software Requirements:</vt:lpstr>
      <vt:lpstr>Hardware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LAND REGISTRY</dc:title>
  <cp:lastModifiedBy>uma.chinnari999@gmail.com</cp:lastModifiedBy>
  <cp:revision>10</cp:revision>
  <dcterms:created xsi:type="dcterms:W3CDTF">2020-05-20T14:16:23Z</dcterms:created>
  <dcterms:modified xsi:type="dcterms:W3CDTF">2020-06-22T14:02:04Z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