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6" r:id="rId3"/>
    <p:sldId id="258" r:id="rId4"/>
    <p:sldId id="287" r:id="rId5"/>
    <p:sldId id="288" r:id="rId6"/>
    <p:sldId id="289" r:id="rId7"/>
    <p:sldId id="262" r:id="rId8"/>
    <p:sldId id="263" r:id="rId9"/>
    <p:sldId id="294" r:id="rId10"/>
    <p:sldId id="295" r:id="rId11"/>
    <p:sldId id="290" r:id="rId12"/>
    <p:sldId id="291" r:id="rId13"/>
    <p:sldId id="292" r:id="rId14"/>
    <p:sldId id="259" r:id="rId15"/>
    <p:sldId id="257" r:id="rId16"/>
    <p:sldId id="267" r:id="rId17"/>
    <p:sldId id="268" r:id="rId18"/>
    <p:sldId id="269" r:id="rId19"/>
    <p:sldId id="270" r:id="rId20"/>
    <p:sldId id="293" r:id="rId21"/>
    <p:sldId id="271" r:id="rId22"/>
    <p:sldId id="285" r:id="rId23"/>
    <p:sldId id="272" r:id="rId24"/>
    <p:sldId id="273" r:id="rId25"/>
    <p:sldId id="283" r:id="rId26"/>
    <p:sldId id="284" r:id="rId27"/>
    <p:sldId id="274" r:id="rId28"/>
    <p:sldId id="275" r:id="rId29"/>
    <p:sldId id="276" r:id="rId30"/>
    <p:sldId id="277" r:id="rId31"/>
    <p:sldId id="278" r:id="rId32"/>
    <p:sldId id="279" r:id="rId33"/>
    <p:sldId id="261" r:id="rId34"/>
    <p:sldId id="264" r:id="rId35"/>
    <p:sldId id="265" r:id="rId36"/>
    <p:sldId id="296" r:id="rId37"/>
    <p:sldId id="297" r:id="rId38"/>
    <p:sldId id="298" r:id="rId39"/>
    <p:sldId id="266" r:id="rId40"/>
    <p:sldId id="299" r:id="rId41"/>
    <p:sldId id="280" r:id="rId42"/>
    <p:sldId id="281" r:id="rId43"/>
    <p:sldId id="28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BE124-0406-4943-81F2-328E6F75DE98}"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F54F2-D065-4DC2-818D-CCDDA6C8F5DF}" type="slidenum">
              <a:rPr lang="en-US" smtClean="0"/>
              <a:t>‹#›</a:t>
            </a:fld>
            <a:endParaRPr lang="en-US"/>
          </a:p>
        </p:txBody>
      </p:sp>
    </p:spTree>
    <p:extLst>
      <p:ext uri="{BB962C8B-B14F-4D97-AF65-F5344CB8AC3E}">
        <p14:creationId xmlns:p14="http://schemas.microsoft.com/office/powerpoint/2010/main" val="338302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Optimization problem</a:t>
            </a:r>
          </a:p>
          <a:p>
            <a:r>
              <a:rPr lang="en-US" dirty="0"/>
              <a:t>There can be multiple</a:t>
            </a:r>
            <a:r>
              <a:rPr lang="en-US" baseline="0" dirty="0"/>
              <a:t> shortest paths </a:t>
            </a:r>
            <a:r>
              <a:rPr lang="en-US" baseline="0" dirty="0" err="1"/>
              <a:t>i.e</a:t>
            </a:r>
            <a:r>
              <a:rPr lang="en-US" baseline="0" dirty="0"/>
              <a:t> optimal solutions</a:t>
            </a:r>
          </a:p>
          <a:p>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4</a:t>
            </a:fld>
            <a:endParaRPr lang="en-US"/>
          </a:p>
        </p:txBody>
      </p:sp>
    </p:spTree>
    <p:extLst>
      <p:ext uri="{BB962C8B-B14F-4D97-AF65-F5344CB8AC3E}">
        <p14:creationId xmlns:p14="http://schemas.microsoft.com/office/powerpoint/2010/main" val="410051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After</a:t>
            </a:r>
            <a:r>
              <a:rPr lang="en-US" baseline="0" dirty="0"/>
              <a:t> selecting the vertex which is closest to source vertex, we apply edge relaxation on edges of that vertex to see if we can compute shortest path of one of its neighbor (by lemma 4)</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19</a:t>
            </a:fld>
            <a:endParaRPr lang="en-US"/>
          </a:p>
        </p:txBody>
      </p:sp>
    </p:spTree>
    <p:extLst>
      <p:ext uri="{BB962C8B-B14F-4D97-AF65-F5344CB8AC3E}">
        <p14:creationId xmlns:p14="http://schemas.microsoft.com/office/powerpoint/2010/main" val="2064140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selecting the vertex which is closest to source vertex, we apply edge relaxation on edges of that vertex to see if we can compute shortest path of one of its neighbor (by lemma 4)</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20</a:t>
            </a:fld>
            <a:endParaRPr lang="en-US"/>
          </a:p>
        </p:txBody>
      </p:sp>
    </p:spTree>
    <p:extLst>
      <p:ext uri="{BB962C8B-B14F-4D97-AF65-F5344CB8AC3E}">
        <p14:creationId xmlns:p14="http://schemas.microsoft.com/office/powerpoint/2010/main" val="343686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vertices in the queue</a:t>
            </a:r>
            <a:r>
              <a:rPr lang="en-US" baseline="0" dirty="0"/>
              <a:t> on the basis of the distance value, from the source vertex.</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24</a:t>
            </a:fld>
            <a:endParaRPr lang="en-US"/>
          </a:p>
        </p:txBody>
      </p:sp>
    </p:spTree>
    <p:extLst>
      <p:ext uri="{BB962C8B-B14F-4D97-AF65-F5344CB8AC3E}">
        <p14:creationId xmlns:p14="http://schemas.microsoft.com/office/powerpoint/2010/main" val="284032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apply decrease key on outgoing </a:t>
            </a:r>
            <a:r>
              <a:rPr lang="en-US" dirty="0" err="1"/>
              <a:t>neighbours</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25</a:t>
            </a:fld>
            <a:endParaRPr lang="en-US"/>
          </a:p>
        </p:txBody>
      </p:sp>
    </p:spTree>
    <p:extLst>
      <p:ext uri="{BB962C8B-B14F-4D97-AF65-F5344CB8AC3E}">
        <p14:creationId xmlns:p14="http://schemas.microsoft.com/office/powerpoint/2010/main" val="2874543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Before any relaxation,</a:t>
            </a:r>
            <a:r>
              <a:rPr lang="en-US" baseline="0" dirty="0"/>
              <a:t> the invariant is correct. If no path exists delta(s, v) is infinite and is equal to d[v]</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36</a:t>
            </a:fld>
            <a:endParaRPr lang="en-US"/>
          </a:p>
        </p:txBody>
      </p:sp>
    </p:spTree>
    <p:extLst>
      <p:ext uri="{BB962C8B-B14F-4D97-AF65-F5344CB8AC3E}">
        <p14:creationId xmlns:p14="http://schemas.microsoft.com/office/powerpoint/2010/main" val="1361543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D[v]</a:t>
            </a:r>
            <a:r>
              <a:rPr lang="en-US" baseline="0" dirty="0"/>
              <a:t> is only changed during the relaxation operation. And is only changed when it the previous value is greater</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37</a:t>
            </a:fld>
            <a:endParaRPr lang="en-US"/>
          </a:p>
        </p:txBody>
      </p:sp>
    </p:spTree>
    <p:extLst>
      <p:ext uri="{BB962C8B-B14F-4D97-AF65-F5344CB8AC3E}">
        <p14:creationId xmlns:p14="http://schemas.microsoft.com/office/powerpoint/2010/main" val="415141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vertices on this</a:t>
            </a:r>
            <a:r>
              <a:rPr lang="en-US" baseline="0" dirty="0"/>
              <a:t> path belong to S and some to V\S</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42</a:t>
            </a:fld>
            <a:endParaRPr lang="en-US"/>
          </a:p>
        </p:txBody>
      </p:sp>
    </p:spTree>
    <p:extLst>
      <p:ext uri="{BB962C8B-B14F-4D97-AF65-F5344CB8AC3E}">
        <p14:creationId xmlns:p14="http://schemas.microsoft.com/office/powerpoint/2010/main" val="35360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u was extracted from the queue, u and y were both in the queue. We select that vertex from queue whose d value is smaller. So if we selected u before y, that means its d value id either less than d value of y, so we selected it or d[u]=d[y] and we selected u vertex randomly.</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43</a:t>
            </a:fld>
            <a:endParaRPr lang="en-US"/>
          </a:p>
        </p:txBody>
      </p:sp>
    </p:spTree>
    <p:extLst>
      <p:ext uri="{BB962C8B-B14F-4D97-AF65-F5344CB8AC3E}">
        <p14:creationId xmlns:p14="http://schemas.microsoft.com/office/powerpoint/2010/main" val="35153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graph is undirected, single-source is same as single</a:t>
            </a:r>
            <a:r>
              <a:rPr lang="en-US" baseline="0" dirty="0"/>
              <a:t> destination. Else reverse the edges, and now treat the destination vertex as a source vertex</a:t>
            </a:r>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5</a:t>
            </a:fld>
            <a:endParaRPr lang="en-US"/>
          </a:p>
        </p:txBody>
      </p:sp>
    </p:spTree>
    <p:extLst>
      <p:ext uri="{BB962C8B-B14F-4D97-AF65-F5344CB8AC3E}">
        <p14:creationId xmlns:p14="http://schemas.microsoft.com/office/powerpoint/2010/main" val="243052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Theorem: </a:t>
            </a:r>
            <a:r>
              <a:rPr lang="en-US" sz="1200" dirty="0">
                <a:latin typeface="Comic Sans MS" pitchFamily="66" charset="0"/>
                <a:sym typeface="Symbol" pitchFamily="18" charset="2"/>
              </a:rPr>
              <a:t>Sub-paths of shortest path are also shortest paths.</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6</a:t>
            </a:fld>
            <a:endParaRPr lang="en-US"/>
          </a:p>
        </p:txBody>
      </p:sp>
    </p:spTree>
    <p:extLst>
      <p:ext uri="{BB962C8B-B14F-4D97-AF65-F5344CB8AC3E}">
        <p14:creationId xmlns:p14="http://schemas.microsoft.com/office/powerpoint/2010/main" val="13351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a:t>
            </a:r>
            <a:r>
              <a:rPr lang="en-US" baseline="0" dirty="0"/>
              <a:t> sum of edges of a cycle is negative, it is called negative-weight cycle</a:t>
            </a:r>
            <a:endParaRPr lang="en-US" dirty="0"/>
          </a:p>
          <a:p>
            <a:r>
              <a:rPr lang="en-US" dirty="0"/>
              <a:t>If this negative cycle is reachable</a:t>
            </a:r>
            <a:r>
              <a:rPr lang="en-US" baseline="0" dirty="0"/>
              <a:t> from the source vertex, we can visit this infinitely many times and make the path shorter and shorter</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7</a:t>
            </a:fld>
            <a:endParaRPr lang="en-US"/>
          </a:p>
        </p:txBody>
      </p:sp>
    </p:spTree>
    <p:extLst>
      <p:ext uri="{BB962C8B-B14F-4D97-AF65-F5344CB8AC3E}">
        <p14:creationId xmlns:p14="http://schemas.microsoft.com/office/powerpoint/2010/main" val="360061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length of</a:t>
            </a:r>
            <a:r>
              <a:rPr lang="en-US" baseline="0" dirty="0"/>
              <a:t> </a:t>
            </a:r>
            <a:r>
              <a:rPr lang="en-US" baseline="0" dirty="0" err="1"/>
              <a:t>sucha</a:t>
            </a:r>
            <a:r>
              <a:rPr lang="en-US" baseline="0" dirty="0"/>
              <a:t> path is infinite and to compute it I need to execute infinite instructions (or execute one instruction infinite many times)</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8</a:t>
            </a:fld>
            <a:endParaRPr lang="en-US"/>
          </a:p>
        </p:txBody>
      </p:sp>
    </p:spTree>
    <p:extLst>
      <p:ext uri="{BB962C8B-B14F-4D97-AF65-F5344CB8AC3E}">
        <p14:creationId xmlns:p14="http://schemas.microsoft.com/office/powerpoint/2010/main" val="2866037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δ(s, v) or d[v] is only telling</a:t>
            </a:r>
            <a:r>
              <a:rPr lang="en-US" baseline="0" dirty="0"/>
              <a:t> us the value or the weight of the path, but we need to know which edges to traverse to achieve this weight value, that’s why we define the predecessor</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10</a:t>
            </a:fld>
            <a:endParaRPr lang="en-US"/>
          </a:p>
        </p:txBody>
      </p:sp>
    </p:spTree>
    <p:extLst>
      <p:ext uri="{BB962C8B-B14F-4D97-AF65-F5344CB8AC3E}">
        <p14:creationId xmlns:p14="http://schemas.microsoft.com/office/powerpoint/2010/main" val="10499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distance</a:t>
            </a:r>
            <a:r>
              <a:rPr lang="en-US" baseline="0" dirty="0"/>
              <a:t> to be travelled to go to source vertex from source vertex is zero so d[s]=0</a:t>
            </a:r>
            <a:endParaRPr lang="en-US" dirty="0"/>
          </a:p>
        </p:txBody>
      </p:sp>
      <p:sp>
        <p:nvSpPr>
          <p:cNvPr id="4" name="Slide Number Placeholder 3"/>
          <p:cNvSpPr>
            <a:spLocks noGrp="1"/>
          </p:cNvSpPr>
          <p:nvPr>
            <p:ph type="sldNum" sz="quarter" idx="10"/>
          </p:nvPr>
        </p:nvSpPr>
        <p:spPr/>
        <p:txBody>
          <a:bodyPr/>
          <a:lstStyle/>
          <a:p>
            <a:pPr>
              <a:defRPr/>
            </a:pPr>
            <a:fld id="{4BDB1BBB-C983-460D-8B7A-B87C6A6D802C}" type="slidenum">
              <a:rPr lang="en-US" smtClean="0"/>
              <a:pPr>
                <a:defRPr/>
              </a:pPr>
              <a:t>11</a:t>
            </a:fld>
            <a:endParaRPr lang="en-US"/>
          </a:p>
        </p:txBody>
      </p:sp>
    </p:spTree>
    <p:extLst>
      <p:ext uri="{BB962C8B-B14F-4D97-AF65-F5344CB8AC3E}">
        <p14:creationId xmlns:p14="http://schemas.microsoft.com/office/powerpoint/2010/main" val="3131739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Source vertex</a:t>
            </a:r>
            <a:r>
              <a:rPr lang="en-US" baseline="0" dirty="0"/>
              <a:t> is root of tree</a:t>
            </a:r>
          </a:p>
          <a:p>
            <a:r>
              <a:rPr lang="en-US" baseline="0" dirty="0"/>
              <a:t>Each node points to its predecessor.</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14</a:t>
            </a:fld>
            <a:endParaRPr lang="en-US"/>
          </a:p>
        </p:txBody>
      </p:sp>
    </p:spTree>
    <p:extLst>
      <p:ext uri="{BB962C8B-B14F-4D97-AF65-F5344CB8AC3E}">
        <p14:creationId xmlns:p14="http://schemas.microsoft.com/office/powerpoint/2010/main" val="225973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 actually prioritizes the nodes which</a:t>
            </a:r>
            <a:r>
              <a:rPr lang="en-US" baseline="0" dirty="0"/>
              <a:t> are fewer hops away.</a:t>
            </a:r>
          </a:p>
          <a:p>
            <a:r>
              <a:rPr lang="en-US" baseline="0" dirty="0"/>
              <a:t>We should consider the forward edges of those nodes which are at shortest distance from the start vertex</a:t>
            </a:r>
          </a:p>
          <a:p>
            <a:r>
              <a:rPr lang="en-US" baseline="0" dirty="0"/>
              <a:t>In BFS, we added all the nodes, which were one hop away, to a queue and then visited them one by one.</a:t>
            </a:r>
          </a:p>
          <a:p>
            <a:r>
              <a:rPr lang="en-US" baseline="0" dirty="0"/>
              <a:t>But now, in case of weighted graph, we need to prioritize the vertices. (by their distance from the source vertex)</a:t>
            </a:r>
          </a:p>
          <a:p>
            <a:r>
              <a:rPr lang="en-US" baseline="0" dirty="0"/>
              <a:t>For that, we can use priority queue instead of </a:t>
            </a:r>
            <a:r>
              <a:rPr lang="en-US" baseline="0" dirty="0" err="1"/>
              <a:t>fifo</a:t>
            </a:r>
            <a:r>
              <a:rPr lang="en-US" baseline="0" dirty="0"/>
              <a:t> queue, and we’ll give priority to the node which is closest to the start node</a:t>
            </a:r>
            <a:endParaRPr lang="en-US" dirty="0"/>
          </a:p>
        </p:txBody>
      </p:sp>
      <p:sp>
        <p:nvSpPr>
          <p:cNvPr id="4" name="Slide Number Placeholder 3"/>
          <p:cNvSpPr>
            <a:spLocks noGrp="1"/>
          </p:cNvSpPr>
          <p:nvPr>
            <p:ph type="sldNum" sz="quarter" idx="10"/>
          </p:nvPr>
        </p:nvSpPr>
        <p:spPr/>
        <p:txBody>
          <a:bodyPr/>
          <a:lstStyle/>
          <a:p>
            <a:fld id="{87AF54F2-D065-4DC2-818D-CCDDA6C8F5DF}" type="slidenum">
              <a:rPr lang="en-US" smtClean="0"/>
              <a:t>16</a:t>
            </a:fld>
            <a:endParaRPr lang="en-US"/>
          </a:p>
        </p:txBody>
      </p:sp>
    </p:spTree>
    <p:extLst>
      <p:ext uri="{BB962C8B-B14F-4D97-AF65-F5344CB8AC3E}">
        <p14:creationId xmlns:p14="http://schemas.microsoft.com/office/powerpoint/2010/main" val="14916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F511AF-6073-43A0-85C2-7BDB5105649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405603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511AF-6073-43A0-85C2-7BDB5105649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1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511AF-6073-43A0-85C2-7BDB5105649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182586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C157E9A-44B4-4987-92FF-D7A8ED801562}" type="slidenum">
              <a:rPr lang="en-US"/>
              <a:pPr>
                <a:defRPr/>
              </a:pPr>
              <a:t>‹#›</a:t>
            </a:fld>
            <a:endParaRPr lang="en-US"/>
          </a:p>
        </p:txBody>
      </p:sp>
    </p:spTree>
    <p:extLst>
      <p:ext uri="{BB962C8B-B14F-4D97-AF65-F5344CB8AC3E}">
        <p14:creationId xmlns:p14="http://schemas.microsoft.com/office/powerpoint/2010/main" val="322160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511AF-6073-43A0-85C2-7BDB5105649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300225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F511AF-6073-43A0-85C2-7BDB51056492}"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197705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511AF-6073-43A0-85C2-7BDB51056492}"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18710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F511AF-6073-43A0-85C2-7BDB51056492}"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48513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F511AF-6073-43A0-85C2-7BDB51056492}"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45618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511AF-6073-43A0-85C2-7BDB51056492}"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275367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F511AF-6073-43A0-85C2-7BDB51056492}"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121813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F511AF-6073-43A0-85C2-7BDB51056492}"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04611-BBB2-4EA0-8BEB-C93C0CABE5EC}" type="slidenum">
              <a:rPr lang="en-US" smtClean="0"/>
              <a:t>‹#›</a:t>
            </a:fld>
            <a:endParaRPr lang="en-US"/>
          </a:p>
        </p:txBody>
      </p:sp>
    </p:spTree>
    <p:extLst>
      <p:ext uri="{BB962C8B-B14F-4D97-AF65-F5344CB8AC3E}">
        <p14:creationId xmlns:p14="http://schemas.microsoft.com/office/powerpoint/2010/main" val="52914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511AF-6073-43A0-85C2-7BDB51056492}"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4611-BBB2-4EA0-8BEB-C93C0CABE5EC}" type="slidenum">
              <a:rPr lang="en-US" smtClean="0"/>
              <a:t>‹#›</a:t>
            </a:fld>
            <a:endParaRPr lang="en-US"/>
          </a:p>
        </p:txBody>
      </p:sp>
    </p:spTree>
    <p:extLst>
      <p:ext uri="{BB962C8B-B14F-4D97-AF65-F5344CB8AC3E}">
        <p14:creationId xmlns:p14="http://schemas.microsoft.com/office/powerpoint/2010/main" val="774389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Shortest Path Problem</a:t>
            </a:r>
          </a:p>
        </p:txBody>
      </p:sp>
      <p:sp>
        <p:nvSpPr>
          <p:cNvPr id="3" name="Subtitle 2"/>
          <p:cNvSpPr>
            <a:spLocks noGrp="1"/>
          </p:cNvSpPr>
          <p:nvPr>
            <p:ph type="subTitle" idx="1"/>
          </p:nvPr>
        </p:nvSpPr>
        <p:spPr/>
        <p:txBody>
          <a:bodyPr>
            <a:normAutofit/>
          </a:bodyPr>
          <a:lstStyle/>
          <a:p>
            <a:r>
              <a:rPr lang="en-US" sz="3200" dirty="0" err="1"/>
              <a:t>Dikjstra’s</a:t>
            </a:r>
            <a:r>
              <a:rPr lang="en-US" sz="3200" dirty="0"/>
              <a:t> Algorithm</a:t>
            </a:r>
          </a:p>
        </p:txBody>
      </p:sp>
    </p:spTree>
    <p:extLst>
      <p:ext uri="{BB962C8B-B14F-4D97-AF65-F5344CB8AC3E}">
        <p14:creationId xmlns:p14="http://schemas.microsoft.com/office/powerpoint/2010/main" val="83325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1"/>
          </p:nvPr>
        </p:nvSpPr>
        <p:spPr>
          <a:noFill/>
        </p:spPr>
        <p:txBody>
          <a:bodyPr/>
          <a:lstStyle/>
          <a:p>
            <a:fld id="{883B11D8-1119-42F9-ACC4-8875B5A553CE}" type="slidenum">
              <a:rPr lang="en-US" smtClean="0"/>
              <a:pPr/>
              <a:t>10</a:t>
            </a:fld>
            <a:endParaRPr lang="en-US"/>
          </a:p>
        </p:txBody>
      </p:sp>
      <p:sp>
        <p:nvSpPr>
          <p:cNvPr id="10243" name="Rectangle 2"/>
          <p:cNvSpPr>
            <a:spLocks noGrp="1" noChangeArrowheads="1"/>
          </p:cNvSpPr>
          <p:nvPr>
            <p:ph type="title"/>
          </p:nvPr>
        </p:nvSpPr>
        <p:spPr/>
        <p:txBody>
          <a:bodyPr/>
          <a:lstStyle/>
          <a:p>
            <a:pPr eaLnBrk="1" hangingPunct="1"/>
            <a:r>
              <a:rPr lang="en-US"/>
              <a:t>Shortest-Path Representation</a:t>
            </a:r>
          </a:p>
        </p:txBody>
      </p:sp>
      <p:sp>
        <p:nvSpPr>
          <p:cNvPr id="784387" name="Rectangle 3"/>
          <p:cNvSpPr>
            <a:spLocks noGrp="1" noChangeArrowheads="1"/>
          </p:cNvSpPr>
          <p:nvPr>
            <p:ph type="body" idx="1"/>
          </p:nvPr>
        </p:nvSpPr>
        <p:spPr>
          <a:xfrm>
            <a:off x="1763714" y="1214439"/>
            <a:ext cx="6829425" cy="5076825"/>
          </a:xfrm>
        </p:spPr>
        <p:txBody>
          <a:bodyPr>
            <a:normAutofit fontScale="92500" lnSpcReduction="10000"/>
          </a:bodyPr>
          <a:lstStyle/>
          <a:p>
            <a:pPr eaLnBrk="1" hangingPunct="1">
              <a:lnSpc>
                <a:spcPct val="110000"/>
              </a:lnSpc>
              <a:buFontTx/>
              <a:buNone/>
            </a:pPr>
            <a:r>
              <a:rPr lang="en-US" dirty="0"/>
              <a:t>For each vertex v </a:t>
            </a:r>
            <a:r>
              <a:rPr lang="en-US" dirty="0">
                <a:sym typeface="Symbol" pitchFamily="18" charset="2"/>
              </a:rPr>
              <a:t></a:t>
            </a:r>
            <a:r>
              <a:rPr lang="en-US" dirty="0"/>
              <a:t> V:</a:t>
            </a:r>
          </a:p>
          <a:p>
            <a:pPr eaLnBrk="1" hangingPunct="1">
              <a:lnSpc>
                <a:spcPct val="110000"/>
              </a:lnSpc>
            </a:pPr>
            <a:r>
              <a:rPr lang="en-US" dirty="0"/>
              <a:t>d[v] = δ(s, v): a </a:t>
            </a:r>
            <a:r>
              <a:rPr lang="en-US" b="1" dirty="0"/>
              <a:t>shortest-path estimate</a:t>
            </a:r>
            <a:endParaRPr lang="en-US" dirty="0"/>
          </a:p>
          <a:p>
            <a:pPr lvl="1" eaLnBrk="1" hangingPunct="1">
              <a:lnSpc>
                <a:spcPct val="110000"/>
              </a:lnSpc>
            </a:pPr>
            <a:r>
              <a:rPr lang="en-US" dirty="0"/>
              <a:t>Initially, d[v]=∞</a:t>
            </a:r>
          </a:p>
          <a:p>
            <a:pPr lvl="1" eaLnBrk="1" hangingPunct="1">
              <a:lnSpc>
                <a:spcPct val="110000"/>
              </a:lnSpc>
            </a:pPr>
            <a:r>
              <a:rPr lang="en-US" dirty="0"/>
              <a:t>Reduces (reaches close to δ(s, v)) as algorithms progress</a:t>
            </a:r>
          </a:p>
          <a:p>
            <a:pPr eaLnBrk="1" hangingPunct="1">
              <a:lnSpc>
                <a:spcPct val="110000"/>
              </a:lnSpc>
            </a:pPr>
            <a:r>
              <a:rPr lang="en-US" dirty="0">
                <a:sym typeface="Symbol" pitchFamily="18" charset="2"/>
              </a:rPr>
              <a:t></a:t>
            </a:r>
            <a:r>
              <a:rPr lang="en-US" dirty="0"/>
              <a:t>[v] = </a:t>
            </a:r>
            <a:r>
              <a:rPr lang="en-US" b="1" dirty="0"/>
              <a:t>predecessor</a:t>
            </a:r>
            <a:r>
              <a:rPr lang="en-US" dirty="0"/>
              <a:t> of </a:t>
            </a:r>
            <a:r>
              <a:rPr lang="en-US" dirty="0">
                <a:latin typeface="Comic Sans MS" pitchFamily="66" charset="0"/>
              </a:rPr>
              <a:t>v</a:t>
            </a:r>
            <a:r>
              <a:rPr lang="en-US" dirty="0"/>
              <a:t> on a shortest path from </a:t>
            </a:r>
            <a:r>
              <a:rPr lang="en-US" dirty="0">
                <a:latin typeface="Comic Sans MS" pitchFamily="66" charset="0"/>
              </a:rPr>
              <a:t>s</a:t>
            </a:r>
          </a:p>
          <a:p>
            <a:pPr lvl="1" eaLnBrk="1" hangingPunct="1">
              <a:lnSpc>
                <a:spcPct val="110000"/>
              </a:lnSpc>
            </a:pPr>
            <a:r>
              <a:rPr lang="en-US" dirty="0"/>
              <a:t>If no predecessor, </a:t>
            </a:r>
            <a:r>
              <a:rPr lang="en-US" dirty="0">
                <a:sym typeface="Symbol" pitchFamily="18" charset="2"/>
              </a:rPr>
              <a:t></a:t>
            </a:r>
            <a:r>
              <a:rPr lang="en-US" dirty="0"/>
              <a:t>[v] = NIL</a:t>
            </a:r>
          </a:p>
          <a:p>
            <a:pPr lvl="1" eaLnBrk="1" hangingPunct="1">
              <a:lnSpc>
                <a:spcPct val="110000"/>
              </a:lnSpc>
            </a:pPr>
            <a:r>
              <a:rPr lang="en-US" dirty="0">
                <a:sym typeface="Symbol" pitchFamily="18" charset="2"/>
              </a:rPr>
              <a:t></a:t>
            </a:r>
            <a:r>
              <a:rPr lang="en-US" dirty="0"/>
              <a:t> induces a tree—</a:t>
            </a:r>
            <a:r>
              <a:rPr lang="en-US" b="1" dirty="0"/>
              <a:t>shortest-path tree</a:t>
            </a:r>
          </a:p>
          <a:p>
            <a:pPr eaLnBrk="1" hangingPunct="1">
              <a:lnSpc>
                <a:spcPct val="110000"/>
              </a:lnSpc>
            </a:pPr>
            <a:r>
              <a:rPr lang="en-US" dirty="0"/>
              <a:t>Shortest paths &amp; shortest path trees are not unique</a:t>
            </a:r>
          </a:p>
        </p:txBody>
      </p:sp>
      <p:grpSp>
        <p:nvGrpSpPr>
          <p:cNvPr id="10245" name="Group 4"/>
          <p:cNvGrpSpPr>
            <a:grpSpLocks/>
          </p:cNvGrpSpPr>
          <p:nvPr/>
        </p:nvGrpSpPr>
        <p:grpSpPr bwMode="auto">
          <a:xfrm>
            <a:off x="7677150" y="1676401"/>
            <a:ext cx="2998788" cy="2532063"/>
            <a:chOff x="3126" y="2141"/>
            <a:chExt cx="1889" cy="1595"/>
          </a:xfrm>
        </p:grpSpPr>
        <p:sp>
          <p:nvSpPr>
            <p:cNvPr id="10246" name="Line 5"/>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10247" name="Line 6"/>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10248" name="Line 7"/>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10249" name="Line 8"/>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10250" name="Group 9"/>
            <p:cNvGrpSpPr>
              <a:grpSpLocks/>
            </p:cNvGrpSpPr>
            <p:nvPr/>
          </p:nvGrpSpPr>
          <p:grpSpPr bwMode="auto">
            <a:xfrm>
              <a:off x="3126" y="2141"/>
              <a:ext cx="1889" cy="1595"/>
              <a:chOff x="3126" y="2141"/>
              <a:chExt cx="1889" cy="1595"/>
            </a:xfrm>
          </p:grpSpPr>
          <p:sp>
            <p:nvSpPr>
              <p:cNvPr id="10251" name="Oval 10"/>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0252" name="Oval 11"/>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0253" name="Oval 12"/>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254" name="Oval 13"/>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55" name="Oval 14"/>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0256" name="Line 15"/>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10257" name="Line 16"/>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10258" name="Line 17"/>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10259" name="Text Box 18"/>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10260" name="Text Box 19"/>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10261" name="Text Box 20"/>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10262" name="Text Box 21"/>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10263" name="Text Box 22"/>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10264" name="Text Box 23"/>
              <p:cNvSpPr txBox="1">
                <a:spLocks noChangeArrowheads="1"/>
              </p:cNvSpPr>
              <p:nvPr/>
            </p:nvSpPr>
            <p:spPr bwMode="auto">
              <a:xfrm>
                <a:off x="3126" y="2824"/>
                <a:ext cx="173" cy="233"/>
              </a:xfrm>
              <a:prstGeom prst="rect">
                <a:avLst/>
              </a:prstGeom>
              <a:noFill/>
              <a:ln w="9525">
                <a:noFill/>
                <a:miter lim="800000"/>
                <a:headEnd/>
                <a:tailEnd/>
              </a:ln>
            </p:spPr>
            <p:txBody>
              <a:bodyPr wrap="none">
                <a:spAutoFit/>
              </a:bodyPr>
              <a:lstStyle/>
              <a:p>
                <a:r>
                  <a:rPr lang="en-US"/>
                  <a:t>s</a:t>
                </a:r>
              </a:p>
            </p:txBody>
          </p:sp>
          <p:sp>
            <p:nvSpPr>
              <p:cNvPr id="10265" name="Text Box 24"/>
              <p:cNvSpPr txBox="1">
                <a:spLocks noChangeArrowheads="1"/>
              </p:cNvSpPr>
              <p:nvPr/>
            </p:nvSpPr>
            <p:spPr bwMode="auto">
              <a:xfrm>
                <a:off x="3787" y="2141"/>
                <a:ext cx="165" cy="233"/>
              </a:xfrm>
              <a:prstGeom prst="rect">
                <a:avLst/>
              </a:prstGeom>
              <a:noFill/>
              <a:ln w="9525">
                <a:noFill/>
                <a:miter lim="800000"/>
                <a:headEnd/>
                <a:tailEnd/>
              </a:ln>
            </p:spPr>
            <p:txBody>
              <a:bodyPr wrap="none">
                <a:spAutoFit/>
              </a:bodyPr>
              <a:lstStyle/>
              <a:p>
                <a:r>
                  <a:rPr lang="en-US"/>
                  <a:t>t</a:t>
                </a:r>
              </a:p>
            </p:txBody>
          </p:sp>
          <p:sp>
            <p:nvSpPr>
              <p:cNvPr id="10266" name="Text Box 25"/>
              <p:cNvSpPr txBox="1">
                <a:spLocks noChangeArrowheads="1"/>
              </p:cNvSpPr>
              <p:nvPr/>
            </p:nvSpPr>
            <p:spPr bwMode="auto">
              <a:xfrm>
                <a:off x="4609" y="2141"/>
                <a:ext cx="179" cy="233"/>
              </a:xfrm>
              <a:prstGeom prst="rect">
                <a:avLst/>
              </a:prstGeom>
              <a:noFill/>
              <a:ln w="9525">
                <a:noFill/>
                <a:miter lim="800000"/>
                <a:headEnd/>
                <a:tailEnd/>
              </a:ln>
            </p:spPr>
            <p:txBody>
              <a:bodyPr wrap="none">
                <a:spAutoFit/>
              </a:bodyPr>
              <a:lstStyle/>
              <a:p>
                <a:r>
                  <a:rPr lang="en-US"/>
                  <a:t>x</a:t>
                </a:r>
              </a:p>
            </p:txBody>
          </p:sp>
          <p:sp>
            <p:nvSpPr>
              <p:cNvPr id="10267" name="Text Box 26"/>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10268" name="Text Box 27"/>
              <p:cNvSpPr txBox="1">
                <a:spLocks noChangeArrowheads="1"/>
              </p:cNvSpPr>
              <p:nvPr/>
            </p:nvSpPr>
            <p:spPr bwMode="auto">
              <a:xfrm>
                <a:off x="4625" y="3503"/>
                <a:ext cx="174" cy="233"/>
              </a:xfrm>
              <a:prstGeom prst="rect">
                <a:avLst/>
              </a:prstGeom>
              <a:noFill/>
              <a:ln w="9525">
                <a:noFill/>
                <a:miter lim="800000"/>
                <a:headEnd/>
                <a:tailEnd/>
              </a:ln>
            </p:spPr>
            <p:txBody>
              <a:bodyPr wrap="none">
                <a:spAutoFit/>
              </a:bodyPr>
              <a:lstStyle/>
              <a:p>
                <a:r>
                  <a:rPr lang="en-US"/>
                  <a:t>z</a:t>
                </a:r>
              </a:p>
            </p:txBody>
          </p:sp>
          <p:sp>
            <p:nvSpPr>
              <p:cNvPr id="10269" name="Line 28"/>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10270" name="Line 29"/>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10271" name="Freeform 30"/>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2" name="Freeform 31"/>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3" name="Freeform 32"/>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4" name="Freeform 33"/>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275" name="Line 34"/>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10276" name="Text Box 35"/>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10277" name="Text Box 36"/>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10278" name="Text Box 37"/>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10279" name="Text Box 38"/>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10280" name="Text Box 39"/>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extLst>
      <p:ext uri="{BB962C8B-B14F-4D97-AF65-F5344CB8AC3E}">
        <p14:creationId xmlns:p14="http://schemas.microsoft.com/office/powerpoint/2010/main" val="19587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4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1"/>
          </p:nvPr>
        </p:nvSpPr>
        <p:spPr>
          <a:noFill/>
        </p:spPr>
        <p:txBody>
          <a:bodyPr/>
          <a:lstStyle/>
          <a:p>
            <a:fld id="{F139C498-5F88-413C-ABF3-D700C9FEE5E5}" type="slidenum">
              <a:rPr lang="en-US" smtClean="0"/>
              <a:pPr/>
              <a:t>11</a:t>
            </a:fld>
            <a:endParaRPr lang="en-US"/>
          </a:p>
        </p:txBody>
      </p:sp>
      <p:sp>
        <p:nvSpPr>
          <p:cNvPr id="11267" name="Rectangle 2"/>
          <p:cNvSpPr>
            <a:spLocks noGrp="1" noChangeArrowheads="1"/>
          </p:cNvSpPr>
          <p:nvPr>
            <p:ph type="title"/>
          </p:nvPr>
        </p:nvSpPr>
        <p:spPr/>
        <p:txBody>
          <a:bodyPr/>
          <a:lstStyle/>
          <a:p>
            <a:pPr eaLnBrk="1" hangingPunct="1"/>
            <a:r>
              <a:rPr lang="en-US"/>
              <a:t>Initialization</a:t>
            </a:r>
          </a:p>
        </p:txBody>
      </p:sp>
      <p:sp>
        <p:nvSpPr>
          <p:cNvPr id="11268" name="Rectangle 3"/>
          <p:cNvSpPr>
            <a:spLocks noGrp="1" noChangeArrowheads="1"/>
          </p:cNvSpPr>
          <p:nvPr>
            <p:ph type="body" idx="1"/>
          </p:nvPr>
        </p:nvSpPr>
        <p:spPr/>
        <p:txBody>
          <a:bodyPr>
            <a:normAutofit fontScale="77500" lnSpcReduction="20000"/>
          </a:bodyPr>
          <a:lstStyle/>
          <a:p>
            <a:pPr marL="533400" indent="-533400">
              <a:lnSpc>
                <a:spcPct val="120000"/>
              </a:lnSpc>
              <a:buNone/>
            </a:pPr>
            <a:r>
              <a:rPr lang="en-US" dirty="0">
                <a:solidFill>
                  <a:srgbClr val="DD0111"/>
                </a:solidFill>
                <a:latin typeface="Monotype Corsiva" pitchFamily="66" charset="0"/>
              </a:rPr>
              <a:t>Alg.: </a:t>
            </a:r>
            <a:r>
              <a:rPr lang="en-US" dirty="0"/>
              <a:t>INIT (G, s)</a:t>
            </a:r>
          </a:p>
          <a:p>
            <a:pPr marL="533400" indent="-533400">
              <a:lnSpc>
                <a:spcPct val="120000"/>
              </a:lnSpc>
              <a:buFontTx/>
              <a:buAutoNum type="arabicPeriod"/>
            </a:pPr>
            <a:r>
              <a:rPr lang="en-US" b="1" dirty="0"/>
              <a:t> for </a:t>
            </a:r>
            <a:r>
              <a:rPr lang="en-US" dirty="0"/>
              <a:t>each v </a:t>
            </a:r>
            <a:r>
              <a:rPr lang="en-US" dirty="0">
                <a:sym typeface="Symbol" pitchFamily="18" charset="2"/>
              </a:rPr>
              <a:t></a:t>
            </a:r>
            <a:r>
              <a:rPr lang="en-US" dirty="0"/>
              <a:t> V</a:t>
            </a:r>
          </a:p>
          <a:p>
            <a:pPr marL="533400" indent="-533400">
              <a:lnSpc>
                <a:spcPct val="120000"/>
              </a:lnSpc>
              <a:buFontTx/>
              <a:buAutoNum type="arabicPeriod"/>
            </a:pPr>
            <a:r>
              <a:rPr lang="en-US" b="1" dirty="0"/>
              <a:t>       do </a:t>
            </a:r>
            <a:r>
              <a:rPr lang="en-US" dirty="0"/>
              <a:t>d[v] ← </a:t>
            </a:r>
            <a:r>
              <a:rPr lang="en-US" dirty="0">
                <a:sym typeface="Symbol" pitchFamily="18" charset="2"/>
              </a:rPr>
              <a:t></a:t>
            </a:r>
          </a:p>
          <a:p>
            <a:pPr marL="533400" indent="-533400">
              <a:lnSpc>
                <a:spcPct val="120000"/>
              </a:lnSpc>
              <a:buFontTx/>
              <a:buAutoNum type="arabicPeriod"/>
            </a:pPr>
            <a:r>
              <a:rPr lang="en-US" dirty="0">
                <a:sym typeface="Symbol" pitchFamily="18" charset="2"/>
              </a:rPr>
              <a:t>             </a:t>
            </a:r>
            <a:r>
              <a:rPr lang="en-US" dirty="0"/>
              <a:t>[v] ← NIL</a:t>
            </a:r>
          </a:p>
          <a:p>
            <a:pPr marL="533400" indent="-533400">
              <a:lnSpc>
                <a:spcPct val="120000"/>
              </a:lnSpc>
              <a:buFontTx/>
              <a:buAutoNum type="arabicPeriod"/>
            </a:pPr>
            <a:r>
              <a:rPr lang="en-US" dirty="0"/>
              <a:t>d[s] ← 0</a:t>
            </a:r>
          </a:p>
          <a:p>
            <a:pPr marL="533400" indent="-533400">
              <a:lnSpc>
                <a:spcPct val="120000"/>
              </a:lnSpc>
              <a:buNone/>
            </a:pPr>
            <a:endParaRPr lang="en-US" dirty="0"/>
          </a:p>
          <a:p>
            <a:pPr marL="533400" indent="-533400">
              <a:lnSpc>
                <a:spcPct val="120000"/>
              </a:lnSpc>
            </a:pPr>
            <a:r>
              <a:rPr lang="en-US" dirty="0"/>
              <a:t>All the shortest-paths algorithms start with INIT </a:t>
            </a:r>
          </a:p>
          <a:p>
            <a:pPr marL="533400" indent="-533400">
              <a:lnSpc>
                <a:spcPct val="120000"/>
              </a:lnSpc>
            </a:pPr>
            <a:r>
              <a:rPr lang="en-US" dirty="0"/>
              <a:t>Maintain d[v] for each v </a:t>
            </a:r>
            <a:r>
              <a:rPr lang="en-US" dirty="0">
                <a:sym typeface="Symbol" pitchFamily="18" charset="2"/>
              </a:rPr>
              <a:t></a:t>
            </a:r>
            <a:r>
              <a:rPr lang="en-US" dirty="0"/>
              <a:t> V</a:t>
            </a:r>
          </a:p>
          <a:p>
            <a:pPr marL="533400" indent="-533400">
              <a:lnSpc>
                <a:spcPct val="120000"/>
              </a:lnSpc>
            </a:pPr>
            <a:r>
              <a:rPr lang="en-US" dirty="0"/>
              <a:t>d[v] is called the shortest-path weight estimate and it is the upper bound on δ(s, v)</a:t>
            </a:r>
          </a:p>
          <a:p>
            <a:pPr marL="533400" indent="-533400">
              <a:lnSpc>
                <a:spcPct val="120000"/>
              </a:lnSpc>
            </a:pPr>
            <a:endParaRPr lang="en-US" dirty="0"/>
          </a:p>
        </p:txBody>
      </p:sp>
    </p:spTree>
    <p:extLst>
      <p:ext uri="{BB962C8B-B14F-4D97-AF65-F5344CB8AC3E}">
        <p14:creationId xmlns:p14="http://schemas.microsoft.com/office/powerpoint/2010/main" val="185650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1"/>
          </p:nvPr>
        </p:nvSpPr>
        <p:spPr>
          <a:noFill/>
        </p:spPr>
        <p:txBody>
          <a:bodyPr/>
          <a:lstStyle/>
          <a:p>
            <a:fld id="{872CDA2E-B0B8-430C-B607-6ABA7433A601}" type="slidenum">
              <a:rPr lang="en-US" smtClean="0"/>
              <a:pPr/>
              <a:t>12</a:t>
            </a:fld>
            <a:endParaRPr lang="en-US" dirty="0"/>
          </a:p>
        </p:txBody>
      </p:sp>
      <p:sp>
        <p:nvSpPr>
          <p:cNvPr id="12291" name="Rectangle 2"/>
          <p:cNvSpPr>
            <a:spLocks noGrp="1" noChangeArrowheads="1"/>
          </p:cNvSpPr>
          <p:nvPr>
            <p:ph type="title"/>
          </p:nvPr>
        </p:nvSpPr>
        <p:spPr/>
        <p:txBody>
          <a:bodyPr/>
          <a:lstStyle/>
          <a:p>
            <a:pPr eaLnBrk="1" hangingPunct="1"/>
            <a:r>
              <a:rPr lang="en-US"/>
              <a:t>Relaxation</a:t>
            </a:r>
          </a:p>
        </p:txBody>
      </p:sp>
      <p:sp>
        <p:nvSpPr>
          <p:cNvPr id="786435" name="Rectangle 3"/>
          <p:cNvSpPr>
            <a:spLocks noGrp="1" noChangeArrowheads="1"/>
          </p:cNvSpPr>
          <p:nvPr>
            <p:ph type="body" idx="1"/>
          </p:nvPr>
        </p:nvSpPr>
        <p:spPr>
          <a:xfrm>
            <a:off x="1636713" y="1062038"/>
            <a:ext cx="8229600" cy="2921000"/>
          </a:xfrm>
        </p:spPr>
        <p:txBody>
          <a:bodyPr>
            <a:normAutofit lnSpcReduction="10000"/>
          </a:bodyPr>
          <a:lstStyle/>
          <a:p>
            <a:pPr eaLnBrk="1" hangingPunct="1"/>
            <a:endParaRPr lang="en-US" b="1" dirty="0"/>
          </a:p>
          <a:p>
            <a:pPr eaLnBrk="1" hangingPunct="1"/>
            <a:r>
              <a:rPr lang="en-US" b="1" dirty="0"/>
              <a:t>Relaxing </a:t>
            </a:r>
            <a:r>
              <a:rPr lang="en-US" dirty="0"/>
              <a:t>an edge (u, v) = testing whether we can improve the shortest path to v found so far by going through u</a:t>
            </a:r>
          </a:p>
          <a:p>
            <a:pPr lvl="1" eaLnBrk="1" hangingPunct="1">
              <a:buFontTx/>
              <a:buNone/>
            </a:pPr>
            <a:r>
              <a:rPr lang="en-US" dirty="0"/>
              <a:t>	If </a:t>
            </a:r>
            <a:r>
              <a:rPr lang="en-US" dirty="0">
                <a:latin typeface="Comic Sans MS" pitchFamily="66" charset="0"/>
              </a:rPr>
              <a:t>d[v] &gt; d[u] + w(u, v) </a:t>
            </a:r>
          </a:p>
          <a:p>
            <a:pPr lvl="1" eaLnBrk="1" hangingPunct="1">
              <a:buFontTx/>
              <a:buNone/>
            </a:pPr>
            <a:r>
              <a:rPr lang="en-US" dirty="0"/>
              <a:t>		 we can improve the shortest path to v </a:t>
            </a:r>
          </a:p>
          <a:p>
            <a:pPr lvl="1" eaLnBrk="1" hangingPunct="1">
              <a:buFontTx/>
              <a:buNone/>
            </a:pPr>
            <a:r>
              <a:rPr lang="en-US" dirty="0"/>
              <a:t>		 </a:t>
            </a:r>
            <a:r>
              <a:rPr lang="en-US" dirty="0">
                <a:sym typeface="Symbol" pitchFamily="18" charset="2"/>
              </a:rPr>
              <a:t></a:t>
            </a:r>
            <a:r>
              <a:rPr lang="en-US" dirty="0"/>
              <a:t> update d[v] and </a:t>
            </a:r>
            <a:r>
              <a:rPr lang="en-US" dirty="0">
                <a:sym typeface="Symbol" pitchFamily="18" charset="2"/>
              </a:rPr>
              <a:t></a:t>
            </a:r>
            <a:r>
              <a:rPr lang="en-US" dirty="0"/>
              <a:t>[v]</a:t>
            </a:r>
          </a:p>
        </p:txBody>
      </p:sp>
      <p:grpSp>
        <p:nvGrpSpPr>
          <p:cNvPr id="2" name="Group 4"/>
          <p:cNvGrpSpPr>
            <a:grpSpLocks/>
          </p:cNvGrpSpPr>
          <p:nvPr/>
        </p:nvGrpSpPr>
        <p:grpSpPr bwMode="auto">
          <a:xfrm>
            <a:off x="2254251" y="4110038"/>
            <a:ext cx="1743075" cy="747712"/>
            <a:chOff x="717" y="2115"/>
            <a:chExt cx="1098" cy="471"/>
          </a:xfrm>
        </p:grpSpPr>
        <p:sp>
          <p:nvSpPr>
            <p:cNvPr id="12328"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dirty="0"/>
                <a:t>5</a:t>
              </a:r>
            </a:p>
          </p:txBody>
        </p:sp>
        <p:sp>
          <p:nvSpPr>
            <p:cNvPr id="12329"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dirty="0"/>
                <a:t>9</a:t>
              </a:r>
            </a:p>
          </p:txBody>
        </p:sp>
        <p:sp>
          <p:nvSpPr>
            <p:cNvPr id="12330"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31"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32"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33"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3" name="Group 11"/>
          <p:cNvGrpSpPr>
            <a:grpSpLocks/>
          </p:cNvGrpSpPr>
          <p:nvPr/>
        </p:nvGrpSpPr>
        <p:grpSpPr bwMode="auto">
          <a:xfrm>
            <a:off x="2254251" y="5626101"/>
            <a:ext cx="1743075" cy="747713"/>
            <a:chOff x="717" y="2115"/>
            <a:chExt cx="1098" cy="471"/>
          </a:xfrm>
        </p:grpSpPr>
        <p:sp>
          <p:nvSpPr>
            <p:cNvPr id="12322"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23"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b="1" dirty="0"/>
                <a:t>7</a:t>
              </a:r>
            </a:p>
          </p:txBody>
        </p:sp>
        <p:sp>
          <p:nvSpPr>
            <p:cNvPr id="12324"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25"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26"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27"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50" name="AutoShape 18"/>
          <p:cNvSpPr>
            <a:spLocks noChangeArrowheads="1"/>
          </p:cNvSpPr>
          <p:nvPr/>
        </p:nvSpPr>
        <p:spPr bwMode="auto">
          <a:xfrm rot="5400000">
            <a:off x="2621757" y="5168107"/>
            <a:ext cx="979488" cy="263525"/>
          </a:xfrm>
          <a:custGeom>
            <a:avLst/>
            <a:gdLst>
              <a:gd name="T0" fmla="*/ 2147483647 w 21600"/>
              <a:gd name="T1" fmla="*/ 0 h 21600"/>
              <a:gd name="T2" fmla="*/ 0 w 21600"/>
              <a:gd name="T3" fmla="*/ 239275050 h 21600"/>
              <a:gd name="T4" fmla="*/ 2147483647 w 21600"/>
              <a:gd name="T5" fmla="*/ 478548539 h 21600"/>
              <a:gd name="T6" fmla="*/ 2147483647 w 21600"/>
              <a:gd name="T7" fmla="*/ 2392750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51" name="Text Box 19"/>
          <p:cNvSpPr txBox="1">
            <a:spLocks noChangeArrowheads="1"/>
          </p:cNvSpPr>
          <p:nvPr/>
        </p:nvSpPr>
        <p:spPr bwMode="auto">
          <a:xfrm>
            <a:off x="3300413" y="5113338"/>
            <a:ext cx="1508490" cy="369332"/>
          </a:xfrm>
          <a:prstGeom prst="rect">
            <a:avLst/>
          </a:prstGeom>
          <a:noFill/>
          <a:ln w="9525">
            <a:noFill/>
            <a:miter lim="800000"/>
            <a:headEnd/>
            <a:tailEnd/>
          </a:ln>
        </p:spPr>
        <p:txBody>
          <a:bodyPr wrap="none">
            <a:spAutoFit/>
          </a:bodyPr>
          <a:lstStyle/>
          <a:p>
            <a:r>
              <a:rPr lang="en-US" dirty="0"/>
              <a:t>RELAX(u, v, w)</a:t>
            </a:r>
          </a:p>
        </p:txBody>
      </p:sp>
      <p:grpSp>
        <p:nvGrpSpPr>
          <p:cNvPr id="4" name="Group 20"/>
          <p:cNvGrpSpPr>
            <a:grpSpLocks/>
          </p:cNvGrpSpPr>
          <p:nvPr/>
        </p:nvGrpSpPr>
        <p:grpSpPr bwMode="auto">
          <a:xfrm>
            <a:off x="5357814" y="4119563"/>
            <a:ext cx="1743075" cy="747712"/>
            <a:chOff x="717" y="2115"/>
            <a:chExt cx="1098" cy="471"/>
          </a:xfrm>
        </p:grpSpPr>
        <p:sp>
          <p:nvSpPr>
            <p:cNvPr id="12316" name="Oval 21"/>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17" name="Oval 22"/>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dirty="0"/>
                <a:t>6</a:t>
              </a:r>
            </a:p>
          </p:txBody>
        </p:sp>
        <p:sp>
          <p:nvSpPr>
            <p:cNvPr id="12318"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19" name="Text Box 24"/>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20" name="Text Box 25"/>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21" name="Text Box 26"/>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5" name="Group 27"/>
          <p:cNvGrpSpPr>
            <a:grpSpLocks/>
          </p:cNvGrpSpPr>
          <p:nvPr/>
        </p:nvGrpSpPr>
        <p:grpSpPr bwMode="auto">
          <a:xfrm>
            <a:off x="5357814" y="5635626"/>
            <a:ext cx="1743075" cy="747713"/>
            <a:chOff x="717" y="2115"/>
            <a:chExt cx="1098" cy="471"/>
          </a:xfrm>
        </p:grpSpPr>
        <p:sp>
          <p:nvSpPr>
            <p:cNvPr id="12310" name="Oval 28"/>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2311" name="Oval 29"/>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2312"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2313" name="Text Box 31"/>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2314" name="Text Box 32"/>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2315" name="Text Box 33"/>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66" name="AutoShape 34"/>
          <p:cNvSpPr>
            <a:spLocks noChangeArrowheads="1"/>
          </p:cNvSpPr>
          <p:nvPr/>
        </p:nvSpPr>
        <p:spPr bwMode="auto">
          <a:xfrm rot="5400000">
            <a:off x="5725319" y="5177632"/>
            <a:ext cx="979488" cy="263525"/>
          </a:xfrm>
          <a:custGeom>
            <a:avLst/>
            <a:gdLst>
              <a:gd name="T0" fmla="*/ 2147483647 w 21600"/>
              <a:gd name="T1" fmla="*/ 0 h 21600"/>
              <a:gd name="T2" fmla="*/ 0 w 21600"/>
              <a:gd name="T3" fmla="*/ 239275050 h 21600"/>
              <a:gd name="T4" fmla="*/ 2147483647 w 21600"/>
              <a:gd name="T5" fmla="*/ 478548539 h 21600"/>
              <a:gd name="T6" fmla="*/ 2147483647 w 21600"/>
              <a:gd name="T7" fmla="*/ 2392750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67" name="Text Box 35"/>
          <p:cNvSpPr txBox="1">
            <a:spLocks noChangeArrowheads="1"/>
          </p:cNvSpPr>
          <p:nvPr/>
        </p:nvSpPr>
        <p:spPr bwMode="auto">
          <a:xfrm>
            <a:off x="6403975" y="5122863"/>
            <a:ext cx="1508490" cy="369332"/>
          </a:xfrm>
          <a:prstGeom prst="rect">
            <a:avLst/>
          </a:prstGeom>
          <a:noFill/>
          <a:ln w="9525">
            <a:noFill/>
            <a:miter lim="800000"/>
            <a:headEnd/>
            <a:tailEnd/>
          </a:ln>
        </p:spPr>
        <p:txBody>
          <a:bodyPr wrap="none">
            <a:spAutoFit/>
          </a:bodyPr>
          <a:lstStyle/>
          <a:p>
            <a:r>
              <a:rPr lang="en-US"/>
              <a:t>RELAX(u, v, w)</a:t>
            </a:r>
          </a:p>
        </p:txBody>
      </p:sp>
      <p:sp>
        <p:nvSpPr>
          <p:cNvPr id="786468" name="Rectangle 36"/>
          <p:cNvSpPr>
            <a:spLocks noChangeArrowheads="1"/>
          </p:cNvSpPr>
          <p:nvPr/>
        </p:nvSpPr>
        <p:spPr bwMode="auto">
          <a:xfrm>
            <a:off x="7150100" y="4241801"/>
            <a:ext cx="3390900" cy="830997"/>
          </a:xfrm>
          <a:prstGeom prst="rect">
            <a:avLst/>
          </a:prstGeom>
          <a:noFill/>
          <a:ln w="9525">
            <a:noFill/>
            <a:miter lim="800000"/>
            <a:headEnd/>
            <a:tailEnd/>
          </a:ln>
        </p:spPr>
        <p:txBody>
          <a:bodyPr>
            <a:spAutoFit/>
          </a:bodyPr>
          <a:lstStyle/>
          <a:p>
            <a:r>
              <a:rPr lang="en-US" sz="2400" dirty="0"/>
              <a:t>After relaxation:</a:t>
            </a:r>
          </a:p>
          <a:p>
            <a:pPr lvl="1"/>
            <a:r>
              <a:rPr lang="en-US" sz="2400" dirty="0">
                <a:latin typeface="Comic Sans MS" pitchFamily="66" charset="0"/>
              </a:rPr>
              <a:t>d[v] </a:t>
            </a:r>
            <a:r>
              <a:rPr lang="en-US" sz="2400" dirty="0">
                <a:latin typeface="Comic Sans MS" pitchFamily="66" charset="0"/>
                <a:sym typeface="Symbol" pitchFamily="18" charset="2"/>
              </a:rPr>
              <a:t></a:t>
            </a:r>
            <a:r>
              <a:rPr lang="en-US" sz="2400" dirty="0">
                <a:latin typeface="Comic Sans MS" pitchFamily="66" charset="0"/>
              </a:rPr>
              <a:t> d[u] + w(u, v)</a:t>
            </a:r>
          </a:p>
        </p:txBody>
      </p:sp>
      <p:grpSp>
        <p:nvGrpSpPr>
          <p:cNvPr id="6" name="Group 37"/>
          <p:cNvGrpSpPr>
            <a:grpSpLocks/>
          </p:cNvGrpSpPr>
          <p:nvPr/>
        </p:nvGrpSpPr>
        <p:grpSpPr bwMode="auto">
          <a:xfrm>
            <a:off x="1782764" y="3787776"/>
            <a:ext cx="1908175" cy="684213"/>
            <a:chOff x="163" y="2242"/>
            <a:chExt cx="1202" cy="431"/>
          </a:xfrm>
        </p:grpSpPr>
        <p:sp>
          <p:nvSpPr>
            <p:cNvPr id="12307" name="Oval 38"/>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2308" name="Freeform 39"/>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2309" name="Freeform 40"/>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7" name="Group 41"/>
          <p:cNvGrpSpPr>
            <a:grpSpLocks/>
          </p:cNvGrpSpPr>
          <p:nvPr/>
        </p:nvGrpSpPr>
        <p:grpSpPr bwMode="auto">
          <a:xfrm>
            <a:off x="4875214" y="3787776"/>
            <a:ext cx="1908175" cy="684213"/>
            <a:chOff x="163" y="2242"/>
            <a:chExt cx="1202" cy="431"/>
          </a:xfrm>
        </p:grpSpPr>
        <p:sp>
          <p:nvSpPr>
            <p:cNvPr id="12304" name="Oval 42"/>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2305" name="Freeform 43"/>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2306" name="Freeform 44"/>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5740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64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64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643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643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64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64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6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animBg="1"/>
      <p:bldP spid="786451" grpId="0"/>
      <p:bldP spid="786466" grpId="0" animBg="1"/>
      <p:bldP spid="786467" grpId="0"/>
      <p:bldP spid="7864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1"/>
          </p:nvPr>
        </p:nvSpPr>
        <p:spPr>
          <a:noFill/>
        </p:spPr>
        <p:txBody>
          <a:bodyPr/>
          <a:lstStyle/>
          <a:p>
            <a:fld id="{914ADE1C-38B9-44AB-9DFD-7E2D03768AF1}" type="slidenum">
              <a:rPr lang="en-US" smtClean="0"/>
              <a:pPr/>
              <a:t>13</a:t>
            </a:fld>
            <a:endParaRPr lang="en-US"/>
          </a:p>
        </p:txBody>
      </p:sp>
      <p:sp>
        <p:nvSpPr>
          <p:cNvPr id="13315" name="Rectangle 2"/>
          <p:cNvSpPr>
            <a:spLocks noGrp="1" noChangeArrowheads="1"/>
          </p:cNvSpPr>
          <p:nvPr>
            <p:ph type="title"/>
          </p:nvPr>
        </p:nvSpPr>
        <p:spPr/>
        <p:txBody>
          <a:bodyPr/>
          <a:lstStyle/>
          <a:p>
            <a:pPr eaLnBrk="1" hangingPunct="1"/>
            <a:r>
              <a:rPr lang="en-US" dirty="0"/>
              <a:t>RELAX(u, v)</a:t>
            </a:r>
          </a:p>
        </p:txBody>
      </p:sp>
      <p:sp>
        <p:nvSpPr>
          <p:cNvPr id="13316" name="Rectangle 3"/>
          <p:cNvSpPr>
            <a:spLocks noGrp="1" noChangeArrowheads="1"/>
          </p:cNvSpPr>
          <p:nvPr>
            <p:ph type="body" idx="1"/>
          </p:nvPr>
        </p:nvSpPr>
        <p:spPr/>
        <p:txBody>
          <a:bodyPr/>
          <a:lstStyle/>
          <a:p>
            <a:pPr marL="533400" indent="-533400">
              <a:buFontTx/>
              <a:buAutoNum type="arabicPeriod"/>
            </a:pPr>
            <a:r>
              <a:rPr lang="en-US" b="1" dirty="0"/>
              <a:t>if </a:t>
            </a:r>
            <a:r>
              <a:rPr lang="en-US" dirty="0">
                <a:latin typeface="Comic Sans MS" pitchFamily="66" charset="0"/>
              </a:rPr>
              <a:t>d[v] &gt; d[u] + w(u, v)</a:t>
            </a:r>
          </a:p>
          <a:p>
            <a:pPr marL="533400" indent="-533400">
              <a:buFontTx/>
              <a:buAutoNum type="arabicPeriod"/>
            </a:pPr>
            <a:r>
              <a:rPr lang="en-US" b="1" dirty="0"/>
              <a:t>   then </a:t>
            </a:r>
            <a:r>
              <a:rPr lang="en-US" dirty="0">
                <a:latin typeface="Comic Sans MS" pitchFamily="66" charset="0"/>
              </a:rPr>
              <a:t>d[v] ← d[u] + w(u, v)</a:t>
            </a:r>
          </a:p>
          <a:p>
            <a:pPr marL="533400" indent="-533400">
              <a:buFontTx/>
              <a:buAutoNum type="arabicPeriod"/>
            </a:pPr>
            <a:r>
              <a:rPr lang="en-US" dirty="0"/>
              <a:t>            </a:t>
            </a:r>
            <a:r>
              <a:rPr lang="en-US" dirty="0">
                <a:latin typeface="Comic Sans MS" pitchFamily="66" charset="0"/>
                <a:sym typeface="Symbol" pitchFamily="18" charset="2"/>
              </a:rPr>
              <a:t></a:t>
            </a:r>
            <a:r>
              <a:rPr lang="en-US" dirty="0">
                <a:latin typeface="Comic Sans MS" pitchFamily="66" charset="0"/>
              </a:rPr>
              <a:t>[v] ← u</a:t>
            </a:r>
          </a:p>
          <a:p>
            <a:pPr marL="533400" indent="-533400"/>
            <a:endParaRPr lang="en-US" dirty="0"/>
          </a:p>
          <a:p>
            <a:pPr marL="533400" indent="-533400"/>
            <a:r>
              <a:rPr lang="en-US" dirty="0"/>
              <a:t>All the single-source shortest-paths algorithms </a:t>
            </a:r>
          </a:p>
          <a:p>
            <a:pPr marL="914400" lvl="1" indent="-457200"/>
            <a:r>
              <a:rPr lang="en-US" dirty="0"/>
              <a:t>start by calling INIT</a:t>
            </a:r>
          </a:p>
          <a:p>
            <a:pPr marL="914400" lvl="1" indent="-457200"/>
            <a:r>
              <a:rPr lang="en-US" dirty="0"/>
              <a:t>then relax edges</a:t>
            </a:r>
          </a:p>
          <a:p>
            <a:pPr marL="533400" indent="-533400"/>
            <a:r>
              <a:rPr lang="en-US" dirty="0"/>
              <a:t>The algorithms differ in the order and how many times they relax each edge </a:t>
            </a:r>
            <a:r>
              <a:rPr lang="en-US" sz="1800" dirty="0"/>
              <a:t>(it affects the correctness and time complexity of the algorithm)</a:t>
            </a:r>
            <a:endParaRPr lang="en-US" dirty="0"/>
          </a:p>
        </p:txBody>
      </p:sp>
    </p:spTree>
    <p:extLst>
      <p:ext uri="{BB962C8B-B14F-4D97-AF65-F5344CB8AC3E}">
        <p14:creationId xmlns:p14="http://schemas.microsoft.com/office/powerpoint/2010/main" val="234869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986" y="690753"/>
            <a:ext cx="9478873" cy="689932"/>
          </a:xfrm>
          <a:prstGeom prst="rect">
            <a:avLst/>
          </a:prstGeom>
        </p:spPr>
        <p:txBody>
          <a:bodyPr vert="horz" wrap="square" lIns="0" tIns="12700" rIns="0" bIns="0" rtlCol="0" anchor="ctr">
            <a:spAutoFit/>
          </a:bodyPr>
          <a:lstStyle/>
          <a:p>
            <a:pPr marL="12700">
              <a:lnSpc>
                <a:spcPct val="100000"/>
              </a:lnSpc>
              <a:spcBef>
                <a:spcPts val="100"/>
              </a:spcBef>
            </a:pPr>
            <a:r>
              <a:rPr spc="-5" dirty="0"/>
              <a:t>Single </a:t>
            </a:r>
            <a:r>
              <a:rPr spc="-15" dirty="0"/>
              <a:t>Source </a:t>
            </a:r>
            <a:r>
              <a:rPr spc="-5" dirty="0"/>
              <a:t>Shortest </a:t>
            </a:r>
            <a:r>
              <a:rPr u="none" dirty="0"/>
              <a:t>Path</a:t>
            </a:r>
            <a:r>
              <a:rPr spc="20" dirty="0"/>
              <a:t> </a:t>
            </a:r>
            <a:r>
              <a:rPr spc="-10" dirty="0"/>
              <a:t>Problem</a:t>
            </a:r>
          </a:p>
        </p:txBody>
      </p:sp>
      <p:sp>
        <p:nvSpPr>
          <p:cNvPr id="3" name="object 3"/>
          <p:cNvSpPr txBox="1"/>
          <p:nvPr/>
        </p:nvSpPr>
        <p:spPr>
          <a:xfrm>
            <a:off x="2059941" y="1532798"/>
            <a:ext cx="7098665" cy="1977389"/>
          </a:xfrm>
          <a:prstGeom prst="rect">
            <a:avLst/>
          </a:prstGeom>
        </p:spPr>
        <p:txBody>
          <a:bodyPr vert="horz" wrap="square" lIns="0" tIns="57785" rIns="0" bIns="0" rtlCol="0">
            <a:spAutoFit/>
          </a:bodyPr>
          <a:lstStyle/>
          <a:p>
            <a:pPr marL="355600" indent="-342900">
              <a:spcBef>
                <a:spcPts val="455"/>
              </a:spcBef>
              <a:buChar char="•"/>
              <a:tabLst>
                <a:tab pos="354965" algn="l"/>
                <a:tab pos="355600" algn="l"/>
              </a:tabLst>
            </a:pPr>
            <a:r>
              <a:rPr sz="2800" dirty="0">
                <a:latin typeface="Times New Roman"/>
                <a:cs typeface="Times New Roman"/>
              </a:rPr>
              <a:t>Given </a:t>
            </a:r>
            <a:r>
              <a:rPr sz="2800" spc="-5" dirty="0">
                <a:latin typeface="Times New Roman"/>
                <a:cs typeface="Times New Roman"/>
              </a:rPr>
              <a:t>a </a:t>
            </a:r>
            <a:r>
              <a:rPr sz="2800" dirty="0">
                <a:latin typeface="Times New Roman"/>
                <a:cs typeface="Times New Roman"/>
              </a:rPr>
              <a:t>graph </a:t>
            </a:r>
            <a:r>
              <a:rPr sz="2800" spc="-5" dirty="0">
                <a:latin typeface="Times New Roman"/>
                <a:cs typeface="Times New Roman"/>
              </a:rPr>
              <a:t>and a start </a:t>
            </a:r>
            <a:r>
              <a:rPr sz="2800" dirty="0">
                <a:latin typeface="Times New Roman"/>
                <a:cs typeface="Times New Roman"/>
              </a:rPr>
              <a:t>vertex</a:t>
            </a:r>
            <a:r>
              <a:rPr sz="2800" spc="10" dirty="0">
                <a:latin typeface="Times New Roman"/>
                <a:cs typeface="Times New Roman"/>
              </a:rPr>
              <a:t> </a:t>
            </a:r>
            <a:r>
              <a:rPr sz="2800" spc="-5" dirty="0">
                <a:latin typeface="Times New Roman"/>
                <a:cs typeface="Times New Roman"/>
              </a:rPr>
              <a:t>s</a:t>
            </a:r>
            <a:endParaRPr sz="2800">
              <a:latin typeface="Times New Roman"/>
              <a:cs typeface="Times New Roman"/>
            </a:endParaRPr>
          </a:p>
          <a:p>
            <a:pPr marL="756285" lvl="1" indent="-287020">
              <a:spcBef>
                <a:spcPts val="305"/>
              </a:spcBef>
              <a:buChar char="–"/>
              <a:tabLst>
                <a:tab pos="756285" algn="l"/>
                <a:tab pos="756920" algn="l"/>
              </a:tabLst>
            </a:pPr>
            <a:r>
              <a:rPr sz="2400" spc="-5" dirty="0">
                <a:latin typeface="Times New Roman"/>
                <a:cs typeface="Times New Roman"/>
              </a:rPr>
              <a:t>Determine </a:t>
            </a:r>
            <a:r>
              <a:rPr sz="2400" dirty="0">
                <a:latin typeface="Times New Roman"/>
                <a:cs typeface="Times New Roman"/>
              </a:rPr>
              <a:t>distance of every vertex from</a:t>
            </a:r>
            <a:r>
              <a:rPr sz="2400" spc="-90" dirty="0">
                <a:latin typeface="Times New Roman"/>
                <a:cs typeface="Times New Roman"/>
              </a:rPr>
              <a:t> </a:t>
            </a:r>
            <a:r>
              <a:rPr sz="2400" spc="-5" dirty="0">
                <a:latin typeface="Times New Roman"/>
                <a:cs typeface="Times New Roman"/>
              </a:rPr>
              <a:t>s</a:t>
            </a:r>
            <a:endParaRPr sz="2400">
              <a:latin typeface="Times New Roman"/>
              <a:cs typeface="Times New Roman"/>
            </a:endParaRPr>
          </a:p>
          <a:p>
            <a:pPr marL="756285" lvl="1" indent="-287020">
              <a:spcBef>
                <a:spcPts val="290"/>
              </a:spcBef>
              <a:buChar char="–"/>
              <a:tabLst>
                <a:tab pos="756285" algn="l"/>
                <a:tab pos="756920" algn="l"/>
              </a:tabLst>
            </a:pPr>
            <a:r>
              <a:rPr sz="2400" dirty="0">
                <a:latin typeface="Times New Roman"/>
                <a:cs typeface="Times New Roman"/>
              </a:rPr>
              <a:t>Identify shortest paths to each</a:t>
            </a:r>
            <a:r>
              <a:rPr sz="2400" spc="-85" dirty="0">
                <a:latin typeface="Times New Roman"/>
                <a:cs typeface="Times New Roman"/>
              </a:rPr>
              <a:t> </a:t>
            </a:r>
            <a:r>
              <a:rPr sz="2400" dirty="0">
                <a:latin typeface="Times New Roman"/>
                <a:cs typeface="Times New Roman"/>
              </a:rPr>
              <a:t>vertex</a:t>
            </a:r>
            <a:endParaRPr sz="2400">
              <a:latin typeface="Times New Roman"/>
              <a:cs typeface="Times New Roman"/>
            </a:endParaRPr>
          </a:p>
          <a:p>
            <a:pPr marL="1155700" lvl="2" indent="-229235">
              <a:spcBef>
                <a:spcPts val="254"/>
              </a:spcBef>
              <a:buChar char="•"/>
              <a:tabLst>
                <a:tab pos="1155700" algn="l"/>
                <a:tab pos="1156335" algn="l"/>
              </a:tabLst>
            </a:pPr>
            <a:r>
              <a:rPr sz="2000" dirty="0">
                <a:latin typeface="Times New Roman"/>
                <a:cs typeface="Times New Roman"/>
              </a:rPr>
              <a:t>Express </a:t>
            </a:r>
            <a:r>
              <a:rPr sz="2000" spc="-5" dirty="0">
                <a:latin typeface="Times New Roman"/>
                <a:cs typeface="Times New Roman"/>
              </a:rPr>
              <a:t>concisely </a:t>
            </a:r>
            <a:r>
              <a:rPr sz="2000" dirty="0">
                <a:latin typeface="Times New Roman"/>
                <a:cs typeface="Times New Roman"/>
              </a:rPr>
              <a:t>as a “shortest paths</a:t>
            </a:r>
            <a:r>
              <a:rPr sz="2000" spc="-150" dirty="0">
                <a:latin typeface="Times New Roman"/>
                <a:cs typeface="Times New Roman"/>
              </a:rPr>
              <a:t> </a:t>
            </a:r>
            <a:r>
              <a:rPr sz="2000" dirty="0">
                <a:latin typeface="Times New Roman"/>
                <a:cs typeface="Times New Roman"/>
              </a:rPr>
              <a:t>tree”</a:t>
            </a:r>
            <a:endParaRPr sz="2000">
              <a:latin typeface="Times New Roman"/>
              <a:cs typeface="Times New Roman"/>
            </a:endParaRPr>
          </a:p>
          <a:p>
            <a:pPr marL="1155700" lvl="2" indent="-229235">
              <a:spcBef>
                <a:spcPts val="240"/>
              </a:spcBef>
              <a:buChar char="•"/>
              <a:tabLst>
                <a:tab pos="1155700" algn="l"/>
                <a:tab pos="1156335" algn="l"/>
              </a:tabLst>
            </a:pPr>
            <a:r>
              <a:rPr sz="2000" dirty="0">
                <a:latin typeface="Times New Roman"/>
                <a:cs typeface="Times New Roman"/>
              </a:rPr>
              <a:t>Each vertex has a pointer to a predecessor on shortest</a:t>
            </a:r>
            <a:r>
              <a:rPr sz="2000" spc="-215" dirty="0">
                <a:latin typeface="Times New Roman"/>
                <a:cs typeface="Times New Roman"/>
              </a:rPr>
              <a:t> </a:t>
            </a:r>
            <a:r>
              <a:rPr sz="2000" dirty="0">
                <a:latin typeface="Times New Roman"/>
                <a:cs typeface="Times New Roman"/>
              </a:rPr>
              <a:t>path</a:t>
            </a:r>
            <a:endParaRPr sz="2000">
              <a:latin typeface="Times New Roman"/>
              <a:cs typeface="Times New Roman"/>
            </a:endParaRPr>
          </a:p>
        </p:txBody>
      </p:sp>
      <p:grpSp>
        <p:nvGrpSpPr>
          <p:cNvPr id="4" name="object 4"/>
          <p:cNvGrpSpPr/>
          <p:nvPr/>
        </p:nvGrpSpPr>
        <p:grpSpPr>
          <a:xfrm>
            <a:off x="2881757" y="5396357"/>
            <a:ext cx="334010" cy="334010"/>
            <a:chOff x="1357757" y="5396357"/>
            <a:chExt cx="334010" cy="334010"/>
          </a:xfrm>
        </p:grpSpPr>
        <p:sp>
          <p:nvSpPr>
            <p:cNvPr id="5" name="object 5"/>
            <p:cNvSpPr/>
            <p:nvPr/>
          </p:nvSpPr>
          <p:spPr>
            <a:xfrm>
              <a:off x="1372362" y="5410962"/>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6" name="object 6"/>
            <p:cNvSpPr/>
            <p:nvPr/>
          </p:nvSpPr>
          <p:spPr>
            <a:xfrm>
              <a:off x="1372362" y="54109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8956">
              <a:solidFill>
                <a:srgbClr val="000000"/>
              </a:solidFill>
            </a:ln>
          </p:spPr>
          <p:txBody>
            <a:bodyPr wrap="square" lIns="0" tIns="0" rIns="0" bIns="0" rtlCol="0"/>
            <a:lstStyle/>
            <a:p>
              <a:endParaRPr/>
            </a:p>
          </p:txBody>
        </p:sp>
      </p:grpSp>
      <p:sp>
        <p:nvSpPr>
          <p:cNvPr id="7" name="object 7"/>
          <p:cNvSpPr txBox="1"/>
          <p:nvPr/>
        </p:nvSpPr>
        <p:spPr>
          <a:xfrm>
            <a:off x="2960369" y="536061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s</a:t>
            </a:r>
            <a:endParaRPr sz="2400">
              <a:latin typeface="Arial"/>
              <a:cs typeface="Arial"/>
            </a:endParaRPr>
          </a:p>
        </p:txBody>
      </p:sp>
      <p:grpSp>
        <p:nvGrpSpPr>
          <p:cNvPr id="8" name="object 8"/>
          <p:cNvGrpSpPr/>
          <p:nvPr/>
        </p:nvGrpSpPr>
        <p:grpSpPr>
          <a:xfrm>
            <a:off x="3948557" y="6158357"/>
            <a:ext cx="334010" cy="334010"/>
            <a:chOff x="2424557" y="6158357"/>
            <a:chExt cx="334010" cy="334010"/>
          </a:xfrm>
        </p:grpSpPr>
        <p:sp>
          <p:nvSpPr>
            <p:cNvPr id="9" name="object 9"/>
            <p:cNvSpPr/>
            <p:nvPr/>
          </p:nvSpPr>
          <p:spPr>
            <a:xfrm>
              <a:off x="2439162" y="6172962"/>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799"/>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00CC99"/>
            </a:solidFill>
          </p:spPr>
          <p:txBody>
            <a:bodyPr wrap="square" lIns="0" tIns="0" rIns="0" bIns="0" rtlCol="0"/>
            <a:lstStyle/>
            <a:p>
              <a:endParaRPr/>
            </a:p>
          </p:txBody>
        </p:sp>
        <p:sp>
          <p:nvSpPr>
            <p:cNvPr id="10" name="object 10"/>
            <p:cNvSpPr/>
            <p:nvPr/>
          </p:nvSpPr>
          <p:spPr>
            <a:xfrm>
              <a:off x="2439162" y="6172962"/>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799"/>
                  </a:lnTo>
                  <a:lnTo>
                    <a:pt x="104217" y="297030"/>
                  </a:lnTo>
                  <a:lnTo>
                    <a:pt x="62380" y="275394"/>
                  </a:lnTo>
                  <a:lnTo>
                    <a:pt x="29394" y="242403"/>
                  </a:lnTo>
                  <a:lnTo>
                    <a:pt x="7766" y="200568"/>
                  </a:lnTo>
                  <a:lnTo>
                    <a:pt x="0" y="152400"/>
                  </a:lnTo>
                  <a:close/>
                </a:path>
              </a:pathLst>
            </a:custGeom>
            <a:ln w="28955">
              <a:solidFill>
                <a:srgbClr val="000000"/>
              </a:solidFill>
            </a:ln>
          </p:spPr>
          <p:txBody>
            <a:bodyPr wrap="square" lIns="0" tIns="0" rIns="0" bIns="0" rtlCol="0"/>
            <a:lstStyle/>
            <a:p>
              <a:endParaRPr/>
            </a:p>
          </p:txBody>
        </p:sp>
      </p:grpSp>
      <p:sp>
        <p:nvSpPr>
          <p:cNvPr id="11" name="object 11"/>
          <p:cNvSpPr txBox="1"/>
          <p:nvPr/>
        </p:nvSpPr>
        <p:spPr>
          <a:xfrm>
            <a:off x="4027170" y="612261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v</a:t>
            </a:r>
            <a:endParaRPr sz="2400">
              <a:latin typeface="Arial"/>
              <a:cs typeface="Arial"/>
            </a:endParaRPr>
          </a:p>
        </p:txBody>
      </p:sp>
      <p:grpSp>
        <p:nvGrpSpPr>
          <p:cNvPr id="12" name="object 12"/>
          <p:cNvGrpSpPr/>
          <p:nvPr/>
        </p:nvGrpSpPr>
        <p:grpSpPr>
          <a:xfrm>
            <a:off x="5167757" y="5396357"/>
            <a:ext cx="334010" cy="334010"/>
            <a:chOff x="3643757" y="5396357"/>
            <a:chExt cx="334010" cy="334010"/>
          </a:xfrm>
        </p:grpSpPr>
        <p:sp>
          <p:nvSpPr>
            <p:cNvPr id="13" name="object 13"/>
            <p:cNvSpPr/>
            <p:nvPr/>
          </p:nvSpPr>
          <p:spPr>
            <a:xfrm>
              <a:off x="3658362" y="5410962"/>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4" name="object 14"/>
            <p:cNvSpPr/>
            <p:nvPr/>
          </p:nvSpPr>
          <p:spPr>
            <a:xfrm>
              <a:off x="3658362" y="54109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8956">
              <a:solidFill>
                <a:srgbClr val="000000"/>
              </a:solidFill>
            </a:ln>
          </p:spPr>
          <p:txBody>
            <a:bodyPr wrap="square" lIns="0" tIns="0" rIns="0" bIns="0" rtlCol="0"/>
            <a:lstStyle/>
            <a:p>
              <a:endParaRPr/>
            </a:p>
          </p:txBody>
        </p:sp>
      </p:grpSp>
      <p:sp>
        <p:nvSpPr>
          <p:cNvPr id="15" name="object 15"/>
          <p:cNvSpPr txBox="1"/>
          <p:nvPr/>
        </p:nvSpPr>
        <p:spPr>
          <a:xfrm>
            <a:off x="5246623" y="536061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x</a:t>
            </a:r>
            <a:endParaRPr sz="2400">
              <a:latin typeface="Arial"/>
              <a:cs typeface="Arial"/>
            </a:endParaRPr>
          </a:p>
        </p:txBody>
      </p:sp>
      <p:grpSp>
        <p:nvGrpSpPr>
          <p:cNvPr id="16" name="object 16"/>
          <p:cNvGrpSpPr/>
          <p:nvPr/>
        </p:nvGrpSpPr>
        <p:grpSpPr>
          <a:xfrm>
            <a:off x="3192146" y="4710684"/>
            <a:ext cx="1990725" cy="1550670"/>
            <a:chOff x="1668145" y="4710684"/>
            <a:chExt cx="1990725" cy="1550670"/>
          </a:xfrm>
        </p:grpSpPr>
        <p:sp>
          <p:nvSpPr>
            <p:cNvPr id="17" name="object 17"/>
            <p:cNvSpPr/>
            <p:nvPr/>
          </p:nvSpPr>
          <p:spPr>
            <a:xfrm>
              <a:off x="2439162" y="4725162"/>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8" name="object 18"/>
            <p:cNvSpPr/>
            <p:nvPr/>
          </p:nvSpPr>
          <p:spPr>
            <a:xfrm>
              <a:off x="2439162" y="47251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28956">
              <a:solidFill>
                <a:srgbClr val="000000"/>
              </a:solidFill>
            </a:ln>
          </p:spPr>
          <p:txBody>
            <a:bodyPr wrap="square" lIns="0" tIns="0" rIns="0" bIns="0" rtlCol="0"/>
            <a:lstStyle/>
            <a:p>
              <a:endParaRPr/>
            </a:p>
          </p:txBody>
        </p:sp>
        <p:sp>
          <p:nvSpPr>
            <p:cNvPr id="19" name="object 19"/>
            <p:cNvSpPr/>
            <p:nvPr/>
          </p:nvSpPr>
          <p:spPr>
            <a:xfrm>
              <a:off x="1668145" y="4941316"/>
              <a:ext cx="1990725" cy="1320165"/>
            </a:xfrm>
            <a:custGeom>
              <a:avLst/>
              <a:gdLst/>
              <a:ahLst/>
              <a:cxnLst/>
              <a:rect l="l" t="t" r="r" b="b"/>
              <a:pathLst>
                <a:path w="1990725" h="1320164">
                  <a:moveTo>
                    <a:pt x="771017" y="1307846"/>
                  </a:moveTo>
                  <a:lnTo>
                    <a:pt x="755383" y="1273924"/>
                  </a:lnTo>
                  <a:lnTo>
                    <a:pt x="730377" y="1219657"/>
                  </a:lnTo>
                  <a:lnTo>
                    <a:pt x="712228" y="1242301"/>
                  </a:lnTo>
                  <a:lnTo>
                    <a:pt x="18034" y="686943"/>
                  </a:lnTo>
                  <a:lnTo>
                    <a:pt x="0" y="709549"/>
                  </a:lnTo>
                  <a:lnTo>
                    <a:pt x="694156" y="1264869"/>
                  </a:lnTo>
                  <a:lnTo>
                    <a:pt x="676021" y="1287500"/>
                  </a:lnTo>
                  <a:lnTo>
                    <a:pt x="771017" y="1307846"/>
                  </a:lnTo>
                  <a:close/>
                </a:path>
                <a:path w="1990725" h="1320164">
                  <a:moveTo>
                    <a:pt x="771017" y="12446"/>
                  </a:moveTo>
                  <a:lnTo>
                    <a:pt x="675005" y="26670"/>
                  </a:lnTo>
                  <a:lnTo>
                    <a:pt x="691578" y="50355"/>
                  </a:lnTo>
                  <a:lnTo>
                    <a:pt x="762" y="534035"/>
                  </a:lnTo>
                  <a:lnTo>
                    <a:pt x="17272" y="557657"/>
                  </a:lnTo>
                  <a:lnTo>
                    <a:pt x="708164" y="74053"/>
                  </a:lnTo>
                  <a:lnTo>
                    <a:pt x="724789" y="97790"/>
                  </a:lnTo>
                  <a:lnTo>
                    <a:pt x="754976" y="42037"/>
                  </a:lnTo>
                  <a:lnTo>
                    <a:pt x="771017" y="12446"/>
                  </a:lnTo>
                  <a:close/>
                </a:path>
                <a:path w="1990725" h="1320164">
                  <a:moveTo>
                    <a:pt x="1990217" y="698246"/>
                  </a:moveTo>
                  <a:lnTo>
                    <a:pt x="1893824" y="710298"/>
                  </a:lnTo>
                  <a:lnTo>
                    <a:pt x="1909876" y="734364"/>
                  </a:lnTo>
                  <a:lnTo>
                    <a:pt x="1067816" y="1295793"/>
                  </a:lnTo>
                  <a:lnTo>
                    <a:pt x="1083818" y="1319898"/>
                  </a:lnTo>
                  <a:lnTo>
                    <a:pt x="1925980" y="758469"/>
                  </a:lnTo>
                  <a:lnTo>
                    <a:pt x="1942084" y="782574"/>
                  </a:lnTo>
                  <a:lnTo>
                    <a:pt x="1974164" y="726351"/>
                  </a:lnTo>
                  <a:lnTo>
                    <a:pt x="1990217" y="698246"/>
                  </a:lnTo>
                  <a:close/>
                </a:path>
                <a:path w="1990725" h="1320164">
                  <a:moveTo>
                    <a:pt x="1990217" y="622046"/>
                  </a:moveTo>
                  <a:lnTo>
                    <a:pt x="1961261" y="607568"/>
                  </a:lnTo>
                  <a:lnTo>
                    <a:pt x="1903349" y="578612"/>
                  </a:lnTo>
                  <a:lnTo>
                    <a:pt x="1903349" y="607568"/>
                  </a:lnTo>
                  <a:lnTo>
                    <a:pt x="9017" y="607568"/>
                  </a:lnTo>
                  <a:lnTo>
                    <a:pt x="9017" y="636524"/>
                  </a:lnTo>
                  <a:lnTo>
                    <a:pt x="1903349" y="636524"/>
                  </a:lnTo>
                  <a:lnTo>
                    <a:pt x="1903349" y="665480"/>
                  </a:lnTo>
                  <a:lnTo>
                    <a:pt x="1961261" y="636524"/>
                  </a:lnTo>
                  <a:lnTo>
                    <a:pt x="1990217" y="622046"/>
                  </a:lnTo>
                  <a:close/>
                </a:path>
                <a:path w="1990725" h="1320164">
                  <a:moveTo>
                    <a:pt x="1990217" y="545846"/>
                  </a:moveTo>
                  <a:lnTo>
                    <a:pt x="1974494" y="521843"/>
                  </a:lnTo>
                  <a:lnTo>
                    <a:pt x="1937004" y="464566"/>
                  </a:lnTo>
                  <a:lnTo>
                    <a:pt x="1922462" y="489534"/>
                  </a:lnTo>
                  <a:lnTo>
                    <a:pt x="1083056" y="0"/>
                  </a:lnTo>
                  <a:lnTo>
                    <a:pt x="1068578" y="24892"/>
                  </a:lnTo>
                  <a:lnTo>
                    <a:pt x="1907895" y="514578"/>
                  </a:lnTo>
                  <a:lnTo>
                    <a:pt x="1893316" y="539623"/>
                  </a:lnTo>
                  <a:lnTo>
                    <a:pt x="1990217" y="545846"/>
                  </a:lnTo>
                  <a:close/>
                </a:path>
              </a:pathLst>
            </a:custGeom>
            <a:solidFill>
              <a:srgbClr val="000000"/>
            </a:solidFill>
          </p:spPr>
          <p:txBody>
            <a:bodyPr wrap="square" lIns="0" tIns="0" rIns="0" bIns="0" rtlCol="0"/>
            <a:lstStyle/>
            <a:p>
              <a:endParaRPr/>
            </a:p>
          </p:txBody>
        </p:sp>
      </p:grpSp>
      <p:sp>
        <p:nvSpPr>
          <p:cNvPr id="20" name="object 20"/>
          <p:cNvSpPr txBox="1"/>
          <p:nvPr/>
        </p:nvSpPr>
        <p:spPr>
          <a:xfrm>
            <a:off x="3416046" y="4939665"/>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1</a:t>
            </a:r>
            <a:endParaRPr sz="2400">
              <a:latin typeface="Arial"/>
              <a:cs typeface="Arial"/>
            </a:endParaRPr>
          </a:p>
        </p:txBody>
      </p:sp>
      <p:sp>
        <p:nvSpPr>
          <p:cNvPr id="21" name="object 21"/>
          <p:cNvSpPr txBox="1"/>
          <p:nvPr/>
        </p:nvSpPr>
        <p:spPr>
          <a:xfrm>
            <a:off x="4651375" y="4902785"/>
            <a:ext cx="195580" cy="391795"/>
          </a:xfrm>
          <a:prstGeom prst="rect">
            <a:avLst/>
          </a:prstGeom>
        </p:spPr>
        <p:txBody>
          <a:bodyPr vert="horz" wrap="square" lIns="0" tIns="12700" rIns="0" bIns="0" rtlCol="0">
            <a:spAutoFit/>
          </a:bodyPr>
          <a:lstStyle/>
          <a:p>
            <a:pPr marL="12700">
              <a:spcBef>
                <a:spcPts val="100"/>
              </a:spcBef>
            </a:pPr>
            <a:r>
              <a:rPr sz="2400" dirty="0">
                <a:latin typeface="Arial"/>
                <a:cs typeface="Arial"/>
              </a:rPr>
              <a:t>2</a:t>
            </a:r>
            <a:endParaRPr sz="2400">
              <a:latin typeface="Arial"/>
              <a:cs typeface="Arial"/>
            </a:endParaRPr>
          </a:p>
        </p:txBody>
      </p:sp>
      <p:sp>
        <p:nvSpPr>
          <p:cNvPr id="22" name="object 22"/>
          <p:cNvSpPr txBox="1"/>
          <p:nvPr/>
        </p:nvSpPr>
        <p:spPr>
          <a:xfrm>
            <a:off x="4018026" y="4674489"/>
            <a:ext cx="218440" cy="1001394"/>
          </a:xfrm>
          <a:prstGeom prst="rect">
            <a:avLst/>
          </a:prstGeom>
        </p:spPr>
        <p:txBody>
          <a:bodyPr vert="horz" wrap="square" lIns="0" tIns="12700" rIns="0" bIns="0" rtlCol="0">
            <a:spAutoFit/>
          </a:bodyPr>
          <a:lstStyle/>
          <a:p>
            <a:pPr marL="12700">
              <a:spcBef>
                <a:spcPts val="100"/>
              </a:spcBef>
            </a:pPr>
            <a:r>
              <a:rPr sz="2400" spc="-5" dirty="0">
                <a:latin typeface="Arial"/>
                <a:cs typeface="Arial"/>
              </a:rPr>
              <a:t>u</a:t>
            </a:r>
            <a:endParaRPr sz="2400">
              <a:latin typeface="Arial"/>
              <a:cs typeface="Arial"/>
            </a:endParaRPr>
          </a:p>
          <a:p>
            <a:pPr marL="35560">
              <a:spcBef>
                <a:spcPts val="1920"/>
              </a:spcBef>
            </a:pPr>
            <a:r>
              <a:rPr sz="2400" spc="-5" dirty="0">
                <a:latin typeface="Arial"/>
                <a:cs typeface="Arial"/>
              </a:rPr>
              <a:t>5</a:t>
            </a:r>
            <a:endParaRPr sz="2400">
              <a:latin typeface="Arial"/>
              <a:cs typeface="Arial"/>
            </a:endParaRPr>
          </a:p>
        </p:txBody>
      </p:sp>
      <p:sp>
        <p:nvSpPr>
          <p:cNvPr id="23" name="object 23"/>
          <p:cNvSpPr txBox="1"/>
          <p:nvPr/>
        </p:nvSpPr>
        <p:spPr>
          <a:xfrm>
            <a:off x="3431795" y="597021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3</a:t>
            </a:r>
            <a:endParaRPr sz="2400">
              <a:latin typeface="Arial"/>
              <a:cs typeface="Arial"/>
            </a:endParaRPr>
          </a:p>
        </p:txBody>
      </p:sp>
      <p:sp>
        <p:nvSpPr>
          <p:cNvPr id="24" name="object 24"/>
          <p:cNvSpPr txBox="1"/>
          <p:nvPr/>
        </p:nvSpPr>
        <p:spPr>
          <a:xfrm>
            <a:off x="4727576" y="589401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4</a:t>
            </a:r>
            <a:endParaRPr sz="2400">
              <a:latin typeface="Arial"/>
              <a:cs typeface="Arial"/>
            </a:endParaRPr>
          </a:p>
        </p:txBody>
      </p:sp>
      <p:grpSp>
        <p:nvGrpSpPr>
          <p:cNvPr id="25" name="object 25"/>
          <p:cNvGrpSpPr/>
          <p:nvPr/>
        </p:nvGrpSpPr>
        <p:grpSpPr>
          <a:xfrm>
            <a:off x="6844157" y="5396357"/>
            <a:ext cx="334010" cy="334010"/>
            <a:chOff x="5320157" y="5396357"/>
            <a:chExt cx="334010" cy="334010"/>
          </a:xfrm>
        </p:grpSpPr>
        <p:sp>
          <p:nvSpPr>
            <p:cNvPr id="26" name="object 26"/>
            <p:cNvSpPr/>
            <p:nvPr/>
          </p:nvSpPr>
          <p:spPr>
            <a:xfrm>
              <a:off x="5334762" y="5410962"/>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27" name="object 27"/>
            <p:cNvSpPr/>
            <p:nvPr/>
          </p:nvSpPr>
          <p:spPr>
            <a:xfrm>
              <a:off x="5334762" y="54109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8956">
              <a:solidFill>
                <a:srgbClr val="000000"/>
              </a:solidFill>
            </a:ln>
          </p:spPr>
          <p:txBody>
            <a:bodyPr wrap="square" lIns="0" tIns="0" rIns="0" bIns="0" rtlCol="0"/>
            <a:lstStyle/>
            <a:p>
              <a:endParaRPr/>
            </a:p>
          </p:txBody>
        </p:sp>
      </p:grpSp>
      <p:sp>
        <p:nvSpPr>
          <p:cNvPr id="28" name="object 28"/>
          <p:cNvSpPr txBox="1"/>
          <p:nvPr/>
        </p:nvSpPr>
        <p:spPr>
          <a:xfrm>
            <a:off x="6923278" y="536061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s</a:t>
            </a:r>
            <a:endParaRPr sz="2400">
              <a:latin typeface="Arial"/>
              <a:cs typeface="Arial"/>
            </a:endParaRPr>
          </a:p>
        </p:txBody>
      </p:sp>
      <p:grpSp>
        <p:nvGrpSpPr>
          <p:cNvPr id="29" name="object 29"/>
          <p:cNvGrpSpPr/>
          <p:nvPr/>
        </p:nvGrpSpPr>
        <p:grpSpPr>
          <a:xfrm>
            <a:off x="7910957" y="6158357"/>
            <a:ext cx="334010" cy="334010"/>
            <a:chOff x="6386957" y="6158357"/>
            <a:chExt cx="334010" cy="334010"/>
          </a:xfrm>
        </p:grpSpPr>
        <p:sp>
          <p:nvSpPr>
            <p:cNvPr id="30" name="object 30"/>
            <p:cNvSpPr/>
            <p:nvPr/>
          </p:nvSpPr>
          <p:spPr>
            <a:xfrm>
              <a:off x="6401562" y="6172962"/>
              <a:ext cx="304800" cy="304800"/>
            </a:xfrm>
            <a:custGeom>
              <a:avLst/>
              <a:gdLst/>
              <a:ahLst/>
              <a:cxnLst/>
              <a:rect l="l" t="t" r="r" b="b"/>
              <a:pathLst>
                <a:path w="304800" h="304800">
                  <a:moveTo>
                    <a:pt x="152399"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399" y="304799"/>
                  </a:lnTo>
                  <a:lnTo>
                    <a:pt x="200582" y="297030"/>
                  </a:lnTo>
                  <a:lnTo>
                    <a:pt x="242419" y="275394"/>
                  </a:lnTo>
                  <a:lnTo>
                    <a:pt x="275405" y="242403"/>
                  </a:lnTo>
                  <a:lnTo>
                    <a:pt x="297033" y="200568"/>
                  </a:lnTo>
                  <a:lnTo>
                    <a:pt x="304799" y="152400"/>
                  </a:lnTo>
                  <a:lnTo>
                    <a:pt x="297033" y="104231"/>
                  </a:lnTo>
                  <a:lnTo>
                    <a:pt x="275405" y="62396"/>
                  </a:lnTo>
                  <a:lnTo>
                    <a:pt x="242419" y="29405"/>
                  </a:lnTo>
                  <a:lnTo>
                    <a:pt x="200582" y="7769"/>
                  </a:lnTo>
                  <a:lnTo>
                    <a:pt x="152399" y="0"/>
                  </a:lnTo>
                  <a:close/>
                </a:path>
              </a:pathLst>
            </a:custGeom>
            <a:solidFill>
              <a:srgbClr val="00CC99"/>
            </a:solidFill>
          </p:spPr>
          <p:txBody>
            <a:bodyPr wrap="square" lIns="0" tIns="0" rIns="0" bIns="0" rtlCol="0"/>
            <a:lstStyle/>
            <a:p>
              <a:endParaRPr/>
            </a:p>
          </p:txBody>
        </p:sp>
        <p:sp>
          <p:nvSpPr>
            <p:cNvPr id="31" name="object 31"/>
            <p:cNvSpPr/>
            <p:nvPr/>
          </p:nvSpPr>
          <p:spPr>
            <a:xfrm>
              <a:off x="6401562" y="6172962"/>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399" y="0"/>
                  </a:lnTo>
                  <a:lnTo>
                    <a:pt x="200582" y="7769"/>
                  </a:lnTo>
                  <a:lnTo>
                    <a:pt x="242419" y="29405"/>
                  </a:lnTo>
                  <a:lnTo>
                    <a:pt x="275405" y="62396"/>
                  </a:lnTo>
                  <a:lnTo>
                    <a:pt x="297033" y="104231"/>
                  </a:lnTo>
                  <a:lnTo>
                    <a:pt x="304799" y="152400"/>
                  </a:lnTo>
                  <a:lnTo>
                    <a:pt x="297033" y="200568"/>
                  </a:lnTo>
                  <a:lnTo>
                    <a:pt x="275405" y="242403"/>
                  </a:lnTo>
                  <a:lnTo>
                    <a:pt x="242419" y="275394"/>
                  </a:lnTo>
                  <a:lnTo>
                    <a:pt x="200582" y="297030"/>
                  </a:lnTo>
                  <a:lnTo>
                    <a:pt x="152399" y="304799"/>
                  </a:lnTo>
                  <a:lnTo>
                    <a:pt x="104217" y="297030"/>
                  </a:lnTo>
                  <a:lnTo>
                    <a:pt x="62380" y="275394"/>
                  </a:lnTo>
                  <a:lnTo>
                    <a:pt x="29394" y="242403"/>
                  </a:lnTo>
                  <a:lnTo>
                    <a:pt x="7766" y="200568"/>
                  </a:lnTo>
                  <a:lnTo>
                    <a:pt x="0" y="152400"/>
                  </a:lnTo>
                  <a:close/>
                </a:path>
              </a:pathLst>
            </a:custGeom>
            <a:ln w="28956">
              <a:solidFill>
                <a:srgbClr val="000000"/>
              </a:solidFill>
            </a:ln>
          </p:spPr>
          <p:txBody>
            <a:bodyPr wrap="square" lIns="0" tIns="0" rIns="0" bIns="0" rtlCol="0"/>
            <a:lstStyle/>
            <a:p>
              <a:endParaRPr/>
            </a:p>
          </p:txBody>
        </p:sp>
      </p:grpSp>
      <p:sp>
        <p:nvSpPr>
          <p:cNvPr id="32" name="object 32"/>
          <p:cNvSpPr txBox="1"/>
          <p:nvPr/>
        </p:nvSpPr>
        <p:spPr>
          <a:xfrm>
            <a:off x="7990078" y="612261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v</a:t>
            </a:r>
            <a:endParaRPr sz="2400">
              <a:latin typeface="Arial"/>
              <a:cs typeface="Arial"/>
            </a:endParaRPr>
          </a:p>
        </p:txBody>
      </p:sp>
      <p:grpSp>
        <p:nvGrpSpPr>
          <p:cNvPr id="33" name="object 33"/>
          <p:cNvGrpSpPr/>
          <p:nvPr/>
        </p:nvGrpSpPr>
        <p:grpSpPr>
          <a:xfrm>
            <a:off x="7163562" y="4710685"/>
            <a:ext cx="2300605" cy="1550035"/>
            <a:chOff x="5639561" y="4710684"/>
            <a:chExt cx="2300605" cy="1550035"/>
          </a:xfrm>
        </p:grpSpPr>
        <p:sp>
          <p:nvSpPr>
            <p:cNvPr id="34" name="object 34"/>
            <p:cNvSpPr/>
            <p:nvPr/>
          </p:nvSpPr>
          <p:spPr>
            <a:xfrm>
              <a:off x="6401561" y="4725162"/>
              <a:ext cx="304800" cy="304800"/>
            </a:xfrm>
            <a:custGeom>
              <a:avLst/>
              <a:gdLst/>
              <a:ahLst/>
              <a:cxnLst/>
              <a:rect l="l" t="t" r="r" b="b"/>
              <a:pathLst>
                <a:path w="304800" h="304800">
                  <a:moveTo>
                    <a:pt x="152399"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399" y="304800"/>
                  </a:lnTo>
                  <a:lnTo>
                    <a:pt x="200582" y="297033"/>
                  </a:lnTo>
                  <a:lnTo>
                    <a:pt x="242419" y="275405"/>
                  </a:lnTo>
                  <a:lnTo>
                    <a:pt x="275405" y="242419"/>
                  </a:lnTo>
                  <a:lnTo>
                    <a:pt x="297033" y="200582"/>
                  </a:lnTo>
                  <a:lnTo>
                    <a:pt x="304799" y="152400"/>
                  </a:lnTo>
                  <a:lnTo>
                    <a:pt x="297033" y="104217"/>
                  </a:lnTo>
                  <a:lnTo>
                    <a:pt x="275405" y="62380"/>
                  </a:lnTo>
                  <a:lnTo>
                    <a:pt x="242419" y="29394"/>
                  </a:lnTo>
                  <a:lnTo>
                    <a:pt x="200582" y="7766"/>
                  </a:lnTo>
                  <a:lnTo>
                    <a:pt x="152399" y="0"/>
                  </a:lnTo>
                  <a:close/>
                </a:path>
              </a:pathLst>
            </a:custGeom>
            <a:solidFill>
              <a:srgbClr val="00CC99"/>
            </a:solidFill>
          </p:spPr>
          <p:txBody>
            <a:bodyPr wrap="square" lIns="0" tIns="0" rIns="0" bIns="0" rtlCol="0"/>
            <a:lstStyle/>
            <a:p>
              <a:endParaRPr/>
            </a:p>
          </p:txBody>
        </p:sp>
        <p:sp>
          <p:nvSpPr>
            <p:cNvPr id="35" name="object 35"/>
            <p:cNvSpPr/>
            <p:nvPr/>
          </p:nvSpPr>
          <p:spPr>
            <a:xfrm>
              <a:off x="6401561" y="47251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399" y="0"/>
                  </a:lnTo>
                  <a:lnTo>
                    <a:pt x="200582" y="7766"/>
                  </a:lnTo>
                  <a:lnTo>
                    <a:pt x="242419" y="29394"/>
                  </a:lnTo>
                  <a:lnTo>
                    <a:pt x="275405" y="62380"/>
                  </a:lnTo>
                  <a:lnTo>
                    <a:pt x="297033" y="104217"/>
                  </a:lnTo>
                  <a:lnTo>
                    <a:pt x="304799" y="152400"/>
                  </a:lnTo>
                  <a:lnTo>
                    <a:pt x="297033" y="200582"/>
                  </a:lnTo>
                  <a:lnTo>
                    <a:pt x="275405" y="242419"/>
                  </a:lnTo>
                  <a:lnTo>
                    <a:pt x="242419" y="275405"/>
                  </a:lnTo>
                  <a:lnTo>
                    <a:pt x="200582" y="297033"/>
                  </a:lnTo>
                  <a:lnTo>
                    <a:pt x="152399" y="304800"/>
                  </a:lnTo>
                  <a:lnTo>
                    <a:pt x="104217" y="297033"/>
                  </a:lnTo>
                  <a:lnTo>
                    <a:pt x="62380" y="275405"/>
                  </a:lnTo>
                  <a:lnTo>
                    <a:pt x="29394" y="242419"/>
                  </a:lnTo>
                  <a:lnTo>
                    <a:pt x="7766" y="200582"/>
                  </a:lnTo>
                  <a:lnTo>
                    <a:pt x="0" y="152400"/>
                  </a:lnTo>
                  <a:close/>
                </a:path>
              </a:pathLst>
            </a:custGeom>
            <a:ln w="28956">
              <a:solidFill>
                <a:srgbClr val="000000"/>
              </a:solidFill>
            </a:ln>
          </p:spPr>
          <p:txBody>
            <a:bodyPr wrap="square" lIns="0" tIns="0" rIns="0" bIns="0" rtlCol="0"/>
            <a:lstStyle/>
            <a:p>
              <a:endParaRPr/>
            </a:p>
          </p:txBody>
        </p:sp>
        <p:sp>
          <p:nvSpPr>
            <p:cNvPr id="36" name="object 36"/>
            <p:cNvSpPr/>
            <p:nvPr/>
          </p:nvSpPr>
          <p:spPr>
            <a:xfrm>
              <a:off x="5639562" y="4941951"/>
              <a:ext cx="771525" cy="1318895"/>
            </a:xfrm>
            <a:custGeom>
              <a:avLst/>
              <a:gdLst/>
              <a:ahLst/>
              <a:cxnLst/>
              <a:rect l="l" t="t" r="r" b="b"/>
              <a:pathLst>
                <a:path w="771525" h="1318895">
                  <a:moveTo>
                    <a:pt x="770255" y="23622"/>
                  </a:moveTo>
                  <a:lnTo>
                    <a:pt x="753745" y="0"/>
                  </a:lnTo>
                  <a:lnTo>
                    <a:pt x="62839" y="483616"/>
                  </a:lnTo>
                  <a:lnTo>
                    <a:pt x="46228" y="459867"/>
                  </a:lnTo>
                  <a:lnTo>
                    <a:pt x="0" y="545211"/>
                  </a:lnTo>
                  <a:lnTo>
                    <a:pt x="96012" y="530987"/>
                  </a:lnTo>
                  <a:lnTo>
                    <a:pt x="85242" y="515620"/>
                  </a:lnTo>
                  <a:lnTo>
                    <a:pt x="79425" y="507314"/>
                  </a:lnTo>
                  <a:lnTo>
                    <a:pt x="770255" y="23622"/>
                  </a:lnTo>
                  <a:close/>
                </a:path>
                <a:path w="771525" h="1318895">
                  <a:moveTo>
                    <a:pt x="771017" y="1295908"/>
                  </a:moveTo>
                  <a:lnTo>
                    <a:pt x="76860" y="740587"/>
                  </a:lnTo>
                  <a:lnTo>
                    <a:pt x="84124" y="731520"/>
                  </a:lnTo>
                  <a:lnTo>
                    <a:pt x="94996" y="717956"/>
                  </a:lnTo>
                  <a:lnTo>
                    <a:pt x="0" y="697611"/>
                  </a:lnTo>
                  <a:lnTo>
                    <a:pt x="40640" y="785787"/>
                  </a:lnTo>
                  <a:lnTo>
                    <a:pt x="58762" y="763168"/>
                  </a:lnTo>
                  <a:lnTo>
                    <a:pt x="752983" y="1318514"/>
                  </a:lnTo>
                  <a:lnTo>
                    <a:pt x="771017" y="1295908"/>
                  </a:lnTo>
                  <a:close/>
                </a:path>
              </a:pathLst>
            </a:custGeom>
            <a:solidFill>
              <a:srgbClr val="000000"/>
            </a:solidFill>
          </p:spPr>
          <p:txBody>
            <a:bodyPr wrap="square" lIns="0" tIns="0" rIns="0" bIns="0" rtlCol="0"/>
            <a:lstStyle/>
            <a:p>
              <a:endParaRPr/>
            </a:p>
          </p:txBody>
        </p:sp>
        <p:sp>
          <p:nvSpPr>
            <p:cNvPr id="37" name="object 37"/>
            <p:cNvSpPr/>
            <p:nvPr/>
          </p:nvSpPr>
          <p:spPr>
            <a:xfrm>
              <a:off x="7620761" y="5410962"/>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38" name="object 38"/>
            <p:cNvSpPr/>
            <p:nvPr/>
          </p:nvSpPr>
          <p:spPr>
            <a:xfrm>
              <a:off x="7620761" y="5410962"/>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8956">
              <a:solidFill>
                <a:srgbClr val="000000"/>
              </a:solidFill>
            </a:ln>
          </p:spPr>
          <p:txBody>
            <a:bodyPr wrap="square" lIns="0" tIns="0" rIns="0" bIns="0" rtlCol="0"/>
            <a:lstStyle/>
            <a:p>
              <a:endParaRPr/>
            </a:p>
          </p:txBody>
        </p:sp>
        <p:sp>
          <p:nvSpPr>
            <p:cNvPr id="39" name="object 39"/>
            <p:cNvSpPr/>
            <p:nvPr/>
          </p:nvSpPr>
          <p:spPr>
            <a:xfrm>
              <a:off x="6706361" y="4953762"/>
              <a:ext cx="922019" cy="546100"/>
            </a:xfrm>
            <a:custGeom>
              <a:avLst/>
              <a:gdLst/>
              <a:ahLst/>
              <a:cxnLst/>
              <a:rect l="l" t="t" r="r" b="b"/>
              <a:pathLst>
                <a:path w="922020" h="546100">
                  <a:moveTo>
                    <a:pt x="82286" y="31258"/>
                  </a:moveTo>
                  <a:lnTo>
                    <a:pt x="67682" y="56275"/>
                  </a:lnTo>
                  <a:lnTo>
                    <a:pt x="907161" y="545846"/>
                  </a:lnTo>
                  <a:lnTo>
                    <a:pt x="921639" y="520953"/>
                  </a:lnTo>
                  <a:lnTo>
                    <a:pt x="82286" y="31258"/>
                  </a:lnTo>
                  <a:close/>
                </a:path>
                <a:path w="922020" h="546100">
                  <a:moveTo>
                    <a:pt x="0" y="0"/>
                  </a:moveTo>
                  <a:lnTo>
                    <a:pt x="53086" y="81280"/>
                  </a:lnTo>
                  <a:lnTo>
                    <a:pt x="67682" y="56275"/>
                  </a:lnTo>
                  <a:lnTo>
                    <a:pt x="55245" y="49021"/>
                  </a:lnTo>
                  <a:lnTo>
                    <a:pt x="69850" y="24002"/>
                  </a:lnTo>
                  <a:lnTo>
                    <a:pt x="86521" y="24002"/>
                  </a:lnTo>
                  <a:lnTo>
                    <a:pt x="96901" y="6223"/>
                  </a:lnTo>
                  <a:lnTo>
                    <a:pt x="0" y="0"/>
                  </a:lnTo>
                  <a:close/>
                </a:path>
                <a:path w="922020" h="546100">
                  <a:moveTo>
                    <a:pt x="69850" y="24002"/>
                  </a:moveTo>
                  <a:lnTo>
                    <a:pt x="55245" y="49021"/>
                  </a:lnTo>
                  <a:lnTo>
                    <a:pt x="67682" y="56275"/>
                  </a:lnTo>
                  <a:lnTo>
                    <a:pt x="82286" y="31258"/>
                  </a:lnTo>
                  <a:lnTo>
                    <a:pt x="69850" y="24002"/>
                  </a:lnTo>
                  <a:close/>
                </a:path>
                <a:path w="922020" h="546100">
                  <a:moveTo>
                    <a:pt x="86521" y="24002"/>
                  </a:moveTo>
                  <a:lnTo>
                    <a:pt x="69850" y="24002"/>
                  </a:lnTo>
                  <a:lnTo>
                    <a:pt x="82286" y="31258"/>
                  </a:lnTo>
                  <a:lnTo>
                    <a:pt x="86521" y="24002"/>
                  </a:lnTo>
                  <a:close/>
                </a:path>
              </a:pathLst>
            </a:custGeom>
            <a:solidFill>
              <a:srgbClr val="000000"/>
            </a:solidFill>
          </p:spPr>
          <p:txBody>
            <a:bodyPr wrap="square" lIns="0" tIns="0" rIns="0" bIns="0" rtlCol="0"/>
            <a:lstStyle/>
            <a:p>
              <a:endParaRPr/>
            </a:p>
          </p:txBody>
        </p:sp>
      </p:grpSp>
      <p:sp>
        <p:nvSpPr>
          <p:cNvPr id="40" name="object 40"/>
          <p:cNvSpPr txBox="1"/>
          <p:nvPr/>
        </p:nvSpPr>
        <p:spPr>
          <a:xfrm>
            <a:off x="7980934" y="4369689"/>
            <a:ext cx="218440" cy="695960"/>
          </a:xfrm>
          <a:prstGeom prst="rect">
            <a:avLst/>
          </a:prstGeom>
        </p:spPr>
        <p:txBody>
          <a:bodyPr vert="horz" wrap="square" lIns="0" tIns="12700" rIns="0" bIns="0" rtlCol="0">
            <a:spAutoFit/>
          </a:bodyPr>
          <a:lstStyle/>
          <a:p>
            <a:pPr marL="35560">
              <a:lnSpc>
                <a:spcPts val="2640"/>
              </a:lnSpc>
              <a:spcBef>
                <a:spcPts val="100"/>
              </a:spcBef>
            </a:pPr>
            <a:r>
              <a:rPr sz="2400" spc="-5" dirty="0">
                <a:latin typeface="Arial"/>
                <a:cs typeface="Arial"/>
              </a:rPr>
              <a:t>1</a:t>
            </a:r>
            <a:endParaRPr sz="2400">
              <a:latin typeface="Arial"/>
              <a:cs typeface="Arial"/>
            </a:endParaRPr>
          </a:p>
          <a:p>
            <a:pPr marL="12700">
              <a:lnSpc>
                <a:spcPts val="2640"/>
              </a:lnSpc>
            </a:pPr>
            <a:r>
              <a:rPr sz="2400" spc="-5" dirty="0">
                <a:latin typeface="Arial"/>
                <a:cs typeface="Arial"/>
              </a:rPr>
              <a:t>u</a:t>
            </a:r>
            <a:endParaRPr sz="2400">
              <a:latin typeface="Arial"/>
              <a:cs typeface="Arial"/>
            </a:endParaRPr>
          </a:p>
        </p:txBody>
      </p:sp>
      <p:sp>
        <p:nvSpPr>
          <p:cNvPr id="41" name="object 41"/>
          <p:cNvSpPr txBox="1"/>
          <p:nvPr/>
        </p:nvSpPr>
        <p:spPr>
          <a:xfrm>
            <a:off x="9209658" y="5055185"/>
            <a:ext cx="209550" cy="696595"/>
          </a:xfrm>
          <a:prstGeom prst="rect">
            <a:avLst/>
          </a:prstGeom>
        </p:spPr>
        <p:txBody>
          <a:bodyPr vert="horz" wrap="square" lIns="0" tIns="12700" rIns="0" bIns="0" rtlCol="0">
            <a:spAutoFit/>
          </a:bodyPr>
          <a:lstStyle/>
          <a:p>
            <a:pPr marL="26670">
              <a:lnSpc>
                <a:spcPts val="2640"/>
              </a:lnSpc>
              <a:spcBef>
                <a:spcPts val="100"/>
              </a:spcBef>
            </a:pPr>
            <a:r>
              <a:rPr sz="2400" dirty="0">
                <a:latin typeface="Arial"/>
                <a:cs typeface="Arial"/>
              </a:rPr>
              <a:t>3</a:t>
            </a:r>
            <a:endParaRPr sz="2400">
              <a:latin typeface="Arial"/>
              <a:cs typeface="Arial"/>
            </a:endParaRPr>
          </a:p>
          <a:p>
            <a:pPr marL="12700">
              <a:lnSpc>
                <a:spcPts val="2640"/>
              </a:lnSpc>
            </a:pPr>
            <a:r>
              <a:rPr sz="2400" dirty="0">
                <a:latin typeface="Arial"/>
                <a:cs typeface="Arial"/>
              </a:rPr>
              <a:t>x</a:t>
            </a:r>
            <a:endParaRPr sz="2400">
              <a:latin typeface="Arial"/>
              <a:cs typeface="Arial"/>
            </a:endParaRPr>
          </a:p>
        </p:txBody>
      </p:sp>
      <p:sp>
        <p:nvSpPr>
          <p:cNvPr id="42" name="object 42"/>
          <p:cNvSpPr txBox="1"/>
          <p:nvPr/>
        </p:nvSpPr>
        <p:spPr>
          <a:xfrm>
            <a:off x="8004429" y="589401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3</a:t>
            </a:r>
            <a:endParaRPr sz="2400">
              <a:latin typeface="Arial"/>
              <a:cs typeface="Arial"/>
            </a:endParaRPr>
          </a:p>
        </p:txBody>
      </p:sp>
    </p:spTree>
    <p:extLst>
      <p:ext uri="{BB962C8B-B14F-4D97-AF65-F5344CB8AC3E}">
        <p14:creationId xmlns:p14="http://schemas.microsoft.com/office/powerpoint/2010/main" val="287722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016" y="737042"/>
            <a:ext cx="2508250" cy="689932"/>
          </a:xfrm>
          <a:prstGeom prst="rect">
            <a:avLst/>
          </a:prstGeom>
        </p:spPr>
        <p:txBody>
          <a:bodyPr vert="horz" wrap="square" lIns="0" tIns="12700" rIns="0" bIns="0" rtlCol="0" anchor="ctr">
            <a:spAutoFit/>
          </a:bodyPr>
          <a:lstStyle/>
          <a:p>
            <a:pPr marL="12700">
              <a:lnSpc>
                <a:spcPct val="100000"/>
              </a:lnSpc>
              <a:spcBef>
                <a:spcPts val="100"/>
              </a:spcBef>
            </a:pPr>
            <a:r>
              <a:rPr lang="en-US" spc="-5" dirty="0"/>
              <a:t>Using BFS</a:t>
            </a:r>
            <a:endParaRPr spc="-5" dirty="0"/>
          </a:p>
        </p:txBody>
      </p:sp>
      <p:sp>
        <p:nvSpPr>
          <p:cNvPr id="3" name="object 3"/>
          <p:cNvSpPr txBox="1"/>
          <p:nvPr/>
        </p:nvSpPr>
        <p:spPr>
          <a:xfrm>
            <a:off x="2288541" y="1931035"/>
            <a:ext cx="7005955" cy="1342390"/>
          </a:xfrm>
          <a:prstGeom prst="rect">
            <a:avLst/>
          </a:prstGeom>
        </p:spPr>
        <p:txBody>
          <a:bodyPr vert="horz" wrap="square" lIns="0" tIns="85725" rIns="0" bIns="0" rtlCol="0">
            <a:spAutoFit/>
          </a:bodyPr>
          <a:lstStyle/>
          <a:p>
            <a:pPr marL="12700">
              <a:spcBef>
                <a:spcPts val="675"/>
              </a:spcBef>
            </a:pPr>
            <a:r>
              <a:rPr sz="2400" spc="-5" dirty="0">
                <a:latin typeface="Times New Roman"/>
                <a:cs typeface="Times New Roman"/>
              </a:rPr>
              <a:t>Generalization of BFS </a:t>
            </a:r>
            <a:r>
              <a:rPr sz="2400" dirty="0">
                <a:latin typeface="Times New Roman"/>
                <a:cs typeface="Times New Roman"/>
              </a:rPr>
              <a:t>to handle weighted</a:t>
            </a:r>
            <a:r>
              <a:rPr sz="2400" spc="-55" dirty="0">
                <a:latin typeface="Times New Roman"/>
                <a:cs typeface="Times New Roman"/>
              </a:rPr>
              <a:t> </a:t>
            </a:r>
            <a:r>
              <a:rPr sz="2400" spc="-5" dirty="0">
                <a:latin typeface="Times New Roman"/>
                <a:cs typeface="Times New Roman"/>
              </a:rPr>
              <a:t>graphs</a:t>
            </a:r>
            <a:endParaRPr sz="2400">
              <a:latin typeface="Times New Roman"/>
              <a:cs typeface="Times New Roman"/>
            </a:endParaRPr>
          </a:p>
          <a:p>
            <a:pPr marL="355600" indent="-343535">
              <a:spcBef>
                <a:spcPts val="575"/>
              </a:spcBef>
              <a:buChar char="•"/>
              <a:tabLst>
                <a:tab pos="355600" algn="l"/>
                <a:tab pos="356235" algn="l"/>
              </a:tabLst>
            </a:pPr>
            <a:r>
              <a:rPr sz="2400" dirty="0">
                <a:latin typeface="Times New Roman"/>
                <a:cs typeface="Times New Roman"/>
              </a:rPr>
              <a:t>Direct Graph </a:t>
            </a:r>
            <a:r>
              <a:rPr sz="2400" b="1" i="1" spc="-5" dirty="0">
                <a:solidFill>
                  <a:srgbClr val="008000"/>
                </a:solidFill>
                <a:latin typeface="Times New Roman"/>
                <a:cs typeface="Times New Roman"/>
              </a:rPr>
              <a:t>G </a:t>
            </a:r>
            <a:r>
              <a:rPr sz="2400" dirty="0">
                <a:latin typeface="Times New Roman"/>
                <a:cs typeface="Times New Roman"/>
              </a:rPr>
              <a:t>= ( </a:t>
            </a:r>
            <a:r>
              <a:rPr sz="2400" b="1" i="1" spc="-5" dirty="0">
                <a:solidFill>
                  <a:srgbClr val="008000"/>
                </a:solidFill>
                <a:latin typeface="Times New Roman"/>
                <a:cs typeface="Times New Roman"/>
              </a:rPr>
              <a:t>V</a:t>
            </a:r>
            <a:r>
              <a:rPr sz="2400" spc="-5" dirty="0">
                <a:latin typeface="Times New Roman"/>
                <a:cs typeface="Times New Roman"/>
              </a:rPr>
              <a:t>, </a:t>
            </a:r>
            <a:r>
              <a:rPr sz="2400" b="1" i="1" dirty="0">
                <a:solidFill>
                  <a:srgbClr val="008000"/>
                </a:solidFill>
                <a:latin typeface="Times New Roman"/>
                <a:cs typeface="Times New Roman"/>
              </a:rPr>
              <a:t>E </a:t>
            </a:r>
            <a:r>
              <a:rPr sz="2400" dirty="0">
                <a:latin typeface="Times New Roman"/>
                <a:cs typeface="Times New Roman"/>
              </a:rPr>
              <a:t>), edge weight </a:t>
            </a:r>
            <a:r>
              <a:rPr sz="2400" i="1" dirty="0">
                <a:latin typeface="Times New Roman"/>
                <a:cs typeface="Times New Roman"/>
              </a:rPr>
              <a:t>f</a:t>
            </a:r>
            <a:r>
              <a:rPr sz="2400" dirty="0">
                <a:latin typeface="Times New Roman"/>
                <a:cs typeface="Times New Roman"/>
              </a:rPr>
              <a:t>n ; </a:t>
            </a:r>
            <a:r>
              <a:rPr sz="2400" spc="-5" dirty="0">
                <a:latin typeface="Times New Roman"/>
                <a:cs typeface="Times New Roman"/>
              </a:rPr>
              <a:t>w </a:t>
            </a:r>
            <a:r>
              <a:rPr sz="2400" dirty="0">
                <a:latin typeface="Times New Roman"/>
                <a:cs typeface="Times New Roman"/>
              </a:rPr>
              <a:t>: </a:t>
            </a:r>
            <a:r>
              <a:rPr sz="2400" b="1" i="1" dirty="0">
                <a:latin typeface="Times New Roman"/>
                <a:cs typeface="Times New Roman"/>
              </a:rPr>
              <a:t>E </a:t>
            </a:r>
            <a:r>
              <a:rPr sz="2400" dirty="0">
                <a:latin typeface="Times New Roman"/>
                <a:cs typeface="Times New Roman"/>
              </a:rPr>
              <a:t>→</a:t>
            </a:r>
            <a:r>
              <a:rPr sz="2400" spc="-110" dirty="0">
                <a:latin typeface="Times New Roman"/>
                <a:cs typeface="Times New Roman"/>
              </a:rPr>
              <a:t> </a:t>
            </a:r>
            <a:r>
              <a:rPr sz="2400" b="1" i="1" dirty="0">
                <a:latin typeface="Times New Roman"/>
                <a:cs typeface="Times New Roman"/>
              </a:rPr>
              <a:t>R</a:t>
            </a:r>
            <a:endParaRPr sz="2400">
              <a:latin typeface="Times New Roman"/>
              <a:cs typeface="Times New Roman"/>
            </a:endParaRPr>
          </a:p>
          <a:p>
            <a:pPr marL="355600" indent="-343535">
              <a:spcBef>
                <a:spcPts val="575"/>
              </a:spcBef>
              <a:buChar char="•"/>
              <a:tabLst>
                <a:tab pos="355600" algn="l"/>
                <a:tab pos="356235" algn="l"/>
              </a:tabLst>
            </a:pPr>
            <a:r>
              <a:rPr sz="2400" dirty="0">
                <a:latin typeface="Times New Roman"/>
                <a:cs typeface="Times New Roman"/>
              </a:rPr>
              <a:t>In </a:t>
            </a:r>
            <a:r>
              <a:rPr sz="2400" spc="-5" dirty="0">
                <a:latin typeface="Times New Roman"/>
                <a:cs typeface="Times New Roman"/>
              </a:rPr>
              <a:t>BFS </a:t>
            </a:r>
            <a:r>
              <a:rPr sz="2400" dirty="0">
                <a:latin typeface="Times New Roman"/>
                <a:cs typeface="Times New Roman"/>
              </a:rPr>
              <a:t>w(e)=1 for all e </a:t>
            </a:r>
            <a:r>
              <a:rPr sz="2000" dirty="0">
                <a:latin typeface="Symbol"/>
                <a:cs typeface="Symbol"/>
              </a:rPr>
              <a:t></a:t>
            </a:r>
            <a:r>
              <a:rPr sz="2000" spc="60" dirty="0">
                <a:latin typeface="Times New Roman"/>
                <a:cs typeface="Times New Roman"/>
              </a:rPr>
              <a:t> </a:t>
            </a:r>
            <a:r>
              <a:rPr sz="2400" dirty="0">
                <a:latin typeface="Times New Roman"/>
                <a:cs typeface="Times New Roman"/>
              </a:rPr>
              <a:t>E</a:t>
            </a:r>
            <a:endParaRPr sz="2400">
              <a:latin typeface="Times New Roman"/>
              <a:cs typeface="Times New Roman"/>
            </a:endParaRPr>
          </a:p>
        </p:txBody>
      </p:sp>
      <p:sp>
        <p:nvSpPr>
          <p:cNvPr id="4" name="object 4"/>
          <p:cNvSpPr txBox="1"/>
          <p:nvPr/>
        </p:nvSpPr>
        <p:spPr>
          <a:xfrm>
            <a:off x="3579597" y="4352831"/>
            <a:ext cx="306070" cy="228268"/>
          </a:xfrm>
          <a:prstGeom prst="rect">
            <a:avLst/>
          </a:prstGeom>
        </p:spPr>
        <p:txBody>
          <a:bodyPr vert="horz" wrap="square" lIns="0" tIns="12700" rIns="0" bIns="0" rtlCol="0">
            <a:spAutoFit/>
          </a:bodyPr>
          <a:lstStyle/>
          <a:p>
            <a:pPr marL="12700">
              <a:spcBef>
                <a:spcPts val="100"/>
              </a:spcBef>
            </a:pPr>
            <a:r>
              <a:rPr sz="1400" i="1" spc="10" dirty="0">
                <a:latin typeface="Times New Roman"/>
                <a:cs typeface="Times New Roman"/>
              </a:rPr>
              <a:t>k</a:t>
            </a:r>
            <a:r>
              <a:rPr sz="1400" i="1" spc="-240" dirty="0">
                <a:latin typeface="Times New Roman"/>
                <a:cs typeface="Times New Roman"/>
              </a:rPr>
              <a:t> </a:t>
            </a:r>
            <a:r>
              <a:rPr sz="1400" spc="-35" dirty="0">
                <a:latin typeface="Symbol"/>
                <a:cs typeface="Symbol"/>
              </a:rPr>
              <a:t></a:t>
            </a:r>
            <a:r>
              <a:rPr sz="1400" spc="-35" dirty="0">
                <a:latin typeface="Times New Roman"/>
                <a:cs typeface="Times New Roman"/>
              </a:rPr>
              <a:t>1</a:t>
            </a:r>
            <a:endParaRPr sz="1400">
              <a:latin typeface="Times New Roman"/>
              <a:cs typeface="Times New Roman"/>
            </a:endParaRPr>
          </a:p>
        </p:txBody>
      </p:sp>
      <p:sp>
        <p:nvSpPr>
          <p:cNvPr id="5" name="object 5"/>
          <p:cNvSpPr txBox="1"/>
          <p:nvPr/>
        </p:nvSpPr>
        <p:spPr>
          <a:xfrm>
            <a:off x="2263141" y="3591615"/>
            <a:ext cx="4689475" cy="1602740"/>
          </a:xfrm>
          <a:prstGeom prst="rect">
            <a:avLst/>
          </a:prstGeom>
        </p:spPr>
        <p:txBody>
          <a:bodyPr vert="horz" wrap="square" lIns="0" tIns="180975" rIns="0" bIns="0" rtlCol="0">
            <a:spAutoFit/>
          </a:bodyPr>
          <a:lstStyle/>
          <a:p>
            <a:pPr marL="38100">
              <a:spcBef>
                <a:spcPts val="1425"/>
              </a:spcBef>
            </a:pPr>
            <a:r>
              <a:rPr sz="2400" spc="-40" dirty="0">
                <a:solidFill>
                  <a:srgbClr val="3333CC"/>
                </a:solidFill>
                <a:latin typeface="Times New Roman"/>
                <a:cs typeface="Times New Roman"/>
              </a:rPr>
              <a:t>Weight </a:t>
            </a:r>
            <a:r>
              <a:rPr sz="2400" dirty="0">
                <a:solidFill>
                  <a:srgbClr val="3333CC"/>
                </a:solidFill>
                <a:latin typeface="Times New Roman"/>
                <a:cs typeface="Times New Roman"/>
              </a:rPr>
              <a:t>of path </a:t>
            </a:r>
            <a:r>
              <a:rPr sz="2400" dirty="0">
                <a:latin typeface="Times New Roman"/>
                <a:cs typeface="Times New Roman"/>
              </a:rPr>
              <a:t>p = </a:t>
            </a:r>
            <a:r>
              <a:rPr sz="2000" i="1" spc="5" dirty="0">
                <a:latin typeface="Times New Roman"/>
                <a:cs typeface="Times New Roman"/>
              </a:rPr>
              <a:t>v</a:t>
            </a:r>
            <a:r>
              <a:rPr sz="1950" spc="7" baseline="-21367" dirty="0">
                <a:latin typeface="Times New Roman"/>
                <a:cs typeface="Times New Roman"/>
              </a:rPr>
              <a:t>1 </a:t>
            </a:r>
            <a:r>
              <a:rPr sz="2000" dirty="0">
                <a:latin typeface="Symbol"/>
                <a:cs typeface="Symbol"/>
              </a:rPr>
              <a:t></a:t>
            </a:r>
            <a:r>
              <a:rPr sz="2000" dirty="0">
                <a:latin typeface="Times New Roman"/>
                <a:cs typeface="Times New Roman"/>
              </a:rPr>
              <a:t> </a:t>
            </a:r>
            <a:r>
              <a:rPr sz="2000" i="1" spc="5" dirty="0">
                <a:latin typeface="Times New Roman"/>
                <a:cs typeface="Times New Roman"/>
              </a:rPr>
              <a:t>v</a:t>
            </a:r>
            <a:r>
              <a:rPr sz="1950" spc="7" baseline="-21367" dirty="0">
                <a:latin typeface="Times New Roman"/>
                <a:cs typeface="Times New Roman"/>
              </a:rPr>
              <a:t>2 </a:t>
            </a:r>
            <a:r>
              <a:rPr sz="2000" dirty="0">
                <a:latin typeface="Symbol"/>
                <a:cs typeface="Symbol"/>
              </a:rPr>
              <a:t></a:t>
            </a:r>
            <a:r>
              <a:rPr sz="2000" dirty="0">
                <a:latin typeface="Times New Roman"/>
                <a:cs typeface="Times New Roman"/>
              </a:rPr>
              <a:t> … </a:t>
            </a:r>
            <a:r>
              <a:rPr sz="2000" dirty="0">
                <a:latin typeface="Symbol"/>
                <a:cs typeface="Symbol"/>
              </a:rPr>
              <a:t></a:t>
            </a:r>
            <a:r>
              <a:rPr sz="2000" dirty="0">
                <a:latin typeface="Times New Roman"/>
                <a:cs typeface="Times New Roman"/>
              </a:rPr>
              <a:t> </a:t>
            </a:r>
            <a:r>
              <a:rPr sz="2000" i="1" spc="5" dirty="0">
                <a:latin typeface="Times New Roman"/>
                <a:cs typeface="Times New Roman"/>
              </a:rPr>
              <a:t>v</a:t>
            </a:r>
            <a:r>
              <a:rPr sz="1950" spc="7" baseline="-21367" dirty="0">
                <a:latin typeface="Times New Roman"/>
                <a:cs typeface="Times New Roman"/>
              </a:rPr>
              <a:t>k</a:t>
            </a:r>
            <a:r>
              <a:rPr sz="1950" spc="-150" baseline="-21367" dirty="0">
                <a:latin typeface="Times New Roman"/>
                <a:cs typeface="Times New Roman"/>
              </a:rPr>
              <a:t> </a:t>
            </a:r>
            <a:r>
              <a:rPr sz="2400" dirty="0">
                <a:latin typeface="Times New Roman"/>
                <a:cs typeface="Times New Roman"/>
              </a:rPr>
              <a:t>is</a:t>
            </a:r>
            <a:endParaRPr sz="2400">
              <a:latin typeface="Times New Roman"/>
              <a:cs typeface="Times New Roman"/>
            </a:endParaRPr>
          </a:p>
          <a:p>
            <a:pPr marL="377825">
              <a:spcBef>
                <a:spcPts val="2039"/>
              </a:spcBef>
            </a:pPr>
            <a:r>
              <a:rPr sz="2400" i="1" spc="-25" dirty="0">
                <a:latin typeface="Times New Roman"/>
                <a:cs typeface="Times New Roman"/>
              </a:rPr>
              <a:t>w</a:t>
            </a:r>
            <a:r>
              <a:rPr sz="2400" spc="20" dirty="0">
                <a:latin typeface="Times New Roman"/>
                <a:cs typeface="Times New Roman"/>
              </a:rPr>
              <a:t>(</a:t>
            </a:r>
            <a:r>
              <a:rPr sz="2400" spc="-260" dirty="0">
                <a:latin typeface="Times New Roman"/>
                <a:cs typeface="Times New Roman"/>
              </a:rPr>
              <a:t> </a:t>
            </a:r>
            <a:r>
              <a:rPr sz="2400" i="1" spc="75" dirty="0">
                <a:latin typeface="Times New Roman"/>
                <a:cs typeface="Times New Roman"/>
              </a:rPr>
              <a:t>p</a:t>
            </a:r>
            <a:r>
              <a:rPr sz="2400" spc="20" dirty="0">
                <a:latin typeface="Times New Roman"/>
                <a:cs typeface="Times New Roman"/>
              </a:rPr>
              <a:t>)</a:t>
            </a:r>
            <a:r>
              <a:rPr sz="2400" spc="-70" dirty="0">
                <a:latin typeface="Times New Roman"/>
                <a:cs typeface="Times New Roman"/>
              </a:rPr>
              <a:t> </a:t>
            </a:r>
            <a:r>
              <a:rPr sz="2400" spc="30" dirty="0">
                <a:latin typeface="Symbol"/>
                <a:cs typeface="Symbol"/>
              </a:rPr>
              <a:t></a:t>
            </a:r>
            <a:r>
              <a:rPr sz="2400" spc="-90" dirty="0">
                <a:latin typeface="Times New Roman"/>
                <a:cs typeface="Times New Roman"/>
              </a:rPr>
              <a:t> </a:t>
            </a:r>
            <a:r>
              <a:rPr sz="5400" spc="540" baseline="-8487" dirty="0">
                <a:latin typeface="Symbol"/>
                <a:cs typeface="Symbol"/>
              </a:rPr>
              <a:t></a:t>
            </a:r>
            <a:r>
              <a:rPr sz="2400" i="1" spc="-25" dirty="0">
                <a:latin typeface="Times New Roman"/>
                <a:cs typeface="Times New Roman"/>
              </a:rPr>
              <a:t>w</a:t>
            </a:r>
            <a:r>
              <a:rPr sz="2400" spc="20" dirty="0">
                <a:latin typeface="Times New Roman"/>
                <a:cs typeface="Times New Roman"/>
              </a:rPr>
              <a:t>(</a:t>
            </a:r>
            <a:r>
              <a:rPr sz="2400" i="1" spc="-60" dirty="0">
                <a:latin typeface="Times New Roman"/>
                <a:cs typeface="Times New Roman"/>
              </a:rPr>
              <a:t>v</a:t>
            </a:r>
            <a:r>
              <a:rPr sz="2100" i="1" spc="7" baseline="-23809" dirty="0">
                <a:latin typeface="Times New Roman"/>
                <a:cs typeface="Times New Roman"/>
              </a:rPr>
              <a:t>i</a:t>
            </a:r>
            <a:r>
              <a:rPr sz="2100" i="1" spc="-135" baseline="-23809" dirty="0">
                <a:latin typeface="Times New Roman"/>
                <a:cs typeface="Times New Roman"/>
              </a:rPr>
              <a:t> </a:t>
            </a:r>
            <a:r>
              <a:rPr sz="2400" spc="15" dirty="0">
                <a:latin typeface="Times New Roman"/>
                <a:cs typeface="Times New Roman"/>
              </a:rPr>
              <a:t>,</a:t>
            </a:r>
            <a:r>
              <a:rPr sz="2400" spc="-360" dirty="0">
                <a:latin typeface="Times New Roman"/>
                <a:cs typeface="Times New Roman"/>
              </a:rPr>
              <a:t> </a:t>
            </a:r>
            <a:r>
              <a:rPr sz="2400" i="1" spc="-55" dirty="0">
                <a:latin typeface="Times New Roman"/>
                <a:cs typeface="Times New Roman"/>
              </a:rPr>
              <a:t>v</a:t>
            </a:r>
            <a:r>
              <a:rPr sz="2100" i="1" spc="157" baseline="-23809" dirty="0">
                <a:latin typeface="Times New Roman"/>
                <a:cs typeface="Times New Roman"/>
              </a:rPr>
              <a:t>i</a:t>
            </a:r>
            <a:r>
              <a:rPr sz="2100" spc="-89" baseline="-23809" dirty="0">
                <a:latin typeface="Symbol"/>
                <a:cs typeface="Symbol"/>
              </a:rPr>
              <a:t></a:t>
            </a:r>
            <a:r>
              <a:rPr sz="2100" spc="15" baseline="-23809" dirty="0">
                <a:latin typeface="Times New Roman"/>
                <a:cs typeface="Times New Roman"/>
              </a:rPr>
              <a:t>1</a:t>
            </a:r>
            <a:r>
              <a:rPr sz="2100" spc="-322" baseline="-23809" dirty="0">
                <a:latin typeface="Times New Roman"/>
                <a:cs typeface="Times New Roman"/>
              </a:rPr>
              <a:t> </a:t>
            </a:r>
            <a:r>
              <a:rPr sz="2400" spc="20" dirty="0">
                <a:latin typeface="Times New Roman"/>
                <a:cs typeface="Times New Roman"/>
              </a:rPr>
              <a:t>)</a:t>
            </a:r>
            <a:endParaRPr sz="2400">
              <a:latin typeface="Times New Roman"/>
              <a:cs typeface="Times New Roman"/>
            </a:endParaRPr>
          </a:p>
          <a:p>
            <a:pPr marL="1345565">
              <a:spcBef>
                <a:spcPts val="170"/>
              </a:spcBef>
            </a:pPr>
            <a:r>
              <a:rPr sz="1400" i="1" spc="10" dirty="0">
                <a:latin typeface="Times New Roman"/>
                <a:cs typeface="Times New Roman"/>
              </a:rPr>
              <a:t>i</a:t>
            </a:r>
            <a:r>
              <a:rPr sz="1400" spc="10" dirty="0">
                <a:latin typeface="Symbol"/>
                <a:cs typeface="Symbol"/>
              </a:rPr>
              <a:t></a:t>
            </a:r>
            <a:r>
              <a:rPr sz="1400" spc="10" dirty="0">
                <a:latin typeface="Times New Roman"/>
                <a:cs typeface="Times New Roman"/>
              </a:rPr>
              <a:t>1</a:t>
            </a:r>
            <a:endParaRPr sz="1400">
              <a:latin typeface="Times New Roman"/>
              <a:cs typeface="Times New Roman"/>
            </a:endParaRPr>
          </a:p>
        </p:txBody>
      </p:sp>
    </p:spTree>
    <p:extLst>
      <p:ext uri="{BB962C8B-B14F-4D97-AF65-F5344CB8AC3E}">
        <p14:creationId xmlns:p14="http://schemas.microsoft.com/office/powerpoint/2010/main" val="266371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8844" y="4596497"/>
            <a:ext cx="2160976" cy="1755195"/>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5138" y="811326"/>
            <a:ext cx="6935342" cy="689932"/>
          </a:xfrm>
          <a:prstGeom prst="rect">
            <a:avLst/>
          </a:prstGeom>
        </p:spPr>
        <p:txBody>
          <a:bodyPr vert="horz" wrap="square" lIns="0" tIns="12700" rIns="0" bIns="0" rtlCol="0" anchor="ctr">
            <a:spAutoFit/>
          </a:bodyPr>
          <a:lstStyle/>
          <a:p>
            <a:pPr marL="12700">
              <a:lnSpc>
                <a:spcPct val="100000"/>
              </a:lnSpc>
              <a:spcBef>
                <a:spcPts val="100"/>
              </a:spcBef>
            </a:pPr>
            <a:r>
              <a:rPr spc="-5" dirty="0"/>
              <a:t>Why BFS is not Enough</a:t>
            </a:r>
          </a:p>
        </p:txBody>
      </p:sp>
      <p:sp>
        <p:nvSpPr>
          <p:cNvPr id="4" name="object 4"/>
          <p:cNvSpPr txBox="1"/>
          <p:nvPr/>
        </p:nvSpPr>
        <p:spPr>
          <a:xfrm>
            <a:off x="2288540" y="2002662"/>
            <a:ext cx="7379334" cy="3502660"/>
          </a:xfrm>
          <a:prstGeom prst="rect">
            <a:avLst/>
          </a:prstGeom>
        </p:spPr>
        <p:txBody>
          <a:bodyPr vert="horz" wrap="square" lIns="0" tIns="12065" rIns="0" bIns="0" rtlCol="0">
            <a:spAutoFit/>
          </a:bodyPr>
          <a:lstStyle/>
          <a:p>
            <a:pPr marL="355600" marR="5080" indent="-343535">
              <a:spcBef>
                <a:spcPts val="95"/>
              </a:spcBef>
              <a:buChar char="•"/>
              <a:tabLst>
                <a:tab pos="355600" algn="l"/>
                <a:tab pos="356235" algn="l"/>
              </a:tabLst>
            </a:pPr>
            <a:r>
              <a:rPr sz="2800" spc="-5" dirty="0">
                <a:latin typeface="Times New Roman"/>
                <a:cs typeface="Times New Roman"/>
              </a:rPr>
              <a:t>Breadth-first visit order is “cautious” in </a:t>
            </a:r>
            <a:r>
              <a:rPr sz="2800" dirty="0">
                <a:latin typeface="Times New Roman"/>
                <a:cs typeface="Times New Roman"/>
              </a:rPr>
              <a:t>the </a:t>
            </a:r>
            <a:r>
              <a:rPr sz="2800" spc="-5" dirty="0">
                <a:latin typeface="Times New Roman"/>
                <a:cs typeface="Times New Roman"/>
              </a:rPr>
              <a:t>sense  that it examines every path </a:t>
            </a:r>
            <a:r>
              <a:rPr sz="2800" dirty="0">
                <a:latin typeface="Times New Roman"/>
                <a:cs typeface="Times New Roman"/>
              </a:rPr>
              <a:t>of </a:t>
            </a:r>
            <a:r>
              <a:rPr sz="2800" spc="-5" dirty="0">
                <a:latin typeface="Times New Roman"/>
                <a:cs typeface="Times New Roman"/>
              </a:rPr>
              <a:t>length i before  </a:t>
            </a:r>
            <a:r>
              <a:rPr sz="2800" dirty="0">
                <a:latin typeface="Times New Roman"/>
                <a:cs typeface="Times New Roman"/>
              </a:rPr>
              <a:t>going </a:t>
            </a:r>
            <a:r>
              <a:rPr sz="2800" spc="-5" dirty="0">
                <a:latin typeface="Times New Roman"/>
                <a:cs typeface="Times New Roman"/>
              </a:rPr>
              <a:t>on to paths of length</a:t>
            </a:r>
            <a:r>
              <a:rPr sz="2800" spc="-20" dirty="0">
                <a:latin typeface="Times New Roman"/>
                <a:cs typeface="Times New Roman"/>
              </a:rPr>
              <a:t> </a:t>
            </a:r>
            <a:r>
              <a:rPr sz="2800" spc="-5" dirty="0">
                <a:latin typeface="Times New Roman"/>
                <a:cs typeface="Times New Roman"/>
              </a:rPr>
              <a:t>i+1</a:t>
            </a:r>
            <a:endParaRPr sz="2800" dirty="0">
              <a:latin typeface="Times New Roman"/>
              <a:cs typeface="Times New Roman"/>
            </a:endParaRPr>
          </a:p>
          <a:p>
            <a:pPr marL="355600" indent="-343535">
              <a:spcBef>
                <a:spcPts val="670"/>
              </a:spcBef>
              <a:buChar char="•"/>
              <a:tabLst>
                <a:tab pos="355600" algn="l"/>
                <a:tab pos="356235" algn="l"/>
              </a:tabLst>
            </a:pPr>
            <a:r>
              <a:rPr sz="2800" spc="-5" dirty="0">
                <a:latin typeface="Times New Roman"/>
                <a:cs typeface="Times New Roman"/>
              </a:rPr>
              <a:t>Breadth-first search </a:t>
            </a:r>
            <a:r>
              <a:rPr sz="2800" dirty="0">
                <a:latin typeface="Times New Roman"/>
                <a:cs typeface="Times New Roman"/>
              </a:rPr>
              <a:t>does </a:t>
            </a:r>
            <a:r>
              <a:rPr sz="2800" spc="-5" dirty="0">
                <a:latin typeface="Times New Roman"/>
                <a:cs typeface="Times New Roman"/>
              </a:rPr>
              <a:t>not</a:t>
            </a:r>
            <a:r>
              <a:rPr sz="2800" spc="-45" dirty="0">
                <a:latin typeface="Times New Roman"/>
                <a:cs typeface="Times New Roman"/>
              </a:rPr>
              <a:t> </a:t>
            </a:r>
            <a:r>
              <a:rPr sz="2800" dirty="0">
                <a:latin typeface="Times New Roman"/>
                <a:cs typeface="Times New Roman"/>
              </a:rPr>
              <a:t>work!</a:t>
            </a:r>
          </a:p>
          <a:p>
            <a:pPr marL="756285" marR="316865" lvl="1" indent="-287020">
              <a:spcBef>
                <a:spcPts val="595"/>
              </a:spcBef>
              <a:buChar char="–"/>
              <a:tabLst>
                <a:tab pos="756285" algn="l"/>
                <a:tab pos="756920" algn="l"/>
              </a:tabLst>
            </a:pPr>
            <a:r>
              <a:rPr sz="2400" spc="-5" dirty="0">
                <a:latin typeface="Times New Roman"/>
                <a:cs typeface="Times New Roman"/>
              </a:rPr>
              <a:t>Minimum number </a:t>
            </a:r>
            <a:r>
              <a:rPr sz="2400" dirty="0">
                <a:latin typeface="Times New Roman"/>
                <a:cs typeface="Times New Roman"/>
              </a:rPr>
              <a:t>of hops does not </a:t>
            </a:r>
            <a:r>
              <a:rPr sz="2400" spc="-5" dirty="0">
                <a:latin typeface="Times New Roman"/>
                <a:cs typeface="Times New Roman"/>
              </a:rPr>
              <a:t>mean</a:t>
            </a:r>
            <a:r>
              <a:rPr sz="2400" spc="-70" dirty="0">
                <a:latin typeface="Times New Roman"/>
                <a:cs typeface="Times New Roman"/>
              </a:rPr>
              <a:t> </a:t>
            </a:r>
            <a:r>
              <a:rPr sz="2400" spc="-5" dirty="0">
                <a:latin typeface="Times New Roman"/>
                <a:cs typeface="Times New Roman"/>
              </a:rPr>
              <a:t>minimum  </a:t>
            </a:r>
            <a:r>
              <a:rPr sz="2400" dirty="0">
                <a:latin typeface="Times New Roman"/>
                <a:cs typeface="Times New Roman"/>
              </a:rPr>
              <a:t>distance.</a:t>
            </a:r>
          </a:p>
          <a:p>
            <a:pPr marL="756285" lvl="1" indent="-287020">
              <a:spcBef>
                <a:spcPts val="575"/>
              </a:spcBef>
              <a:buChar char="–"/>
              <a:tabLst>
                <a:tab pos="756285" algn="l"/>
                <a:tab pos="756920" algn="l"/>
              </a:tabLst>
            </a:pPr>
            <a:r>
              <a:rPr sz="2400" spc="-5" dirty="0">
                <a:latin typeface="Times New Roman"/>
                <a:cs typeface="Times New Roman"/>
              </a:rPr>
              <a:t>BFS will </a:t>
            </a:r>
            <a:r>
              <a:rPr sz="2400" dirty="0">
                <a:latin typeface="Times New Roman"/>
                <a:cs typeface="Times New Roman"/>
              </a:rPr>
              <a:t>yield a, e, f </a:t>
            </a:r>
            <a:r>
              <a:rPr sz="2400" spc="-5" dirty="0">
                <a:latin typeface="Times New Roman"/>
                <a:cs typeface="Times New Roman"/>
              </a:rPr>
              <a:t>as SP </a:t>
            </a:r>
            <a:r>
              <a:rPr sz="2400" dirty="0">
                <a:latin typeface="Times New Roman"/>
                <a:cs typeface="Times New Roman"/>
              </a:rPr>
              <a:t>between a and</a:t>
            </a:r>
            <a:r>
              <a:rPr sz="2400" spc="-145" dirty="0">
                <a:latin typeface="Times New Roman"/>
                <a:cs typeface="Times New Roman"/>
              </a:rPr>
              <a:t> </a:t>
            </a:r>
            <a:r>
              <a:rPr sz="2400" dirty="0">
                <a:latin typeface="Times New Roman"/>
                <a:cs typeface="Times New Roman"/>
              </a:rPr>
              <a:t>f</a:t>
            </a:r>
          </a:p>
          <a:p>
            <a:pPr marL="756285" lvl="1" indent="-287020">
              <a:spcBef>
                <a:spcPts val="580"/>
              </a:spcBef>
              <a:buChar char="–"/>
              <a:tabLst>
                <a:tab pos="756285" algn="l"/>
                <a:tab pos="756920" algn="l"/>
              </a:tabLst>
            </a:pPr>
            <a:r>
              <a:rPr sz="2400" dirty="0">
                <a:latin typeface="Times New Roman"/>
                <a:cs typeface="Times New Roman"/>
              </a:rPr>
              <a:t>a, d, g, h, f </a:t>
            </a:r>
            <a:r>
              <a:rPr sz="2400" spc="-5" dirty="0">
                <a:latin typeface="Times New Roman"/>
                <a:cs typeface="Times New Roman"/>
              </a:rPr>
              <a:t>has </a:t>
            </a:r>
            <a:r>
              <a:rPr sz="2400" dirty="0">
                <a:latin typeface="Times New Roman"/>
                <a:cs typeface="Times New Roman"/>
              </a:rPr>
              <a:t>lower</a:t>
            </a:r>
            <a:r>
              <a:rPr sz="2400" spc="-30" dirty="0">
                <a:latin typeface="Times New Roman"/>
                <a:cs typeface="Times New Roman"/>
              </a:rPr>
              <a:t> </a:t>
            </a:r>
            <a:r>
              <a:rPr sz="2400" dirty="0">
                <a:latin typeface="Times New Roman"/>
                <a:cs typeface="Times New Roman"/>
              </a:rPr>
              <a:t>distance</a:t>
            </a:r>
          </a:p>
        </p:txBody>
      </p:sp>
    </p:spTree>
    <p:extLst>
      <p:ext uri="{BB962C8B-B14F-4D97-AF65-F5344CB8AC3E}">
        <p14:creationId xmlns:p14="http://schemas.microsoft.com/office/powerpoint/2010/main" val="123997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206" y="729709"/>
            <a:ext cx="6132194" cy="689932"/>
          </a:xfrm>
          <a:prstGeom prst="rect">
            <a:avLst/>
          </a:prstGeom>
        </p:spPr>
        <p:txBody>
          <a:bodyPr vert="horz" wrap="square" lIns="0" tIns="12700" rIns="0" bIns="0" rtlCol="0" anchor="ctr">
            <a:spAutoFit/>
          </a:bodyPr>
          <a:lstStyle/>
          <a:p>
            <a:pPr marL="12700">
              <a:lnSpc>
                <a:spcPct val="100000"/>
              </a:lnSpc>
              <a:spcBef>
                <a:spcPts val="100"/>
              </a:spcBef>
            </a:pPr>
            <a:r>
              <a:rPr spc="-5" dirty="0"/>
              <a:t>A </a:t>
            </a:r>
            <a:r>
              <a:rPr spc="-15" dirty="0"/>
              <a:t>Greedy</a:t>
            </a:r>
            <a:r>
              <a:rPr spc="-459" dirty="0"/>
              <a:t> </a:t>
            </a:r>
            <a:r>
              <a:rPr u="none" dirty="0"/>
              <a:t>Algorithm</a:t>
            </a:r>
          </a:p>
        </p:txBody>
      </p:sp>
      <p:sp>
        <p:nvSpPr>
          <p:cNvPr id="3" name="object 3"/>
          <p:cNvSpPr txBox="1"/>
          <p:nvPr/>
        </p:nvSpPr>
        <p:spPr>
          <a:xfrm>
            <a:off x="2288540" y="1916633"/>
            <a:ext cx="7607934" cy="3417570"/>
          </a:xfrm>
          <a:prstGeom prst="rect">
            <a:avLst/>
          </a:prstGeom>
        </p:spPr>
        <p:txBody>
          <a:bodyPr vert="horz" wrap="square" lIns="0" tIns="94615" rIns="0" bIns="0" rtlCol="0">
            <a:spAutoFit/>
          </a:bodyPr>
          <a:lstStyle/>
          <a:p>
            <a:pPr marL="355600" marR="5080" indent="-343535">
              <a:lnSpc>
                <a:spcPts val="2690"/>
              </a:lnSpc>
              <a:spcBef>
                <a:spcPts val="745"/>
              </a:spcBef>
              <a:buChar char="•"/>
              <a:tabLst>
                <a:tab pos="355600" algn="l"/>
                <a:tab pos="356235" algn="l"/>
              </a:tabLst>
            </a:pPr>
            <a:r>
              <a:rPr sz="2800" spc="-5" dirty="0">
                <a:latin typeface="Times New Roman"/>
                <a:cs typeface="Times New Roman"/>
              </a:rPr>
              <a:t>Assume </a:t>
            </a:r>
            <a:r>
              <a:rPr sz="2800" dirty="0">
                <a:latin typeface="Times New Roman"/>
                <a:cs typeface="Times New Roman"/>
              </a:rPr>
              <a:t>that </a:t>
            </a:r>
            <a:r>
              <a:rPr sz="2800" spc="-5" dirty="0">
                <a:latin typeface="Times New Roman"/>
                <a:cs typeface="Times New Roman"/>
              </a:rPr>
              <a:t>every </a:t>
            </a:r>
            <a:r>
              <a:rPr sz="2800" dirty="0">
                <a:latin typeface="Times New Roman"/>
                <a:cs typeface="Times New Roman"/>
              </a:rPr>
              <a:t>node </a:t>
            </a:r>
            <a:r>
              <a:rPr sz="2800" spc="-5" dirty="0">
                <a:latin typeface="Times New Roman"/>
                <a:cs typeface="Times New Roman"/>
              </a:rPr>
              <a:t>is </a:t>
            </a:r>
            <a:r>
              <a:rPr sz="2800" dirty="0">
                <a:latin typeface="Times New Roman"/>
                <a:cs typeface="Times New Roman"/>
              </a:rPr>
              <a:t>infinitely </a:t>
            </a:r>
            <a:r>
              <a:rPr sz="2800" spc="-5" dirty="0">
                <a:latin typeface="Times New Roman"/>
                <a:cs typeface="Times New Roman"/>
              </a:rPr>
              <a:t>far away</a:t>
            </a:r>
            <a:r>
              <a:rPr sz="2800" spc="-90" dirty="0">
                <a:latin typeface="Times New Roman"/>
                <a:cs typeface="Times New Roman"/>
              </a:rPr>
              <a:t> </a:t>
            </a:r>
            <a:r>
              <a:rPr sz="2800" dirty="0">
                <a:latin typeface="Times New Roman"/>
                <a:cs typeface="Times New Roman"/>
              </a:rPr>
              <a:t>from  the</a:t>
            </a:r>
            <a:r>
              <a:rPr sz="2800" spc="-15" dirty="0">
                <a:latin typeface="Times New Roman"/>
                <a:cs typeface="Times New Roman"/>
              </a:rPr>
              <a:t> </a:t>
            </a:r>
            <a:r>
              <a:rPr sz="2800" spc="-5" dirty="0">
                <a:latin typeface="Times New Roman"/>
                <a:cs typeface="Times New Roman"/>
              </a:rPr>
              <a:t>source.</a:t>
            </a:r>
            <a:endParaRPr sz="2800" dirty="0">
              <a:latin typeface="Times New Roman"/>
              <a:cs typeface="Times New Roman"/>
            </a:endParaRPr>
          </a:p>
          <a:p>
            <a:pPr marL="756285" marR="788035" lvl="1" indent="-287020">
              <a:lnSpc>
                <a:spcPct val="79100"/>
              </a:lnSpc>
              <a:spcBef>
                <a:spcPts val="785"/>
              </a:spcBef>
              <a:buChar char="–"/>
              <a:tabLst>
                <a:tab pos="756285" algn="l"/>
                <a:tab pos="756920" algn="l"/>
              </a:tabLst>
            </a:pPr>
            <a:r>
              <a:rPr lang="en-US" sz="2400" dirty="0">
                <a:latin typeface="Times New Roman"/>
                <a:cs typeface="Times New Roman"/>
              </a:rPr>
              <a:t>i</a:t>
            </a:r>
            <a:r>
              <a:rPr sz="2400" dirty="0">
                <a:latin typeface="Times New Roman"/>
                <a:cs typeface="Times New Roman"/>
              </a:rPr>
              <a:t>.e., every node </a:t>
            </a:r>
            <a:r>
              <a:rPr sz="2400" spc="-5" dirty="0">
                <a:latin typeface="Times New Roman"/>
                <a:cs typeface="Times New Roman"/>
              </a:rPr>
              <a:t>is </a:t>
            </a:r>
            <a:r>
              <a:rPr sz="2800" spc="-5" dirty="0">
                <a:latin typeface="Symbol"/>
                <a:cs typeface="Symbol"/>
              </a:rPr>
              <a:t></a:t>
            </a:r>
            <a:r>
              <a:rPr sz="2800" spc="-5" dirty="0">
                <a:latin typeface="Times New Roman"/>
                <a:cs typeface="Times New Roman"/>
              </a:rPr>
              <a:t> </a:t>
            </a:r>
            <a:r>
              <a:rPr sz="2400" spc="-5" dirty="0">
                <a:latin typeface="Times New Roman"/>
                <a:cs typeface="Times New Roman"/>
              </a:rPr>
              <a:t>miles </a:t>
            </a:r>
            <a:r>
              <a:rPr sz="2400" dirty="0">
                <a:latin typeface="Times New Roman"/>
                <a:cs typeface="Times New Roman"/>
              </a:rPr>
              <a:t>away </a:t>
            </a:r>
            <a:r>
              <a:rPr sz="2400" spc="-5" dirty="0">
                <a:latin typeface="Times New Roman"/>
                <a:cs typeface="Times New Roman"/>
              </a:rPr>
              <a:t>from s </a:t>
            </a:r>
            <a:r>
              <a:rPr sz="2400" dirty="0">
                <a:latin typeface="Times New Roman"/>
                <a:cs typeface="Times New Roman"/>
              </a:rPr>
              <a:t>(except</a:t>
            </a:r>
            <a:r>
              <a:rPr sz="2400" spc="-170" dirty="0">
                <a:latin typeface="Times New Roman"/>
                <a:cs typeface="Times New Roman"/>
              </a:rPr>
              <a:t> </a:t>
            </a:r>
            <a:r>
              <a:rPr sz="2400" spc="-5" dirty="0">
                <a:latin typeface="Times New Roman"/>
                <a:cs typeface="Times New Roman"/>
              </a:rPr>
              <a:t>s,  which is </a:t>
            </a:r>
            <a:r>
              <a:rPr sz="2400" dirty="0">
                <a:latin typeface="Times New Roman"/>
                <a:cs typeface="Times New Roman"/>
              </a:rPr>
              <a:t>0 </a:t>
            </a:r>
            <a:r>
              <a:rPr sz="2400" spc="-5" dirty="0">
                <a:latin typeface="Times New Roman"/>
                <a:cs typeface="Times New Roman"/>
              </a:rPr>
              <a:t>miles</a:t>
            </a:r>
            <a:r>
              <a:rPr sz="2400" spc="-10" dirty="0">
                <a:latin typeface="Times New Roman"/>
                <a:cs typeface="Times New Roman"/>
              </a:rPr>
              <a:t> </a:t>
            </a:r>
            <a:r>
              <a:rPr sz="2400" dirty="0">
                <a:latin typeface="Times New Roman"/>
                <a:cs typeface="Times New Roman"/>
              </a:rPr>
              <a:t>away).</a:t>
            </a:r>
          </a:p>
          <a:p>
            <a:pPr marL="756285" marR="99695" lvl="1" indent="-287020">
              <a:lnSpc>
                <a:spcPct val="80000"/>
              </a:lnSpc>
              <a:spcBef>
                <a:spcPts val="575"/>
              </a:spcBef>
              <a:buChar char="–"/>
              <a:tabLst>
                <a:tab pos="756285" algn="l"/>
                <a:tab pos="756920" algn="l"/>
              </a:tabLst>
            </a:pPr>
            <a:r>
              <a:rPr sz="2400" spc="-5" dirty="0">
                <a:latin typeface="Times New Roman"/>
                <a:cs typeface="Times New Roman"/>
              </a:rPr>
              <a:t>Now </a:t>
            </a:r>
            <a:r>
              <a:rPr sz="2400" dirty="0">
                <a:latin typeface="Times New Roman"/>
                <a:cs typeface="Times New Roman"/>
              </a:rPr>
              <a:t>perform </a:t>
            </a:r>
            <a:r>
              <a:rPr sz="2400" spc="-5" dirty="0">
                <a:latin typeface="Times New Roman"/>
                <a:cs typeface="Times New Roman"/>
              </a:rPr>
              <a:t>something similar </a:t>
            </a:r>
            <a:r>
              <a:rPr sz="2400" dirty="0">
                <a:latin typeface="Times New Roman"/>
                <a:cs typeface="Times New Roman"/>
              </a:rPr>
              <a:t>to breadth-first</a:t>
            </a:r>
            <a:r>
              <a:rPr sz="2400" spc="-55" dirty="0">
                <a:latin typeface="Times New Roman"/>
                <a:cs typeface="Times New Roman"/>
              </a:rPr>
              <a:t> </a:t>
            </a:r>
            <a:r>
              <a:rPr sz="2400" dirty="0">
                <a:latin typeface="Times New Roman"/>
                <a:cs typeface="Times New Roman"/>
              </a:rPr>
              <a:t>search,  and </a:t>
            </a:r>
            <a:r>
              <a:rPr sz="2400" i="1" spc="-5" dirty="0">
                <a:solidFill>
                  <a:srgbClr val="003399"/>
                </a:solidFill>
                <a:latin typeface="Times New Roman"/>
                <a:cs typeface="Times New Roman"/>
              </a:rPr>
              <a:t>optimistically guess </a:t>
            </a:r>
            <a:r>
              <a:rPr sz="2400" i="1" dirty="0">
                <a:solidFill>
                  <a:srgbClr val="003399"/>
                </a:solidFill>
                <a:latin typeface="Times New Roman"/>
                <a:cs typeface="Times New Roman"/>
              </a:rPr>
              <a:t>that we have found the best  path to each node </a:t>
            </a:r>
            <a:r>
              <a:rPr sz="2400" i="1" spc="-5" dirty="0">
                <a:solidFill>
                  <a:srgbClr val="003399"/>
                </a:solidFill>
                <a:latin typeface="Times New Roman"/>
                <a:cs typeface="Times New Roman"/>
              </a:rPr>
              <a:t>as </a:t>
            </a:r>
            <a:r>
              <a:rPr sz="2400" i="1" dirty="0">
                <a:solidFill>
                  <a:srgbClr val="003399"/>
                </a:solidFill>
                <a:latin typeface="Times New Roman"/>
                <a:cs typeface="Times New Roman"/>
              </a:rPr>
              <a:t>we encounter</a:t>
            </a:r>
            <a:r>
              <a:rPr sz="2400" i="1" spc="-65" dirty="0">
                <a:solidFill>
                  <a:srgbClr val="003399"/>
                </a:solidFill>
                <a:latin typeface="Times New Roman"/>
                <a:cs typeface="Times New Roman"/>
              </a:rPr>
              <a:t> </a:t>
            </a:r>
            <a:r>
              <a:rPr sz="2400" i="1" spc="5" dirty="0">
                <a:solidFill>
                  <a:srgbClr val="003399"/>
                </a:solidFill>
                <a:latin typeface="Times New Roman"/>
                <a:cs typeface="Times New Roman"/>
              </a:rPr>
              <a:t>it</a:t>
            </a:r>
            <a:r>
              <a:rPr sz="2400" spc="5" dirty="0">
                <a:latin typeface="Times New Roman"/>
                <a:cs typeface="Times New Roman"/>
              </a:rPr>
              <a:t>.</a:t>
            </a:r>
            <a:endParaRPr sz="2400" dirty="0">
              <a:latin typeface="Times New Roman"/>
              <a:cs typeface="Times New Roman"/>
            </a:endParaRPr>
          </a:p>
          <a:p>
            <a:pPr marL="756285" marR="87630" lvl="1" indent="-287020">
              <a:lnSpc>
                <a:spcPts val="2300"/>
              </a:lnSpc>
              <a:spcBef>
                <a:spcPts val="560"/>
              </a:spcBef>
              <a:buChar char="–"/>
              <a:tabLst>
                <a:tab pos="756285" algn="l"/>
                <a:tab pos="756920" algn="l"/>
              </a:tabLst>
            </a:pPr>
            <a:r>
              <a:rPr sz="2400" dirty="0">
                <a:latin typeface="Times New Roman"/>
                <a:cs typeface="Times New Roman"/>
              </a:rPr>
              <a:t>If </a:t>
            </a:r>
            <a:r>
              <a:rPr sz="2400" spc="-10" dirty="0">
                <a:latin typeface="Times New Roman"/>
                <a:cs typeface="Times New Roman"/>
              </a:rPr>
              <a:t>we </a:t>
            </a:r>
            <a:r>
              <a:rPr sz="2400" dirty="0">
                <a:latin typeface="Times New Roman"/>
                <a:cs typeface="Times New Roman"/>
              </a:rPr>
              <a:t>later discover </a:t>
            </a:r>
            <a:r>
              <a:rPr sz="2400" spc="-5" dirty="0">
                <a:latin typeface="Times New Roman"/>
                <a:cs typeface="Times New Roman"/>
              </a:rPr>
              <a:t>we </a:t>
            </a:r>
            <a:r>
              <a:rPr sz="2400" dirty="0">
                <a:latin typeface="Times New Roman"/>
                <a:cs typeface="Times New Roman"/>
              </a:rPr>
              <a:t>are </a:t>
            </a:r>
            <a:r>
              <a:rPr sz="2400" spc="-5" dirty="0">
                <a:latin typeface="Times New Roman"/>
                <a:cs typeface="Times New Roman"/>
              </a:rPr>
              <a:t>wrong </a:t>
            </a:r>
            <a:r>
              <a:rPr sz="2400" dirty="0">
                <a:latin typeface="Times New Roman"/>
                <a:cs typeface="Times New Roman"/>
              </a:rPr>
              <a:t>and find a better</a:t>
            </a:r>
            <a:r>
              <a:rPr sz="2400" spc="-105" dirty="0">
                <a:latin typeface="Times New Roman"/>
                <a:cs typeface="Times New Roman"/>
              </a:rPr>
              <a:t> </a:t>
            </a:r>
            <a:r>
              <a:rPr sz="2400" dirty="0">
                <a:latin typeface="Times New Roman"/>
                <a:cs typeface="Times New Roman"/>
              </a:rPr>
              <a:t>path  to a particular node, then update the distance to that  node (edge</a:t>
            </a:r>
            <a:r>
              <a:rPr sz="2400" spc="-30" dirty="0">
                <a:latin typeface="Times New Roman"/>
                <a:cs typeface="Times New Roman"/>
              </a:rPr>
              <a:t> </a:t>
            </a:r>
            <a:r>
              <a:rPr sz="2400" dirty="0">
                <a:latin typeface="Times New Roman"/>
                <a:cs typeface="Times New Roman"/>
              </a:rPr>
              <a:t>Relaxation).</a:t>
            </a:r>
          </a:p>
        </p:txBody>
      </p:sp>
    </p:spTree>
    <p:extLst>
      <p:ext uri="{BB962C8B-B14F-4D97-AF65-F5344CB8AC3E}">
        <p14:creationId xmlns:p14="http://schemas.microsoft.com/office/powerpoint/2010/main" val="200089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202" y="714469"/>
            <a:ext cx="9236558" cy="689932"/>
          </a:xfrm>
          <a:prstGeom prst="rect">
            <a:avLst/>
          </a:prstGeom>
        </p:spPr>
        <p:txBody>
          <a:bodyPr vert="horz" wrap="square" lIns="0" tIns="12700" rIns="0" bIns="0" rtlCol="0" anchor="ctr">
            <a:spAutoFit/>
          </a:bodyPr>
          <a:lstStyle/>
          <a:p>
            <a:pPr marL="12700">
              <a:lnSpc>
                <a:spcPct val="100000"/>
              </a:lnSpc>
              <a:spcBef>
                <a:spcPts val="100"/>
              </a:spcBef>
            </a:pPr>
            <a:r>
              <a:rPr spc="-5" dirty="0"/>
              <a:t>Intuition Behind </a:t>
            </a:r>
            <a:r>
              <a:rPr spc="-20" dirty="0"/>
              <a:t>Dijkstra’s</a:t>
            </a:r>
            <a:r>
              <a:rPr spc="-260" dirty="0"/>
              <a:t> </a:t>
            </a:r>
            <a:r>
              <a:rPr spc="-5" dirty="0"/>
              <a:t>Algorithm</a:t>
            </a:r>
          </a:p>
        </p:txBody>
      </p:sp>
      <p:sp>
        <p:nvSpPr>
          <p:cNvPr id="3" name="object 3"/>
          <p:cNvSpPr txBox="1"/>
          <p:nvPr/>
        </p:nvSpPr>
        <p:spPr>
          <a:xfrm>
            <a:off x="2288541" y="1903602"/>
            <a:ext cx="7540625" cy="3513454"/>
          </a:xfrm>
          <a:prstGeom prst="rect">
            <a:avLst/>
          </a:prstGeom>
        </p:spPr>
        <p:txBody>
          <a:bodyPr vert="horz" wrap="square" lIns="0" tIns="106680" rIns="0" bIns="0" rtlCol="0">
            <a:spAutoFit/>
          </a:bodyPr>
          <a:lstStyle/>
          <a:p>
            <a:pPr marL="355600" marR="358775" indent="-343535">
              <a:lnSpc>
                <a:spcPts val="3080"/>
              </a:lnSpc>
              <a:spcBef>
                <a:spcPts val="840"/>
              </a:spcBef>
              <a:buChar char="•"/>
              <a:tabLst>
                <a:tab pos="355600" algn="l"/>
                <a:tab pos="356235" algn="l"/>
              </a:tabLst>
            </a:pPr>
            <a:r>
              <a:rPr sz="3200" dirty="0">
                <a:latin typeface="Times New Roman"/>
                <a:cs typeface="Times New Roman"/>
              </a:rPr>
              <a:t>For our SP problem, we can start by  guessing that every node is </a:t>
            </a:r>
            <a:r>
              <a:rPr sz="3200" dirty="0">
                <a:latin typeface="Symbol"/>
                <a:cs typeface="Symbol"/>
              </a:rPr>
              <a:t></a:t>
            </a:r>
            <a:r>
              <a:rPr sz="3200" dirty="0">
                <a:latin typeface="Times New Roman"/>
                <a:cs typeface="Times New Roman"/>
              </a:rPr>
              <a:t> miles</a:t>
            </a:r>
            <a:r>
              <a:rPr sz="3200" spc="-85" dirty="0">
                <a:latin typeface="Times New Roman"/>
                <a:cs typeface="Times New Roman"/>
              </a:rPr>
              <a:t> </a:t>
            </a:r>
            <a:r>
              <a:rPr sz="3200" spc="-40" dirty="0">
                <a:latin typeface="Times New Roman"/>
                <a:cs typeface="Times New Roman"/>
              </a:rPr>
              <a:t>away.</a:t>
            </a:r>
            <a:endParaRPr sz="3200" dirty="0">
              <a:latin typeface="Times New Roman"/>
              <a:cs typeface="Times New Roman"/>
            </a:endParaRPr>
          </a:p>
          <a:p>
            <a:pPr marL="756285" lvl="1" indent="-287020">
              <a:lnSpc>
                <a:spcPts val="3360"/>
              </a:lnSpc>
              <a:spcBef>
                <a:spcPts val="20"/>
              </a:spcBef>
              <a:buChar char="–"/>
              <a:tabLst>
                <a:tab pos="756920" algn="l"/>
              </a:tabLst>
            </a:pPr>
            <a:r>
              <a:rPr sz="2800" spc="-5" dirty="0">
                <a:latin typeface="Times New Roman"/>
                <a:cs typeface="Times New Roman"/>
              </a:rPr>
              <a:t>Mark </a:t>
            </a:r>
            <a:r>
              <a:rPr sz="2800" spc="-10" dirty="0">
                <a:latin typeface="Times New Roman"/>
                <a:cs typeface="Times New Roman"/>
              </a:rPr>
              <a:t>each </a:t>
            </a:r>
            <a:r>
              <a:rPr sz="2800" spc="-5" dirty="0">
                <a:latin typeface="Times New Roman"/>
                <a:cs typeface="Times New Roman"/>
              </a:rPr>
              <a:t>node with this</a:t>
            </a:r>
            <a:r>
              <a:rPr sz="2800" dirty="0">
                <a:latin typeface="Times New Roman"/>
                <a:cs typeface="Times New Roman"/>
              </a:rPr>
              <a:t> </a:t>
            </a:r>
            <a:r>
              <a:rPr sz="2800" spc="-5" dirty="0">
                <a:latin typeface="Times New Roman"/>
                <a:cs typeface="Times New Roman"/>
              </a:rPr>
              <a:t>guess.</a:t>
            </a:r>
            <a:endParaRPr sz="2800" dirty="0">
              <a:latin typeface="Times New Roman"/>
              <a:cs typeface="Times New Roman"/>
            </a:endParaRPr>
          </a:p>
          <a:p>
            <a:pPr marL="355600" marR="5080" indent="-343535">
              <a:lnSpc>
                <a:spcPct val="80000"/>
              </a:lnSpc>
              <a:spcBef>
                <a:spcPts val="765"/>
              </a:spcBef>
              <a:buChar char="•"/>
              <a:tabLst>
                <a:tab pos="355600" algn="l"/>
                <a:tab pos="356235" algn="l"/>
              </a:tabLst>
            </a:pPr>
            <a:r>
              <a:rPr sz="3200" dirty="0">
                <a:latin typeface="Times New Roman"/>
                <a:cs typeface="Times New Roman"/>
              </a:rPr>
              <a:t>Find all </a:t>
            </a:r>
            <a:r>
              <a:rPr lang="en-US" sz="3200" dirty="0" err="1">
                <a:latin typeface="Times New Roman"/>
                <a:cs typeface="Times New Roman"/>
              </a:rPr>
              <a:t>verices</a:t>
            </a:r>
            <a:r>
              <a:rPr lang="en-US" sz="3200" dirty="0">
                <a:latin typeface="Times New Roman"/>
                <a:cs typeface="Times New Roman"/>
              </a:rPr>
              <a:t>/</a:t>
            </a:r>
            <a:r>
              <a:rPr sz="3200" dirty="0">
                <a:latin typeface="Times New Roman"/>
                <a:cs typeface="Times New Roman"/>
              </a:rPr>
              <a:t>cities one hop away from s, and  check whether the distance is less than</a:t>
            </a:r>
            <a:r>
              <a:rPr sz="3200" spc="-95" dirty="0">
                <a:latin typeface="Times New Roman"/>
                <a:cs typeface="Times New Roman"/>
              </a:rPr>
              <a:t> </a:t>
            </a:r>
            <a:r>
              <a:rPr sz="3200" dirty="0">
                <a:latin typeface="Times New Roman"/>
                <a:cs typeface="Times New Roman"/>
              </a:rPr>
              <a:t>what is currently marked for that</a:t>
            </a:r>
            <a:r>
              <a:rPr sz="3200" spc="-105" dirty="0">
                <a:latin typeface="Times New Roman"/>
                <a:cs typeface="Times New Roman"/>
              </a:rPr>
              <a:t> </a:t>
            </a:r>
            <a:r>
              <a:rPr sz="3200" dirty="0">
                <a:latin typeface="Times New Roman"/>
                <a:cs typeface="Times New Roman"/>
              </a:rPr>
              <a:t>node.</a:t>
            </a:r>
          </a:p>
          <a:p>
            <a:pPr marL="756285" lvl="1" indent="-287020">
              <a:lnSpc>
                <a:spcPts val="3360"/>
              </a:lnSpc>
              <a:spcBef>
                <a:spcPts val="5"/>
              </a:spcBef>
              <a:buChar char="–"/>
              <a:tabLst>
                <a:tab pos="756920" algn="l"/>
              </a:tabLst>
            </a:pPr>
            <a:r>
              <a:rPr sz="2800" spc="-5" dirty="0">
                <a:latin typeface="Times New Roman"/>
                <a:cs typeface="Times New Roman"/>
              </a:rPr>
              <a:t>If </a:t>
            </a:r>
            <a:r>
              <a:rPr sz="2800" dirty="0">
                <a:latin typeface="Times New Roman"/>
                <a:cs typeface="Times New Roman"/>
              </a:rPr>
              <a:t>so, </a:t>
            </a:r>
            <a:r>
              <a:rPr sz="2800" spc="-5" dirty="0">
                <a:latin typeface="Times New Roman"/>
                <a:cs typeface="Times New Roman"/>
              </a:rPr>
              <a:t>then revise </a:t>
            </a:r>
            <a:r>
              <a:rPr sz="2800" dirty="0">
                <a:latin typeface="Times New Roman"/>
                <a:cs typeface="Times New Roman"/>
              </a:rPr>
              <a:t>the</a:t>
            </a:r>
            <a:r>
              <a:rPr sz="2800" spc="-35" dirty="0">
                <a:latin typeface="Times New Roman"/>
                <a:cs typeface="Times New Roman"/>
              </a:rPr>
              <a:t> </a:t>
            </a:r>
            <a:r>
              <a:rPr sz="2800" spc="-5" dirty="0">
                <a:latin typeface="Times New Roman"/>
                <a:cs typeface="Times New Roman"/>
              </a:rPr>
              <a:t>guess.</a:t>
            </a:r>
            <a:endParaRPr sz="2800" dirty="0">
              <a:latin typeface="Times New Roman"/>
              <a:cs typeface="Times New Roman"/>
            </a:endParaRPr>
          </a:p>
          <a:p>
            <a:pPr marL="355600" indent="-343535">
              <a:lnSpc>
                <a:spcPts val="3840"/>
              </a:lnSpc>
              <a:buChar char="•"/>
              <a:tabLst>
                <a:tab pos="355600" algn="l"/>
                <a:tab pos="356235" algn="l"/>
              </a:tabLst>
            </a:pPr>
            <a:r>
              <a:rPr sz="3200" dirty="0">
                <a:latin typeface="Times New Roman"/>
                <a:cs typeface="Times New Roman"/>
              </a:rPr>
              <a:t>Continue for 2 hops, 3 hops,</a:t>
            </a:r>
            <a:r>
              <a:rPr sz="3200" spc="-105" dirty="0">
                <a:latin typeface="Times New Roman"/>
                <a:cs typeface="Times New Roman"/>
              </a:rPr>
              <a:t> </a:t>
            </a:r>
            <a:r>
              <a:rPr sz="3200" dirty="0">
                <a:latin typeface="Times New Roman"/>
                <a:cs typeface="Times New Roman"/>
              </a:rPr>
              <a:t>etc.</a:t>
            </a:r>
          </a:p>
        </p:txBody>
      </p:sp>
    </p:spTree>
    <p:extLst>
      <p:ext uri="{BB962C8B-B14F-4D97-AF65-F5344CB8AC3E}">
        <p14:creationId xmlns:p14="http://schemas.microsoft.com/office/powerpoint/2010/main" val="405095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3740" y="1683049"/>
            <a:ext cx="4735830" cy="1306830"/>
          </a:xfrm>
          <a:prstGeom prst="rect">
            <a:avLst/>
          </a:prstGeom>
        </p:spPr>
        <p:txBody>
          <a:bodyPr vert="horz" wrap="square" lIns="0" tIns="104775" rIns="0" bIns="0" rtlCol="0">
            <a:spAutoFit/>
          </a:bodyPr>
          <a:lstStyle/>
          <a:p>
            <a:pPr marL="12700">
              <a:spcBef>
                <a:spcPts val="825"/>
              </a:spcBef>
            </a:pPr>
            <a:r>
              <a:rPr sz="2400" spc="-5" dirty="0">
                <a:latin typeface="Times New Roman"/>
                <a:cs typeface="Times New Roman"/>
              </a:rPr>
              <a:t>Assumes </a:t>
            </a:r>
            <a:r>
              <a:rPr sz="2400" b="1" dirty="0">
                <a:solidFill>
                  <a:srgbClr val="CC0000"/>
                </a:solidFill>
                <a:latin typeface="Times New Roman"/>
                <a:cs typeface="Times New Roman"/>
              </a:rPr>
              <a:t>no </a:t>
            </a:r>
            <a:r>
              <a:rPr sz="2400" b="1" spc="-5" dirty="0">
                <a:solidFill>
                  <a:srgbClr val="CC0000"/>
                </a:solidFill>
                <a:latin typeface="Times New Roman"/>
                <a:cs typeface="Times New Roman"/>
              </a:rPr>
              <a:t>negative-weight</a:t>
            </a:r>
            <a:r>
              <a:rPr sz="2400" b="1" spc="10" dirty="0">
                <a:solidFill>
                  <a:srgbClr val="CC0000"/>
                </a:solidFill>
                <a:latin typeface="Times New Roman"/>
                <a:cs typeface="Times New Roman"/>
              </a:rPr>
              <a:t> </a:t>
            </a:r>
            <a:r>
              <a:rPr sz="2400" b="1" dirty="0">
                <a:solidFill>
                  <a:srgbClr val="CC0000"/>
                </a:solidFill>
                <a:latin typeface="Times New Roman"/>
                <a:cs typeface="Times New Roman"/>
              </a:rPr>
              <a:t>edges</a:t>
            </a:r>
            <a:r>
              <a:rPr sz="2400" dirty="0">
                <a:latin typeface="Times New Roman"/>
                <a:cs typeface="Times New Roman"/>
              </a:rPr>
              <a:t>.</a:t>
            </a:r>
            <a:endParaRPr sz="2400">
              <a:latin typeface="Times New Roman"/>
              <a:cs typeface="Times New Roman"/>
            </a:endParaRPr>
          </a:p>
          <a:p>
            <a:pPr marL="355600" marR="5080" indent="-342900">
              <a:spcBef>
                <a:spcPts val="720"/>
              </a:spcBef>
            </a:pPr>
            <a:r>
              <a:rPr sz="2400" dirty="0">
                <a:latin typeface="Times New Roman"/>
                <a:cs typeface="Times New Roman"/>
              </a:rPr>
              <a:t>Maintains a </a:t>
            </a:r>
            <a:r>
              <a:rPr sz="2400" spc="-5" dirty="0">
                <a:latin typeface="Times New Roman"/>
                <a:cs typeface="Times New Roman"/>
              </a:rPr>
              <a:t>set S </a:t>
            </a:r>
            <a:r>
              <a:rPr sz="2400" dirty="0">
                <a:latin typeface="Times New Roman"/>
                <a:cs typeface="Times New Roman"/>
              </a:rPr>
              <a:t>of vertices </a:t>
            </a:r>
            <a:r>
              <a:rPr sz="2400" spc="-5" dirty="0">
                <a:latin typeface="Times New Roman"/>
                <a:cs typeface="Times New Roman"/>
              </a:rPr>
              <a:t>whose</a:t>
            </a:r>
            <a:r>
              <a:rPr sz="2400" spc="-105" dirty="0">
                <a:latin typeface="Times New Roman"/>
                <a:cs typeface="Times New Roman"/>
              </a:rPr>
              <a:t> </a:t>
            </a:r>
            <a:r>
              <a:rPr sz="2400" spc="-5" dirty="0">
                <a:latin typeface="Times New Roman"/>
                <a:cs typeface="Times New Roman"/>
              </a:rPr>
              <a:t>SP  </a:t>
            </a:r>
            <a:r>
              <a:rPr sz="2400" dirty="0">
                <a:latin typeface="Times New Roman"/>
                <a:cs typeface="Times New Roman"/>
              </a:rPr>
              <a:t>from </a:t>
            </a:r>
            <a:r>
              <a:rPr sz="2400" spc="-5" dirty="0">
                <a:latin typeface="Times New Roman"/>
                <a:cs typeface="Times New Roman"/>
              </a:rPr>
              <a:t>s has </a:t>
            </a:r>
            <a:r>
              <a:rPr sz="2400" dirty="0">
                <a:latin typeface="Times New Roman"/>
                <a:cs typeface="Times New Roman"/>
              </a:rPr>
              <a:t>been</a:t>
            </a:r>
            <a:r>
              <a:rPr sz="2400" spc="-20" dirty="0">
                <a:latin typeface="Times New Roman"/>
                <a:cs typeface="Times New Roman"/>
              </a:rPr>
              <a:t> </a:t>
            </a:r>
            <a:r>
              <a:rPr sz="2400" spc="-5" dirty="0">
                <a:latin typeface="Times New Roman"/>
                <a:cs typeface="Times New Roman"/>
              </a:rPr>
              <a:t>determined.</a:t>
            </a:r>
            <a:endParaRPr sz="2400">
              <a:latin typeface="Times New Roman"/>
              <a:cs typeface="Times New Roman"/>
            </a:endParaRPr>
          </a:p>
        </p:txBody>
      </p:sp>
      <p:sp>
        <p:nvSpPr>
          <p:cNvPr id="3" name="object 3"/>
          <p:cNvSpPr txBox="1"/>
          <p:nvPr/>
        </p:nvSpPr>
        <p:spPr>
          <a:xfrm>
            <a:off x="1983741" y="3055747"/>
            <a:ext cx="4568825" cy="2751455"/>
          </a:xfrm>
          <a:prstGeom prst="rect">
            <a:avLst/>
          </a:prstGeom>
        </p:spPr>
        <p:txBody>
          <a:bodyPr vert="horz" wrap="square" lIns="0" tIns="12700" rIns="0" bIns="0" rtlCol="0">
            <a:spAutoFit/>
          </a:bodyPr>
          <a:lstStyle/>
          <a:p>
            <a:pPr marL="355600" marR="518795" indent="-342900" algn="just">
              <a:spcBef>
                <a:spcPts val="100"/>
              </a:spcBef>
            </a:pPr>
            <a:r>
              <a:rPr sz="2400" dirty="0">
                <a:latin typeface="Times New Roman"/>
                <a:cs typeface="Times New Roman"/>
              </a:rPr>
              <a:t>Repeatedly selects u in V–S</a:t>
            </a:r>
            <a:r>
              <a:rPr sz="2400" spc="-195" dirty="0">
                <a:latin typeface="Times New Roman"/>
                <a:cs typeface="Times New Roman"/>
              </a:rPr>
              <a:t> </a:t>
            </a:r>
            <a:r>
              <a:rPr sz="2400" dirty="0">
                <a:latin typeface="Times New Roman"/>
                <a:cs typeface="Times New Roman"/>
              </a:rPr>
              <a:t>with  </a:t>
            </a:r>
            <a:r>
              <a:rPr sz="2400" spc="-5" dirty="0">
                <a:latin typeface="Times New Roman"/>
                <a:cs typeface="Times New Roman"/>
              </a:rPr>
              <a:t>minimum </a:t>
            </a:r>
            <a:r>
              <a:rPr sz="2400" dirty="0">
                <a:latin typeface="Times New Roman"/>
                <a:cs typeface="Times New Roman"/>
              </a:rPr>
              <a:t>SP </a:t>
            </a:r>
            <a:r>
              <a:rPr sz="2400" spc="-5" dirty="0">
                <a:latin typeface="Times New Roman"/>
                <a:cs typeface="Times New Roman"/>
              </a:rPr>
              <a:t>estimate</a:t>
            </a:r>
            <a:r>
              <a:rPr sz="2400" spc="-160" dirty="0">
                <a:latin typeface="Times New Roman"/>
                <a:cs typeface="Times New Roman"/>
              </a:rPr>
              <a:t> </a:t>
            </a:r>
            <a:r>
              <a:rPr sz="2400" dirty="0">
                <a:solidFill>
                  <a:srgbClr val="CC0000"/>
                </a:solidFill>
                <a:latin typeface="Times New Roman"/>
                <a:cs typeface="Times New Roman"/>
              </a:rPr>
              <a:t>(greedy  choice)</a:t>
            </a:r>
            <a:r>
              <a:rPr sz="2400" dirty="0">
                <a:latin typeface="Times New Roman"/>
                <a:cs typeface="Times New Roman"/>
              </a:rPr>
              <a:t>.</a:t>
            </a:r>
            <a:endParaRPr sz="2400">
              <a:latin typeface="Times New Roman"/>
              <a:cs typeface="Times New Roman"/>
            </a:endParaRPr>
          </a:p>
          <a:p>
            <a:pPr marL="12700" marR="292100">
              <a:lnSpc>
                <a:spcPct val="110000"/>
              </a:lnSpc>
              <a:spcBef>
                <a:spcPts val="434"/>
              </a:spcBef>
            </a:pPr>
            <a:r>
              <a:rPr sz="2400" spc="-5" dirty="0">
                <a:latin typeface="Times New Roman"/>
                <a:cs typeface="Times New Roman"/>
              </a:rPr>
              <a:t>Store V–S </a:t>
            </a:r>
            <a:r>
              <a:rPr sz="2400" dirty="0">
                <a:latin typeface="Times New Roman"/>
                <a:cs typeface="Times New Roman"/>
              </a:rPr>
              <a:t>in </a:t>
            </a:r>
            <a:r>
              <a:rPr sz="2400" dirty="0">
                <a:solidFill>
                  <a:srgbClr val="CC0000"/>
                </a:solidFill>
                <a:latin typeface="Times New Roman"/>
                <a:cs typeface="Times New Roman"/>
              </a:rPr>
              <a:t>priority queue </a:t>
            </a:r>
            <a:r>
              <a:rPr sz="2400" spc="-5" dirty="0">
                <a:solidFill>
                  <a:srgbClr val="CC0000"/>
                </a:solidFill>
                <a:latin typeface="Times New Roman"/>
                <a:cs typeface="Times New Roman"/>
              </a:rPr>
              <a:t>Q</a:t>
            </a:r>
            <a:r>
              <a:rPr sz="2400" spc="-5" dirty="0">
                <a:latin typeface="Times New Roman"/>
                <a:cs typeface="Times New Roman"/>
              </a:rPr>
              <a:t>.  </a:t>
            </a:r>
            <a:r>
              <a:rPr sz="2400" spc="-5" dirty="0">
                <a:solidFill>
                  <a:srgbClr val="336600"/>
                </a:solidFill>
                <a:latin typeface="Times New Roman"/>
                <a:cs typeface="Times New Roman"/>
              </a:rPr>
              <a:t>Like BFS: </a:t>
            </a:r>
            <a:r>
              <a:rPr sz="2400" dirty="0">
                <a:latin typeface="Times New Roman"/>
                <a:cs typeface="Times New Roman"/>
              </a:rPr>
              <a:t>If all edge </a:t>
            </a:r>
            <a:r>
              <a:rPr sz="2400" spc="-5" dirty="0">
                <a:latin typeface="Times New Roman"/>
                <a:cs typeface="Times New Roman"/>
              </a:rPr>
              <a:t>weights </a:t>
            </a:r>
            <a:r>
              <a:rPr sz="2400" dirty="0">
                <a:latin typeface="Times New Roman"/>
                <a:cs typeface="Times New Roman"/>
              </a:rPr>
              <a:t>are  equal, then use </a:t>
            </a:r>
            <a:r>
              <a:rPr sz="2400" spc="-5" dirty="0">
                <a:latin typeface="Times New Roman"/>
                <a:cs typeface="Times New Roman"/>
              </a:rPr>
              <a:t>BFS, </a:t>
            </a:r>
            <a:r>
              <a:rPr sz="2400" dirty="0">
                <a:latin typeface="Times New Roman"/>
                <a:cs typeface="Times New Roman"/>
              </a:rPr>
              <a:t>otherwise</a:t>
            </a:r>
            <a:r>
              <a:rPr sz="2400" spc="-110" dirty="0">
                <a:latin typeface="Times New Roman"/>
                <a:cs typeface="Times New Roman"/>
              </a:rPr>
              <a:t> </a:t>
            </a:r>
            <a:r>
              <a:rPr sz="2400" dirty="0">
                <a:latin typeface="Times New Roman"/>
                <a:cs typeface="Times New Roman"/>
              </a:rPr>
              <a:t>use</a:t>
            </a:r>
            <a:endParaRPr sz="2400">
              <a:latin typeface="Times New Roman"/>
              <a:cs typeface="Times New Roman"/>
            </a:endParaRPr>
          </a:p>
          <a:p>
            <a:pPr marL="12700"/>
            <a:r>
              <a:rPr sz="2400" dirty="0">
                <a:latin typeface="Times New Roman"/>
                <a:cs typeface="Times New Roman"/>
              </a:rPr>
              <a:t>this algorithm (note: </a:t>
            </a:r>
            <a:r>
              <a:rPr sz="2400" spc="-5" dirty="0">
                <a:solidFill>
                  <a:srgbClr val="336600"/>
                </a:solidFill>
                <a:latin typeface="Times New Roman"/>
                <a:cs typeface="Times New Roman"/>
              </a:rPr>
              <a:t>BFS </a:t>
            </a:r>
            <a:r>
              <a:rPr sz="2400" spc="-5" dirty="0">
                <a:latin typeface="Times New Roman"/>
                <a:cs typeface="Times New Roman"/>
              </a:rPr>
              <a:t>uses</a:t>
            </a:r>
            <a:r>
              <a:rPr sz="2400" spc="-95" dirty="0">
                <a:latin typeface="Times New Roman"/>
                <a:cs typeface="Times New Roman"/>
              </a:rPr>
              <a:t> </a:t>
            </a:r>
            <a:r>
              <a:rPr sz="2400" spc="-5" dirty="0">
                <a:latin typeface="Times New Roman"/>
                <a:cs typeface="Times New Roman"/>
              </a:rPr>
              <a:t>FIFO)</a:t>
            </a:r>
            <a:endParaRPr sz="2400">
              <a:latin typeface="Times New Roman"/>
              <a:cs typeface="Times New Roman"/>
            </a:endParaRPr>
          </a:p>
        </p:txBody>
      </p:sp>
      <p:sp>
        <p:nvSpPr>
          <p:cNvPr id="4" name="object 4"/>
          <p:cNvSpPr txBox="1">
            <a:spLocks noGrp="1"/>
          </p:cNvSpPr>
          <p:nvPr>
            <p:ph type="title"/>
          </p:nvPr>
        </p:nvSpPr>
        <p:spPr>
          <a:xfrm>
            <a:off x="944981" y="593732"/>
            <a:ext cx="9259723" cy="689932"/>
          </a:xfrm>
          <a:prstGeom prst="rect">
            <a:avLst/>
          </a:prstGeom>
        </p:spPr>
        <p:txBody>
          <a:bodyPr vert="horz" wrap="square" lIns="0" tIns="12700" rIns="0" bIns="0" rtlCol="0" anchor="ctr">
            <a:spAutoFit/>
          </a:bodyPr>
          <a:lstStyle/>
          <a:p>
            <a:pPr marL="12700">
              <a:lnSpc>
                <a:spcPct val="100000"/>
              </a:lnSpc>
              <a:spcBef>
                <a:spcPts val="100"/>
              </a:spcBef>
            </a:pPr>
            <a:r>
              <a:rPr spc="-15" dirty="0"/>
              <a:t>Dijkstra’s </a:t>
            </a:r>
            <a:r>
              <a:rPr spc="-5" dirty="0"/>
              <a:t>Algorithm </a:t>
            </a:r>
            <a:r>
              <a:rPr u="none" dirty="0"/>
              <a:t>For </a:t>
            </a:r>
            <a:r>
              <a:rPr spc="-5" dirty="0"/>
              <a:t>Shortest</a:t>
            </a:r>
            <a:r>
              <a:rPr spc="-285" dirty="0"/>
              <a:t> </a:t>
            </a:r>
            <a:r>
              <a:rPr u="none" dirty="0"/>
              <a:t>Paths</a:t>
            </a:r>
          </a:p>
        </p:txBody>
      </p:sp>
      <p:grpSp>
        <p:nvGrpSpPr>
          <p:cNvPr id="5" name="object 5"/>
          <p:cNvGrpSpPr/>
          <p:nvPr/>
        </p:nvGrpSpPr>
        <p:grpSpPr>
          <a:xfrm>
            <a:off x="6618542" y="2967038"/>
            <a:ext cx="2828925" cy="1990725"/>
            <a:chOff x="5094541" y="2967037"/>
            <a:chExt cx="2828925" cy="1990725"/>
          </a:xfrm>
        </p:grpSpPr>
        <p:sp>
          <p:nvSpPr>
            <p:cNvPr id="6" name="object 6"/>
            <p:cNvSpPr/>
            <p:nvPr/>
          </p:nvSpPr>
          <p:spPr>
            <a:xfrm>
              <a:off x="5099303" y="2971800"/>
              <a:ext cx="2819400" cy="1981200"/>
            </a:xfrm>
            <a:custGeom>
              <a:avLst/>
              <a:gdLst/>
              <a:ahLst/>
              <a:cxnLst/>
              <a:rect l="l" t="t" r="r" b="b"/>
              <a:pathLst>
                <a:path w="2819400" h="1981200">
                  <a:moveTo>
                    <a:pt x="1409700" y="0"/>
                  </a:moveTo>
                  <a:lnTo>
                    <a:pt x="1353005" y="786"/>
                  </a:lnTo>
                  <a:lnTo>
                    <a:pt x="1296879" y="3126"/>
                  </a:lnTo>
                  <a:lnTo>
                    <a:pt x="1241363" y="6990"/>
                  </a:lnTo>
                  <a:lnTo>
                    <a:pt x="1186499" y="12347"/>
                  </a:lnTo>
                  <a:lnTo>
                    <a:pt x="1132329" y="19170"/>
                  </a:lnTo>
                  <a:lnTo>
                    <a:pt x="1078896" y="27427"/>
                  </a:lnTo>
                  <a:lnTo>
                    <a:pt x="1026241" y="37090"/>
                  </a:lnTo>
                  <a:lnTo>
                    <a:pt x="974407" y="48129"/>
                  </a:lnTo>
                  <a:lnTo>
                    <a:pt x="923436" y="60513"/>
                  </a:lnTo>
                  <a:lnTo>
                    <a:pt x="873370" y="74215"/>
                  </a:lnTo>
                  <a:lnTo>
                    <a:pt x="824251" y="89204"/>
                  </a:lnTo>
                  <a:lnTo>
                    <a:pt x="776121" y="105450"/>
                  </a:lnTo>
                  <a:lnTo>
                    <a:pt x="729023" y="122924"/>
                  </a:lnTo>
                  <a:lnTo>
                    <a:pt x="682997" y="141596"/>
                  </a:lnTo>
                  <a:lnTo>
                    <a:pt x="638088" y="161437"/>
                  </a:lnTo>
                  <a:lnTo>
                    <a:pt x="594336" y="182417"/>
                  </a:lnTo>
                  <a:lnTo>
                    <a:pt x="551784" y="204507"/>
                  </a:lnTo>
                  <a:lnTo>
                    <a:pt x="510474" y="227676"/>
                  </a:lnTo>
                  <a:lnTo>
                    <a:pt x="470448" y="251896"/>
                  </a:lnTo>
                  <a:lnTo>
                    <a:pt x="431748" y="277137"/>
                  </a:lnTo>
                  <a:lnTo>
                    <a:pt x="394416" y="303369"/>
                  </a:lnTo>
                  <a:lnTo>
                    <a:pt x="358495" y="330563"/>
                  </a:lnTo>
                  <a:lnTo>
                    <a:pt x="324026" y="358688"/>
                  </a:lnTo>
                  <a:lnTo>
                    <a:pt x="291052" y="387716"/>
                  </a:lnTo>
                  <a:lnTo>
                    <a:pt x="259615" y="417617"/>
                  </a:lnTo>
                  <a:lnTo>
                    <a:pt x="229757" y="448362"/>
                  </a:lnTo>
                  <a:lnTo>
                    <a:pt x="201520" y="479920"/>
                  </a:lnTo>
                  <a:lnTo>
                    <a:pt x="174946" y="512262"/>
                  </a:lnTo>
                  <a:lnTo>
                    <a:pt x="150077" y="545358"/>
                  </a:lnTo>
                  <a:lnTo>
                    <a:pt x="126956" y="579180"/>
                  </a:lnTo>
                  <a:lnTo>
                    <a:pt x="105624" y="613696"/>
                  </a:lnTo>
                  <a:lnTo>
                    <a:pt x="86124" y="648879"/>
                  </a:lnTo>
                  <a:lnTo>
                    <a:pt x="68498" y="684698"/>
                  </a:lnTo>
                  <a:lnTo>
                    <a:pt x="52788" y="721123"/>
                  </a:lnTo>
                  <a:lnTo>
                    <a:pt x="39035" y="758125"/>
                  </a:lnTo>
                  <a:lnTo>
                    <a:pt x="27283" y="795675"/>
                  </a:lnTo>
                  <a:lnTo>
                    <a:pt x="17573" y="833743"/>
                  </a:lnTo>
                  <a:lnTo>
                    <a:pt x="9948" y="872299"/>
                  </a:lnTo>
                  <a:lnTo>
                    <a:pt x="4449" y="911313"/>
                  </a:lnTo>
                  <a:lnTo>
                    <a:pt x="1119" y="950757"/>
                  </a:lnTo>
                  <a:lnTo>
                    <a:pt x="0" y="990600"/>
                  </a:lnTo>
                  <a:lnTo>
                    <a:pt x="1119" y="1030442"/>
                  </a:lnTo>
                  <a:lnTo>
                    <a:pt x="4449" y="1069886"/>
                  </a:lnTo>
                  <a:lnTo>
                    <a:pt x="9948" y="1108900"/>
                  </a:lnTo>
                  <a:lnTo>
                    <a:pt x="17573" y="1147456"/>
                  </a:lnTo>
                  <a:lnTo>
                    <a:pt x="27283" y="1185524"/>
                  </a:lnTo>
                  <a:lnTo>
                    <a:pt x="39035" y="1223074"/>
                  </a:lnTo>
                  <a:lnTo>
                    <a:pt x="52788" y="1260076"/>
                  </a:lnTo>
                  <a:lnTo>
                    <a:pt x="68498" y="1296501"/>
                  </a:lnTo>
                  <a:lnTo>
                    <a:pt x="86124" y="1332320"/>
                  </a:lnTo>
                  <a:lnTo>
                    <a:pt x="105624" y="1367503"/>
                  </a:lnTo>
                  <a:lnTo>
                    <a:pt x="126956" y="1402019"/>
                  </a:lnTo>
                  <a:lnTo>
                    <a:pt x="150077" y="1435841"/>
                  </a:lnTo>
                  <a:lnTo>
                    <a:pt x="174946" y="1468937"/>
                  </a:lnTo>
                  <a:lnTo>
                    <a:pt x="201520" y="1501279"/>
                  </a:lnTo>
                  <a:lnTo>
                    <a:pt x="229757" y="1532837"/>
                  </a:lnTo>
                  <a:lnTo>
                    <a:pt x="259615" y="1563582"/>
                  </a:lnTo>
                  <a:lnTo>
                    <a:pt x="291052" y="1593483"/>
                  </a:lnTo>
                  <a:lnTo>
                    <a:pt x="324026" y="1622511"/>
                  </a:lnTo>
                  <a:lnTo>
                    <a:pt x="358495" y="1650636"/>
                  </a:lnTo>
                  <a:lnTo>
                    <a:pt x="394416" y="1677830"/>
                  </a:lnTo>
                  <a:lnTo>
                    <a:pt x="431748" y="1704062"/>
                  </a:lnTo>
                  <a:lnTo>
                    <a:pt x="470448" y="1729303"/>
                  </a:lnTo>
                  <a:lnTo>
                    <a:pt x="510474" y="1753523"/>
                  </a:lnTo>
                  <a:lnTo>
                    <a:pt x="551784" y="1776692"/>
                  </a:lnTo>
                  <a:lnTo>
                    <a:pt x="594336" y="1798782"/>
                  </a:lnTo>
                  <a:lnTo>
                    <a:pt x="638088" y="1819762"/>
                  </a:lnTo>
                  <a:lnTo>
                    <a:pt x="682997" y="1839603"/>
                  </a:lnTo>
                  <a:lnTo>
                    <a:pt x="729023" y="1858275"/>
                  </a:lnTo>
                  <a:lnTo>
                    <a:pt x="776121" y="1875749"/>
                  </a:lnTo>
                  <a:lnTo>
                    <a:pt x="824251" y="1891995"/>
                  </a:lnTo>
                  <a:lnTo>
                    <a:pt x="873370" y="1906984"/>
                  </a:lnTo>
                  <a:lnTo>
                    <a:pt x="923436" y="1920686"/>
                  </a:lnTo>
                  <a:lnTo>
                    <a:pt x="974407" y="1933070"/>
                  </a:lnTo>
                  <a:lnTo>
                    <a:pt x="1026241" y="1944109"/>
                  </a:lnTo>
                  <a:lnTo>
                    <a:pt x="1078896" y="1953772"/>
                  </a:lnTo>
                  <a:lnTo>
                    <a:pt x="1132329" y="1962029"/>
                  </a:lnTo>
                  <a:lnTo>
                    <a:pt x="1186499" y="1968852"/>
                  </a:lnTo>
                  <a:lnTo>
                    <a:pt x="1241363" y="1974209"/>
                  </a:lnTo>
                  <a:lnTo>
                    <a:pt x="1296879" y="1978073"/>
                  </a:lnTo>
                  <a:lnTo>
                    <a:pt x="1353005" y="1980413"/>
                  </a:lnTo>
                  <a:lnTo>
                    <a:pt x="1409700" y="1981200"/>
                  </a:lnTo>
                  <a:lnTo>
                    <a:pt x="1466394" y="1980413"/>
                  </a:lnTo>
                  <a:lnTo>
                    <a:pt x="1522520" y="1978073"/>
                  </a:lnTo>
                  <a:lnTo>
                    <a:pt x="1578036" y="1974209"/>
                  </a:lnTo>
                  <a:lnTo>
                    <a:pt x="1632900" y="1968852"/>
                  </a:lnTo>
                  <a:lnTo>
                    <a:pt x="1687070" y="1962029"/>
                  </a:lnTo>
                  <a:lnTo>
                    <a:pt x="1740503" y="1953772"/>
                  </a:lnTo>
                  <a:lnTo>
                    <a:pt x="1793158" y="1944109"/>
                  </a:lnTo>
                  <a:lnTo>
                    <a:pt x="1844992" y="1933070"/>
                  </a:lnTo>
                  <a:lnTo>
                    <a:pt x="1895963" y="1920686"/>
                  </a:lnTo>
                  <a:lnTo>
                    <a:pt x="1946029" y="1906984"/>
                  </a:lnTo>
                  <a:lnTo>
                    <a:pt x="1995148" y="1891995"/>
                  </a:lnTo>
                  <a:lnTo>
                    <a:pt x="2043278" y="1875749"/>
                  </a:lnTo>
                  <a:lnTo>
                    <a:pt x="2090376" y="1858275"/>
                  </a:lnTo>
                  <a:lnTo>
                    <a:pt x="2136402" y="1839603"/>
                  </a:lnTo>
                  <a:lnTo>
                    <a:pt x="2181311" y="1819762"/>
                  </a:lnTo>
                  <a:lnTo>
                    <a:pt x="2225063" y="1798782"/>
                  </a:lnTo>
                  <a:lnTo>
                    <a:pt x="2267615" y="1776692"/>
                  </a:lnTo>
                  <a:lnTo>
                    <a:pt x="2308925" y="1753523"/>
                  </a:lnTo>
                  <a:lnTo>
                    <a:pt x="2348951" y="1729303"/>
                  </a:lnTo>
                  <a:lnTo>
                    <a:pt x="2387651" y="1704062"/>
                  </a:lnTo>
                  <a:lnTo>
                    <a:pt x="2424983" y="1677830"/>
                  </a:lnTo>
                  <a:lnTo>
                    <a:pt x="2460904" y="1650636"/>
                  </a:lnTo>
                  <a:lnTo>
                    <a:pt x="2495373" y="1622511"/>
                  </a:lnTo>
                  <a:lnTo>
                    <a:pt x="2528347" y="1593483"/>
                  </a:lnTo>
                  <a:lnTo>
                    <a:pt x="2559784" y="1563582"/>
                  </a:lnTo>
                  <a:lnTo>
                    <a:pt x="2589642" y="1532837"/>
                  </a:lnTo>
                  <a:lnTo>
                    <a:pt x="2617879" y="1501279"/>
                  </a:lnTo>
                  <a:lnTo>
                    <a:pt x="2644453" y="1468937"/>
                  </a:lnTo>
                  <a:lnTo>
                    <a:pt x="2669322" y="1435841"/>
                  </a:lnTo>
                  <a:lnTo>
                    <a:pt x="2692443" y="1402019"/>
                  </a:lnTo>
                  <a:lnTo>
                    <a:pt x="2713775" y="1367503"/>
                  </a:lnTo>
                  <a:lnTo>
                    <a:pt x="2733275" y="1332320"/>
                  </a:lnTo>
                  <a:lnTo>
                    <a:pt x="2750901" y="1296501"/>
                  </a:lnTo>
                  <a:lnTo>
                    <a:pt x="2766611" y="1260076"/>
                  </a:lnTo>
                  <a:lnTo>
                    <a:pt x="2780364" y="1223074"/>
                  </a:lnTo>
                  <a:lnTo>
                    <a:pt x="2792116" y="1185524"/>
                  </a:lnTo>
                  <a:lnTo>
                    <a:pt x="2801826" y="1147456"/>
                  </a:lnTo>
                  <a:lnTo>
                    <a:pt x="2809451" y="1108900"/>
                  </a:lnTo>
                  <a:lnTo>
                    <a:pt x="2814950" y="1069886"/>
                  </a:lnTo>
                  <a:lnTo>
                    <a:pt x="2818280" y="1030442"/>
                  </a:lnTo>
                  <a:lnTo>
                    <a:pt x="2819400" y="990600"/>
                  </a:lnTo>
                  <a:lnTo>
                    <a:pt x="2818280" y="950757"/>
                  </a:lnTo>
                  <a:lnTo>
                    <a:pt x="2814950" y="911313"/>
                  </a:lnTo>
                  <a:lnTo>
                    <a:pt x="2809451" y="872299"/>
                  </a:lnTo>
                  <a:lnTo>
                    <a:pt x="2801826" y="833743"/>
                  </a:lnTo>
                  <a:lnTo>
                    <a:pt x="2792116" y="795675"/>
                  </a:lnTo>
                  <a:lnTo>
                    <a:pt x="2780364" y="758125"/>
                  </a:lnTo>
                  <a:lnTo>
                    <a:pt x="2766611" y="721123"/>
                  </a:lnTo>
                  <a:lnTo>
                    <a:pt x="2750901" y="684698"/>
                  </a:lnTo>
                  <a:lnTo>
                    <a:pt x="2733275" y="648879"/>
                  </a:lnTo>
                  <a:lnTo>
                    <a:pt x="2713775" y="613696"/>
                  </a:lnTo>
                  <a:lnTo>
                    <a:pt x="2692443" y="579180"/>
                  </a:lnTo>
                  <a:lnTo>
                    <a:pt x="2669322" y="545358"/>
                  </a:lnTo>
                  <a:lnTo>
                    <a:pt x="2644453" y="512262"/>
                  </a:lnTo>
                  <a:lnTo>
                    <a:pt x="2617879" y="479920"/>
                  </a:lnTo>
                  <a:lnTo>
                    <a:pt x="2589642" y="448362"/>
                  </a:lnTo>
                  <a:lnTo>
                    <a:pt x="2559784" y="417617"/>
                  </a:lnTo>
                  <a:lnTo>
                    <a:pt x="2528347" y="387716"/>
                  </a:lnTo>
                  <a:lnTo>
                    <a:pt x="2495373" y="358688"/>
                  </a:lnTo>
                  <a:lnTo>
                    <a:pt x="2460904" y="330563"/>
                  </a:lnTo>
                  <a:lnTo>
                    <a:pt x="2424983" y="303369"/>
                  </a:lnTo>
                  <a:lnTo>
                    <a:pt x="2387651" y="277137"/>
                  </a:lnTo>
                  <a:lnTo>
                    <a:pt x="2348951" y="251896"/>
                  </a:lnTo>
                  <a:lnTo>
                    <a:pt x="2308925" y="227676"/>
                  </a:lnTo>
                  <a:lnTo>
                    <a:pt x="2267615" y="204507"/>
                  </a:lnTo>
                  <a:lnTo>
                    <a:pt x="2225063" y="182417"/>
                  </a:lnTo>
                  <a:lnTo>
                    <a:pt x="2181311" y="161437"/>
                  </a:lnTo>
                  <a:lnTo>
                    <a:pt x="2136402" y="141596"/>
                  </a:lnTo>
                  <a:lnTo>
                    <a:pt x="2090376" y="122924"/>
                  </a:lnTo>
                  <a:lnTo>
                    <a:pt x="2043278" y="105450"/>
                  </a:lnTo>
                  <a:lnTo>
                    <a:pt x="1995148" y="89204"/>
                  </a:lnTo>
                  <a:lnTo>
                    <a:pt x="1946029" y="74215"/>
                  </a:lnTo>
                  <a:lnTo>
                    <a:pt x="1895963" y="60513"/>
                  </a:lnTo>
                  <a:lnTo>
                    <a:pt x="1844992" y="48129"/>
                  </a:lnTo>
                  <a:lnTo>
                    <a:pt x="1793158" y="37090"/>
                  </a:lnTo>
                  <a:lnTo>
                    <a:pt x="1740503" y="27427"/>
                  </a:lnTo>
                  <a:lnTo>
                    <a:pt x="1687070" y="19170"/>
                  </a:lnTo>
                  <a:lnTo>
                    <a:pt x="1632900" y="12347"/>
                  </a:lnTo>
                  <a:lnTo>
                    <a:pt x="1578036" y="6990"/>
                  </a:lnTo>
                  <a:lnTo>
                    <a:pt x="1522520" y="3126"/>
                  </a:lnTo>
                  <a:lnTo>
                    <a:pt x="1466394" y="786"/>
                  </a:lnTo>
                  <a:lnTo>
                    <a:pt x="1409700" y="0"/>
                  </a:lnTo>
                  <a:close/>
                </a:path>
              </a:pathLst>
            </a:custGeom>
            <a:solidFill>
              <a:srgbClr val="FFFF99"/>
            </a:solidFill>
          </p:spPr>
          <p:txBody>
            <a:bodyPr wrap="square" lIns="0" tIns="0" rIns="0" bIns="0" rtlCol="0"/>
            <a:lstStyle/>
            <a:p>
              <a:endParaRPr/>
            </a:p>
          </p:txBody>
        </p:sp>
        <p:sp>
          <p:nvSpPr>
            <p:cNvPr id="7" name="object 7"/>
            <p:cNvSpPr/>
            <p:nvPr/>
          </p:nvSpPr>
          <p:spPr>
            <a:xfrm>
              <a:off x="5099303" y="2971800"/>
              <a:ext cx="2819400" cy="1981200"/>
            </a:xfrm>
            <a:custGeom>
              <a:avLst/>
              <a:gdLst/>
              <a:ahLst/>
              <a:cxnLst/>
              <a:rect l="l" t="t" r="r" b="b"/>
              <a:pathLst>
                <a:path w="2819400" h="1981200">
                  <a:moveTo>
                    <a:pt x="0" y="990600"/>
                  </a:moveTo>
                  <a:lnTo>
                    <a:pt x="1119" y="950757"/>
                  </a:lnTo>
                  <a:lnTo>
                    <a:pt x="4449" y="911313"/>
                  </a:lnTo>
                  <a:lnTo>
                    <a:pt x="9948" y="872299"/>
                  </a:lnTo>
                  <a:lnTo>
                    <a:pt x="17573" y="833743"/>
                  </a:lnTo>
                  <a:lnTo>
                    <a:pt x="27283" y="795675"/>
                  </a:lnTo>
                  <a:lnTo>
                    <a:pt x="39035" y="758125"/>
                  </a:lnTo>
                  <a:lnTo>
                    <a:pt x="52788" y="721123"/>
                  </a:lnTo>
                  <a:lnTo>
                    <a:pt x="68498" y="684698"/>
                  </a:lnTo>
                  <a:lnTo>
                    <a:pt x="86124" y="648879"/>
                  </a:lnTo>
                  <a:lnTo>
                    <a:pt x="105624" y="613696"/>
                  </a:lnTo>
                  <a:lnTo>
                    <a:pt x="126956" y="579180"/>
                  </a:lnTo>
                  <a:lnTo>
                    <a:pt x="150077" y="545358"/>
                  </a:lnTo>
                  <a:lnTo>
                    <a:pt x="174946" y="512262"/>
                  </a:lnTo>
                  <a:lnTo>
                    <a:pt x="201520" y="479920"/>
                  </a:lnTo>
                  <a:lnTo>
                    <a:pt x="229757" y="448362"/>
                  </a:lnTo>
                  <a:lnTo>
                    <a:pt x="259615" y="417617"/>
                  </a:lnTo>
                  <a:lnTo>
                    <a:pt x="291052" y="387716"/>
                  </a:lnTo>
                  <a:lnTo>
                    <a:pt x="324026" y="358688"/>
                  </a:lnTo>
                  <a:lnTo>
                    <a:pt x="358495" y="330563"/>
                  </a:lnTo>
                  <a:lnTo>
                    <a:pt x="394416" y="303369"/>
                  </a:lnTo>
                  <a:lnTo>
                    <a:pt x="431748" y="277137"/>
                  </a:lnTo>
                  <a:lnTo>
                    <a:pt x="470448" y="251896"/>
                  </a:lnTo>
                  <a:lnTo>
                    <a:pt x="510474" y="227676"/>
                  </a:lnTo>
                  <a:lnTo>
                    <a:pt x="551784" y="204507"/>
                  </a:lnTo>
                  <a:lnTo>
                    <a:pt x="594336" y="182417"/>
                  </a:lnTo>
                  <a:lnTo>
                    <a:pt x="638088" y="161437"/>
                  </a:lnTo>
                  <a:lnTo>
                    <a:pt x="682997" y="141596"/>
                  </a:lnTo>
                  <a:lnTo>
                    <a:pt x="729023" y="122924"/>
                  </a:lnTo>
                  <a:lnTo>
                    <a:pt x="776121" y="105450"/>
                  </a:lnTo>
                  <a:lnTo>
                    <a:pt x="824251" y="89204"/>
                  </a:lnTo>
                  <a:lnTo>
                    <a:pt x="873370" y="74215"/>
                  </a:lnTo>
                  <a:lnTo>
                    <a:pt x="923436" y="60513"/>
                  </a:lnTo>
                  <a:lnTo>
                    <a:pt x="974407" y="48129"/>
                  </a:lnTo>
                  <a:lnTo>
                    <a:pt x="1026241" y="37090"/>
                  </a:lnTo>
                  <a:lnTo>
                    <a:pt x="1078896" y="27427"/>
                  </a:lnTo>
                  <a:lnTo>
                    <a:pt x="1132329" y="19170"/>
                  </a:lnTo>
                  <a:lnTo>
                    <a:pt x="1186499" y="12347"/>
                  </a:lnTo>
                  <a:lnTo>
                    <a:pt x="1241363" y="6990"/>
                  </a:lnTo>
                  <a:lnTo>
                    <a:pt x="1296879" y="3126"/>
                  </a:lnTo>
                  <a:lnTo>
                    <a:pt x="1353005" y="786"/>
                  </a:lnTo>
                  <a:lnTo>
                    <a:pt x="1409700" y="0"/>
                  </a:lnTo>
                  <a:lnTo>
                    <a:pt x="1466394" y="786"/>
                  </a:lnTo>
                  <a:lnTo>
                    <a:pt x="1522520" y="3126"/>
                  </a:lnTo>
                  <a:lnTo>
                    <a:pt x="1578036" y="6990"/>
                  </a:lnTo>
                  <a:lnTo>
                    <a:pt x="1632900" y="12347"/>
                  </a:lnTo>
                  <a:lnTo>
                    <a:pt x="1687070" y="19170"/>
                  </a:lnTo>
                  <a:lnTo>
                    <a:pt x="1740503" y="27427"/>
                  </a:lnTo>
                  <a:lnTo>
                    <a:pt x="1793158" y="37090"/>
                  </a:lnTo>
                  <a:lnTo>
                    <a:pt x="1844992" y="48129"/>
                  </a:lnTo>
                  <a:lnTo>
                    <a:pt x="1895963" y="60513"/>
                  </a:lnTo>
                  <a:lnTo>
                    <a:pt x="1946029" y="74215"/>
                  </a:lnTo>
                  <a:lnTo>
                    <a:pt x="1995148" y="89204"/>
                  </a:lnTo>
                  <a:lnTo>
                    <a:pt x="2043278" y="105450"/>
                  </a:lnTo>
                  <a:lnTo>
                    <a:pt x="2090376" y="122924"/>
                  </a:lnTo>
                  <a:lnTo>
                    <a:pt x="2136402" y="141596"/>
                  </a:lnTo>
                  <a:lnTo>
                    <a:pt x="2181311" y="161437"/>
                  </a:lnTo>
                  <a:lnTo>
                    <a:pt x="2225063" y="182417"/>
                  </a:lnTo>
                  <a:lnTo>
                    <a:pt x="2267615" y="204507"/>
                  </a:lnTo>
                  <a:lnTo>
                    <a:pt x="2308925" y="227676"/>
                  </a:lnTo>
                  <a:lnTo>
                    <a:pt x="2348951" y="251896"/>
                  </a:lnTo>
                  <a:lnTo>
                    <a:pt x="2387651" y="277137"/>
                  </a:lnTo>
                  <a:lnTo>
                    <a:pt x="2424983" y="303369"/>
                  </a:lnTo>
                  <a:lnTo>
                    <a:pt x="2460904" y="330563"/>
                  </a:lnTo>
                  <a:lnTo>
                    <a:pt x="2495373" y="358688"/>
                  </a:lnTo>
                  <a:lnTo>
                    <a:pt x="2528347" y="387716"/>
                  </a:lnTo>
                  <a:lnTo>
                    <a:pt x="2559784" y="417617"/>
                  </a:lnTo>
                  <a:lnTo>
                    <a:pt x="2589642" y="448362"/>
                  </a:lnTo>
                  <a:lnTo>
                    <a:pt x="2617879" y="479920"/>
                  </a:lnTo>
                  <a:lnTo>
                    <a:pt x="2644453" y="512262"/>
                  </a:lnTo>
                  <a:lnTo>
                    <a:pt x="2669322" y="545358"/>
                  </a:lnTo>
                  <a:lnTo>
                    <a:pt x="2692443" y="579180"/>
                  </a:lnTo>
                  <a:lnTo>
                    <a:pt x="2713775" y="613696"/>
                  </a:lnTo>
                  <a:lnTo>
                    <a:pt x="2733275" y="648879"/>
                  </a:lnTo>
                  <a:lnTo>
                    <a:pt x="2750901" y="684698"/>
                  </a:lnTo>
                  <a:lnTo>
                    <a:pt x="2766611" y="721123"/>
                  </a:lnTo>
                  <a:lnTo>
                    <a:pt x="2780364" y="758125"/>
                  </a:lnTo>
                  <a:lnTo>
                    <a:pt x="2792116" y="795675"/>
                  </a:lnTo>
                  <a:lnTo>
                    <a:pt x="2801826" y="833743"/>
                  </a:lnTo>
                  <a:lnTo>
                    <a:pt x="2809451" y="872299"/>
                  </a:lnTo>
                  <a:lnTo>
                    <a:pt x="2814950" y="911313"/>
                  </a:lnTo>
                  <a:lnTo>
                    <a:pt x="2818280" y="950757"/>
                  </a:lnTo>
                  <a:lnTo>
                    <a:pt x="2819400" y="990600"/>
                  </a:lnTo>
                  <a:lnTo>
                    <a:pt x="2818280" y="1030442"/>
                  </a:lnTo>
                  <a:lnTo>
                    <a:pt x="2814950" y="1069886"/>
                  </a:lnTo>
                  <a:lnTo>
                    <a:pt x="2809451" y="1108900"/>
                  </a:lnTo>
                  <a:lnTo>
                    <a:pt x="2801826" y="1147456"/>
                  </a:lnTo>
                  <a:lnTo>
                    <a:pt x="2792116" y="1185524"/>
                  </a:lnTo>
                  <a:lnTo>
                    <a:pt x="2780364" y="1223074"/>
                  </a:lnTo>
                  <a:lnTo>
                    <a:pt x="2766611" y="1260076"/>
                  </a:lnTo>
                  <a:lnTo>
                    <a:pt x="2750901" y="1296501"/>
                  </a:lnTo>
                  <a:lnTo>
                    <a:pt x="2733275" y="1332320"/>
                  </a:lnTo>
                  <a:lnTo>
                    <a:pt x="2713775" y="1367503"/>
                  </a:lnTo>
                  <a:lnTo>
                    <a:pt x="2692443" y="1402019"/>
                  </a:lnTo>
                  <a:lnTo>
                    <a:pt x="2669322" y="1435841"/>
                  </a:lnTo>
                  <a:lnTo>
                    <a:pt x="2644453" y="1468937"/>
                  </a:lnTo>
                  <a:lnTo>
                    <a:pt x="2617879" y="1501279"/>
                  </a:lnTo>
                  <a:lnTo>
                    <a:pt x="2589642" y="1532837"/>
                  </a:lnTo>
                  <a:lnTo>
                    <a:pt x="2559784" y="1563582"/>
                  </a:lnTo>
                  <a:lnTo>
                    <a:pt x="2528347" y="1593483"/>
                  </a:lnTo>
                  <a:lnTo>
                    <a:pt x="2495373" y="1622511"/>
                  </a:lnTo>
                  <a:lnTo>
                    <a:pt x="2460904" y="1650636"/>
                  </a:lnTo>
                  <a:lnTo>
                    <a:pt x="2424983" y="1677830"/>
                  </a:lnTo>
                  <a:lnTo>
                    <a:pt x="2387651" y="1704062"/>
                  </a:lnTo>
                  <a:lnTo>
                    <a:pt x="2348951" y="1729303"/>
                  </a:lnTo>
                  <a:lnTo>
                    <a:pt x="2308925" y="1753523"/>
                  </a:lnTo>
                  <a:lnTo>
                    <a:pt x="2267615" y="1776692"/>
                  </a:lnTo>
                  <a:lnTo>
                    <a:pt x="2225063" y="1798782"/>
                  </a:lnTo>
                  <a:lnTo>
                    <a:pt x="2181311" y="1819762"/>
                  </a:lnTo>
                  <a:lnTo>
                    <a:pt x="2136402" y="1839603"/>
                  </a:lnTo>
                  <a:lnTo>
                    <a:pt x="2090376" y="1858275"/>
                  </a:lnTo>
                  <a:lnTo>
                    <a:pt x="2043278" y="1875749"/>
                  </a:lnTo>
                  <a:lnTo>
                    <a:pt x="1995148" y="1891995"/>
                  </a:lnTo>
                  <a:lnTo>
                    <a:pt x="1946029" y="1906984"/>
                  </a:lnTo>
                  <a:lnTo>
                    <a:pt x="1895963" y="1920686"/>
                  </a:lnTo>
                  <a:lnTo>
                    <a:pt x="1844992" y="1933070"/>
                  </a:lnTo>
                  <a:lnTo>
                    <a:pt x="1793158" y="1944109"/>
                  </a:lnTo>
                  <a:lnTo>
                    <a:pt x="1740503" y="1953772"/>
                  </a:lnTo>
                  <a:lnTo>
                    <a:pt x="1687070" y="1962029"/>
                  </a:lnTo>
                  <a:lnTo>
                    <a:pt x="1632900" y="1968852"/>
                  </a:lnTo>
                  <a:lnTo>
                    <a:pt x="1578036" y="1974209"/>
                  </a:lnTo>
                  <a:lnTo>
                    <a:pt x="1522520" y="1978073"/>
                  </a:lnTo>
                  <a:lnTo>
                    <a:pt x="1466394" y="1980413"/>
                  </a:lnTo>
                  <a:lnTo>
                    <a:pt x="1409700" y="1981200"/>
                  </a:lnTo>
                  <a:lnTo>
                    <a:pt x="1353005" y="1980413"/>
                  </a:lnTo>
                  <a:lnTo>
                    <a:pt x="1296879" y="1978073"/>
                  </a:lnTo>
                  <a:lnTo>
                    <a:pt x="1241363" y="1974209"/>
                  </a:lnTo>
                  <a:lnTo>
                    <a:pt x="1186499" y="1968852"/>
                  </a:lnTo>
                  <a:lnTo>
                    <a:pt x="1132329" y="1962029"/>
                  </a:lnTo>
                  <a:lnTo>
                    <a:pt x="1078896" y="1953772"/>
                  </a:lnTo>
                  <a:lnTo>
                    <a:pt x="1026241" y="1944109"/>
                  </a:lnTo>
                  <a:lnTo>
                    <a:pt x="974407" y="1933070"/>
                  </a:lnTo>
                  <a:lnTo>
                    <a:pt x="923436" y="1920686"/>
                  </a:lnTo>
                  <a:lnTo>
                    <a:pt x="873370" y="1906984"/>
                  </a:lnTo>
                  <a:lnTo>
                    <a:pt x="824251" y="1891995"/>
                  </a:lnTo>
                  <a:lnTo>
                    <a:pt x="776121" y="1875749"/>
                  </a:lnTo>
                  <a:lnTo>
                    <a:pt x="729023" y="1858275"/>
                  </a:lnTo>
                  <a:lnTo>
                    <a:pt x="682997" y="1839603"/>
                  </a:lnTo>
                  <a:lnTo>
                    <a:pt x="638088" y="1819762"/>
                  </a:lnTo>
                  <a:lnTo>
                    <a:pt x="594336" y="1798782"/>
                  </a:lnTo>
                  <a:lnTo>
                    <a:pt x="551784" y="1776692"/>
                  </a:lnTo>
                  <a:lnTo>
                    <a:pt x="510474" y="1753523"/>
                  </a:lnTo>
                  <a:lnTo>
                    <a:pt x="470448" y="1729303"/>
                  </a:lnTo>
                  <a:lnTo>
                    <a:pt x="431748" y="1704062"/>
                  </a:lnTo>
                  <a:lnTo>
                    <a:pt x="394416" y="1677830"/>
                  </a:lnTo>
                  <a:lnTo>
                    <a:pt x="358495" y="1650636"/>
                  </a:lnTo>
                  <a:lnTo>
                    <a:pt x="324026" y="1622511"/>
                  </a:lnTo>
                  <a:lnTo>
                    <a:pt x="291052" y="1593483"/>
                  </a:lnTo>
                  <a:lnTo>
                    <a:pt x="259615" y="1563582"/>
                  </a:lnTo>
                  <a:lnTo>
                    <a:pt x="229757" y="1532837"/>
                  </a:lnTo>
                  <a:lnTo>
                    <a:pt x="201520" y="1501279"/>
                  </a:lnTo>
                  <a:lnTo>
                    <a:pt x="174946" y="1468937"/>
                  </a:lnTo>
                  <a:lnTo>
                    <a:pt x="150077" y="1435841"/>
                  </a:lnTo>
                  <a:lnTo>
                    <a:pt x="126956" y="1402019"/>
                  </a:lnTo>
                  <a:lnTo>
                    <a:pt x="105624" y="1367503"/>
                  </a:lnTo>
                  <a:lnTo>
                    <a:pt x="86124" y="1332320"/>
                  </a:lnTo>
                  <a:lnTo>
                    <a:pt x="68498" y="1296501"/>
                  </a:lnTo>
                  <a:lnTo>
                    <a:pt x="52788" y="1260076"/>
                  </a:lnTo>
                  <a:lnTo>
                    <a:pt x="39035" y="1223074"/>
                  </a:lnTo>
                  <a:lnTo>
                    <a:pt x="27283" y="1185524"/>
                  </a:lnTo>
                  <a:lnTo>
                    <a:pt x="17573" y="1147456"/>
                  </a:lnTo>
                  <a:lnTo>
                    <a:pt x="9948" y="1108900"/>
                  </a:lnTo>
                  <a:lnTo>
                    <a:pt x="4449" y="1069886"/>
                  </a:lnTo>
                  <a:lnTo>
                    <a:pt x="1119" y="1030442"/>
                  </a:lnTo>
                  <a:lnTo>
                    <a:pt x="0" y="990600"/>
                  </a:lnTo>
                  <a:close/>
                </a:path>
              </a:pathLst>
            </a:custGeom>
            <a:ln w="9144">
              <a:solidFill>
                <a:srgbClr val="000000"/>
              </a:solidFill>
            </a:ln>
          </p:spPr>
          <p:txBody>
            <a:bodyPr wrap="square" lIns="0" tIns="0" rIns="0" bIns="0" rtlCol="0"/>
            <a:lstStyle/>
            <a:p>
              <a:endParaRPr/>
            </a:p>
          </p:txBody>
        </p:sp>
        <p:sp>
          <p:nvSpPr>
            <p:cNvPr id="8" name="object 8"/>
            <p:cNvSpPr/>
            <p:nvPr/>
          </p:nvSpPr>
          <p:spPr>
            <a:xfrm>
              <a:off x="5708903" y="37338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9" name="object 9"/>
            <p:cNvSpPr/>
            <p:nvPr/>
          </p:nvSpPr>
          <p:spPr>
            <a:xfrm>
              <a:off x="5708903" y="37338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0" name="object 10"/>
            <p:cNvSpPr/>
            <p:nvPr/>
          </p:nvSpPr>
          <p:spPr>
            <a:xfrm>
              <a:off x="7004303" y="32766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1" name="object 11"/>
            <p:cNvSpPr/>
            <p:nvPr/>
          </p:nvSpPr>
          <p:spPr>
            <a:xfrm>
              <a:off x="7004303" y="32766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2" name="object 12"/>
            <p:cNvSpPr/>
            <p:nvPr/>
          </p:nvSpPr>
          <p:spPr>
            <a:xfrm>
              <a:off x="7004303" y="41910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3" name="object 13"/>
            <p:cNvSpPr/>
            <p:nvPr/>
          </p:nvSpPr>
          <p:spPr>
            <a:xfrm>
              <a:off x="7004303" y="41910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grpSp>
      <p:sp>
        <p:nvSpPr>
          <p:cNvPr id="14" name="object 14"/>
          <p:cNvSpPr txBox="1"/>
          <p:nvPr/>
        </p:nvSpPr>
        <p:spPr>
          <a:xfrm>
            <a:off x="8593581" y="414108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v</a:t>
            </a:r>
            <a:endParaRPr sz="2400">
              <a:latin typeface="Arial"/>
              <a:cs typeface="Arial"/>
            </a:endParaRPr>
          </a:p>
        </p:txBody>
      </p:sp>
      <p:grpSp>
        <p:nvGrpSpPr>
          <p:cNvPr id="15" name="object 15"/>
          <p:cNvGrpSpPr/>
          <p:nvPr/>
        </p:nvGrpSpPr>
        <p:grpSpPr>
          <a:xfrm>
            <a:off x="7535418" y="2891028"/>
            <a:ext cx="2673985" cy="2143125"/>
            <a:chOff x="6011417" y="2891027"/>
            <a:chExt cx="2673985" cy="2143125"/>
          </a:xfrm>
        </p:grpSpPr>
        <p:sp>
          <p:nvSpPr>
            <p:cNvPr id="16" name="object 16"/>
            <p:cNvSpPr/>
            <p:nvPr/>
          </p:nvSpPr>
          <p:spPr>
            <a:xfrm>
              <a:off x="6011418" y="3491229"/>
              <a:ext cx="993140" cy="860425"/>
            </a:xfrm>
            <a:custGeom>
              <a:avLst/>
              <a:gdLst/>
              <a:ahLst/>
              <a:cxnLst/>
              <a:rect l="l" t="t" r="r" b="b"/>
              <a:pathLst>
                <a:path w="993140" h="860425">
                  <a:moveTo>
                    <a:pt x="992886" y="852170"/>
                  </a:moveTo>
                  <a:lnTo>
                    <a:pt x="977455" y="835279"/>
                  </a:lnTo>
                  <a:lnTo>
                    <a:pt x="935482" y="789305"/>
                  </a:lnTo>
                  <a:lnTo>
                    <a:pt x="924052" y="818934"/>
                  </a:lnTo>
                  <a:lnTo>
                    <a:pt x="4572" y="465201"/>
                  </a:lnTo>
                  <a:lnTo>
                    <a:pt x="0" y="477139"/>
                  </a:lnTo>
                  <a:lnTo>
                    <a:pt x="919492" y="830745"/>
                  </a:lnTo>
                  <a:lnTo>
                    <a:pt x="908050" y="860425"/>
                  </a:lnTo>
                  <a:lnTo>
                    <a:pt x="992886" y="852170"/>
                  </a:lnTo>
                  <a:close/>
                </a:path>
                <a:path w="993140" h="860425">
                  <a:moveTo>
                    <a:pt x="992886" y="13970"/>
                  </a:moveTo>
                  <a:lnTo>
                    <a:pt x="908812" y="0"/>
                  </a:lnTo>
                  <a:lnTo>
                    <a:pt x="918159" y="30276"/>
                  </a:lnTo>
                  <a:lnTo>
                    <a:pt x="381" y="312674"/>
                  </a:lnTo>
                  <a:lnTo>
                    <a:pt x="4191" y="324866"/>
                  </a:lnTo>
                  <a:lnTo>
                    <a:pt x="921931" y="42481"/>
                  </a:lnTo>
                  <a:lnTo>
                    <a:pt x="931291" y="72771"/>
                  </a:lnTo>
                  <a:lnTo>
                    <a:pt x="979703" y="26543"/>
                  </a:lnTo>
                  <a:lnTo>
                    <a:pt x="992886" y="13970"/>
                  </a:lnTo>
                  <a:close/>
                </a:path>
              </a:pathLst>
            </a:custGeom>
            <a:solidFill>
              <a:srgbClr val="000000"/>
            </a:solidFill>
          </p:spPr>
          <p:txBody>
            <a:bodyPr wrap="square" lIns="0" tIns="0" rIns="0" bIns="0" rtlCol="0"/>
            <a:lstStyle/>
            <a:p>
              <a:endParaRPr/>
            </a:p>
          </p:txBody>
        </p:sp>
        <p:sp>
          <p:nvSpPr>
            <p:cNvPr id="17" name="object 17"/>
            <p:cNvSpPr/>
            <p:nvPr/>
          </p:nvSpPr>
          <p:spPr>
            <a:xfrm>
              <a:off x="8375903" y="38100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8" name="object 18"/>
            <p:cNvSpPr/>
            <p:nvPr/>
          </p:nvSpPr>
          <p:spPr>
            <a:xfrm>
              <a:off x="8375903" y="38100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9" name="object 19"/>
            <p:cNvSpPr/>
            <p:nvPr/>
          </p:nvSpPr>
          <p:spPr>
            <a:xfrm>
              <a:off x="6013449" y="3879850"/>
              <a:ext cx="2362835" cy="118110"/>
            </a:xfrm>
            <a:custGeom>
              <a:avLst/>
              <a:gdLst/>
              <a:ahLst/>
              <a:cxnLst/>
              <a:rect l="l" t="t" r="r" b="b"/>
              <a:pathLst>
                <a:path w="2362834" h="118110">
                  <a:moveTo>
                    <a:pt x="2287524" y="42037"/>
                  </a:moveTo>
                  <a:lnTo>
                    <a:pt x="2286517" y="73758"/>
                  </a:lnTo>
                  <a:lnTo>
                    <a:pt x="2299207" y="74168"/>
                  </a:lnTo>
                  <a:lnTo>
                    <a:pt x="2298827" y="86868"/>
                  </a:lnTo>
                  <a:lnTo>
                    <a:pt x="2286101" y="86868"/>
                  </a:lnTo>
                  <a:lnTo>
                    <a:pt x="2285110" y="118110"/>
                  </a:lnTo>
                  <a:lnTo>
                    <a:pt x="2353062" y="86868"/>
                  </a:lnTo>
                  <a:lnTo>
                    <a:pt x="2298827" y="86868"/>
                  </a:lnTo>
                  <a:lnTo>
                    <a:pt x="2286114" y="86457"/>
                  </a:lnTo>
                  <a:lnTo>
                    <a:pt x="2353954" y="86457"/>
                  </a:lnTo>
                  <a:lnTo>
                    <a:pt x="2362454" y="82550"/>
                  </a:lnTo>
                  <a:lnTo>
                    <a:pt x="2287524" y="42037"/>
                  </a:lnTo>
                  <a:close/>
                </a:path>
                <a:path w="2362834" h="118110">
                  <a:moveTo>
                    <a:pt x="2286517" y="73758"/>
                  </a:moveTo>
                  <a:lnTo>
                    <a:pt x="2286114" y="86457"/>
                  </a:lnTo>
                  <a:lnTo>
                    <a:pt x="2298827" y="86868"/>
                  </a:lnTo>
                  <a:lnTo>
                    <a:pt x="2299207" y="74168"/>
                  </a:lnTo>
                  <a:lnTo>
                    <a:pt x="2286517" y="73758"/>
                  </a:lnTo>
                  <a:close/>
                </a:path>
                <a:path w="2362834" h="118110">
                  <a:moveTo>
                    <a:pt x="508" y="0"/>
                  </a:moveTo>
                  <a:lnTo>
                    <a:pt x="0" y="12700"/>
                  </a:lnTo>
                  <a:lnTo>
                    <a:pt x="2286114" y="86457"/>
                  </a:lnTo>
                  <a:lnTo>
                    <a:pt x="2286517" y="73758"/>
                  </a:lnTo>
                  <a:lnTo>
                    <a:pt x="508" y="0"/>
                  </a:lnTo>
                  <a:close/>
                </a:path>
              </a:pathLst>
            </a:custGeom>
            <a:solidFill>
              <a:srgbClr val="000000"/>
            </a:solidFill>
          </p:spPr>
          <p:txBody>
            <a:bodyPr wrap="square" lIns="0" tIns="0" rIns="0" bIns="0" rtlCol="0"/>
            <a:lstStyle/>
            <a:p>
              <a:endParaRPr/>
            </a:p>
          </p:txBody>
        </p:sp>
        <p:sp>
          <p:nvSpPr>
            <p:cNvPr id="20" name="object 20"/>
            <p:cNvSpPr/>
            <p:nvPr/>
          </p:nvSpPr>
          <p:spPr>
            <a:xfrm>
              <a:off x="8375903" y="2895599"/>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21" name="object 21"/>
            <p:cNvSpPr/>
            <p:nvPr/>
          </p:nvSpPr>
          <p:spPr>
            <a:xfrm>
              <a:off x="8375903" y="2895599"/>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7306945" y="3102863"/>
              <a:ext cx="1069340" cy="1246505"/>
            </a:xfrm>
            <a:custGeom>
              <a:avLst/>
              <a:gdLst/>
              <a:ahLst/>
              <a:cxnLst/>
              <a:rect l="l" t="t" r="r" b="b"/>
              <a:pathLst>
                <a:path w="1069340" h="1246504">
                  <a:moveTo>
                    <a:pt x="992759" y="935736"/>
                  </a:moveTo>
                  <a:lnTo>
                    <a:pt x="908431" y="923671"/>
                  </a:lnTo>
                  <a:lnTo>
                    <a:pt x="918502" y="953846"/>
                  </a:lnTo>
                  <a:lnTo>
                    <a:pt x="76327" y="1234567"/>
                  </a:lnTo>
                  <a:lnTo>
                    <a:pt x="80391" y="1246505"/>
                  </a:lnTo>
                  <a:lnTo>
                    <a:pt x="922515" y="965885"/>
                  </a:lnTo>
                  <a:lnTo>
                    <a:pt x="932561" y="995934"/>
                  </a:lnTo>
                  <a:lnTo>
                    <a:pt x="978662" y="949833"/>
                  </a:lnTo>
                  <a:lnTo>
                    <a:pt x="992759" y="935736"/>
                  </a:lnTo>
                  <a:close/>
                </a:path>
                <a:path w="1069340" h="1246504">
                  <a:moveTo>
                    <a:pt x="1068959" y="783336"/>
                  </a:moveTo>
                  <a:lnTo>
                    <a:pt x="1054227" y="767969"/>
                  </a:lnTo>
                  <a:lnTo>
                    <a:pt x="1010031" y="721868"/>
                  </a:lnTo>
                  <a:lnTo>
                    <a:pt x="999337" y="751763"/>
                  </a:lnTo>
                  <a:lnTo>
                    <a:pt x="4318" y="396367"/>
                  </a:lnTo>
                  <a:lnTo>
                    <a:pt x="0" y="408305"/>
                  </a:lnTo>
                  <a:lnTo>
                    <a:pt x="995057" y="763714"/>
                  </a:lnTo>
                  <a:lnTo>
                    <a:pt x="984377" y="793623"/>
                  </a:lnTo>
                  <a:lnTo>
                    <a:pt x="1068959" y="783336"/>
                  </a:lnTo>
                  <a:close/>
                </a:path>
                <a:path w="1069340" h="1246504">
                  <a:moveTo>
                    <a:pt x="1068959" y="21336"/>
                  </a:moveTo>
                  <a:lnTo>
                    <a:pt x="986409" y="0"/>
                  </a:lnTo>
                  <a:lnTo>
                    <a:pt x="993089" y="31127"/>
                  </a:lnTo>
                  <a:lnTo>
                    <a:pt x="889" y="243713"/>
                  </a:lnTo>
                  <a:lnTo>
                    <a:pt x="3429" y="256159"/>
                  </a:lnTo>
                  <a:lnTo>
                    <a:pt x="995756" y="43573"/>
                  </a:lnTo>
                  <a:lnTo>
                    <a:pt x="1002411" y="74549"/>
                  </a:lnTo>
                  <a:lnTo>
                    <a:pt x="1060056" y="28448"/>
                  </a:lnTo>
                  <a:lnTo>
                    <a:pt x="1068959" y="21336"/>
                  </a:lnTo>
                  <a:close/>
                </a:path>
              </a:pathLst>
            </a:custGeom>
            <a:solidFill>
              <a:srgbClr val="000000"/>
            </a:solidFill>
          </p:spPr>
          <p:txBody>
            <a:bodyPr wrap="square" lIns="0" tIns="0" rIns="0" bIns="0" rtlCol="0"/>
            <a:lstStyle/>
            <a:p>
              <a:endParaRPr/>
            </a:p>
          </p:txBody>
        </p:sp>
        <p:sp>
          <p:nvSpPr>
            <p:cNvPr id="23" name="object 23"/>
            <p:cNvSpPr/>
            <p:nvPr/>
          </p:nvSpPr>
          <p:spPr>
            <a:xfrm>
              <a:off x="8299703" y="4724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24" name="object 24"/>
            <p:cNvSpPr/>
            <p:nvPr/>
          </p:nvSpPr>
          <p:spPr>
            <a:xfrm>
              <a:off x="8299703" y="47244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7382891" y="3200399"/>
              <a:ext cx="1183640" cy="1606550"/>
            </a:xfrm>
            <a:custGeom>
              <a:avLst/>
              <a:gdLst/>
              <a:ahLst/>
              <a:cxnLst/>
              <a:rect l="l" t="t" r="r" b="b"/>
              <a:pathLst>
                <a:path w="1183640" h="1606550">
                  <a:moveTo>
                    <a:pt x="916813" y="1600200"/>
                  </a:moveTo>
                  <a:lnTo>
                    <a:pt x="900823" y="1581658"/>
                  </a:lnTo>
                  <a:lnTo>
                    <a:pt x="861187" y="1535684"/>
                  </a:lnTo>
                  <a:lnTo>
                    <a:pt x="848918" y="1565084"/>
                  </a:lnTo>
                  <a:lnTo>
                    <a:pt x="4826" y="1213358"/>
                  </a:lnTo>
                  <a:lnTo>
                    <a:pt x="0" y="1225042"/>
                  </a:lnTo>
                  <a:lnTo>
                    <a:pt x="844042" y="1576793"/>
                  </a:lnTo>
                  <a:lnTo>
                    <a:pt x="831850" y="1606042"/>
                  </a:lnTo>
                  <a:lnTo>
                    <a:pt x="916813" y="1600200"/>
                  </a:lnTo>
                  <a:close/>
                </a:path>
                <a:path w="1183640" h="1606550">
                  <a:moveTo>
                    <a:pt x="1151763" y="915162"/>
                  </a:moveTo>
                  <a:lnTo>
                    <a:pt x="1139063" y="913638"/>
                  </a:lnTo>
                  <a:lnTo>
                    <a:pt x="1072311" y="1447571"/>
                  </a:lnTo>
                  <a:lnTo>
                    <a:pt x="1040892" y="1443609"/>
                  </a:lnTo>
                  <a:lnTo>
                    <a:pt x="1069213" y="1524000"/>
                  </a:lnTo>
                  <a:lnTo>
                    <a:pt x="1110691" y="1461770"/>
                  </a:lnTo>
                  <a:lnTo>
                    <a:pt x="1116457" y="1453134"/>
                  </a:lnTo>
                  <a:lnTo>
                    <a:pt x="1085011" y="1449171"/>
                  </a:lnTo>
                  <a:lnTo>
                    <a:pt x="1151763" y="915162"/>
                  </a:lnTo>
                  <a:close/>
                </a:path>
                <a:path w="1183640" h="1606550">
                  <a:moveTo>
                    <a:pt x="1183513" y="76200"/>
                  </a:moveTo>
                  <a:lnTo>
                    <a:pt x="1177163" y="63500"/>
                  </a:lnTo>
                  <a:lnTo>
                    <a:pt x="1145413" y="0"/>
                  </a:lnTo>
                  <a:lnTo>
                    <a:pt x="1107313" y="76200"/>
                  </a:lnTo>
                  <a:lnTo>
                    <a:pt x="1139063" y="76200"/>
                  </a:lnTo>
                  <a:lnTo>
                    <a:pt x="1139063" y="609600"/>
                  </a:lnTo>
                  <a:lnTo>
                    <a:pt x="1151763" y="609600"/>
                  </a:lnTo>
                  <a:lnTo>
                    <a:pt x="1151763" y="76200"/>
                  </a:lnTo>
                  <a:lnTo>
                    <a:pt x="1183513" y="762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7906004" y="3339210"/>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1</a:t>
            </a:r>
            <a:endParaRPr sz="2400">
              <a:latin typeface="Arial"/>
              <a:cs typeface="Arial"/>
            </a:endParaRPr>
          </a:p>
        </p:txBody>
      </p:sp>
      <p:sp>
        <p:nvSpPr>
          <p:cNvPr id="27" name="object 27"/>
          <p:cNvSpPr txBox="1"/>
          <p:nvPr/>
        </p:nvSpPr>
        <p:spPr>
          <a:xfrm>
            <a:off x="9446133" y="43696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3</a:t>
            </a:r>
            <a:endParaRPr sz="2400">
              <a:latin typeface="Arial"/>
              <a:cs typeface="Arial"/>
            </a:endParaRPr>
          </a:p>
        </p:txBody>
      </p:sp>
      <p:sp>
        <p:nvSpPr>
          <p:cNvPr id="28" name="object 28"/>
          <p:cNvSpPr txBox="1"/>
          <p:nvPr/>
        </p:nvSpPr>
        <p:spPr>
          <a:xfrm>
            <a:off x="9065133" y="39886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2</a:t>
            </a:r>
            <a:endParaRPr sz="2400">
              <a:latin typeface="Arial"/>
              <a:cs typeface="Arial"/>
            </a:endParaRPr>
          </a:p>
        </p:txBody>
      </p:sp>
      <p:sp>
        <p:nvSpPr>
          <p:cNvPr id="29" name="object 29"/>
          <p:cNvSpPr txBox="1"/>
          <p:nvPr/>
        </p:nvSpPr>
        <p:spPr>
          <a:xfrm>
            <a:off x="9293732" y="2754466"/>
            <a:ext cx="347980" cy="1092200"/>
          </a:xfrm>
          <a:prstGeom prst="rect">
            <a:avLst/>
          </a:prstGeom>
        </p:spPr>
        <p:txBody>
          <a:bodyPr vert="horz" wrap="square" lIns="0" tIns="179705" rIns="0" bIns="0" rtlCol="0">
            <a:spAutoFit/>
          </a:bodyPr>
          <a:lstStyle/>
          <a:p>
            <a:pPr marL="12700">
              <a:spcBef>
                <a:spcPts val="1415"/>
              </a:spcBef>
            </a:pPr>
            <a:r>
              <a:rPr sz="2400" spc="-5" dirty="0">
                <a:latin typeface="Arial"/>
                <a:cs typeface="Arial"/>
              </a:rPr>
              <a:t>3</a:t>
            </a:r>
            <a:endParaRPr sz="2400">
              <a:latin typeface="Arial"/>
              <a:cs typeface="Arial"/>
            </a:endParaRPr>
          </a:p>
          <a:p>
            <a:pPr marL="165100">
              <a:spcBef>
                <a:spcPts val="1320"/>
              </a:spcBef>
            </a:pPr>
            <a:r>
              <a:rPr sz="2400" dirty="0">
                <a:latin typeface="Arial"/>
                <a:cs typeface="Arial"/>
              </a:rPr>
              <a:t>1</a:t>
            </a:r>
            <a:endParaRPr sz="2400">
              <a:latin typeface="Arial"/>
              <a:cs typeface="Arial"/>
            </a:endParaRPr>
          </a:p>
        </p:txBody>
      </p:sp>
      <p:sp>
        <p:nvSpPr>
          <p:cNvPr id="30" name="object 30"/>
          <p:cNvSpPr txBox="1"/>
          <p:nvPr/>
        </p:nvSpPr>
        <p:spPr>
          <a:xfrm>
            <a:off x="7297928" y="3378531"/>
            <a:ext cx="209550" cy="696595"/>
          </a:xfrm>
          <a:prstGeom prst="rect">
            <a:avLst/>
          </a:prstGeom>
        </p:spPr>
        <p:txBody>
          <a:bodyPr vert="horz" wrap="square" lIns="0" tIns="12700" rIns="0" bIns="0" rtlCol="0">
            <a:spAutoFit/>
          </a:bodyPr>
          <a:lstStyle/>
          <a:p>
            <a:pPr marL="26670">
              <a:lnSpc>
                <a:spcPts val="2640"/>
              </a:lnSpc>
              <a:spcBef>
                <a:spcPts val="100"/>
              </a:spcBef>
            </a:pPr>
            <a:r>
              <a:rPr sz="2400" b="1" dirty="0">
                <a:solidFill>
                  <a:srgbClr val="FF0000"/>
                </a:solidFill>
                <a:latin typeface="Arial"/>
                <a:cs typeface="Arial"/>
              </a:rPr>
              <a:t>0</a:t>
            </a:r>
            <a:endParaRPr sz="2400" dirty="0">
              <a:latin typeface="Arial"/>
              <a:cs typeface="Arial"/>
            </a:endParaRPr>
          </a:p>
          <a:p>
            <a:pPr marL="12700">
              <a:lnSpc>
                <a:spcPts val="2640"/>
              </a:lnSpc>
            </a:pPr>
            <a:r>
              <a:rPr sz="2400" dirty="0">
                <a:latin typeface="Arial"/>
                <a:cs typeface="Arial"/>
              </a:rPr>
              <a:t>s</a:t>
            </a:r>
          </a:p>
        </p:txBody>
      </p:sp>
      <p:sp>
        <p:nvSpPr>
          <p:cNvPr id="31" name="object 31"/>
          <p:cNvSpPr txBox="1"/>
          <p:nvPr/>
        </p:nvSpPr>
        <p:spPr>
          <a:xfrm>
            <a:off x="8360029" y="3012185"/>
            <a:ext cx="444500" cy="391160"/>
          </a:xfrm>
          <a:prstGeom prst="rect">
            <a:avLst/>
          </a:prstGeom>
        </p:spPr>
        <p:txBody>
          <a:bodyPr vert="horz" wrap="square" lIns="0" tIns="12700" rIns="0" bIns="0" rtlCol="0">
            <a:spAutoFit/>
          </a:bodyPr>
          <a:lstStyle/>
          <a:p>
            <a:pPr marL="38100">
              <a:spcBef>
                <a:spcPts val="100"/>
              </a:spcBef>
            </a:pPr>
            <a:r>
              <a:rPr sz="2400" b="1" spc="-5" dirty="0">
                <a:solidFill>
                  <a:srgbClr val="FF0000"/>
                </a:solidFill>
                <a:latin typeface="Arial"/>
                <a:cs typeface="Arial"/>
              </a:rPr>
              <a:t>1</a:t>
            </a:r>
            <a:r>
              <a:rPr sz="2400" b="1" spc="-480" dirty="0">
                <a:solidFill>
                  <a:srgbClr val="FF0000"/>
                </a:solidFill>
                <a:latin typeface="Arial"/>
                <a:cs typeface="Arial"/>
              </a:rPr>
              <a:t> </a:t>
            </a:r>
            <a:r>
              <a:rPr sz="3600" spc="-7" baseline="-39351" dirty="0">
                <a:latin typeface="Arial"/>
                <a:cs typeface="Arial"/>
              </a:rPr>
              <a:t>u</a:t>
            </a:r>
            <a:endParaRPr sz="3600" baseline="-39351">
              <a:latin typeface="Arial"/>
              <a:cs typeface="Arial"/>
            </a:endParaRPr>
          </a:p>
        </p:txBody>
      </p:sp>
      <p:sp>
        <p:nvSpPr>
          <p:cNvPr id="32" name="object 32"/>
          <p:cNvSpPr txBox="1"/>
          <p:nvPr/>
        </p:nvSpPr>
        <p:spPr>
          <a:xfrm>
            <a:off x="8125079" y="3683889"/>
            <a:ext cx="779780" cy="543560"/>
          </a:xfrm>
          <a:prstGeom prst="rect">
            <a:avLst/>
          </a:prstGeom>
        </p:spPr>
        <p:txBody>
          <a:bodyPr vert="horz" wrap="square" lIns="0" tIns="12700" rIns="0" bIns="0" rtlCol="0">
            <a:spAutoFit/>
          </a:bodyPr>
          <a:lstStyle/>
          <a:p>
            <a:pPr marL="76200" algn="ctr">
              <a:lnSpc>
                <a:spcPts val="2039"/>
              </a:lnSpc>
              <a:spcBef>
                <a:spcPts val="100"/>
              </a:spcBef>
            </a:pPr>
            <a:r>
              <a:rPr sz="2400" spc="-5" dirty="0">
                <a:latin typeface="Arial"/>
                <a:cs typeface="Arial"/>
              </a:rPr>
              <a:t>4</a:t>
            </a:r>
            <a:endParaRPr sz="2400">
              <a:latin typeface="Arial"/>
              <a:cs typeface="Arial"/>
            </a:endParaRPr>
          </a:p>
          <a:p>
            <a:pPr algn="ctr">
              <a:lnSpc>
                <a:spcPts val="2039"/>
              </a:lnSpc>
              <a:tabLst>
                <a:tab pos="533400" algn="l"/>
              </a:tabLst>
            </a:pPr>
            <a:r>
              <a:rPr sz="3600" spc="-7" baseline="-13888" dirty="0">
                <a:latin typeface="Arial"/>
                <a:cs typeface="Arial"/>
              </a:rPr>
              <a:t>2	</a:t>
            </a:r>
            <a:r>
              <a:rPr sz="2400" b="1" spc="-5" dirty="0">
                <a:solidFill>
                  <a:srgbClr val="FF0000"/>
                </a:solidFill>
                <a:latin typeface="Arial"/>
                <a:cs typeface="Arial"/>
              </a:rPr>
              <a:t>2</a:t>
            </a:r>
            <a:endParaRPr sz="2400">
              <a:latin typeface="Arial"/>
              <a:cs typeface="Arial"/>
            </a:endParaRPr>
          </a:p>
        </p:txBody>
      </p:sp>
      <p:sp>
        <p:nvSpPr>
          <p:cNvPr id="33" name="object 33"/>
          <p:cNvSpPr txBox="1"/>
          <p:nvPr/>
        </p:nvSpPr>
        <p:spPr>
          <a:xfrm>
            <a:off x="9888981" y="4674489"/>
            <a:ext cx="514350" cy="391160"/>
          </a:xfrm>
          <a:prstGeom prst="rect">
            <a:avLst/>
          </a:prstGeom>
        </p:spPr>
        <p:txBody>
          <a:bodyPr vert="horz" wrap="square" lIns="0" tIns="12700" rIns="0" bIns="0" rtlCol="0">
            <a:spAutoFit/>
          </a:bodyPr>
          <a:lstStyle/>
          <a:p>
            <a:pPr marL="12700">
              <a:spcBef>
                <a:spcPts val="100"/>
              </a:spcBef>
              <a:tabLst>
                <a:tab pos="331470" algn="l"/>
              </a:tabLst>
            </a:pPr>
            <a:r>
              <a:rPr sz="2400" dirty="0">
                <a:latin typeface="Arial"/>
                <a:cs typeface="Arial"/>
              </a:rPr>
              <a:t>z	</a:t>
            </a:r>
            <a:r>
              <a:rPr sz="2400" b="1" spc="-5" dirty="0">
                <a:solidFill>
                  <a:srgbClr val="FF0000"/>
                </a:solidFill>
                <a:latin typeface="Arial"/>
                <a:cs typeface="Arial"/>
              </a:rPr>
              <a:t>5</a:t>
            </a:r>
            <a:endParaRPr sz="2400" dirty="0">
              <a:latin typeface="Arial"/>
              <a:cs typeface="Arial"/>
            </a:endParaRPr>
          </a:p>
        </p:txBody>
      </p:sp>
      <p:sp>
        <p:nvSpPr>
          <p:cNvPr id="34" name="object 34"/>
          <p:cNvSpPr txBox="1"/>
          <p:nvPr/>
        </p:nvSpPr>
        <p:spPr>
          <a:xfrm>
            <a:off x="9939781" y="2769235"/>
            <a:ext cx="565150" cy="1839595"/>
          </a:xfrm>
          <a:prstGeom prst="rect">
            <a:avLst/>
          </a:prstGeom>
        </p:spPr>
        <p:txBody>
          <a:bodyPr vert="horz" wrap="square" lIns="0" tIns="12700" rIns="0" bIns="0" rtlCol="0">
            <a:spAutoFit/>
          </a:bodyPr>
          <a:lstStyle/>
          <a:p>
            <a:pPr marL="38100">
              <a:spcBef>
                <a:spcPts val="100"/>
              </a:spcBef>
            </a:pPr>
            <a:r>
              <a:rPr sz="3600" baseline="-13888" dirty="0">
                <a:latin typeface="Arial"/>
                <a:cs typeface="Arial"/>
              </a:rPr>
              <a:t>y </a:t>
            </a:r>
            <a:r>
              <a:rPr sz="2400" b="1" spc="-5" dirty="0">
                <a:solidFill>
                  <a:srgbClr val="FF0000"/>
                </a:solidFill>
                <a:latin typeface="Arial"/>
                <a:cs typeface="Arial"/>
              </a:rPr>
              <a:t>4</a:t>
            </a:r>
            <a:endParaRPr sz="2400" dirty="0">
              <a:latin typeface="Arial"/>
              <a:cs typeface="Arial"/>
            </a:endParaRPr>
          </a:p>
          <a:p>
            <a:pPr marL="204470">
              <a:spcBef>
                <a:spcPts val="1920"/>
              </a:spcBef>
            </a:pPr>
            <a:r>
              <a:rPr sz="2400" dirty="0">
                <a:latin typeface="Arial"/>
                <a:cs typeface="Arial"/>
              </a:rPr>
              <a:t>1</a:t>
            </a:r>
          </a:p>
          <a:p>
            <a:pPr marL="38100">
              <a:spcBef>
                <a:spcPts val="120"/>
              </a:spcBef>
              <a:tabLst>
                <a:tab pos="356870" algn="l"/>
              </a:tabLst>
            </a:pPr>
            <a:r>
              <a:rPr sz="2400" dirty="0">
                <a:latin typeface="Arial"/>
                <a:cs typeface="Arial"/>
              </a:rPr>
              <a:t>x	</a:t>
            </a:r>
            <a:r>
              <a:rPr sz="3600" b="1" spc="-7" baseline="-13888" dirty="0">
                <a:solidFill>
                  <a:srgbClr val="FF0000"/>
                </a:solidFill>
                <a:latin typeface="Arial"/>
                <a:cs typeface="Arial"/>
              </a:rPr>
              <a:t>2</a:t>
            </a:r>
            <a:endParaRPr sz="3600" baseline="-13888" dirty="0">
              <a:latin typeface="Arial"/>
              <a:cs typeface="Arial"/>
            </a:endParaRPr>
          </a:p>
          <a:p>
            <a:pPr marL="128270">
              <a:spcBef>
                <a:spcPts val="720"/>
              </a:spcBef>
            </a:pPr>
            <a:r>
              <a:rPr sz="2400" spc="-5" dirty="0">
                <a:latin typeface="Arial"/>
                <a:cs typeface="Arial"/>
              </a:rPr>
              <a:t>2</a:t>
            </a:r>
            <a:endParaRPr sz="2400" dirty="0">
              <a:latin typeface="Arial"/>
              <a:cs typeface="Arial"/>
            </a:endParaRPr>
          </a:p>
        </p:txBody>
      </p:sp>
    </p:spTree>
    <p:extLst>
      <p:ext uri="{BB962C8B-B14F-4D97-AF65-F5344CB8AC3E}">
        <p14:creationId xmlns:p14="http://schemas.microsoft.com/office/powerpoint/2010/main" val="91114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774825" y="620713"/>
            <a:ext cx="8281988" cy="4114800"/>
          </a:xfrm>
        </p:spPr>
        <p:txBody>
          <a:bodyPr/>
          <a:lstStyle/>
          <a:p>
            <a:pPr eaLnBrk="1" hangingPunct="1"/>
            <a:endParaRPr lang="en-US" b="1">
              <a:solidFill>
                <a:schemeClr val="tx2"/>
              </a:solidFill>
            </a:endParaRPr>
          </a:p>
          <a:p>
            <a:pPr eaLnBrk="1" hangingPunct="1"/>
            <a:r>
              <a:rPr lang="tr-TR" b="1">
                <a:solidFill>
                  <a:schemeClr val="tx2"/>
                </a:solidFill>
              </a:rPr>
              <a:t> </a:t>
            </a:r>
            <a:r>
              <a:rPr lang="tr-TR" b="1">
                <a:solidFill>
                  <a:srgbClr val="FF3300"/>
                </a:solidFill>
              </a:rPr>
              <a:t>What is s</a:t>
            </a:r>
            <a:r>
              <a:rPr lang="en-US" b="1">
                <a:solidFill>
                  <a:srgbClr val="FF3300"/>
                </a:solidFill>
              </a:rPr>
              <a:t>hortest path </a:t>
            </a:r>
            <a:r>
              <a:rPr lang="tr-TR" b="1">
                <a:solidFill>
                  <a:srgbClr val="FF3300"/>
                </a:solidFill>
              </a:rPr>
              <a:t>?</a:t>
            </a:r>
            <a:endParaRPr lang="en-US" b="1">
              <a:solidFill>
                <a:srgbClr val="FF3300"/>
              </a:solidFill>
            </a:endParaRPr>
          </a:p>
          <a:p>
            <a:pPr lvl="1" eaLnBrk="1" hangingPunct="1">
              <a:buClr>
                <a:schemeClr val="accent1"/>
              </a:buClr>
              <a:buFont typeface="Wingdings" pitchFamily="2" charset="2"/>
              <a:buChar char="§"/>
            </a:pPr>
            <a:r>
              <a:rPr lang="en-US" u="sng">
                <a:solidFill>
                  <a:schemeClr val="tx2"/>
                </a:solidFill>
              </a:rPr>
              <a:t>shortest </a:t>
            </a:r>
            <a:r>
              <a:rPr lang="en-US" u="sng">
                <a:solidFill>
                  <a:schemeClr val="tx2"/>
                </a:solidFill>
                <a:latin typeface="TimesNewRomanPSMT;TimesNewRoman"/>
              </a:rPr>
              <a:t>length </a:t>
            </a:r>
            <a:r>
              <a:rPr lang="en-US" u="sng">
                <a:solidFill>
                  <a:schemeClr val="tx2"/>
                </a:solidFill>
              </a:rPr>
              <a:t>between two vertices</a:t>
            </a:r>
            <a:r>
              <a:rPr lang="tr-TR" b="1">
                <a:solidFill>
                  <a:schemeClr val="tx2"/>
                </a:solidFill>
              </a:rPr>
              <a:t> </a:t>
            </a:r>
            <a:r>
              <a:rPr lang="tr-TR">
                <a:solidFill>
                  <a:schemeClr val="tx2"/>
                </a:solidFill>
              </a:rPr>
              <a:t>for </a:t>
            </a:r>
            <a:r>
              <a:rPr lang="en-US">
                <a:solidFill>
                  <a:schemeClr val="tx2"/>
                </a:solidFill>
              </a:rPr>
              <a:t>an unweighted graph: </a:t>
            </a:r>
          </a:p>
          <a:p>
            <a:pPr lvl="1" eaLnBrk="1" hangingPunct="1">
              <a:buClr>
                <a:schemeClr val="accent1"/>
              </a:buClr>
              <a:buFont typeface="Wingdings" pitchFamily="2" charset="2"/>
              <a:buChar char="§"/>
            </a:pPr>
            <a:r>
              <a:rPr lang="en-US" u="sng">
                <a:solidFill>
                  <a:schemeClr val="tx2"/>
                </a:solidFill>
              </a:rPr>
              <a:t>smallest cost between two vertices</a:t>
            </a:r>
            <a:r>
              <a:rPr lang="tr-TR" i="1">
                <a:solidFill>
                  <a:schemeClr val="tx2"/>
                </a:solidFill>
              </a:rPr>
              <a:t> for</a:t>
            </a:r>
            <a:r>
              <a:rPr lang="en-US">
                <a:solidFill>
                  <a:schemeClr val="tx2"/>
                </a:solidFill>
              </a:rPr>
              <a:t> a weighted graph: </a:t>
            </a:r>
            <a:endParaRPr lang="en-US" b="1">
              <a:solidFill>
                <a:schemeClr val="tx2"/>
              </a:solidFill>
            </a:endParaRPr>
          </a:p>
          <a:p>
            <a:pPr eaLnBrk="1" hangingPunct="1"/>
            <a:endParaRPr lang="tr-TR" b="1">
              <a:solidFill>
                <a:schemeClr val="tx2"/>
              </a:solidFill>
            </a:endParaRPr>
          </a:p>
        </p:txBody>
      </p:sp>
      <p:sp>
        <p:nvSpPr>
          <p:cNvPr id="6147" name="Oval 4"/>
          <p:cNvSpPr>
            <a:spLocks noChangeArrowheads="1"/>
          </p:cNvSpPr>
          <p:nvPr/>
        </p:nvSpPr>
        <p:spPr bwMode="auto">
          <a:xfrm>
            <a:off x="4872039" y="3068639"/>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B</a:t>
            </a:r>
            <a:endParaRPr lang="en-US" sz="2400"/>
          </a:p>
        </p:txBody>
      </p:sp>
      <p:sp>
        <p:nvSpPr>
          <p:cNvPr id="6148" name="Oval 5"/>
          <p:cNvSpPr>
            <a:spLocks noChangeArrowheads="1"/>
          </p:cNvSpPr>
          <p:nvPr/>
        </p:nvSpPr>
        <p:spPr bwMode="auto">
          <a:xfrm>
            <a:off x="4786314" y="5770564"/>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D</a:t>
            </a:r>
            <a:endParaRPr lang="en-US" sz="2400"/>
          </a:p>
        </p:txBody>
      </p:sp>
      <p:sp>
        <p:nvSpPr>
          <p:cNvPr id="6149" name="Oval 6"/>
          <p:cNvSpPr>
            <a:spLocks noChangeArrowheads="1"/>
          </p:cNvSpPr>
          <p:nvPr/>
        </p:nvSpPr>
        <p:spPr bwMode="auto">
          <a:xfrm>
            <a:off x="3719514" y="5084764"/>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C</a:t>
            </a:r>
            <a:endParaRPr lang="en-US" sz="2400"/>
          </a:p>
        </p:txBody>
      </p:sp>
      <p:sp>
        <p:nvSpPr>
          <p:cNvPr id="6150" name="Oval 7"/>
          <p:cNvSpPr>
            <a:spLocks noChangeArrowheads="1"/>
          </p:cNvSpPr>
          <p:nvPr/>
        </p:nvSpPr>
        <p:spPr bwMode="auto">
          <a:xfrm>
            <a:off x="3719514" y="3789364"/>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A</a:t>
            </a:r>
            <a:endParaRPr lang="en-US" sz="2400"/>
          </a:p>
        </p:txBody>
      </p:sp>
      <p:sp>
        <p:nvSpPr>
          <p:cNvPr id="6151" name="Oval 8"/>
          <p:cNvSpPr>
            <a:spLocks noChangeArrowheads="1"/>
          </p:cNvSpPr>
          <p:nvPr/>
        </p:nvSpPr>
        <p:spPr bwMode="auto">
          <a:xfrm>
            <a:off x="2782889" y="6021389"/>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E</a:t>
            </a:r>
            <a:endParaRPr lang="en-US" sz="2400"/>
          </a:p>
        </p:txBody>
      </p:sp>
      <p:sp>
        <p:nvSpPr>
          <p:cNvPr id="6152" name="Line 9"/>
          <p:cNvSpPr>
            <a:spLocks noChangeShapeType="1"/>
          </p:cNvSpPr>
          <p:nvPr/>
        </p:nvSpPr>
        <p:spPr bwMode="auto">
          <a:xfrm flipV="1">
            <a:off x="5053013" y="3573464"/>
            <a:ext cx="106362" cy="21939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3" name="Line 10"/>
          <p:cNvSpPr>
            <a:spLocks noChangeShapeType="1"/>
          </p:cNvSpPr>
          <p:nvPr/>
        </p:nvSpPr>
        <p:spPr bwMode="auto">
          <a:xfrm flipV="1">
            <a:off x="4152900" y="3284539"/>
            <a:ext cx="719138" cy="5603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4" name="Line 11"/>
          <p:cNvSpPr>
            <a:spLocks noChangeShapeType="1"/>
          </p:cNvSpPr>
          <p:nvPr/>
        </p:nvSpPr>
        <p:spPr bwMode="auto">
          <a:xfrm>
            <a:off x="4171951" y="4233864"/>
            <a:ext cx="881063" cy="1533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5" name="Line 12"/>
          <p:cNvSpPr>
            <a:spLocks noChangeShapeType="1"/>
          </p:cNvSpPr>
          <p:nvPr/>
        </p:nvSpPr>
        <p:spPr bwMode="auto">
          <a:xfrm flipV="1">
            <a:off x="3976688" y="4313238"/>
            <a:ext cx="0" cy="781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6" name="Line 13"/>
          <p:cNvSpPr>
            <a:spLocks noChangeShapeType="1"/>
          </p:cNvSpPr>
          <p:nvPr/>
        </p:nvSpPr>
        <p:spPr bwMode="auto">
          <a:xfrm flipV="1">
            <a:off x="3216276" y="5551489"/>
            <a:ext cx="588963" cy="5413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7" name="Line 14"/>
          <p:cNvSpPr>
            <a:spLocks noChangeShapeType="1"/>
          </p:cNvSpPr>
          <p:nvPr/>
        </p:nvSpPr>
        <p:spPr bwMode="auto">
          <a:xfrm>
            <a:off x="4224339" y="5484814"/>
            <a:ext cx="600075" cy="390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58" name="Oval 32"/>
          <p:cNvSpPr>
            <a:spLocks noChangeArrowheads="1"/>
          </p:cNvSpPr>
          <p:nvPr/>
        </p:nvSpPr>
        <p:spPr bwMode="auto">
          <a:xfrm>
            <a:off x="8472489" y="3068639"/>
            <a:ext cx="528637"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B</a:t>
            </a:r>
            <a:endParaRPr lang="en-US" sz="2400"/>
          </a:p>
        </p:txBody>
      </p:sp>
      <p:sp>
        <p:nvSpPr>
          <p:cNvPr id="6159" name="Oval 33"/>
          <p:cNvSpPr>
            <a:spLocks noChangeArrowheads="1"/>
          </p:cNvSpPr>
          <p:nvPr/>
        </p:nvSpPr>
        <p:spPr bwMode="auto">
          <a:xfrm>
            <a:off x="8359775" y="5789614"/>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D</a:t>
            </a:r>
            <a:endParaRPr lang="en-US" sz="2400"/>
          </a:p>
        </p:txBody>
      </p:sp>
      <p:sp>
        <p:nvSpPr>
          <p:cNvPr id="6160" name="Oval 34"/>
          <p:cNvSpPr>
            <a:spLocks noChangeArrowheads="1"/>
          </p:cNvSpPr>
          <p:nvPr/>
        </p:nvSpPr>
        <p:spPr bwMode="auto">
          <a:xfrm>
            <a:off x="7292975" y="5103814"/>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C</a:t>
            </a:r>
            <a:endParaRPr lang="en-US" sz="2400"/>
          </a:p>
        </p:txBody>
      </p:sp>
      <p:sp>
        <p:nvSpPr>
          <p:cNvPr id="6161" name="Oval 35"/>
          <p:cNvSpPr>
            <a:spLocks noChangeArrowheads="1"/>
          </p:cNvSpPr>
          <p:nvPr/>
        </p:nvSpPr>
        <p:spPr bwMode="auto">
          <a:xfrm>
            <a:off x="7292975" y="3808414"/>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A</a:t>
            </a:r>
            <a:endParaRPr lang="en-US" sz="2400"/>
          </a:p>
        </p:txBody>
      </p:sp>
      <p:sp>
        <p:nvSpPr>
          <p:cNvPr id="6162" name="Oval 36"/>
          <p:cNvSpPr>
            <a:spLocks noChangeArrowheads="1"/>
          </p:cNvSpPr>
          <p:nvPr/>
        </p:nvSpPr>
        <p:spPr bwMode="auto">
          <a:xfrm>
            <a:off x="6311900" y="6021389"/>
            <a:ext cx="528638" cy="528637"/>
          </a:xfrm>
          <a:prstGeom prst="ellipse">
            <a:avLst/>
          </a:prstGeom>
          <a:noFill/>
          <a:ln w="12700">
            <a:solidFill>
              <a:schemeClr val="tx1"/>
            </a:solidFill>
            <a:round/>
            <a:headEnd type="none" w="sm" len="sm"/>
            <a:tailEnd type="none" w="sm" len="sm"/>
          </a:ln>
        </p:spPr>
        <p:txBody>
          <a:bodyPr wrap="none" anchor="ctr"/>
          <a:lstStyle/>
          <a:p>
            <a:pPr algn="ctr" eaLnBrk="0" hangingPunct="0"/>
            <a:r>
              <a:rPr lang="tr-TR" sz="2400"/>
              <a:t>E</a:t>
            </a:r>
            <a:endParaRPr lang="en-US" sz="2400"/>
          </a:p>
        </p:txBody>
      </p:sp>
      <p:sp>
        <p:nvSpPr>
          <p:cNvPr id="6163" name="Line 37"/>
          <p:cNvSpPr>
            <a:spLocks noChangeShapeType="1"/>
          </p:cNvSpPr>
          <p:nvPr/>
        </p:nvSpPr>
        <p:spPr bwMode="auto">
          <a:xfrm flipV="1">
            <a:off x="8626475" y="3573464"/>
            <a:ext cx="133350" cy="2212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4" name="Line 38"/>
          <p:cNvSpPr>
            <a:spLocks noChangeShapeType="1"/>
          </p:cNvSpPr>
          <p:nvPr/>
        </p:nvSpPr>
        <p:spPr bwMode="auto">
          <a:xfrm flipV="1">
            <a:off x="7726364" y="3357563"/>
            <a:ext cx="746125" cy="5064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5" name="Line 39"/>
          <p:cNvSpPr>
            <a:spLocks noChangeShapeType="1"/>
          </p:cNvSpPr>
          <p:nvPr/>
        </p:nvSpPr>
        <p:spPr bwMode="auto">
          <a:xfrm>
            <a:off x="7745413" y="4252914"/>
            <a:ext cx="881062" cy="1533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6" name="Line 40"/>
          <p:cNvSpPr>
            <a:spLocks noChangeShapeType="1"/>
          </p:cNvSpPr>
          <p:nvPr/>
        </p:nvSpPr>
        <p:spPr bwMode="auto">
          <a:xfrm flipV="1">
            <a:off x="7550150" y="4332288"/>
            <a:ext cx="0" cy="781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7" name="Line 41"/>
          <p:cNvSpPr>
            <a:spLocks noChangeShapeType="1"/>
          </p:cNvSpPr>
          <p:nvPr/>
        </p:nvSpPr>
        <p:spPr bwMode="auto">
          <a:xfrm flipV="1">
            <a:off x="6743700" y="5570539"/>
            <a:ext cx="635000" cy="5222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8" name="Line 42"/>
          <p:cNvSpPr>
            <a:spLocks noChangeShapeType="1"/>
          </p:cNvSpPr>
          <p:nvPr/>
        </p:nvSpPr>
        <p:spPr bwMode="auto">
          <a:xfrm>
            <a:off x="7797801" y="5503864"/>
            <a:ext cx="600075" cy="390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69" name="Text Box 43"/>
          <p:cNvSpPr txBox="1">
            <a:spLocks noChangeArrowheads="1"/>
          </p:cNvSpPr>
          <p:nvPr/>
        </p:nvSpPr>
        <p:spPr bwMode="auto">
          <a:xfrm>
            <a:off x="6600825" y="558958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200</a:t>
            </a:r>
          </a:p>
        </p:txBody>
      </p:sp>
      <p:sp>
        <p:nvSpPr>
          <p:cNvPr id="6170" name="Text Box 44"/>
          <p:cNvSpPr txBox="1">
            <a:spLocks noChangeArrowheads="1"/>
          </p:cNvSpPr>
          <p:nvPr/>
        </p:nvSpPr>
        <p:spPr bwMode="auto">
          <a:xfrm>
            <a:off x="7142163" y="4573588"/>
            <a:ext cx="4127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60</a:t>
            </a:r>
          </a:p>
        </p:txBody>
      </p:sp>
      <p:sp>
        <p:nvSpPr>
          <p:cNvPr id="6171" name="Text Box 45"/>
          <p:cNvSpPr txBox="1">
            <a:spLocks noChangeArrowheads="1"/>
          </p:cNvSpPr>
          <p:nvPr/>
        </p:nvSpPr>
        <p:spPr bwMode="auto">
          <a:xfrm>
            <a:off x="7659688" y="56594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130</a:t>
            </a:r>
          </a:p>
        </p:txBody>
      </p:sp>
      <p:sp>
        <p:nvSpPr>
          <p:cNvPr id="6172" name="Text Box 46"/>
          <p:cNvSpPr txBox="1">
            <a:spLocks noChangeArrowheads="1"/>
          </p:cNvSpPr>
          <p:nvPr/>
        </p:nvSpPr>
        <p:spPr bwMode="auto">
          <a:xfrm>
            <a:off x="7977188" y="44783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190</a:t>
            </a:r>
          </a:p>
        </p:txBody>
      </p:sp>
      <p:sp>
        <p:nvSpPr>
          <p:cNvPr id="6173" name="Text Box 47"/>
          <p:cNvSpPr txBox="1">
            <a:spLocks noChangeArrowheads="1"/>
          </p:cNvSpPr>
          <p:nvPr/>
        </p:nvSpPr>
        <p:spPr bwMode="auto">
          <a:xfrm>
            <a:off x="8701088" y="4195763"/>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450</a:t>
            </a:r>
          </a:p>
        </p:txBody>
      </p:sp>
      <p:sp>
        <p:nvSpPr>
          <p:cNvPr id="6174" name="Text Box 48"/>
          <p:cNvSpPr txBox="1">
            <a:spLocks noChangeArrowheads="1"/>
          </p:cNvSpPr>
          <p:nvPr/>
        </p:nvSpPr>
        <p:spPr bwMode="auto">
          <a:xfrm>
            <a:off x="7766050" y="3208338"/>
            <a:ext cx="527050"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imes New Roman" pitchFamily="18" charset="0"/>
              </a:rPr>
              <a:t>210</a:t>
            </a:r>
          </a:p>
        </p:txBody>
      </p:sp>
      <p:sp>
        <p:nvSpPr>
          <p:cNvPr id="6175" name="Text Box 49"/>
          <p:cNvSpPr txBox="1">
            <a:spLocks noChangeArrowheads="1"/>
          </p:cNvSpPr>
          <p:nvPr/>
        </p:nvSpPr>
        <p:spPr bwMode="auto">
          <a:xfrm>
            <a:off x="8904288" y="5157788"/>
            <a:ext cx="1439862" cy="641350"/>
          </a:xfrm>
          <a:prstGeom prst="rect">
            <a:avLst/>
          </a:prstGeom>
          <a:noFill/>
          <a:ln w="9525">
            <a:noFill/>
            <a:miter lim="800000"/>
            <a:headEnd/>
            <a:tailEnd/>
          </a:ln>
        </p:spPr>
        <p:txBody>
          <a:bodyPr>
            <a:spAutoFit/>
          </a:bodyPr>
          <a:lstStyle/>
          <a:p>
            <a:pPr>
              <a:spcBef>
                <a:spcPct val="50000"/>
              </a:spcBef>
            </a:pPr>
            <a:r>
              <a:rPr lang="en-US" b="1"/>
              <a:t>weighted </a:t>
            </a:r>
            <a:r>
              <a:rPr lang="tr-TR" b="1"/>
              <a:t>graph</a:t>
            </a:r>
          </a:p>
        </p:txBody>
      </p:sp>
      <p:sp>
        <p:nvSpPr>
          <p:cNvPr id="6176" name="Text Box 50"/>
          <p:cNvSpPr txBox="1">
            <a:spLocks noChangeArrowheads="1"/>
          </p:cNvSpPr>
          <p:nvPr/>
        </p:nvSpPr>
        <p:spPr bwMode="auto">
          <a:xfrm>
            <a:off x="5232400" y="5157788"/>
            <a:ext cx="1511300" cy="641350"/>
          </a:xfrm>
          <a:prstGeom prst="rect">
            <a:avLst/>
          </a:prstGeom>
          <a:noFill/>
          <a:ln w="9525">
            <a:noFill/>
            <a:miter lim="800000"/>
            <a:headEnd/>
            <a:tailEnd/>
          </a:ln>
        </p:spPr>
        <p:txBody>
          <a:bodyPr>
            <a:spAutoFit/>
          </a:bodyPr>
          <a:lstStyle/>
          <a:p>
            <a:pPr>
              <a:spcBef>
                <a:spcPct val="50000"/>
              </a:spcBef>
            </a:pPr>
            <a:r>
              <a:rPr lang="tr-TR" b="1"/>
              <a:t>un</a:t>
            </a:r>
            <a:r>
              <a:rPr lang="en-US" b="1"/>
              <a:t>weighte</a:t>
            </a:r>
            <a:r>
              <a:rPr lang="tr-TR" b="1"/>
              <a:t>d graph</a:t>
            </a:r>
          </a:p>
        </p:txBody>
      </p:sp>
      <p:sp>
        <p:nvSpPr>
          <p:cNvPr id="6177" name="Rectangle 2"/>
          <p:cNvSpPr>
            <a:spLocks noGrp="1" noChangeArrowheads="1"/>
          </p:cNvSpPr>
          <p:nvPr>
            <p:ph type="title"/>
          </p:nvPr>
        </p:nvSpPr>
        <p:spPr/>
        <p:txBody>
          <a:bodyPr/>
          <a:lstStyle/>
          <a:p>
            <a:pPr eaLnBrk="1" hangingPunct="1"/>
            <a:r>
              <a:rPr lang="en-US"/>
              <a:t>Shortest Path Problems</a:t>
            </a:r>
          </a:p>
        </p:txBody>
      </p:sp>
    </p:spTree>
    <p:extLst>
      <p:ext uri="{BB962C8B-B14F-4D97-AF65-F5344CB8AC3E}">
        <p14:creationId xmlns:p14="http://schemas.microsoft.com/office/powerpoint/2010/main" val="32727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51" grpId="0" animBg="1"/>
      <p:bldP spid="6152" grpId="0" animBg="1"/>
      <p:bldP spid="6153" grpId="0" animBg="1"/>
      <p:bldP spid="6154" grpId="0" animBg="1"/>
      <p:bldP spid="6155" grpId="0" animBg="1"/>
      <p:bldP spid="6156" grpId="0" animBg="1"/>
      <p:bldP spid="6157" grpId="0" animBg="1"/>
      <p:bldP spid="6158" grpId="0" animBg="1"/>
      <p:bldP spid="6159" grpId="0" animBg="1"/>
      <p:bldP spid="6160" grpId="0" animBg="1"/>
      <p:bldP spid="6161" grpId="0" animBg="1"/>
      <p:bldP spid="6162" grpId="0" animBg="1"/>
      <p:bldP spid="6163" grpId="0" animBg="1"/>
      <p:bldP spid="6164" grpId="0" animBg="1"/>
      <p:bldP spid="6165" grpId="0" animBg="1"/>
      <p:bldP spid="6166" grpId="0" animBg="1"/>
      <p:bldP spid="6167" grpId="0" animBg="1"/>
      <p:bldP spid="6168" grpId="0" animBg="1"/>
      <p:bldP spid="6169" grpId="0"/>
      <p:bldP spid="6170" grpId="0"/>
      <p:bldP spid="6171" grpId="0"/>
      <p:bldP spid="6172" grpId="0"/>
      <p:bldP spid="6173" grpId="0"/>
      <p:bldP spid="6174" grpId="0"/>
      <p:bldP spid="6175" grpId="0"/>
      <p:bldP spid="61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3740" y="1683049"/>
            <a:ext cx="4735830" cy="844462"/>
          </a:xfrm>
          <a:prstGeom prst="rect">
            <a:avLst/>
          </a:prstGeom>
        </p:spPr>
        <p:txBody>
          <a:bodyPr vert="horz" wrap="square" lIns="0" tIns="104775" rIns="0" bIns="0" rtlCol="0">
            <a:spAutoFit/>
          </a:bodyPr>
          <a:lstStyle/>
          <a:p>
            <a:pPr marL="12700">
              <a:spcBef>
                <a:spcPts val="825"/>
              </a:spcBef>
            </a:pPr>
            <a:r>
              <a:rPr lang="en-US" sz="2400" spc="-5" dirty="0">
                <a:latin typeface="Times New Roman"/>
                <a:cs typeface="Times New Roman"/>
              </a:rPr>
              <a:t>x is selected, then its edges are relaxed.</a:t>
            </a:r>
            <a:endParaRPr sz="2400" dirty="0">
              <a:latin typeface="Times New Roman"/>
              <a:cs typeface="Times New Roman"/>
            </a:endParaRPr>
          </a:p>
        </p:txBody>
      </p:sp>
      <p:sp>
        <p:nvSpPr>
          <p:cNvPr id="4" name="object 4"/>
          <p:cNvSpPr txBox="1">
            <a:spLocks noGrp="1"/>
          </p:cNvSpPr>
          <p:nvPr>
            <p:ph type="title"/>
          </p:nvPr>
        </p:nvSpPr>
        <p:spPr>
          <a:xfrm>
            <a:off x="944981" y="593732"/>
            <a:ext cx="9259723" cy="689932"/>
          </a:xfrm>
          <a:prstGeom prst="rect">
            <a:avLst/>
          </a:prstGeom>
        </p:spPr>
        <p:txBody>
          <a:bodyPr vert="horz" wrap="square" lIns="0" tIns="12700" rIns="0" bIns="0" rtlCol="0" anchor="ctr">
            <a:spAutoFit/>
          </a:bodyPr>
          <a:lstStyle/>
          <a:p>
            <a:pPr marL="12700">
              <a:lnSpc>
                <a:spcPct val="100000"/>
              </a:lnSpc>
              <a:spcBef>
                <a:spcPts val="100"/>
              </a:spcBef>
            </a:pPr>
            <a:r>
              <a:rPr spc="-15" dirty="0"/>
              <a:t>Dijkstra’s </a:t>
            </a:r>
            <a:r>
              <a:rPr spc="-5" dirty="0"/>
              <a:t>Algorithm </a:t>
            </a:r>
            <a:r>
              <a:rPr u="none" dirty="0"/>
              <a:t>For </a:t>
            </a:r>
            <a:r>
              <a:rPr spc="-5" dirty="0"/>
              <a:t>Shortest</a:t>
            </a:r>
            <a:r>
              <a:rPr spc="-285" dirty="0"/>
              <a:t> </a:t>
            </a:r>
            <a:r>
              <a:rPr u="none" dirty="0"/>
              <a:t>Paths</a:t>
            </a:r>
          </a:p>
        </p:txBody>
      </p:sp>
      <p:grpSp>
        <p:nvGrpSpPr>
          <p:cNvPr id="5" name="object 5"/>
          <p:cNvGrpSpPr/>
          <p:nvPr/>
        </p:nvGrpSpPr>
        <p:grpSpPr>
          <a:xfrm>
            <a:off x="6618542" y="2967038"/>
            <a:ext cx="2828925" cy="1990725"/>
            <a:chOff x="5094541" y="2967037"/>
            <a:chExt cx="2828925" cy="1990725"/>
          </a:xfrm>
        </p:grpSpPr>
        <p:sp>
          <p:nvSpPr>
            <p:cNvPr id="6" name="object 6"/>
            <p:cNvSpPr/>
            <p:nvPr/>
          </p:nvSpPr>
          <p:spPr>
            <a:xfrm>
              <a:off x="5099303" y="2971800"/>
              <a:ext cx="2819400" cy="1981200"/>
            </a:xfrm>
            <a:custGeom>
              <a:avLst/>
              <a:gdLst/>
              <a:ahLst/>
              <a:cxnLst/>
              <a:rect l="l" t="t" r="r" b="b"/>
              <a:pathLst>
                <a:path w="2819400" h="1981200">
                  <a:moveTo>
                    <a:pt x="1409700" y="0"/>
                  </a:moveTo>
                  <a:lnTo>
                    <a:pt x="1353005" y="786"/>
                  </a:lnTo>
                  <a:lnTo>
                    <a:pt x="1296879" y="3126"/>
                  </a:lnTo>
                  <a:lnTo>
                    <a:pt x="1241363" y="6990"/>
                  </a:lnTo>
                  <a:lnTo>
                    <a:pt x="1186499" y="12347"/>
                  </a:lnTo>
                  <a:lnTo>
                    <a:pt x="1132329" y="19170"/>
                  </a:lnTo>
                  <a:lnTo>
                    <a:pt x="1078896" y="27427"/>
                  </a:lnTo>
                  <a:lnTo>
                    <a:pt x="1026241" y="37090"/>
                  </a:lnTo>
                  <a:lnTo>
                    <a:pt x="974407" y="48129"/>
                  </a:lnTo>
                  <a:lnTo>
                    <a:pt x="923436" y="60513"/>
                  </a:lnTo>
                  <a:lnTo>
                    <a:pt x="873370" y="74215"/>
                  </a:lnTo>
                  <a:lnTo>
                    <a:pt x="824251" y="89204"/>
                  </a:lnTo>
                  <a:lnTo>
                    <a:pt x="776121" y="105450"/>
                  </a:lnTo>
                  <a:lnTo>
                    <a:pt x="729023" y="122924"/>
                  </a:lnTo>
                  <a:lnTo>
                    <a:pt x="682997" y="141596"/>
                  </a:lnTo>
                  <a:lnTo>
                    <a:pt x="638088" y="161437"/>
                  </a:lnTo>
                  <a:lnTo>
                    <a:pt x="594336" y="182417"/>
                  </a:lnTo>
                  <a:lnTo>
                    <a:pt x="551784" y="204507"/>
                  </a:lnTo>
                  <a:lnTo>
                    <a:pt x="510474" y="227676"/>
                  </a:lnTo>
                  <a:lnTo>
                    <a:pt x="470448" y="251896"/>
                  </a:lnTo>
                  <a:lnTo>
                    <a:pt x="431748" y="277137"/>
                  </a:lnTo>
                  <a:lnTo>
                    <a:pt x="394416" y="303369"/>
                  </a:lnTo>
                  <a:lnTo>
                    <a:pt x="358495" y="330563"/>
                  </a:lnTo>
                  <a:lnTo>
                    <a:pt x="324026" y="358688"/>
                  </a:lnTo>
                  <a:lnTo>
                    <a:pt x="291052" y="387716"/>
                  </a:lnTo>
                  <a:lnTo>
                    <a:pt x="259615" y="417617"/>
                  </a:lnTo>
                  <a:lnTo>
                    <a:pt x="229757" y="448362"/>
                  </a:lnTo>
                  <a:lnTo>
                    <a:pt x="201520" y="479920"/>
                  </a:lnTo>
                  <a:lnTo>
                    <a:pt x="174946" y="512262"/>
                  </a:lnTo>
                  <a:lnTo>
                    <a:pt x="150077" y="545358"/>
                  </a:lnTo>
                  <a:lnTo>
                    <a:pt x="126956" y="579180"/>
                  </a:lnTo>
                  <a:lnTo>
                    <a:pt x="105624" y="613696"/>
                  </a:lnTo>
                  <a:lnTo>
                    <a:pt x="86124" y="648879"/>
                  </a:lnTo>
                  <a:lnTo>
                    <a:pt x="68498" y="684698"/>
                  </a:lnTo>
                  <a:lnTo>
                    <a:pt x="52788" y="721123"/>
                  </a:lnTo>
                  <a:lnTo>
                    <a:pt x="39035" y="758125"/>
                  </a:lnTo>
                  <a:lnTo>
                    <a:pt x="27283" y="795675"/>
                  </a:lnTo>
                  <a:lnTo>
                    <a:pt x="17573" y="833743"/>
                  </a:lnTo>
                  <a:lnTo>
                    <a:pt x="9948" y="872299"/>
                  </a:lnTo>
                  <a:lnTo>
                    <a:pt x="4449" y="911313"/>
                  </a:lnTo>
                  <a:lnTo>
                    <a:pt x="1119" y="950757"/>
                  </a:lnTo>
                  <a:lnTo>
                    <a:pt x="0" y="990600"/>
                  </a:lnTo>
                  <a:lnTo>
                    <a:pt x="1119" y="1030442"/>
                  </a:lnTo>
                  <a:lnTo>
                    <a:pt x="4449" y="1069886"/>
                  </a:lnTo>
                  <a:lnTo>
                    <a:pt x="9948" y="1108900"/>
                  </a:lnTo>
                  <a:lnTo>
                    <a:pt x="17573" y="1147456"/>
                  </a:lnTo>
                  <a:lnTo>
                    <a:pt x="27283" y="1185524"/>
                  </a:lnTo>
                  <a:lnTo>
                    <a:pt x="39035" y="1223074"/>
                  </a:lnTo>
                  <a:lnTo>
                    <a:pt x="52788" y="1260076"/>
                  </a:lnTo>
                  <a:lnTo>
                    <a:pt x="68498" y="1296501"/>
                  </a:lnTo>
                  <a:lnTo>
                    <a:pt x="86124" y="1332320"/>
                  </a:lnTo>
                  <a:lnTo>
                    <a:pt x="105624" y="1367503"/>
                  </a:lnTo>
                  <a:lnTo>
                    <a:pt x="126956" y="1402019"/>
                  </a:lnTo>
                  <a:lnTo>
                    <a:pt x="150077" y="1435841"/>
                  </a:lnTo>
                  <a:lnTo>
                    <a:pt x="174946" y="1468937"/>
                  </a:lnTo>
                  <a:lnTo>
                    <a:pt x="201520" y="1501279"/>
                  </a:lnTo>
                  <a:lnTo>
                    <a:pt x="229757" y="1532837"/>
                  </a:lnTo>
                  <a:lnTo>
                    <a:pt x="259615" y="1563582"/>
                  </a:lnTo>
                  <a:lnTo>
                    <a:pt x="291052" y="1593483"/>
                  </a:lnTo>
                  <a:lnTo>
                    <a:pt x="324026" y="1622511"/>
                  </a:lnTo>
                  <a:lnTo>
                    <a:pt x="358495" y="1650636"/>
                  </a:lnTo>
                  <a:lnTo>
                    <a:pt x="394416" y="1677830"/>
                  </a:lnTo>
                  <a:lnTo>
                    <a:pt x="431748" y="1704062"/>
                  </a:lnTo>
                  <a:lnTo>
                    <a:pt x="470448" y="1729303"/>
                  </a:lnTo>
                  <a:lnTo>
                    <a:pt x="510474" y="1753523"/>
                  </a:lnTo>
                  <a:lnTo>
                    <a:pt x="551784" y="1776692"/>
                  </a:lnTo>
                  <a:lnTo>
                    <a:pt x="594336" y="1798782"/>
                  </a:lnTo>
                  <a:lnTo>
                    <a:pt x="638088" y="1819762"/>
                  </a:lnTo>
                  <a:lnTo>
                    <a:pt x="682997" y="1839603"/>
                  </a:lnTo>
                  <a:lnTo>
                    <a:pt x="729023" y="1858275"/>
                  </a:lnTo>
                  <a:lnTo>
                    <a:pt x="776121" y="1875749"/>
                  </a:lnTo>
                  <a:lnTo>
                    <a:pt x="824251" y="1891995"/>
                  </a:lnTo>
                  <a:lnTo>
                    <a:pt x="873370" y="1906984"/>
                  </a:lnTo>
                  <a:lnTo>
                    <a:pt x="923436" y="1920686"/>
                  </a:lnTo>
                  <a:lnTo>
                    <a:pt x="974407" y="1933070"/>
                  </a:lnTo>
                  <a:lnTo>
                    <a:pt x="1026241" y="1944109"/>
                  </a:lnTo>
                  <a:lnTo>
                    <a:pt x="1078896" y="1953772"/>
                  </a:lnTo>
                  <a:lnTo>
                    <a:pt x="1132329" y="1962029"/>
                  </a:lnTo>
                  <a:lnTo>
                    <a:pt x="1186499" y="1968852"/>
                  </a:lnTo>
                  <a:lnTo>
                    <a:pt x="1241363" y="1974209"/>
                  </a:lnTo>
                  <a:lnTo>
                    <a:pt x="1296879" y="1978073"/>
                  </a:lnTo>
                  <a:lnTo>
                    <a:pt x="1353005" y="1980413"/>
                  </a:lnTo>
                  <a:lnTo>
                    <a:pt x="1409700" y="1981200"/>
                  </a:lnTo>
                  <a:lnTo>
                    <a:pt x="1466394" y="1980413"/>
                  </a:lnTo>
                  <a:lnTo>
                    <a:pt x="1522520" y="1978073"/>
                  </a:lnTo>
                  <a:lnTo>
                    <a:pt x="1578036" y="1974209"/>
                  </a:lnTo>
                  <a:lnTo>
                    <a:pt x="1632900" y="1968852"/>
                  </a:lnTo>
                  <a:lnTo>
                    <a:pt x="1687070" y="1962029"/>
                  </a:lnTo>
                  <a:lnTo>
                    <a:pt x="1740503" y="1953772"/>
                  </a:lnTo>
                  <a:lnTo>
                    <a:pt x="1793158" y="1944109"/>
                  </a:lnTo>
                  <a:lnTo>
                    <a:pt x="1844992" y="1933070"/>
                  </a:lnTo>
                  <a:lnTo>
                    <a:pt x="1895963" y="1920686"/>
                  </a:lnTo>
                  <a:lnTo>
                    <a:pt x="1946029" y="1906984"/>
                  </a:lnTo>
                  <a:lnTo>
                    <a:pt x="1995148" y="1891995"/>
                  </a:lnTo>
                  <a:lnTo>
                    <a:pt x="2043278" y="1875749"/>
                  </a:lnTo>
                  <a:lnTo>
                    <a:pt x="2090376" y="1858275"/>
                  </a:lnTo>
                  <a:lnTo>
                    <a:pt x="2136402" y="1839603"/>
                  </a:lnTo>
                  <a:lnTo>
                    <a:pt x="2181311" y="1819762"/>
                  </a:lnTo>
                  <a:lnTo>
                    <a:pt x="2225063" y="1798782"/>
                  </a:lnTo>
                  <a:lnTo>
                    <a:pt x="2267615" y="1776692"/>
                  </a:lnTo>
                  <a:lnTo>
                    <a:pt x="2308925" y="1753523"/>
                  </a:lnTo>
                  <a:lnTo>
                    <a:pt x="2348951" y="1729303"/>
                  </a:lnTo>
                  <a:lnTo>
                    <a:pt x="2387651" y="1704062"/>
                  </a:lnTo>
                  <a:lnTo>
                    <a:pt x="2424983" y="1677830"/>
                  </a:lnTo>
                  <a:lnTo>
                    <a:pt x="2460904" y="1650636"/>
                  </a:lnTo>
                  <a:lnTo>
                    <a:pt x="2495373" y="1622511"/>
                  </a:lnTo>
                  <a:lnTo>
                    <a:pt x="2528347" y="1593483"/>
                  </a:lnTo>
                  <a:lnTo>
                    <a:pt x="2559784" y="1563582"/>
                  </a:lnTo>
                  <a:lnTo>
                    <a:pt x="2589642" y="1532837"/>
                  </a:lnTo>
                  <a:lnTo>
                    <a:pt x="2617879" y="1501279"/>
                  </a:lnTo>
                  <a:lnTo>
                    <a:pt x="2644453" y="1468937"/>
                  </a:lnTo>
                  <a:lnTo>
                    <a:pt x="2669322" y="1435841"/>
                  </a:lnTo>
                  <a:lnTo>
                    <a:pt x="2692443" y="1402019"/>
                  </a:lnTo>
                  <a:lnTo>
                    <a:pt x="2713775" y="1367503"/>
                  </a:lnTo>
                  <a:lnTo>
                    <a:pt x="2733275" y="1332320"/>
                  </a:lnTo>
                  <a:lnTo>
                    <a:pt x="2750901" y="1296501"/>
                  </a:lnTo>
                  <a:lnTo>
                    <a:pt x="2766611" y="1260076"/>
                  </a:lnTo>
                  <a:lnTo>
                    <a:pt x="2780364" y="1223074"/>
                  </a:lnTo>
                  <a:lnTo>
                    <a:pt x="2792116" y="1185524"/>
                  </a:lnTo>
                  <a:lnTo>
                    <a:pt x="2801826" y="1147456"/>
                  </a:lnTo>
                  <a:lnTo>
                    <a:pt x="2809451" y="1108900"/>
                  </a:lnTo>
                  <a:lnTo>
                    <a:pt x="2814950" y="1069886"/>
                  </a:lnTo>
                  <a:lnTo>
                    <a:pt x="2818280" y="1030442"/>
                  </a:lnTo>
                  <a:lnTo>
                    <a:pt x="2819400" y="990600"/>
                  </a:lnTo>
                  <a:lnTo>
                    <a:pt x="2818280" y="950757"/>
                  </a:lnTo>
                  <a:lnTo>
                    <a:pt x="2814950" y="911313"/>
                  </a:lnTo>
                  <a:lnTo>
                    <a:pt x="2809451" y="872299"/>
                  </a:lnTo>
                  <a:lnTo>
                    <a:pt x="2801826" y="833743"/>
                  </a:lnTo>
                  <a:lnTo>
                    <a:pt x="2792116" y="795675"/>
                  </a:lnTo>
                  <a:lnTo>
                    <a:pt x="2780364" y="758125"/>
                  </a:lnTo>
                  <a:lnTo>
                    <a:pt x="2766611" y="721123"/>
                  </a:lnTo>
                  <a:lnTo>
                    <a:pt x="2750901" y="684698"/>
                  </a:lnTo>
                  <a:lnTo>
                    <a:pt x="2733275" y="648879"/>
                  </a:lnTo>
                  <a:lnTo>
                    <a:pt x="2713775" y="613696"/>
                  </a:lnTo>
                  <a:lnTo>
                    <a:pt x="2692443" y="579180"/>
                  </a:lnTo>
                  <a:lnTo>
                    <a:pt x="2669322" y="545358"/>
                  </a:lnTo>
                  <a:lnTo>
                    <a:pt x="2644453" y="512262"/>
                  </a:lnTo>
                  <a:lnTo>
                    <a:pt x="2617879" y="479920"/>
                  </a:lnTo>
                  <a:lnTo>
                    <a:pt x="2589642" y="448362"/>
                  </a:lnTo>
                  <a:lnTo>
                    <a:pt x="2559784" y="417617"/>
                  </a:lnTo>
                  <a:lnTo>
                    <a:pt x="2528347" y="387716"/>
                  </a:lnTo>
                  <a:lnTo>
                    <a:pt x="2495373" y="358688"/>
                  </a:lnTo>
                  <a:lnTo>
                    <a:pt x="2460904" y="330563"/>
                  </a:lnTo>
                  <a:lnTo>
                    <a:pt x="2424983" y="303369"/>
                  </a:lnTo>
                  <a:lnTo>
                    <a:pt x="2387651" y="277137"/>
                  </a:lnTo>
                  <a:lnTo>
                    <a:pt x="2348951" y="251896"/>
                  </a:lnTo>
                  <a:lnTo>
                    <a:pt x="2308925" y="227676"/>
                  </a:lnTo>
                  <a:lnTo>
                    <a:pt x="2267615" y="204507"/>
                  </a:lnTo>
                  <a:lnTo>
                    <a:pt x="2225063" y="182417"/>
                  </a:lnTo>
                  <a:lnTo>
                    <a:pt x="2181311" y="161437"/>
                  </a:lnTo>
                  <a:lnTo>
                    <a:pt x="2136402" y="141596"/>
                  </a:lnTo>
                  <a:lnTo>
                    <a:pt x="2090376" y="122924"/>
                  </a:lnTo>
                  <a:lnTo>
                    <a:pt x="2043278" y="105450"/>
                  </a:lnTo>
                  <a:lnTo>
                    <a:pt x="1995148" y="89204"/>
                  </a:lnTo>
                  <a:lnTo>
                    <a:pt x="1946029" y="74215"/>
                  </a:lnTo>
                  <a:lnTo>
                    <a:pt x="1895963" y="60513"/>
                  </a:lnTo>
                  <a:lnTo>
                    <a:pt x="1844992" y="48129"/>
                  </a:lnTo>
                  <a:lnTo>
                    <a:pt x="1793158" y="37090"/>
                  </a:lnTo>
                  <a:lnTo>
                    <a:pt x="1740503" y="27427"/>
                  </a:lnTo>
                  <a:lnTo>
                    <a:pt x="1687070" y="19170"/>
                  </a:lnTo>
                  <a:lnTo>
                    <a:pt x="1632900" y="12347"/>
                  </a:lnTo>
                  <a:lnTo>
                    <a:pt x="1578036" y="6990"/>
                  </a:lnTo>
                  <a:lnTo>
                    <a:pt x="1522520" y="3126"/>
                  </a:lnTo>
                  <a:lnTo>
                    <a:pt x="1466394" y="786"/>
                  </a:lnTo>
                  <a:lnTo>
                    <a:pt x="1409700" y="0"/>
                  </a:lnTo>
                  <a:close/>
                </a:path>
              </a:pathLst>
            </a:custGeom>
            <a:solidFill>
              <a:srgbClr val="FFFF99"/>
            </a:solidFill>
          </p:spPr>
          <p:txBody>
            <a:bodyPr wrap="square" lIns="0" tIns="0" rIns="0" bIns="0" rtlCol="0"/>
            <a:lstStyle/>
            <a:p>
              <a:endParaRPr/>
            </a:p>
          </p:txBody>
        </p:sp>
        <p:sp>
          <p:nvSpPr>
            <p:cNvPr id="7" name="object 7"/>
            <p:cNvSpPr/>
            <p:nvPr/>
          </p:nvSpPr>
          <p:spPr>
            <a:xfrm>
              <a:off x="5099303" y="2971800"/>
              <a:ext cx="2819400" cy="1981200"/>
            </a:xfrm>
            <a:custGeom>
              <a:avLst/>
              <a:gdLst/>
              <a:ahLst/>
              <a:cxnLst/>
              <a:rect l="l" t="t" r="r" b="b"/>
              <a:pathLst>
                <a:path w="2819400" h="1981200">
                  <a:moveTo>
                    <a:pt x="0" y="990600"/>
                  </a:moveTo>
                  <a:lnTo>
                    <a:pt x="1119" y="950757"/>
                  </a:lnTo>
                  <a:lnTo>
                    <a:pt x="4449" y="911313"/>
                  </a:lnTo>
                  <a:lnTo>
                    <a:pt x="9948" y="872299"/>
                  </a:lnTo>
                  <a:lnTo>
                    <a:pt x="17573" y="833743"/>
                  </a:lnTo>
                  <a:lnTo>
                    <a:pt x="27283" y="795675"/>
                  </a:lnTo>
                  <a:lnTo>
                    <a:pt x="39035" y="758125"/>
                  </a:lnTo>
                  <a:lnTo>
                    <a:pt x="52788" y="721123"/>
                  </a:lnTo>
                  <a:lnTo>
                    <a:pt x="68498" y="684698"/>
                  </a:lnTo>
                  <a:lnTo>
                    <a:pt x="86124" y="648879"/>
                  </a:lnTo>
                  <a:lnTo>
                    <a:pt x="105624" y="613696"/>
                  </a:lnTo>
                  <a:lnTo>
                    <a:pt x="126956" y="579180"/>
                  </a:lnTo>
                  <a:lnTo>
                    <a:pt x="150077" y="545358"/>
                  </a:lnTo>
                  <a:lnTo>
                    <a:pt x="174946" y="512262"/>
                  </a:lnTo>
                  <a:lnTo>
                    <a:pt x="201520" y="479920"/>
                  </a:lnTo>
                  <a:lnTo>
                    <a:pt x="229757" y="448362"/>
                  </a:lnTo>
                  <a:lnTo>
                    <a:pt x="259615" y="417617"/>
                  </a:lnTo>
                  <a:lnTo>
                    <a:pt x="291052" y="387716"/>
                  </a:lnTo>
                  <a:lnTo>
                    <a:pt x="324026" y="358688"/>
                  </a:lnTo>
                  <a:lnTo>
                    <a:pt x="358495" y="330563"/>
                  </a:lnTo>
                  <a:lnTo>
                    <a:pt x="394416" y="303369"/>
                  </a:lnTo>
                  <a:lnTo>
                    <a:pt x="431748" y="277137"/>
                  </a:lnTo>
                  <a:lnTo>
                    <a:pt x="470448" y="251896"/>
                  </a:lnTo>
                  <a:lnTo>
                    <a:pt x="510474" y="227676"/>
                  </a:lnTo>
                  <a:lnTo>
                    <a:pt x="551784" y="204507"/>
                  </a:lnTo>
                  <a:lnTo>
                    <a:pt x="594336" y="182417"/>
                  </a:lnTo>
                  <a:lnTo>
                    <a:pt x="638088" y="161437"/>
                  </a:lnTo>
                  <a:lnTo>
                    <a:pt x="682997" y="141596"/>
                  </a:lnTo>
                  <a:lnTo>
                    <a:pt x="729023" y="122924"/>
                  </a:lnTo>
                  <a:lnTo>
                    <a:pt x="776121" y="105450"/>
                  </a:lnTo>
                  <a:lnTo>
                    <a:pt x="824251" y="89204"/>
                  </a:lnTo>
                  <a:lnTo>
                    <a:pt x="873370" y="74215"/>
                  </a:lnTo>
                  <a:lnTo>
                    <a:pt x="923436" y="60513"/>
                  </a:lnTo>
                  <a:lnTo>
                    <a:pt x="974407" y="48129"/>
                  </a:lnTo>
                  <a:lnTo>
                    <a:pt x="1026241" y="37090"/>
                  </a:lnTo>
                  <a:lnTo>
                    <a:pt x="1078896" y="27427"/>
                  </a:lnTo>
                  <a:lnTo>
                    <a:pt x="1132329" y="19170"/>
                  </a:lnTo>
                  <a:lnTo>
                    <a:pt x="1186499" y="12347"/>
                  </a:lnTo>
                  <a:lnTo>
                    <a:pt x="1241363" y="6990"/>
                  </a:lnTo>
                  <a:lnTo>
                    <a:pt x="1296879" y="3126"/>
                  </a:lnTo>
                  <a:lnTo>
                    <a:pt x="1353005" y="786"/>
                  </a:lnTo>
                  <a:lnTo>
                    <a:pt x="1409700" y="0"/>
                  </a:lnTo>
                  <a:lnTo>
                    <a:pt x="1466394" y="786"/>
                  </a:lnTo>
                  <a:lnTo>
                    <a:pt x="1522520" y="3126"/>
                  </a:lnTo>
                  <a:lnTo>
                    <a:pt x="1578036" y="6990"/>
                  </a:lnTo>
                  <a:lnTo>
                    <a:pt x="1632900" y="12347"/>
                  </a:lnTo>
                  <a:lnTo>
                    <a:pt x="1687070" y="19170"/>
                  </a:lnTo>
                  <a:lnTo>
                    <a:pt x="1740503" y="27427"/>
                  </a:lnTo>
                  <a:lnTo>
                    <a:pt x="1793158" y="37090"/>
                  </a:lnTo>
                  <a:lnTo>
                    <a:pt x="1844992" y="48129"/>
                  </a:lnTo>
                  <a:lnTo>
                    <a:pt x="1895963" y="60513"/>
                  </a:lnTo>
                  <a:lnTo>
                    <a:pt x="1946029" y="74215"/>
                  </a:lnTo>
                  <a:lnTo>
                    <a:pt x="1995148" y="89204"/>
                  </a:lnTo>
                  <a:lnTo>
                    <a:pt x="2043278" y="105450"/>
                  </a:lnTo>
                  <a:lnTo>
                    <a:pt x="2090376" y="122924"/>
                  </a:lnTo>
                  <a:lnTo>
                    <a:pt x="2136402" y="141596"/>
                  </a:lnTo>
                  <a:lnTo>
                    <a:pt x="2181311" y="161437"/>
                  </a:lnTo>
                  <a:lnTo>
                    <a:pt x="2225063" y="182417"/>
                  </a:lnTo>
                  <a:lnTo>
                    <a:pt x="2267615" y="204507"/>
                  </a:lnTo>
                  <a:lnTo>
                    <a:pt x="2308925" y="227676"/>
                  </a:lnTo>
                  <a:lnTo>
                    <a:pt x="2348951" y="251896"/>
                  </a:lnTo>
                  <a:lnTo>
                    <a:pt x="2387651" y="277137"/>
                  </a:lnTo>
                  <a:lnTo>
                    <a:pt x="2424983" y="303369"/>
                  </a:lnTo>
                  <a:lnTo>
                    <a:pt x="2460904" y="330563"/>
                  </a:lnTo>
                  <a:lnTo>
                    <a:pt x="2495373" y="358688"/>
                  </a:lnTo>
                  <a:lnTo>
                    <a:pt x="2528347" y="387716"/>
                  </a:lnTo>
                  <a:lnTo>
                    <a:pt x="2559784" y="417617"/>
                  </a:lnTo>
                  <a:lnTo>
                    <a:pt x="2589642" y="448362"/>
                  </a:lnTo>
                  <a:lnTo>
                    <a:pt x="2617879" y="479920"/>
                  </a:lnTo>
                  <a:lnTo>
                    <a:pt x="2644453" y="512262"/>
                  </a:lnTo>
                  <a:lnTo>
                    <a:pt x="2669322" y="545358"/>
                  </a:lnTo>
                  <a:lnTo>
                    <a:pt x="2692443" y="579180"/>
                  </a:lnTo>
                  <a:lnTo>
                    <a:pt x="2713775" y="613696"/>
                  </a:lnTo>
                  <a:lnTo>
                    <a:pt x="2733275" y="648879"/>
                  </a:lnTo>
                  <a:lnTo>
                    <a:pt x="2750901" y="684698"/>
                  </a:lnTo>
                  <a:lnTo>
                    <a:pt x="2766611" y="721123"/>
                  </a:lnTo>
                  <a:lnTo>
                    <a:pt x="2780364" y="758125"/>
                  </a:lnTo>
                  <a:lnTo>
                    <a:pt x="2792116" y="795675"/>
                  </a:lnTo>
                  <a:lnTo>
                    <a:pt x="2801826" y="833743"/>
                  </a:lnTo>
                  <a:lnTo>
                    <a:pt x="2809451" y="872299"/>
                  </a:lnTo>
                  <a:lnTo>
                    <a:pt x="2814950" y="911313"/>
                  </a:lnTo>
                  <a:lnTo>
                    <a:pt x="2818280" y="950757"/>
                  </a:lnTo>
                  <a:lnTo>
                    <a:pt x="2819400" y="990600"/>
                  </a:lnTo>
                  <a:lnTo>
                    <a:pt x="2818280" y="1030442"/>
                  </a:lnTo>
                  <a:lnTo>
                    <a:pt x="2814950" y="1069886"/>
                  </a:lnTo>
                  <a:lnTo>
                    <a:pt x="2809451" y="1108900"/>
                  </a:lnTo>
                  <a:lnTo>
                    <a:pt x="2801826" y="1147456"/>
                  </a:lnTo>
                  <a:lnTo>
                    <a:pt x="2792116" y="1185524"/>
                  </a:lnTo>
                  <a:lnTo>
                    <a:pt x="2780364" y="1223074"/>
                  </a:lnTo>
                  <a:lnTo>
                    <a:pt x="2766611" y="1260076"/>
                  </a:lnTo>
                  <a:lnTo>
                    <a:pt x="2750901" y="1296501"/>
                  </a:lnTo>
                  <a:lnTo>
                    <a:pt x="2733275" y="1332320"/>
                  </a:lnTo>
                  <a:lnTo>
                    <a:pt x="2713775" y="1367503"/>
                  </a:lnTo>
                  <a:lnTo>
                    <a:pt x="2692443" y="1402019"/>
                  </a:lnTo>
                  <a:lnTo>
                    <a:pt x="2669322" y="1435841"/>
                  </a:lnTo>
                  <a:lnTo>
                    <a:pt x="2644453" y="1468937"/>
                  </a:lnTo>
                  <a:lnTo>
                    <a:pt x="2617879" y="1501279"/>
                  </a:lnTo>
                  <a:lnTo>
                    <a:pt x="2589642" y="1532837"/>
                  </a:lnTo>
                  <a:lnTo>
                    <a:pt x="2559784" y="1563582"/>
                  </a:lnTo>
                  <a:lnTo>
                    <a:pt x="2528347" y="1593483"/>
                  </a:lnTo>
                  <a:lnTo>
                    <a:pt x="2495373" y="1622511"/>
                  </a:lnTo>
                  <a:lnTo>
                    <a:pt x="2460904" y="1650636"/>
                  </a:lnTo>
                  <a:lnTo>
                    <a:pt x="2424983" y="1677830"/>
                  </a:lnTo>
                  <a:lnTo>
                    <a:pt x="2387651" y="1704062"/>
                  </a:lnTo>
                  <a:lnTo>
                    <a:pt x="2348951" y="1729303"/>
                  </a:lnTo>
                  <a:lnTo>
                    <a:pt x="2308925" y="1753523"/>
                  </a:lnTo>
                  <a:lnTo>
                    <a:pt x="2267615" y="1776692"/>
                  </a:lnTo>
                  <a:lnTo>
                    <a:pt x="2225063" y="1798782"/>
                  </a:lnTo>
                  <a:lnTo>
                    <a:pt x="2181311" y="1819762"/>
                  </a:lnTo>
                  <a:lnTo>
                    <a:pt x="2136402" y="1839603"/>
                  </a:lnTo>
                  <a:lnTo>
                    <a:pt x="2090376" y="1858275"/>
                  </a:lnTo>
                  <a:lnTo>
                    <a:pt x="2043278" y="1875749"/>
                  </a:lnTo>
                  <a:lnTo>
                    <a:pt x="1995148" y="1891995"/>
                  </a:lnTo>
                  <a:lnTo>
                    <a:pt x="1946029" y="1906984"/>
                  </a:lnTo>
                  <a:lnTo>
                    <a:pt x="1895963" y="1920686"/>
                  </a:lnTo>
                  <a:lnTo>
                    <a:pt x="1844992" y="1933070"/>
                  </a:lnTo>
                  <a:lnTo>
                    <a:pt x="1793158" y="1944109"/>
                  </a:lnTo>
                  <a:lnTo>
                    <a:pt x="1740503" y="1953772"/>
                  </a:lnTo>
                  <a:lnTo>
                    <a:pt x="1687070" y="1962029"/>
                  </a:lnTo>
                  <a:lnTo>
                    <a:pt x="1632900" y="1968852"/>
                  </a:lnTo>
                  <a:lnTo>
                    <a:pt x="1578036" y="1974209"/>
                  </a:lnTo>
                  <a:lnTo>
                    <a:pt x="1522520" y="1978073"/>
                  </a:lnTo>
                  <a:lnTo>
                    <a:pt x="1466394" y="1980413"/>
                  </a:lnTo>
                  <a:lnTo>
                    <a:pt x="1409700" y="1981200"/>
                  </a:lnTo>
                  <a:lnTo>
                    <a:pt x="1353005" y="1980413"/>
                  </a:lnTo>
                  <a:lnTo>
                    <a:pt x="1296879" y="1978073"/>
                  </a:lnTo>
                  <a:lnTo>
                    <a:pt x="1241363" y="1974209"/>
                  </a:lnTo>
                  <a:lnTo>
                    <a:pt x="1186499" y="1968852"/>
                  </a:lnTo>
                  <a:lnTo>
                    <a:pt x="1132329" y="1962029"/>
                  </a:lnTo>
                  <a:lnTo>
                    <a:pt x="1078896" y="1953772"/>
                  </a:lnTo>
                  <a:lnTo>
                    <a:pt x="1026241" y="1944109"/>
                  </a:lnTo>
                  <a:lnTo>
                    <a:pt x="974407" y="1933070"/>
                  </a:lnTo>
                  <a:lnTo>
                    <a:pt x="923436" y="1920686"/>
                  </a:lnTo>
                  <a:lnTo>
                    <a:pt x="873370" y="1906984"/>
                  </a:lnTo>
                  <a:lnTo>
                    <a:pt x="824251" y="1891995"/>
                  </a:lnTo>
                  <a:lnTo>
                    <a:pt x="776121" y="1875749"/>
                  </a:lnTo>
                  <a:lnTo>
                    <a:pt x="729023" y="1858275"/>
                  </a:lnTo>
                  <a:lnTo>
                    <a:pt x="682997" y="1839603"/>
                  </a:lnTo>
                  <a:lnTo>
                    <a:pt x="638088" y="1819762"/>
                  </a:lnTo>
                  <a:lnTo>
                    <a:pt x="594336" y="1798782"/>
                  </a:lnTo>
                  <a:lnTo>
                    <a:pt x="551784" y="1776692"/>
                  </a:lnTo>
                  <a:lnTo>
                    <a:pt x="510474" y="1753523"/>
                  </a:lnTo>
                  <a:lnTo>
                    <a:pt x="470448" y="1729303"/>
                  </a:lnTo>
                  <a:lnTo>
                    <a:pt x="431748" y="1704062"/>
                  </a:lnTo>
                  <a:lnTo>
                    <a:pt x="394416" y="1677830"/>
                  </a:lnTo>
                  <a:lnTo>
                    <a:pt x="358495" y="1650636"/>
                  </a:lnTo>
                  <a:lnTo>
                    <a:pt x="324026" y="1622511"/>
                  </a:lnTo>
                  <a:lnTo>
                    <a:pt x="291052" y="1593483"/>
                  </a:lnTo>
                  <a:lnTo>
                    <a:pt x="259615" y="1563582"/>
                  </a:lnTo>
                  <a:lnTo>
                    <a:pt x="229757" y="1532837"/>
                  </a:lnTo>
                  <a:lnTo>
                    <a:pt x="201520" y="1501279"/>
                  </a:lnTo>
                  <a:lnTo>
                    <a:pt x="174946" y="1468937"/>
                  </a:lnTo>
                  <a:lnTo>
                    <a:pt x="150077" y="1435841"/>
                  </a:lnTo>
                  <a:lnTo>
                    <a:pt x="126956" y="1402019"/>
                  </a:lnTo>
                  <a:lnTo>
                    <a:pt x="105624" y="1367503"/>
                  </a:lnTo>
                  <a:lnTo>
                    <a:pt x="86124" y="1332320"/>
                  </a:lnTo>
                  <a:lnTo>
                    <a:pt x="68498" y="1296501"/>
                  </a:lnTo>
                  <a:lnTo>
                    <a:pt x="52788" y="1260076"/>
                  </a:lnTo>
                  <a:lnTo>
                    <a:pt x="39035" y="1223074"/>
                  </a:lnTo>
                  <a:lnTo>
                    <a:pt x="27283" y="1185524"/>
                  </a:lnTo>
                  <a:lnTo>
                    <a:pt x="17573" y="1147456"/>
                  </a:lnTo>
                  <a:lnTo>
                    <a:pt x="9948" y="1108900"/>
                  </a:lnTo>
                  <a:lnTo>
                    <a:pt x="4449" y="1069886"/>
                  </a:lnTo>
                  <a:lnTo>
                    <a:pt x="1119" y="1030442"/>
                  </a:lnTo>
                  <a:lnTo>
                    <a:pt x="0" y="990600"/>
                  </a:lnTo>
                  <a:close/>
                </a:path>
              </a:pathLst>
            </a:custGeom>
            <a:ln w="9144">
              <a:solidFill>
                <a:srgbClr val="000000"/>
              </a:solidFill>
            </a:ln>
          </p:spPr>
          <p:txBody>
            <a:bodyPr wrap="square" lIns="0" tIns="0" rIns="0" bIns="0" rtlCol="0"/>
            <a:lstStyle/>
            <a:p>
              <a:endParaRPr/>
            </a:p>
          </p:txBody>
        </p:sp>
        <p:sp>
          <p:nvSpPr>
            <p:cNvPr id="8" name="object 8"/>
            <p:cNvSpPr/>
            <p:nvPr/>
          </p:nvSpPr>
          <p:spPr>
            <a:xfrm>
              <a:off x="5708903" y="37338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9" name="object 9"/>
            <p:cNvSpPr/>
            <p:nvPr/>
          </p:nvSpPr>
          <p:spPr>
            <a:xfrm>
              <a:off x="5708903" y="37338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0" name="object 10"/>
            <p:cNvSpPr/>
            <p:nvPr/>
          </p:nvSpPr>
          <p:spPr>
            <a:xfrm>
              <a:off x="7004303" y="32766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1" name="object 11"/>
            <p:cNvSpPr/>
            <p:nvPr/>
          </p:nvSpPr>
          <p:spPr>
            <a:xfrm>
              <a:off x="7004303" y="32766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2" name="object 12"/>
            <p:cNvSpPr/>
            <p:nvPr/>
          </p:nvSpPr>
          <p:spPr>
            <a:xfrm>
              <a:off x="7004303" y="41910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3" name="object 13"/>
            <p:cNvSpPr/>
            <p:nvPr/>
          </p:nvSpPr>
          <p:spPr>
            <a:xfrm>
              <a:off x="7004303" y="41910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grpSp>
      <p:sp>
        <p:nvSpPr>
          <p:cNvPr id="14" name="object 14"/>
          <p:cNvSpPr txBox="1"/>
          <p:nvPr/>
        </p:nvSpPr>
        <p:spPr>
          <a:xfrm>
            <a:off x="8593581" y="414108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v</a:t>
            </a:r>
            <a:endParaRPr sz="2400">
              <a:latin typeface="Arial"/>
              <a:cs typeface="Arial"/>
            </a:endParaRPr>
          </a:p>
        </p:txBody>
      </p:sp>
      <p:grpSp>
        <p:nvGrpSpPr>
          <p:cNvPr id="15" name="object 15"/>
          <p:cNvGrpSpPr/>
          <p:nvPr/>
        </p:nvGrpSpPr>
        <p:grpSpPr>
          <a:xfrm>
            <a:off x="7535418" y="2891028"/>
            <a:ext cx="2673985" cy="2143125"/>
            <a:chOff x="6011417" y="2891027"/>
            <a:chExt cx="2673985" cy="2143125"/>
          </a:xfrm>
        </p:grpSpPr>
        <p:sp>
          <p:nvSpPr>
            <p:cNvPr id="16" name="object 16"/>
            <p:cNvSpPr/>
            <p:nvPr/>
          </p:nvSpPr>
          <p:spPr>
            <a:xfrm>
              <a:off x="6011418" y="3491229"/>
              <a:ext cx="993140" cy="860425"/>
            </a:xfrm>
            <a:custGeom>
              <a:avLst/>
              <a:gdLst/>
              <a:ahLst/>
              <a:cxnLst/>
              <a:rect l="l" t="t" r="r" b="b"/>
              <a:pathLst>
                <a:path w="993140" h="860425">
                  <a:moveTo>
                    <a:pt x="992886" y="852170"/>
                  </a:moveTo>
                  <a:lnTo>
                    <a:pt x="977455" y="835279"/>
                  </a:lnTo>
                  <a:lnTo>
                    <a:pt x="935482" y="789305"/>
                  </a:lnTo>
                  <a:lnTo>
                    <a:pt x="924052" y="818934"/>
                  </a:lnTo>
                  <a:lnTo>
                    <a:pt x="4572" y="465201"/>
                  </a:lnTo>
                  <a:lnTo>
                    <a:pt x="0" y="477139"/>
                  </a:lnTo>
                  <a:lnTo>
                    <a:pt x="919492" y="830745"/>
                  </a:lnTo>
                  <a:lnTo>
                    <a:pt x="908050" y="860425"/>
                  </a:lnTo>
                  <a:lnTo>
                    <a:pt x="992886" y="852170"/>
                  </a:lnTo>
                  <a:close/>
                </a:path>
                <a:path w="993140" h="860425">
                  <a:moveTo>
                    <a:pt x="992886" y="13970"/>
                  </a:moveTo>
                  <a:lnTo>
                    <a:pt x="908812" y="0"/>
                  </a:lnTo>
                  <a:lnTo>
                    <a:pt x="918159" y="30276"/>
                  </a:lnTo>
                  <a:lnTo>
                    <a:pt x="381" y="312674"/>
                  </a:lnTo>
                  <a:lnTo>
                    <a:pt x="4191" y="324866"/>
                  </a:lnTo>
                  <a:lnTo>
                    <a:pt x="921931" y="42481"/>
                  </a:lnTo>
                  <a:lnTo>
                    <a:pt x="931291" y="72771"/>
                  </a:lnTo>
                  <a:lnTo>
                    <a:pt x="979703" y="26543"/>
                  </a:lnTo>
                  <a:lnTo>
                    <a:pt x="992886" y="13970"/>
                  </a:lnTo>
                  <a:close/>
                </a:path>
              </a:pathLst>
            </a:custGeom>
            <a:solidFill>
              <a:srgbClr val="000000"/>
            </a:solidFill>
          </p:spPr>
          <p:txBody>
            <a:bodyPr wrap="square" lIns="0" tIns="0" rIns="0" bIns="0" rtlCol="0"/>
            <a:lstStyle/>
            <a:p>
              <a:endParaRPr/>
            </a:p>
          </p:txBody>
        </p:sp>
        <p:sp>
          <p:nvSpPr>
            <p:cNvPr id="17" name="object 17"/>
            <p:cNvSpPr/>
            <p:nvPr/>
          </p:nvSpPr>
          <p:spPr>
            <a:xfrm>
              <a:off x="8375903" y="38100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18" name="object 18"/>
            <p:cNvSpPr/>
            <p:nvPr/>
          </p:nvSpPr>
          <p:spPr>
            <a:xfrm>
              <a:off x="8375903" y="38100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19" name="object 19"/>
            <p:cNvSpPr/>
            <p:nvPr/>
          </p:nvSpPr>
          <p:spPr>
            <a:xfrm>
              <a:off x="6013449" y="3879850"/>
              <a:ext cx="2362835" cy="118110"/>
            </a:xfrm>
            <a:custGeom>
              <a:avLst/>
              <a:gdLst/>
              <a:ahLst/>
              <a:cxnLst/>
              <a:rect l="l" t="t" r="r" b="b"/>
              <a:pathLst>
                <a:path w="2362834" h="118110">
                  <a:moveTo>
                    <a:pt x="2287524" y="42037"/>
                  </a:moveTo>
                  <a:lnTo>
                    <a:pt x="2286517" y="73758"/>
                  </a:lnTo>
                  <a:lnTo>
                    <a:pt x="2299207" y="74168"/>
                  </a:lnTo>
                  <a:lnTo>
                    <a:pt x="2298827" y="86868"/>
                  </a:lnTo>
                  <a:lnTo>
                    <a:pt x="2286101" y="86868"/>
                  </a:lnTo>
                  <a:lnTo>
                    <a:pt x="2285110" y="118110"/>
                  </a:lnTo>
                  <a:lnTo>
                    <a:pt x="2353062" y="86868"/>
                  </a:lnTo>
                  <a:lnTo>
                    <a:pt x="2298827" y="86868"/>
                  </a:lnTo>
                  <a:lnTo>
                    <a:pt x="2286114" y="86457"/>
                  </a:lnTo>
                  <a:lnTo>
                    <a:pt x="2353954" y="86457"/>
                  </a:lnTo>
                  <a:lnTo>
                    <a:pt x="2362454" y="82550"/>
                  </a:lnTo>
                  <a:lnTo>
                    <a:pt x="2287524" y="42037"/>
                  </a:lnTo>
                  <a:close/>
                </a:path>
                <a:path w="2362834" h="118110">
                  <a:moveTo>
                    <a:pt x="2286517" y="73758"/>
                  </a:moveTo>
                  <a:lnTo>
                    <a:pt x="2286114" y="86457"/>
                  </a:lnTo>
                  <a:lnTo>
                    <a:pt x="2298827" y="86868"/>
                  </a:lnTo>
                  <a:lnTo>
                    <a:pt x="2299207" y="74168"/>
                  </a:lnTo>
                  <a:lnTo>
                    <a:pt x="2286517" y="73758"/>
                  </a:lnTo>
                  <a:close/>
                </a:path>
                <a:path w="2362834" h="118110">
                  <a:moveTo>
                    <a:pt x="508" y="0"/>
                  </a:moveTo>
                  <a:lnTo>
                    <a:pt x="0" y="12700"/>
                  </a:lnTo>
                  <a:lnTo>
                    <a:pt x="2286114" y="86457"/>
                  </a:lnTo>
                  <a:lnTo>
                    <a:pt x="2286517" y="73758"/>
                  </a:lnTo>
                  <a:lnTo>
                    <a:pt x="508" y="0"/>
                  </a:lnTo>
                  <a:close/>
                </a:path>
              </a:pathLst>
            </a:custGeom>
            <a:solidFill>
              <a:srgbClr val="000000"/>
            </a:solidFill>
          </p:spPr>
          <p:txBody>
            <a:bodyPr wrap="square" lIns="0" tIns="0" rIns="0" bIns="0" rtlCol="0"/>
            <a:lstStyle/>
            <a:p>
              <a:endParaRPr/>
            </a:p>
          </p:txBody>
        </p:sp>
        <p:sp>
          <p:nvSpPr>
            <p:cNvPr id="20" name="object 20"/>
            <p:cNvSpPr/>
            <p:nvPr/>
          </p:nvSpPr>
          <p:spPr>
            <a:xfrm>
              <a:off x="8375903" y="2895599"/>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21" name="object 21"/>
            <p:cNvSpPr/>
            <p:nvPr/>
          </p:nvSpPr>
          <p:spPr>
            <a:xfrm>
              <a:off x="8375903" y="2895599"/>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22" name="object 22"/>
            <p:cNvSpPr/>
            <p:nvPr/>
          </p:nvSpPr>
          <p:spPr>
            <a:xfrm>
              <a:off x="7306945" y="3102863"/>
              <a:ext cx="1069340" cy="1246505"/>
            </a:xfrm>
            <a:custGeom>
              <a:avLst/>
              <a:gdLst/>
              <a:ahLst/>
              <a:cxnLst/>
              <a:rect l="l" t="t" r="r" b="b"/>
              <a:pathLst>
                <a:path w="1069340" h="1246504">
                  <a:moveTo>
                    <a:pt x="992759" y="935736"/>
                  </a:moveTo>
                  <a:lnTo>
                    <a:pt x="908431" y="923671"/>
                  </a:lnTo>
                  <a:lnTo>
                    <a:pt x="918502" y="953846"/>
                  </a:lnTo>
                  <a:lnTo>
                    <a:pt x="76327" y="1234567"/>
                  </a:lnTo>
                  <a:lnTo>
                    <a:pt x="80391" y="1246505"/>
                  </a:lnTo>
                  <a:lnTo>
                    <a:pt x="922515" y="965885"/>
                  </a:lnTo>
                  <a:lnTo>
                    <a:pt x="932561" y="995934"/>
                  </a:lnTo>
                  <a:lnTo>
                    <a:pt x="978662" y="949833"/>
                  </a:lnTo>
                  <a:lnTo>
                    <a:pt x="992759" y="935736"/>
                  </a:lnTo>
                  <a:close/>
                </a:path>
                <a:path w="1069340" h="1246504">
                  <a:moveTo>
                    <a:pt x="1068959" y="783336"/>
                  </a:moveTo>
                  <a:lnTo>
                    <a:pt x="1054227" y="767969"/>
                  </a:lnTo>
                  <a:lnTo>
                    <a:pt x="1010031" y="721868"/>
                  </a:lnTo>
                  <a:lnTo>
                    <a:pt x="999337" y="751763"/>
                  </a:lnTo>
                  <a:lnTo>
                    <a:pt x="4318" y="396367"/>
                  </a:lnTo>
                  <a:lnTo>
                    <a:pt x="0" y="408305"/>
                  </a:lnTo>
                  <a:lnTo>
                    <a:pt x="995057" y="763714"/>
                  </a:lnTo>
                  <a:lnTo>
                    <a:pt x="984377" y="793623"/>
                  </a:lnTo>
                  <a:lnTo>
                    <a:pt x="1068959" y="783336"/>
                  </a:lnTo>
                  <a:close/>
                </a:path>
                <a:path w="1069340" h="1246504">
                  <a:moveTo>
                    <a:pt x="1068959" y="21336"/>
                  </a:moveTo>
                  <a:lnTo>
                    <a:pt x="986409" y="0"/>
                  </a:lnTo>
                  <a:lnTo>
                    <a:pt x="993089" y="31127"/>
                  </a:lnTo>
                  <a:lnTo>
                    <a:pt x="889" y="243713"/>
                  </a:lnTo>
                  <a:lnTo>
                    <a:pt x="3429" y="256159"/>
                  </a:lnTo>
                  <a:lnTo>
                    <a:pt x="995756" y="43573"/>
                  </a:lnTo>
                  <a:lnTo>
                    <a:pt x="1002411" y="74549"/>
                  </a:lnTo>
                  <a:lnTo>
                    <a:pt x="1060056" y="28448"/>
                  </a:lnTo>
                  <a:lnTo>
                    <a:pt x="1068959" y="21336"/>
                  </a:lnTo>
                  <a:close/>
                </a:path>
              </a:pathLst>
            </a:custGeom>
            <a:solidFill>
              <a:srgbClr val="000000"/>
            </a:solidFill>
          </p:spPr>
          <p:txBody>
            <a:bodyPr wrap="square" lIns="0" tIns="0" rIns="0" bIns="0" rtlCol="0"/>
            <a:lstStyle/>
            <a:p>
              <a:endParaRPr/>
            </a:p>
          </p:txBody>
        </p:sp>
        <p:sp>
          <p:nvSpPr>
            <p:cNvPr id="23" name="object 23"/>
            <p:cNvSpPr/>
            <p:nvPr/>
          </p:nvSpPr>
          <p:spPr>
            <a:xfrm>
              <a:off x="8299703" y="4724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CC99"/>
            </a:solidFill>
          </p:spPr>
          <p:txBody>
            <a:bodyPr wrap="square" lIns="0" tIns="0" rIns="0" bIns="0" rtlCol="0"/>
            <a:lstStyle/>
            <a:p>
              <a:endParaRPr/>
            </a:p>
          </p:txBody>
        </p:sp>
        <p:sp>
          <p:nvSpPr>
            <p:cNvPr id="24" name="object 24"/>
            <p:cNvSpPr/>
            <p:nvPr/>
          </p:nvSpPr>
          <p:spPr>
            <a:xfrm>
              <a:off x="8299703" y="47244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7382891" y="3200399"/>
              <a:ext cx="1183640" cy="1606550"/>
            </a:xfrm>
            <a:custGeom>
              <a:avLst/>
              <a:gdLst/>
              <a:ahLst/>
              <a:cxnLst/>
              <a:rect l="l" t="t" r="r" b="b"/>
              <a:pathLst>
                <a:path w="1183640" h="1606550">
                  <a:moveTo>
                    <a:pt x="916813" y="1600200"/>
                  </a:moveTo>
                  <a:lnTo>
                    <a:pt x="900823" y="1581658"/>
                  </a:lnTo>
                  <a:lnTo>
                    <a:pt x="861187" y="1535684"/>
                  </a:lnTo>
                  <a:lnTo>
                    <a:pt x="848918" y="1565084"/>
                  </a:lnTo>
                  <a:lnTo>
                    <a:pt x="4826" y="1213358"/>
                  </a:lnTo>
                  <a:lnTo>
                    <a:pt x="0" y="1225042"/>
                  </a:lnTo>
                  <a:lnTo>
                    <a:pt x="844042" y="1576793"/>
                  </a:lnTo>
                  <a:lnTo>
                    <a:pt x="831850" y="1606042"/>
                  </a:lnTo>
                  <a:lnTo>
                    <a:pt x="916813" y="1600200"/>
                  </a:lnTo>
                  <a:close/>
                </a:path>
                <a:path w="1183640" h="1606550">
                  <a:moveTo>
                    <a:pt x="1151763" y="915162"/>
                  </a:moveTo>
                  <a:lnTo>
                    <a:pt x="1139063" y="913638"/>
                  </a:lnTo>
                  <a:lnTo>
                    <a:pt x="1072311" y="1447571"/>
                  </a:lnTo>
                  <a:lnTo>
                    <a:pt x="1040892" y="1443609"/>
                  </a:lnTo>
                  <a:lnTo>
                    <a:pt x="1069213" y="1524000"/>
                  </a:lnTo>
                  <a:lnTo>
                    <a:pt x="1110691" y="1461770"/>
                  </a:lnTo>
                  <a:lnTo>
                    <a:pt x="1116457" y="1453134"/>
                  </a:lnTo>
                  <a:lnTo>
                    <a:pt x="1085011" y="1449171"/>
                  </a:lnTo>
                  <a:lnTo>
                    <a:pt x="1151763" y="915162"/>
                  </a:lnTo>
                  <a:close/>
                </a:path>
                <a:path w="1183640" h="1606550">
                  <a:moveTo>
                    <a:pt x="1183513" y="76200"/>
                  </a:moveTo>
                  <a:lnTo>
                    <a:pt x="1177163" y="63500"/>
                  </a:lnTo>
                  <a:lnTo>
                    <a:pt x="1145413" y="0"/>
                  </a:lnTo>
                  <a:lnTo>
                    <a:pt x="1107313" y="76200"/>
                  </a:lnTo>
                  <a:lnTo>
                    <a:pt x="1139063" y="76200"/>
                  </a:lnTo>
                  <a:lnTo>
                    <a:pt x="1139063" y="609600"/>
                  </a:lnTo>
                  <a:lnTo>
                    <a:pt x="1151763" y="609600"/>
                  </a:lnTo>
                  <a:lnTo>
                    <a:pt x="1151763" y="76200"/>
                  </a:lnTo>
                  <a:lnTo>
                    <a:pt x="1183513" y="762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7906004" y="3339210"/>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1</a:t>
            </a:r>
            <a:endParaRPr sz="2400">
              <a:latin typeface="Arial"/>
              <a:cs typeface="Arial"/>
            </a:endParaRPr>
          </a:p>
        </p:txBody>
      </p:sp>
      <p:sp>
        <p:nvSpPr>
          <p:cNvPr id="27" name="object 27"/>
          <p:cNvSpPr txBox="1"/>
          <p:nvPr/>
        </p:nvSpPr>
        <p:spPr>
          <a:xfrm>
            <a:off x="9446133" y="43696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3</a:t>
            </a:r>
            <a:endParaRPr sz="2400">
              <a:latin typeface="Arial"/>
              <a:cs typeface="Arial"/>
            </a:endParaRPr>
          </a:p>
        </p:txBody>
      </p:sp>
      <p:sp>
        <p:nvSpPr>
          <p:cNvPr id="28" name="object 28"/>
          <p:cNvSpPr txBox="1"/>
          <p:nvPr/>
        </p:nvSpPr>
        <p:spPr>
          <a:xfrm>
            <a:off x="9065133" y="39886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2</a:t>
            </a:r>
            <a:endParaRPr sz="2400">
              <a:latin typeface="Arial"/>
              <a:cs typeface="Arial"/>
            </a:endParaRPr>
          </a:p>
        </p:txBody>
      </p:sp>
      <p:sp>
        <p:nvSpPr>
          <p:cNvPr id="29" name="object 29"/>
          <p:cNvSpPr txBox="1"/>
          <p:nvPr/>
        </p:nvSpPr>
        <p:spPr>
          <a:xfrm>
            <a:off x="9293732" y="2754466"/>
            <a:ext cx="347980" cy="1092200"/>
          </a:xfrm>
          <a:prstGeom prst="rect">
            <a:avLst/>
          </a:prstGeom>
        </p:spPr>
        <p:txBody>
          <a:bodyPr vert="horz" wrap="square" lIns="0" tIns="179705" rIns="0" bIns="0" rtlCol="0">
            <a:spAutoFit/>
          </a:bodyPr>
          <a:lstStyle/>
          <a:p>
            <a:pPr marL="12700">
              <a:spcBef>
                <a:spcPts val="1415"/>
              </a:spcBef>
            </a:pPr>
            <a:r>
              <a:rPr sz="2400" spc="-5" dirty="0">
                <a:latin typeface="Arial"/>
                <a:cs typeface="Arial"/>
              </a:rPr>
              <a:t>3</a:t>
            </a:r>
            <a:endParaRPr sz="2400">
              <a:latin typeface="Arial"/>
              <a:cs typeface="Arial"/>
            </a:endParaRPr>
          </a:p>
          <a:p>
            <a:pPr marL="165100">
              <a:spcBef>
                <a:spcPts val="1320"/>
              </a:spcBef>
            </a:pPr>
            <a:r>
              <a:rPr sz="2400" dirty="0">
                <a:latin typeface="Arial"/>
                <a:cs typeface="Arial"/>
              </a:rPr>
              <a:t>1</a:t>
            </a:r>
            <a:endParaRPr sz="2400">
              <a:latin typeface="Arial"/>
              <a:cs typeface="Arial"/>
            </a:endParaRPr>
          </a:p>
        </p:txBody>
      </p:sp>
      <p:sp>
        <p:nvSpPr>
          <p:cNvPr id="30" name="object 30"/>
          <p:cNvSpPr txBox="1"/>
          <p:nvPr/>
        </p:nvSpPr>
        <p:spPr>
          <a:xfrm>
            <a:off x="7297928" y="3378531"/>
            <a:ext cx="209550" cy="696595"/>
          </a:xfrm>
          <a:prstGeom prst="rect">
            <a:avLst/>
          </a:prstGeom>
        </p:spPr>
        <p:txBody>
          <a:bodyPr vert="horz" wrap="square" lIns="0" tIns="12700" rIns="0" bIns="0" rtlCol="0">
            <a:spAutoFit/>
          </a:bodyPr>
          <a:lstStyle/>
          <a:p>
            <a:pPr marL="26670">
              <a:lnSpc>
                <a:spcPts val="2640"/>
              </a:lnSpc>
              <a:spcBef>
                <a:spcPts val="100"/>
              </a:spcBef>
            </a:pPr>
            <a:r>
              <a:rPr sz="2400" b="1" dirty="0">
                <a:solidFill>
                  <a:srgbClr val="FF0000"/>
                </a:solidFill>
                <a:latin typeface="Arial"/>
                <a:cs typeface="Arial"/>
              </a:rPr>
              <a:t>0</a:t>
            </a:r>
            <a:endParaRPr sz="2400" dirty="0">
              <a:latin typeface="Arial"/>
              <a:cs typeface="Arial"/>
            </a:endParaRPr>
          </a:p>
          <a:p>
            <a:pPr marL="12700">
              <a:lnSpc>
                <a:spcPts val="2640"/>
              </a:lnSpc>
            </a:pPr>
            <a:r>
              <a:rPr sz="2400" dirty="0">
                <a:latin typeface="Arial"/>
                <a:cs typeface="Arial"/>
              </a:rPr>
              <a:t>s</a:t>
            </a:r>
          </a:p>
        </p:txBody>
      </p:sp>
      <p:sp>
        <p:nvSpPr>
          <p:cNvPr id="31" name="object 31"/>
          <p:cNvSpPr txBox="1"/>
          <p:nvPr/>
        </p:nvSpPr>
        <p:spPr>
          <a:xfrm>
            <a:off x="8360029" y="3012185"/>
            <a:ext cx="444500" cy="391160"/>
          </a:xfrm>
          <a:prstGeom prst="rect">
            <a:avLst/>
          </a:prstGeom>
        </p:spPr>
        <p:txBody>
          <a:bodyPr vert="horz" wrap="square" lIns="0" tIns="12700" rIns="0" bIns="0" rtlCol="0">
            <a:spAutoFit/>
          </a:bodyPr>
          <a:lstStyle/>
          <a:p>
            <a:pPr marL="38100">
              <a:spcBef>
                <a:spcPts val="100"/>
              </a:spcBef>
            </a:pPr>
            <a:r>
              <a:rPr sz="2400" b="1" spc="-5" dirty="0">
                <a:solidFill>
                  <a:srgbClr val="FF0000"/>
                </a:solidFill>
                <a:latin typeface="Arial"/>
                <a:cs typeface="Arial"/>
              </a:rPr>
              <a:t>1</a:t>
            </a:r>
            <a:r>
              <a:rPr sz="2400" b="1" spc="-480" dirty="0">
                <a:solidFill>
                  <a:srgbClr val="FF0000"/>
                </a:solidFill>
                <a:latin typeface="Arial"/>
                <a:cs typeface="Arial"/>
              </a:rPr>
              <a:t> </a:t>
            </a:r>
            <a:r>
              <a:rPr sz="3600" spc="-7" baseline="-39351" dirty="0">
                <a:latin typeface="Arial"/>
                <a:cs typeface="Arial"/>
              </a:rPr>
              <a:t>u</a:t>
            </a:r>
            <a:endParaRPr sz="3600" baseline="-39351">
              <a:latin typeface="Arial"/>
              <a:cs typeface="Arial"/>
            </a:endParaRPr>
          </a:p>
        </p:txBody>
      </p:sp>
      <p:sp>
        <p:nvSpPr>
          <p:cNvPr id="32" name="object 32"/>
          <p:cNvSpPr txBox="1"/>
          <p:nvPr/>
        </p:nvSpPr>
        <p:spPr>
          <a:xfrm>
            <a:off x="8125079" y="3683889"/>
            <a:ext cx="779780" cy="543560"/>
          </a:xfrm>
          <a:prstGeom prst="rect">
            <a:avLst/>
          </a:prstGeom>
        </p:spPr>
        <p:txBody>
          <a:bodyPr vert="horz" wrap="square" lIns="0" tIns="12700" rIns="0" bIns="0" rtlCol="0">
            <a:spAutoFit/>
          </a:bodyPr>
          <a:lstStyle/>
          <a:p>
            <a:pPr marL="76200" algn="ctr">
              <a:lnSpc>
                <a:spcPts val="2039"/>
              </a:lnSpc>
              <a:spcBef>
                <a:spcPts val="100"/>
              </a:spcBef>
            </a:pPr>
            <a:r>
              <a:rPr sz="2400" spc="-5" dirty="0">
                <a:latin typeface="Arial"/>
                <a:cs typeface="Arial"/>
              </a:rPr>
              <a:t>4</a:t>
            </a:r>
            <a:endParaRPr sz="2400">
              <a:latin typeface="Arial"/>
              <a:cs typeface="Arial"/>
            </a:endParaRPr>
          </a:p>
          <a:p>
            <a:pPr algn="ctr">
              <a:lnSpc>
                <a:spcPts val="2039"/>
              </a:lnSpc>
              <a:tabLst>
                <a:tab pos="533400" algn="l"/>
              </a:tabLst>
            </a:pPr>
            <a:r>
              <a:rPr sz="3600" spc="-7" baseline="-13888" dirty="0">
                <a:latin typeface="Arial"/>
                <a:cs typeface="Arial"/>
              </a:rPr>
              <a:t>2	</a:t>
            </a:r>
            <a:r>
              <a:rPr sz="2400" b="1" spc="-5" dirty="0">
                <a:solidFill>
                  <a:srgbClr val="FF0000"/>
                </a:solidFill>
                <a:latin typeface="Arial"/>
                <a:cs typeface="Arial"/>
              </a:rPr>
              <a:t>2</a:t>
            </a:r>
            <a:endParaRPr sz="2400">
              <a:latin typeface="Arial"/>
              <a:cs typeface="Arial"/>
            </a:endParaRPr>
          </a:p>
        </p:txBody>
      </p:sp>
      <p:sp>
        <p:nvSpPr>
          <p:cNvPr id="33" name="object 33"/>
          <p:cNvSpPr txBox="1"/>
          <p:nvPr/>
        </p:nvSpPr>
        <p:spPr>
          <a:xfrm>
            <a:off x="9930893" y="4660606"/>
            <a:ext cx="514350" cy="391160"/>
          </a:xfrm>
          <a:prstGeom prst="rect">
            <a:avLst/>
          </a:prstGeom>
        </p:spPr>
        <p:txBody>
          <a:bodyPr vert="horz" wrap="square" lIns="0" tIns="12700" rIns="0" bIns="0" rtlCol="0">
            <a:spAutoFit/>
          </a:bodyPr>
          <a:lstStyle/>
          <a:p>
            <a:pPr marL="12700">
              <a:spcBef>
                <a:spcPts val="100"/>
              </a:spcBef>
              <a:tabLst>
                <a:tab pos="331470" algn="l"/>
              </a:tabLst>
            </a:pPr>
            <a:r>
              <a:rPr sz="2400" dirty="0">
                <a:latin typeface="Arial"/>
                <a:cs typeface="Arial"/>
              </a:rPr>
              <a:t>z	</a:t>
            </a:r>
            <a:r>
              <a:rPr lang="en-US" sz="2400" b="1" spc="-5" dirty="0">
                <a:solidFill>
                  <a:srgbClr val="FF0000"/>
                </a:solidFill>
                <a:latin typeface="Arial"/>
                <a:cs typeface="Arial"/>
              </a:rPr>
              <a:t>4</a:t>
            </a:r>
            <a:endParaRPr sz="2400" dirty="0">
              <a:latin typeface="Arial"/>
              <a:cs typeface="Arial"/>
            </a:endParaRPr>
          </a:p>
        </p:txBody>
      </p:sp>
      <p:sp>
        <p:nvSpPr>
          <p:cNvPr id="34" name="object 34"/>
          <p:cNvSpPr txBox="1"/>
          <p:nvPr/>
        </p:nvSpPr>
        <p:spPr>
          <a:xfrm>
            <a:off x="9939781" y="2769235"/>
            <a:ext cx="565150" cy="1836400"/>
          </a:xfrm>
          <a:prstGeom prst="rect">
            <a:avLst/>
          </a:prstGeom>
        </p:spPr>
        <p:txBody>
          <a:bodyPr vert="horz" wrap="square" lIns="0" tIns="12700" rIns="0" bIns="0" rtlCol="0">
            <a:spAutoFit/>
          </a:bodyPr>
          <a:lstStyle/>
          <a:p>
            <a:pPr marL="38100">
              <a:spcBef>
                <a:spcPts val="100"/>
              </a:spcBef>
            </a:pPr>
            <a:r>
              <a:rPr sz="3600" baseline="-13888" dirty="0">
                <a:latin typeface="Arial"/>
                <a:cs typeface="Arial"/>
              </a:rPr>
              <a:t>y </a:t>
            </a:r>
            <a:r>
              <a:rPr lang="en-US" sz="2400" b="1" spc="-5" dirty="0">
                <a:solidFill>
                  <a:srgbClr val="FF0000"/>
                </a:solidFill>
                <a:latin typeface="Arial"/>
                <a:cs typeface="Arial"/>
              </a:rPr>
              <a:t>3</a:t>
            </a:r>
            <a:endParaRPr sz="2400" dirty="0">
              <a:latin typeface="Arial"/>
              <a:cs typeface="Arial"/>
            </a:endParaRPr>
          </a:p>
          <a:p>
            <a:pPr marL="204470">
              <a:spcBef>
                <a:spcPts val="1920"/>
              </a:spcBef>
            </a:pPr>
            <a:r>
              <a:rPr sz="2400" dirty="0">
                <a:latin typeface="Arial"/>
                <a:cs typeface="Arial"/>
              </a:rPr>
              <a:t>1</a:t>
            </a:r>
          </a:p>
          <a:p>
            <a:pPr marL="38100">
              <a:spcBef>
                <a:spcPts val="120"/>
              </a:spcBef>
              <a:tabLst>
                <a:tab pos="356870" algn="l"/>
              </a:tabLst>
            </a:pPr>
            <a:r>
              <a:rPr sz="2400" dirty="0">
                <a:latin typeface="Arial"/>
                <a:cs typeface="Arial"/>
              </a:rPr>
              <a:t>x	</a:t>
            </a:r>
            <a:r>
              <a:rPr sz="3600" b="1" spc="-7" baseline="-13888" dirty="0">
                <a:solidFill>
                  <a:srgbClr val="FF0000"/>
                </a:solidFill>
                <a:latin typeface="Arial"/>
                <a:cs typeface="Arial"/>
              </a:rPr>
              <a:t>2</a:t>
            </a:r>
            <a:endParaRPr sz="3600" baseline="-13888" dirty="0">
              <a:latin typeface="Arial"/>
              <a:cs typeface="Arial"/>
            </a:endParaRPr>
          </a:p>
          <a:p>
            <a:pPr marL="128270">
              <a:spcBef>
                <a:spcPts val="720"/>
              </a:spcBef>
            </a:pPr>
            <a:r>
              <a:rPr sz="2400" spc="-5" dirty="0">
                <a:latin typeface="Arial"/>
                <a:cs typeface="Arial"/>
              </a:rPr>
              <a:t>2</a:t>
            </a:r>
            <a:endParaRPr sz="2400" dirty="0">
              <a:latin typeface="Arial"/>
              <a:cs typeface="Arial"/>
            </a:endParaRPr>
          </a:p>
        </p:txBody>
      </p:sp>
    </p:spTree>
    <p:extLst>
      <p:ext uri="{BB962C8B-B14F-4D97-AF65-F5344CB8AC3E}">
        <p14:creationId xmlns:p14="http://schemas.microsoft.com/office/powerpoint/2010/main" val="22626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348" y="638269"/>
            <a:ext cx="5970651" cy="689932"/>
          </a:xfrm>
          <a:prstGeom prst="rect">
            <a:avLst/>
          </a:prstGeom>
        </p:spPr>
        <p:txBody>
          <a:bodyPr vert="horz" wrap="square" lIns="0" tIns="12700" rIns="0" bIns="0" rtlCol="0" anchor="ctr">
            <a:spAutoFit/>
          </a:bodyPr>
          <a:lstStyle/>
          <a:p>
            <a:pPr marL="12700">
              <a:lnSpc>
                <a:spcPct val="100000"/>
              </a:lnSpc>
              <a:spcBef>
                <a:spcPts val="100"/>
              </a:spcBef>
            </a:pPr>
            <a:r>
              <a:rPr u="none" dirty="0"/>
              <a:t>Dijkstra's</a:t>
            </a:r>
            <a:r>
              <a:rPr spc="-285" dirty="0"/>
              <a:t> </a:t>
            </a:r>
            <a:r>
              <a:rPr u="none" dirty="0"/>
              <a:t>Algorithm</a:t>
            </a:r>
          </a:p>
        </p:txBody>
      </p:sp>
      <p:sp>
        <p:nvSpPr>
          <p:cNvPr id="3" name="object 3"/>
          <p:cNvSpPr txBox="1"/>
          <p:nvPr/>
        </p:nvSpPr>
        <p:spPr>
          <a:xfrm>
            <a:off x="2288540" y="1929992"/>
            <a:ext cx="7411084" cy="2650726"/>
          </a:xfrm>
          <a:prstGeom prst="rect">
            <a:avLst/>
          </a:prstGeom>
        </p:spPr>
        <p:txBody>
          <a:bodyPr vert="horz" wrap="square" lIns="0" tIns="49530" rIns="0" bIns="0" rtlCol="0">
            <a:spAutoFit/>
          </a:bodyPr>
          <a:lstStyle/>
          <a:p>
            <a:pPr marL="355600" indent="-343535">
              <a:spcBef>
                <a:spcPts val="390"/>
              </a:spcBef>
              <a:buChar char="•"/>
              <a:tabLst>
                <a:tab pos="355600" algn="l"/>
                <a:tab pos="356235" algn="l"/>
              </a:tabLst>
            </a:pPr>
            <a:r>
              <a:rPr sz="2400" spc="-5" dirty="0">
                <a:latin typeface="Times New Roman"/>
                <a:cs typeface="Times New Roman"/>
              </a:rPr>
              <a:t>Similar </a:t>
            </a:r>
            <a:r>
              <a:rPr sz="2400" dirty="0">
                <a:latin typeface="Times New Roman"/>
                <a:cs typeface="Times New Roman"/>
              </a:rPr>
              <a:t>to </a:t>
            </a:r>
            <a:r>
              <a:rPr sz="2400" spc="-5" dirty="0">
                <a:latin typeface="Times New Roman"/>
                <a:cs typeface="Times New Roman"/>
              </a:rPr>
              <a:t>Prim's </a:t>
            </a:r>
            <a:r>
              <a:rPr sz="2400" dirty="0">
                <a:latin typeface="Times New Roman"/>
                <a:cs typeface="Times New Roman"/>
              </a:rPr>
              <a:t>MST</a:t>
            </a:r>
            <a:r>
              <a:rPr sz="2400" spc="-35" dirty="0">
                <a:latin typeface="Times New Roman"/>
                <a:cs typeface="Times New Roman"/>
              </a:rPr>
              <a:t> </a:t>
            </a:r>
            <a:r>
              <a:rPr sz="2400" dirty="0">
                <a:latin typeface="Times New Roman"/>
                <a:cs typeface="Times New Roman"/>
              </a:rPr>
              <a:t>algorithm</a:t>
            </a:r>
          </a:p>
          <a:p>
            <a:pPr marL="355600" marR="360045" indent="-343535">
              <a:lnSpc>
                <a:spcPts val="2590"/>
              </a:lnSpc>
              <a:spcBef>
                <a:spcPts val="620"/>
              </a:spcBef>
              <a:buChar char="•"/>
              <a:tabLst>
                <a:tab pos="355600" algn="l"/>
                <a:tab pos="356235" algn="l"/>
              </a:tabLst>
            </a:pPr>
            <a:r>
              <a:rPr sz="2400" dirty="0">
                <a:latin typeface="Times New Roman"/>
                <a:cs typeface="Times New Roman"/>
              </a:rPr>
              <a:t>Start with source node </a:t>
            </a:r>
            <a:r>
              <a:rPr sz="2400" spc="-5" dirty="0">
                <a:latin typeface="Times New Roman"/>
                <a:cs typeface="Times New Roman"/>
              </a:rPr>
              <a:t>s </a:t>
            </a:r>
            <a:r>
              <a:rPr sz="2400" dirty="0">
                <a:latin typeface="Times New Roman"/>
                <a:cs typeface="Times New Roman"/>
              </a:rPr>
              <a:t>and iteratively construct a</a:t>
            </a:r>
            <a:r>
              <a:rPr sz="2400" spc="-200" dirty="0">
                <a:latin typeface="Times New Roman"/>
                <a:cs typeface="Times New Roman"/>
              </a:rPr>
              <a:t> </a:t>
            </a:r>
            <a:r>
              <a:rPr sz="2400" dirty="0">
                <a:latin typeface="Times New Roman"/>
                <a:cs typeface="Times New Roman"/>
              </a:rPr>
              <a:t>tree  rooted at</a:t>
            </a:r>
            <a:r>
              <a:rPr sz="2400" spc="-30" dirty="0">
                <a:latin typeface="Times New Roman"/>
                <a:cs typeface="Times New Roman"/>
              </a:rPr>
              <a:t> </a:t>
            </a:r>
            <a:r>
              <a:rPr sz="2400" spc="-5" dirty="0">
                <a:latin typeface="Times New Roman"/>
                <a:cs typeface="Times New Roman"/>
              </a:rPr>
              <a:t>s</a:t>
            </a:r>
            <a:endParaRPr sz="2400" dirty="0">
              <a:latin typeface="Times New Roman"/>
              <a:cs typeface="Times New Roman"/>
            </a:endParaRPr>
          </a:p>
          <a:p>
            <a:pPr marL="355600" marR="5080" indent="-343535">
              <a:lnSpc>
                <a:spcPts val="2590"/>
              </a:lnSpc>
              <a:spcBef>
                <a:spcPts val="580"/>
              </a:spcBef>
              <a:buChar char="•"/>
              <a:tabLst>
                <a:tab pos="355600" algn="l"/>
                <a:tab pos="356235" algn="l"/>
              </a:tabLst>
            </a:pPr>
            <a:r>
              <a:rPr sz="2400" dirty="0">
                <a:latin typeface="Times New Roman"/>
                <a:cs typeface="Times New Roman"/>
              </a:rPr>
              <a:t>Each node keeps track of tree node that provides</a:t>
            </a:r>
            <a:r>
              <a:rPr sz="2400" spc="-185" dirty="0">
                <a:latin typeface="Times New Roman"/>
                <a:cs typeface="Times New Roman"/>
              </a:rPr>
              <a:t> </a:t>
            </a:r>
            <a:r>
              <a:rPr sz="2400" dirty="0">
                <a:latin typeface="Times New Roman"/>
                <a:cs typeface="Times New Roman"/>
              </a:rPr>
              <a:t>cheapest  path </a:t>
            </a:r>
            <a:r>
              <a:rPr sz="2400" spc="-5" dirty="0">
                <a:solidFill>
                  <a:srgbClr val="E80000"/>
                </a:solidFill>
                <a:latin typeface="Times New Roman"/>
                <a:cs typeface="Times New Roman"/>
              </a:rPr>
              <a:t>from </a:t>
            </a:r>
            <a:r>
              <a:rPr sz="2400" dirty="0">
                <a:solidFill>
                  <a:srgbClr val="E80000"/>
                </a:solidFill>
                <a:latin typeface="Times New Roman"/>
                <a:cs typeface="Times New Roman"/>
              </a:rPr>
              <a:t>s </a:t>
            </a:r>
            <a:r>
              <a:rPr sz="2400" dirty="0">
                <a:latin typeface="Times New Roman"/>
                <a:cs typeface="Times New Roman"/>
              </a:rPr>
              <a:t>(not just cheapest path </a:t>
            </a:r>
            <a:r>
              <a:rPr sz="2400" spc="-5" dirty="0">
                <a:latin typeface="Times New Roman"/>
                <a:cs typeface="Times New Roman"/>
              </a:rPr>
              <a:t>from </a:t>
            </a:r>
            <a:r>
              <a:rPr sz="2400" dirty="0">
                <a:latin typeface="Times New Roman"/>
                <a:cs typeface="Times New Roman"/>
              </a:rPr>
              <a:t>any tree</a:t>
            </a:r>
            <a:r>
              <a:rPr sz="2400" spc="-125" dirty="0">
                <a:latin typeface="Times New Roman"/>
                <a:cs typeface="Times New Roman"/>
              </a:rPr>
              <a:t> </a:t>
            </a:r>
            <a:r>
              <a:rPr sz="2400" dirty="0">
                <a:latin typeface="Times New Roman"/>
                <a:cs typeface="Times New Roman"/>
              </a:rPr>
              <a:t>node)</a:t>
            </a:r>
          </a:p>
          <a:p>
            <a:pPr marL="355600" marR="276860" indent="-343535">
              <a:lnSpc>
                <a:spcPts val="2590"/>
              </a:lnSpc>
              <a:spcBef>
                <a:spcPts val="585"/>
              </a:spcBef>
              <a:buChar char="•"/>
              <a:tabLst>
                <a:tab pos="355600" algn="l"/>
                <a:tab pos="356235" algn="l"/>
              </a:tabLst>
            </a:pPr>
            <a:r>
              <a:rPr sz="2400" spc="-5" dirty="0">
                <a:latin typeface="Times New Roman"/>
                <a:cs typeface="Times New Roman"/>
              </a:rPr>
              <a:t>At </a:t>
            </a:r>
            <a:r>
              <a:rPr sz="2400" dirty="0">
                <a:latin typeface="Times New Roman"/>
                <a:cs typeface="Times New Roman"/>
              </a:rPr>
              <a:t>each </a:t>
            </a:r>
            <a:r>
              <a:rPr sz="2400" spc="-5" dirty="0">
                <a:latin typeface="Times New Roman"/>
                <a:cs typeface="Times New Roman"/>
              </a:rPr>
              <a:t>iteration, </a:t>
            </a:r>
            <a:r>
              <a:rPr sz="2400" dirty="0">
                <a:latin typeface="Times New Roman"/>
                <a:cs typeface="Times New Roman"/>
              </a:rPr>
              <a:t>include the node </a:t>
            </a:r>
            <a:r>
              <a:rPr sz="2400" spc="-5" dirty="0">
                <a:latin typeface="Times New Roman"/>
                <a:cs typeface="Times New Roman"/>
              </a:rPr>
              <a:t>whose </a:t>
            </a:r>
            <a:r>
              <a:rPr sz="2400" dirty="0">
                <a:latin typeface="Times New Roman"/>
                <a:cs typeface="Times New Roman"/>
              </a:rPr>
              <a:t>cheapest</a:t>
            </a:r>
            <a:r>
              <a:rPr sz="2400" spc="-105" dirty="0">
                <a:latin typeface="Times New Roman"/>
                <a:cs typeface="Times New Roman"/>
              </a:rPr>
              <a:t> </a:t>
            </a:r>
            <a:r>
              <a:rPr sz="2400" dirty="0">
                <a:latin typeface="Times New Roman"/>
                <a:cs typeface="Times New Roman"/>
              </a:rPr>
              <a:t>path  from </a:t>
            </a:r>
            <a:r>
              <a:rPr sz="2400" spc="-5" dirty="0">
                <a:latin typeface="Times New Roman"/>
                <a:cs typeface="Times New Roman"/>
              </a:rPr>
              <a:t>s is </a:t>
            </a:r>
            <a:r>
              <a:rPr sz="2400" dirty="0">
                <a:latin typeface="Times New Roman"/>
                <a:cs typeface="Times New Roman"/>
              </a:rPr>
              <a:t>the overall</a:t>
            </a:r>
            <a:r>
              <a:rPr sz="2400" spc="-40" dirty="0">
                <a:latin typeface="Times New Roman"/>
                <a:cs typeface="Times New Roman"/>
              </a:rPr>
              <a:t> </a:t>
            </a:r>
            <a:r>
              <a:rPr sz="2400" dirty="0">
                <a:latin typeface="Times New Roman"/>
                <a:cs typeface="Times New Roman"/>
              </a:rPr>
              <a:t>cheapest</a:t>
            </a:r>
          </a:p>
        </p:txBody>
      </p:sp>
    </p:spTree>
    <p:extLst>
      <p:ext uri="{BB962C8B-B14F-4D97-AF65-F5344CB8AC3E}">
        <p14:creationId xmlns:p14="http://schemas.microsoft.com/office/powerpoint/2010/main" val="262639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7841" y="1584960"/>
            <a:ext cx="8595360" cy="3916679"/>
          </a:xfrm>
          <a:prstGeom prst="rect">
            <a:avLst/>
          </a:prstGeom>
        </p:spPr>
      </p:pic>
      <p:sp>
        <p:nvSpPr>
          <p:cNvPr id="5" name="object 2"/>
          <p:cNvSpPr txBox="1">
            <a:spLocks noGrp="1"/>
          </p:cNvSpPr>
          <p:nvPr>
            <p:ph type="title"/>
          </p:nvPr>
        </p:nvSpPr>
        <p:spPr>
          <a:xfrm>
            <a:off x="1131252" y="772539"/>
            <a:ext cx="4443095"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a:t>Prim's vs.</a:t>
            </a:r>
            <a:r>
              <a:rPr sz="4000" dirty="0"/>
              <a:t> </a:t>
            </a:r>
            <a:r>
              <a:rPr sz="4000" spc="-5" dirty="0"/>
              <a:t>Dijkstra's</a:t>
            </a:r>
            <a:endParaRPr sz="4000" dirty="0"/>
          </a:p>
        </p:txBody>
      </p:sp>
    </p:spTree>
    <p:extLst>
      <p:ext uri="{BB962C8B-B14F-4D97-AF65-F5344CB8AC3E}">
        <p14:creationId xmlns:p14="http://schemas.microsoft.com/office/powerpoint/2010/main" val="3595377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252" y="772539"/>
            <a:ext cx="4443095"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a:t>Prim's vs.</a:t>
            </a:r>
            <a:r>
              <a:rPr sz="4000" dirty="0"/>
              <a:t> </a:t>
            </a:r>
            <a:r>
              <a:rPr sz="4000" spc="-5" dirty="0"/>
              <a:t>Dijkstra's</a:t>
            </a:r>
            <a:endParaRPr sz="4000" dirty="0"/>
          </a:p>
        </p:txBody>
      </p:sp>
      <p:sp>
        <p:nvSpPr>
          <p:cNvPr id="3" name="object 3"/>
          <p:cNvSpPr/>
          <p:nvPr/>
        </p:nvSpPr>
        <p:spPr>
          <a:xfrm>
            <a:off x="2896361" y="2515361"/>
            <a:ext cx="1600200" cy="1600200"/>
          </a:xfrm>
          <a:custGeom>
            <a:avLst/>
            <a:gdLst/>
            <a:ahLst/>
            <a:cxnLst/>
            <a:rect l="l" t="t" r="r" b="b"/>
            <a:pathLst>
              <a:path w="1600200" h="1600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 w="1600200" h="1600200">
                <a:moveTo>
                  <a:pt x="0" y="1371600"/>
                </a:moveTo>
                <a:lnTo>
                  <a:pt x="4644" y="1325533"/>
                </a:lnTo>
                <a:lnTo>
                  <a:pt x="17966" y="1282624"/>
                </a:lnTo>
                <a:lnTo>
                  <a:pt x="39045" y="1243793"/>
                </a:lnTo>
                <a:lnTo>
                  <a:pt x="66960" y="1209960"/>
                </a:lnTo>
                <a:lnTo>
                  <a:pt x="100793" y="1182045"/>
                </a:lnTo>
                <a:lnTo>
                  <a:pt x="139624" y="1160966"/>
                </a:lnTo>
                <a:lnTo>
                  <a:pt x="182533" y="1147644"/>
                </a:lnTo>
                <a:lnTo>
                  <a:pt x="228600" y="1143000"/>
                </a:lnTo>
                <a:lnTo>
                  <a:pt x="274666" y="1147644"/>
                </a:lnTo>
                <a:lnTo>
                  <a:pt x="317575" y="1160966"/>
                </a:lnTo>
                <a:lnTo>
                  <a:pt x="356406" y="1182045"/>
                </a:lnTo>
                <a:lnTo>
                  <a:pt x="390239" y="1209960"/>
                </a:lnTo>
                <a:lnTo>
                  <a:pt x="418154" y="1243793"/>
                </a:lnTo>
                <a:lnTo>
                  <a:pt x="439233" y="1282624"/>
                </a:lnTo>
                <a:lnTo>
                  <a:pt x="452555" y="1325533"/>
                </a:lnTo>
                <a:lnTo>
                  <a:pt x="457200" y="1371600"/>
                </a:lnTo>
                <a:lnTo>
                  <a:pt x="452555" y="1417666"/>
                </a:lnTo>
                <a:lnTo>
                  <a:pt x="439233" y="1460575"/>
                </a:lnTo>
                <a:lnTo>
                  <a:pt x="418154" y="1499406"/>
                </a:lnTo>
                <a:lnTo>
                  <a:pt x="390239" y="1533239"/>
                </a:lnTo>
                <a:lnTo>
                  <a:pt x="356406" y="1561154"/>
                </a:lnTo>
                <a:lnTo>
                  <a:pt x="317575" y="1582233"/>
                </a:lnTo>
                <a:lnTo>
                  <a:pt x="274666" y="1595555"/>
                </a:lnTo>
                <a:lnTo>
                  <a:pt x="228600" y="1600200"/>
                </a:lnTo>
                <a:lnTo>
                  <a:pt x="182533" y="1595555"/>
                </a:lnTo>
                <a:lnTo>
                  <a:pt x="139624" y="1582233"/>
                </a:lnTo>
                <a:lnTo>
                  <a:pt x="100793" y="1561154"/>
                </a:lnTo>
                <a:lnTo>
                  <a:pt x="66960" y="1533239"/>
                </a:lnTo>
                <a:lnTo>
                  <a:pt x="39045" y="1499406"/>
                </a:lnTo>
                <a:lnTo>
                  <a:pt x="17966" y="1460575"/>
                </a:lnTo>
                <a:lnTo>
                  <a:pt x="4644" y="1417666"/>
                </a:lnTo>
                <a:lnTo>
                  <a:pt x="0" y="1371600"/>
                </a:lnTo>
                <a:close/>
              </a:path>
              <a:path w="1600200" h="1600200">
                <a:moveTo>
                  <a:pt x="1143000" y="1371600"/>
                </a:moveTo>
                <a:lnTo>
                  <a:pt x="1147644" y="1325533"/>
                </a:lnTo>
                <a:lnTo>
                  <a:pt x="1160966" y="1282624"/>
                </a:lnTo>
                <a:lnTo>
                  <a:pt x="1182045" y="1243793"/>
                </a:lnTo>
                <a:lnTo>
                  <a:pt x="1209960" y="1209960"/>
                </a:lnTo>
                <a:lnTo>
                  <a:pt x="1243793" y="1182045"/>
                </a:lnTo>
                <a:lnTo>
                  <a:pt x="1282624" y="1160966"/>
                </a:lnTo>
                <a:lnTo>
                  <a:pt x="1325533" y="1147644"/>
                </a:lnTo>
                <a:lnTo>
                  <a:pt x="1371600" y="1143000"/>
                </a:lnTo>
                <a:lnTo>
                  <a:pt x="1417666" y="1147644"/>
                </a:lnTo>
                <a:lnTo>
                  <a:pt x="1460575" y="1160966"/>
                </a:lnTo>
                <a:lnTo>
                  <a:pt x="1499406" y="1182045"/>
                </a:lnTo>
                <a:lnTo>
                  <a:pt x="1533239" y="1209960"/>
                </a:lnTo>
                <a:lnTo>
                  <a:pt x="1561154" y="1243793"/>
                </a:lnTo>
                <a:lnTo>
                  <a:pt x="1582233" y="1282624"/>
                </a:lnTo>
                <a:lnTo>
                  <a:pt x="1595555" y="1325533"/>
                </a:lnTo>
                <a:lnTo>
                  <a:pt x="1600200" y="1371600"/>
                </a:lnTo>
                <a:lnTo>
                  <a:pt x="1595555" y="1417666"/>
                </a:lnTo>
                <a:lnTo>
                  <a:pt x="1582233" y="1460575"/>
                </a:lnTo>
                <a:lnTo>
                  <a:pt x="1561154" y="1499406"/>
                </a:lnTo>
                <a:lnTo>
                  <a:pt x="1533239" y="1533239"/>
                </a:lnTo>
                <a:lnTo>
                  <a:pt x="1499406" y="1561154"/>
                </a:lnTo>
                <a:lnTo>
                  <a:pt x="1460575" y="1582233"/>
                </a:lnTo>
                <a:lnTo>
                  <a:pt x="1417666" y="1595555"/>
                </a:lnTo>
                <a:lnTo>
                  <a:pt x="1371600" y="1600200"/>
                </a:lnTo>
                <a:lnTo>
                  <a:pt x="1325533" y="1595555"/>
                </a:lnTo>
                <a:lnTo>
                  <a:pt x="1282624" y="1582233"/>
                </a:lnTo>
                <a:lnTo>
                  <a:pt x="1243793" y="1561154"/>
                </a:lnTo>
                <a:lnTo>
                  <a:pt x="1209960" y="1533239"/>
                </a:lnTo>
                <a:lnTo>
                  <a:pt x="1182045" y="1499406"/>
                </a:lnTo>
                <a:lnTo>
                  <a:pt x="1160966" y="1460575"/>
                </a:lnTo>
                <a:lnTo>
                  <a:pt x="1147644" y="1417666"/>
                </a:lnTo>
                <a:lnTo>
                  <a:pt x="1143000" y="1371600"/>
                </a:lnTo>
                <a:close/>
              </a:path>
              <a:path w="1600200" h="1600200">
                <a:moveTo>
                  <a:pt x="457200" y="1371600"/>
                </a:moveTo>
                <a:lnTo>
                  <a:pt x="1143000" y="1371600"/>
                </a:lnTo>
              </a:path>
              <a:path w="1600200" h="1600200">
                <a:moveTo>
                  <a:pt x="1143000" y="228600"/>
                </a:moveTo>
                <a:lnTo>
                  <a:pt x="1147644" y="182533"/>
                </a:lnTo>
                <a:lnTo>
                  <a:pt x="1160966" y="139624"/>
                </a:lnTo>
                <a:lnTo>
                  <a:pt x="1182045" y="100793"/>
                </a:lnTo>
                <a:lnTo>
                  <a:pt x="1209960" y="66960"/>
                </a:lnTo>
                <a:lnTo>
                  <a:pt x="1243793" y="39045"/>
                </a:lnTo>
                <a:lnTo>
                  <a:pt x="1282624" y="17966"/>
                </a:lnTo>
                <a:lnTo>
                  <a:pt x="1325533" y="4644"/>
                </a:lnTo>
                <a:lnTo>
                  <a:pt x="1371600" y="0"/>
                </a:lnTo>
                <a:lnTo>
                  <a:pt x="1417666" y="4644"/>
                </a:lnTo>
                <a:lnTo>
                  <a:pt x="1460575" y="17966"/>
                </a:lnTo>
                <a:lnTo>
                  <a:pt x="1499406" y="39045"/>
                </a:lnTo>
                <a:lnTo>
                  <a:pt x="1533239" y="66960"/>
                </a:lnTo>
                <a:lnTo>
                  <a:pt x="1561154" y="100793"/>
                </a:lnTo>
                <a:lnTo>
                  <a:pt x="1582233" y="139624"/>
                </a:lnTo>
                <a:lnTo>
                  <a:pt x="1595555" y="182533"/>
                </a:lnTo>
                <a:lnTo>
                  <a:pt x="1600200" y="228600"/>
                </a:lnTo>
                <a:lnTo>
                  <a:pt x="1595555" y="274666"/>
                </a:lnTo>
                <a:lnTo>
                  <a:pt x="1582233" y="317575"/>
                </a:lnTo>
                <a:lnTo>
                  <a:pt x="1561154" y="356406"/>
                </a:lnTo>
                <a:lnTo>
                  <a:pt x="1533239" y="390239"/>
                </a:lnTo>
                <a:lnTo>
                  <a:pt x="1499406" y="418154"/>
                </a:lnTo>
                <a:lnTo>
                  <a:pt x="1460575" y="439233"/>
                </a:lnTo>
                <a:lnTo>
                  <a:pt x="1417666" y="452555"/>
                </a:lnTo>
                <a:lnTo>
                  <a:pt x="1371600" y="457200"/>
                </a:lnTo>
                <a:lnTo>
                  <a:pt x="1325533" y="452555"/>
                </a:lnTo>
                <a:lnTo>
                  <a:pt x="1282624" y="439233"/>
                </a:lnTo>
                <a:lnTo>
                  <a:pt x="1243793" y="418154"/>
                </a:lnTo>
                <a:lnTo>
                  <a:pt x="1209960" y="390239"/>
                </a:lnTo>
                <a:lnTo>
                  <a:pt x="1182045" y="356406"/>
                </a:lnTo>
                <a:lnTo>
                  <a:pt x="1160966" y="317575"/>
                </a:lnTo>
                <a:lnTo>
                  <a:pt x="1147644" y="274666"/>
                </a:lnTo>
                <a:lnTo>
                  <a:pt x="1143000" y="228600"/>
                </a:lnTo>
                <a:close/>
              </a:path>
            </a:pathLst>
          </a:custGeom>
          <a:ln w="38100">
            <a:solidFill>
              <a:srgbClr val="FFBD2C"/>
            </a:solidFill>
          </a:ln>
        </p:spPr>
        <p:txBody>
          <a:bodyPr wrap="square" lIns="0" tIns="0" rIns="0" bIns="0" rtlCol="0"/>
          <a:lstStyle/>
          <a:p>
            <a:endParaRPr/>
          </a:p>
        </p:txBody>
      </p:sp>
      <p:sp>
        <p:nvSpPr>
          <p:cNvPr id="4" name="object 4"/>
          <p:cNvSpPr txBox="1"/>
          <p:nvPr/>
        </p:nvSpPr>
        <p:spPr>
          <a:xfrm>
            <a:off x="3050794" y="368388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s</a:t>
            </a:r>
            <a:endParaRPr sz="2400">
              <a:latin typeface="Arial"/>
              <a:cs typeface="Arial"/>
            </a:endParaRPr>
          </a:p>
        </p:txBody>
      </p:sp>
      <p:sp>
        <p:nvSpPr>
          <p:cNvPr id="5" name="object 5"/>
          <p:cNvSpPr txBox="1"/>
          <p:nvPr/>
        </p:nvSpPr>
        <p:spPr>
          <a:xfrm>
            <a:off x="2822195" y="31502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5</a:t>
            </a:r>
            <a:endParaRPr sz="2400">
              <a:latin typeface="Arial"/>
              <a:cs typeface="Arial"/>
            </a:endParaRPr>
          </a:p>
        </p:txBody>
      </p:sp>
      <p:sp>
        <p:nvSpPr>
          <p:cNvPr id="6" name="object 6"/>
          <p:cNvSpPr txBox="1"/>
          <p:nvPr/>
        </p:nvSpPr>
        <p:spPr>
          <a:xfrm>
            <a:off x="3584195" y="23120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4</a:t>
            </a:r>
            <a:endParaRPr sz="2400">
              <a:latin typeface="Arial"/>
              <a:cs typeface="Arial"/>
            </a:endParaRPr>
          </a:p>
        </p:txBody>
      </p:sp>
      <p:sp>
        <p:nvSpPr>
          <p:cNvPr id="7" name="object 7"/>
          <p:cNvSpPr txBox="1"/>
          <p:nvPr/>
        </p:nvSpPr>
        <p:spPr>
          <a:xfrm>
            <a:off x="4346195" y="31502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1</a:t>
            </a:r>
            <a:endParaRPr sz="2400">
              <a:latin typeface="Arial"/>
              <a:cs typeface="Arial"/>
            </a:endParaRPr>
          </a:p>
        </p:txBody>
      </p:sp>
      <p:sp>
        <p:nvSpPr>
          <p:cNvPr id="8" name="object 8"/>
          <p:cNvSpPr txBox="1"/>
          <p:nvPr/>
        </p:nvSpPr>
        <p:spPr>
          <a:xfrm>
            <a:off x="3584195" y="39124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6</a:t>
            </a:r>
            <a:endParaRPr sz="2400">
              <a:latin typeface="Arial"/>
              <a:cs typeface="Arial"/>
            </a:endParaRPr>
          </a:p>
        </p:txBody>
      </p:sp>
      <p:sp>
        <p:nvSpPr>
          <p:cNvPr id="9" name="object 9"/>
          <p:cNvSpPr txBox="1"/>
          <p:nvPr/>
        </p:nvSpPr>
        <p:spPr>
          <a:xfrm>
            <a:off x="2974594" y="4445889"/>
            <a:ext cx="159131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Prim's</a:t>
            </a:r>
            <a:r>
              <a:rPr sz="2400" spc="-90" dirty="0">
                <a:latin typeface="Arial"/>
                <a:cs typeface="Arial"/>
              </a:rPr>
              <a:t> </a:t>
            </a:r>
            <a:r>
              <a:rPr sz="2400" dirty="0">
                <a:latin typeface="Arial"/>
                <a:cs typeface="Arial"/>
              </a:rPr>
              <a:t>MST</a:t>
            </a:r>
            <a:endParaRPr sz="2400">
              <a:latin typeface="Arial"/>
              <a:cs typeface="Arial"/>
            </a:endParaRPr>
          </a:p>
        </p:txBody>
      </p:sp>
      <p:grpSp>
        <p:nvGrpSpPr>
          <p:cNvPr id="10" name="object 10"/>
          <p:cNvGrpSpPr/>
          <p:nvPr/>
        </p:nvGrpSpPr>
        <p:grpSpPr>
          <a:xfrm>
            <a:off x="6992111" y="2496311"/>
            <a:ext cx="1638300" cy="1638300"/>
            <a:chOff x="5468111" y="2496311"/>
            <a:chExt cx="1638300" cy="1638300"/>
          </a:xfrm>
        </p:grpSpPr>
        <p:sp>
          <p:nvSpPr>
            <p:cNvPr id="11" name="object 11"/>
            <p:cNvSpPr/>
            <p:nvPr/>
          </p:nvSpPr>
          <p:spPr>
            <a:xfrm>
              <a:off x="5487161" y="2515361"/>
              <a:ext cx="1600200" cy="457200"/>
            </a:xfrm>
            <a:custGeom>
              <a:avLst/>
              <a:gdLst/>
              <a:ahLst/>
              <a:cxnLst/>
              <a:rect l="l" t="t" r="r" b="b"/>
              <a:pathLst>
                <a:path w="1600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 w="1600200" h="457200">
                  <a:moveTo>
                    <a:pt x="1142999" y="228600"/>
                  </a:moveTo>
                  <a:lnTo>
                    <a:pt x="1147644" y="182533"/>
                  </a:lnTo>
                  <a:lnTo>
                    <a:pt x="1160966" y="139624"/>
                  </a:lnTo>
                  <a:lnTo>
                    <a:pt x="1182045" y="100793"/>
                  </a:lnTo>
                  <a:lnTo>
                    <a:pt x="1209960" y="66960"/>
                  </a:lnTo>
                  <a:lnTo>
                    <a:pt x="1243793" y="39045"/>
                  </a:lnTo>
                  <a:lnTo>
                    <a:pt x="1282624" y="17966"/>
                  </a:lnTo>
                  <a:lnTo>
                    <a:pt x="1325533" y="4644"/>
                  </a:lnTo>
                  <a:lnTo>
                    <a:pt x="1371599" y="0"/>
                  </a:lnTo>
                  <a:lnTo>
                    <a:pt x="1417666" y="4644"/>
                  </a:lnTo>
                  <a:lnTo>
                    <a:pt x="1460575" y="17966"/>
                  </a:lnTo>
                  <a:lnTo>
                    <a:pt x="1499406" y="39045"/>
                  </a:lnTo>
                  <a:lnTo>
                    <a:pt x="1533239" y="66960"/>
                  </a:lnTo>
                  <a:lnTo>
                    <a:pt x="1561154" y="100793"/>
                  </a:lnTo>
                  <a:lnTo>
                    <a:pt x="1582233" y="139624"/>
                  </a:lnTo>
                  <a:lnTo>
                    <a:pt x="1595555" y="182533"/>
                  </a:lnTo>
                  <a:lnTo>
                    <a:pt x="1600199" y="228600"/>
                  </a:lnTo>
                  <a:lnTo>
                    <a:pt x="1595555" y="274666"/>
                  </a:lnTo>
                  <a:lnTo>
                    <a:pt x="1582233" y="317575"/>
                  </a:lnTo>
                  <a:lnTo>
                    <a:pt x="1561154" y="356406"/>
                  </a:lnTo>
                  <a:lnTo>
                    <a:pt x="1533239" y="390239"/>
                  </a:lnTo>
                  <a:lnTo>
                    <a:pt x="1499406" y="418154"/>
                  </a:lnTo>
                  <a:lnTo>
                    <a:pt x="1460575" y="439233"/>
                  </a:lnTo>
                  <a:lnTo>
                    <a:pt x="1417666" y="452555"/>
                  </a:lnTo>
                  <a:lnTo>
                    <a:pt x="1371599" y="457200"/>
                  </a:lnTo>
                  <a:lnTo>
                    <a:pt x="1325533" y="452555"/>
                  </a:lnTo>
                  <a:lnTo>
                    <a:pt x="1282624" y="439233"/>
                  </a:lnTo>
                  <a:lnTo>
                    <a:pt x="1243793" y="418154"/>
                  </a:lnTo>
                  <a:lnTo>
                    <a:pt x="1209960" y="390239"/>
                  </a:lnTo>
                  <a:lnTo>
                    <a:pt x="1182045" y="356406"/>
                  </a:lnTo>
                  <a:lnTo>
                    <a:pt x="1160966" y="317575"/>
                  </a:lnTo>
                  <a:lnTo>
                    <a:pt x="1147644" y="274666"/>
                  </a:lnTo>
                  <a:lnTo>
                    <a:pt x="1142999" y="228600"/>
                  </a:lnTo>
                  <a:close/>
                </a:path>
                <a:path w="1600200" h="457200">
                  <a:moveTo>
                    <a:pt x="457200" y="228600"/>
                  </a:moveTo>
                  <a:lnTo>
                    <a:pt x="1142999" y="230124"/>
                  </a:lnTo>
                </a:path>
              </a:pathLst>
            </a:custGeom>
            <a:ln w="38100">
              <a:solidFill>
                <a:srgbClr val="FFBD2C"/>
              </a:solidFill>
            </a:ln>
          </p:spPr>
          <p:txBody>
            <a:bodyPr wrap="square" lIns="0" tIns="0" rIns="0" bIns="0" rtlCol="0"/>
            <a:lstStyle/>
            <a:p>
              <a:endParaRPr/>
            </a:p>
          </p:txBody>
        </p:sp>
        <p:sp>
          <p:nvSpPr>
            <p:cNvPr id="12" name="object 12"/>
            <p:cNvSpPr/>
            <p:nvPr/>
          </p:nvSpPr>
          <p:spPr>
            <a:xfrm>
              <a:off x="5696711" y="2962655"/>
              <a:ext cx="1183005" cy="0"/>
            </a:xfrm>
            <a:custGeom>
              <a:avLst/>
              <a:gdLst/>
              <a:ahLst/>
              <a:cxnLst/>
              <a:rect l="l" t="t" r="r" b="b"/>
              <a:pathLst>
                <a:path w="1183004">
                  <a:moveTo>
                    <a:pt x="0" y="0"/>
                  </a:moveTo>
                  <a:lnTo>
                    <a:pt x="39624" y="0"/>
                  </a:lnTo>
                </a:path>
                <a:path w="1183004">
                  <a:moveTo>
                    <a:pt x="1142999" y="0"/>
                  </a:moveTo>
                  <a:lnTo>
                    <a:pt x="1182623" y="0"/>
                  </a:lnTo>
                </a:path>
              </a:pathLst>
            </a:custGeom>
            <a:ln w="19812">
              <a:solidFill>
                <a:srgbClr val="FFBD2C"/>
              </a:solidFill>
            </a:ln>
          </p:spPr>
          <p:txBody>
            <a:bodyPr wrap="square" lIns="0" tIns="0" rIns="0" bIns="0" rtlCol="0"/>
            <a:lstStyle/>
            <a:p>
              <a:endParaRPr/>
            </a:p>
          </p:txBody>
        </p:sp>
        <p:sp>
          <p:nvSpPr>
            <p:cNvPr id="13" name="object 13"/>
            <p:cNvSpPr/>
            <p:nvPr/>
          </p:nvSpPr>
          <p:spPr>
            <a:xfrm>
              <a:off x="5487161" y="3658361"/>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38100">
              <a:solidFill>
                <a:srgbClr val="FFBD2C"/>
              </a:solidFill>
            </a:ln>
          </p:spPr>
          <p:txBody>
            <a:bodyPr wrap="square" lIns="0" tIns="0" rIns="0" bIns="0" rtlCol="0"/>
            <a:lstStyle/>
            <a:p>
              <a:endParaRPr/>
            </a:p>
          </p:txBody>
        </p:sp>
        <p:sp>
          <p:nvSpPr>
            <p:cNvPr id="14" name="object 14"/>
            <p:cNvSpPr/>
            <p:nvPr/>
          </p:nvSpPr>
          <p:spPr>
            <a:xfrm>
              <a:off x="5696711" y="3667505"/>
              <a:ext cx="40005" cy="0"/>
            </a:xfrm>
            <a:custGeom>
              <a:avLst/>
              <a:gdLst/>
              <a:ahLst/>
              <a:cxnLst/>
              <a:rect l="l" t="t" r="r" b="b"/>
              <a:pathLst>
                <a:path w="40004">
                  <a:moveTo>
                    <a:pt x="0" y="0"/>
                  </a:moveTo>
                  <a:lnTo>
                    <a:pt x="39624" y="0"/>
                  </a:lnTo>
                </a:path>
              </a:pathLst>
            </a:custGeom>
            <a:ln w="19812">
              <a:solidFill>
                <a:srgbClr val="FFBD2C"/>
              </a:solidFill>
            </a:ln>
          </p:spPr>
          <p:txBody>
            <a:bodyPr wrap="square" lIns="0" tIns="0" rIns="0" bIns="0" rtlCol="0"/>
            <a:lstStyle/>
            <a:p>
              <a:endParaRPr/>
            </a:p>
          </p:txBody>
        </p:sp>
        <p:sp>
          <p:nvSpPr>
            <p:cNvPr id="15" name="object 15"/>
            <p:cNvSpPr/>
            <p:nvPr/>
          </p:nvSpPr>
          <p:spPr>
            <a:xfrm>
              <a:off x="5934455" y="3867911"/>
              <a:ext cx="0" cy="40005"/>
            </a:xfrm>
            <a:custGeom>
              <a:avLst/>
              <a:gdLst/>
              <a:ahLst/>
              <a:cxnLst/>
              <a:rect l="l" t="t" r="r" b="b"/>
              <a:pathLst>
                <a:path h="40004">
                  <a:moveTo>
                    <a:pt x="0" y="0"/>
                  </a:moveTo>
                  <a:lnTo>
                    <a:pt x="0" y="39624"/>
                  </a:lnTo>
                </a:path>
              </a:pathLst>
            </a:custGeom>
            <a:ln w="18287">
              <a:solidFill>
                <a:srgbClr val="FFBD2C"/>
              </a:solidFill>
            </a:ln>
          </p:spPr>
          <p:txBody>
            <a:bodyPr wrap="square" lIns="0" tIns="0" rIns="0" bIns="0" rtlCol="0"/>
            <a:lstStyle/>
            <a:p>
              <a:endParaRPr/>
            </a:p>
          </p:txBody>
        </p:sp>
        <p:sp>
          <p:nvSpPr>
            <p:cNvPr id="16" name="object 16"/>
            <p:cNvSpPr/>
            <p:nvPr/>
          </p:nvSpPr>
          <p:spPr>
            <a:xfrm>
              <a:off x="6630161" y="3658361"/>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38100">
              <a:solidFill>
                <a:srgbClr val="FFBD2C"/>
              </a:solidFill>
            </a:ln>
          </p:spPr>
          <p:txBody>
            <a:bodyPr wrap="square" lIns="0" tIns="0" rIns="0" bIns="0" rtlCol="0"/>
            <a:lstStyle/>
            <a:p>
              <a:endParaRPr/>
            </a:p>
          </p:txBody>
        </p:sp>
        <p:sp>
          <p:nvSpPr>
            <p:cNvPr id="17" name="object 17"/>
            <p:cNvSpPr/>
            <p:nvPr/>
          </p:nvSpPr>
          <p:spPr>
            <a:xfrm>
              <a:off x="6839711" y="3667505"/>
              <a:ext cx="40005" cy="0"/>
            </a:xfrm>
            <a:custGeom>
              <a:avLst/>
              <a:gdLst/>
              <a:ahLst/>
              <a:cxnLst/>
              <a:rect l="l" t="t" r="r" b="b"/>
              <a:pathLst>
                <a:path w="40004">
                  <a:moveTo>
                    <a:pt x="0" y="0"/>
                  </a:moveTo>
                  <a:lnTo>
                    <a:pt x="39624" y="0"/>
                  </a:lnTo>
                </a:path>
              </a:pathLst>
            </a:custGeom>
            <a:ln w="19812">
              <a:solidFill>
                <a:srgbClr val="FFBD2C"/>
              </a:solidFill>
            </a:ln>
          </p:spPr>
          <p:txBody>
            <a:bodyPr wrap="square" lIns="0" tIns="0" rIns="0" bIns="0" rtlCol="0"/>
            <a:lstStyle/>
            <a:p>
              <a:endParaRPr/>
            </a:p>
          </p:txBody>
        </p:sp>
        <p:sp>
          <p:nvSpPr>
            <p:cNvPr id="18" name="object 18"/>
            <p:cNvSpPr/>
            <p:nvPr/>
          </p:nvSpPr>
          <p:spPr>
            <a:xfrm>
              <a:off x="6639305" y="3867911"/>
              <a:ext cx="0" cy="40005"/>
            </a:xfrm>
            <a:custGeom>
              <a:avLst/>
              <a:gdLst/>
              <a:ahLst/>
              <a:cxnLst/>
              <a:rect l="l" t="t" r="r" b="b"/>
              <a:pathLst>
                <a:path h="40004">
                  <a:moveTo>
                    <a:pt x="0" y="0"/>
                  </a:moveTo>
                  <a:lnTo>
                    <a:pt x="0" y="39624"/>
                  </a:lnTo>
                </a:path>
              </a:pathLst>
            </a:custGeom>
            <a:ln w="18287">
              <a:solidFill>
                <a:srgbClr val="FFBD2C"/>
              </a:solidFill>
            </a:ln>
          </p:spPr>
          <p:txBody>
            <a:bodyPr wrap="square" lIns="0" tIns="0" rIns="0" bIns="0" rtlCol="0"/>
            <a:lstStyle/>
            <a:p>
              <a:endParaRPr/>
            </a:p>
          </p:txBody>
        </p:sp>
      </p:grpSp>
      <p:sp>
        <p:nvSpPr>
          <p:cNvPr id="19" name="object 19"/>
          <p:cNvSpPr txBox="1"/>
          <p:nvPr/>
        </p:nvSpPr>
        <p:spPr>
          <a:xfrm>
            <a:off x="7166228" y="3683889"/>
            <a:ext cx="177800"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s</a:t>
            </a:r>
            <a:endParaRPr sz="2400">
              <a:latin typeface="Arial"/>
              <a:cs typeface="Arial"/>
            </a:endParaRPr>
          </a:p>
        </p:txBody>
      </p:sp>
      <p:sp>
        <p:nvSpPr>
          <p:cNvPr id="20" name="object 20"/>
          <p:cNvSpPr txBox="1"/>
          <p:nvPr/>
        </p:nvSpPr>
        <p:spPr>
          <a:xfrm>
            <a:off x="6937629" y="31502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5</a:t>
            </a:r>
            <a:endParaRPr sz="2400">
              <a:latin typeface="Arial"/>
              <a:cs typeface="Arial"/>
            </a:endParaRPr>
          </a:p>
        </p:txBody>
      </p:sp>
      <p:sp>
        <p:nvSpPr>
          <p:cNvPr id="21" name="object 21"/>
          <p:cNvSpPr txBox="1"/>
          <p:nvPr/>
        </p:nvSpPr>
        <p:spPr>
          <a:xfrm>
            <a:off x="7699629" y="23120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4</a:t>
            </a:r>
            <a:endParaRPr sz="2400">
              <a:latin typeface="Arial"/>
              <a:cs typeface="Arial"/>
            </a:endParaRPr>
          </a:p>
        </p:txBody>
      </p:sp>
      <p:sp>
        <p:nvSpPr>
          <p:cNvPr id="22" name="object 22"/>
          <p:cNvSpPr txBox="1"/>
          <p:nvPr/>
        </p:nvSpPr>
        <p:spPr>
          <a:xfrm>
            <a:off x="8461630" y="3150234"/>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1</a:t>
            </a:r>
            <a:endParaRPr sz="2400">
              <a:latin typeface="Arial"/>
              <a:cs typeface="Arial"/>
            </a:endParaRPr>
          </a:p>
        </p:txBody>
      </p:sp>
      <p:sp>
        <p:nvSpPr>
          <p:cNvPr id="23" name="object 23"/>
          <p:cNvSpPr txBox="1"/>
          <p:nvPr/>
        </p:nvSpPr>
        <p:spPr>
          <a:xfrm>
            <a:off x="7699629" y="3912489"/>
            <a:ext cx="19494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6</a:t>
            </a:r>
            <a:endParaRPr sz="2400">
              <a:latin typeface="Arial"/>
              <a:cs typeface="Arial"/>
            </a:endParaRPr>
          </a:p>
        </p:txBody>
      </p:sp>
      <p:sp>
        <p:nvSpPr>
          <p:cNvPr id="24" name="object 24"/>
          <p:cNvSpPr txBox="1"/>
          <p:nvPr/>
        </p:nvSpPr>
        <p:spPr>
          <a:xfrm>
            <a:off x="6861429" y="4445889"/>
            <a:ext cx="214947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Dijkstra's</a:t>
            </a:r>
            <a:r>
              <a:rPr sz="2400" spc="-40" dirty="0">
                <a:latin typeface="Arial"/>
                <a:cs typeface="Arial"/>
              </a:rPr>
              <a:t> </a:t>
            </a:r>
            <a:r>
              <a:rPr sz="2400" spc="-5" dirty="0">
                <a:latin typeface="Arial"/>
                <a:cs typeface="Arial"/>
              </a:rPr>
              <a:t>SSSP</a:t>
            </a:r>
            <a:endParaRPr sz="2400">
              <a:latin typeface="Arial"/>
              <a:cs typeface="Arial"/>
            </a:endParaRPr>
          </a:p>
        </p:txBody>
      </p:sp>
      <p:grpSp>
        <p:nvGrpSpPr>
          <p:cNvPr id="25" name="object 25"/>
          <p:cNvGrpSpPr/>
          <p:nvPr/>
        </p:nvGrpSpPr>
        <p:grpSpPr>
          <a:xfrm>
            <a:off x="3086100" y="2705100"/>
            <a:ext cx="1219200" cy="952500"/>
            <a:chOff x="1562100" y="2705100"/>
            <a:chExt cx="1219200" cy="952500"/>
          </a:xfrm>
        </p:grpSpPr>
        <p:sp>
          <p:nvSpPr>
            <p:cNvPr id="26" name="object 26"/>
            <p:cNvSpPr/>
            <p:nvPr/>
          </p:nvSpPr>
          <p:spPr>
            <a:xfrm>
              <a:off x="1600200" y="2971800"/>
              <a:ext cx="1143000" cy="685800"/>
            </a:xfrm>
            <a:custGeom>
              <a:avLst/>
              <a:gdLst/>
              <a:ahLst/>
              <a:cxnLst/>
              <a:rect l="l" t="t" r="r" b="b"/>
              <a:pathLst>
                <a:path w="1143000" h="685800">
                  <a:moveTo>
                    <a:pt x="0" y="0"/>
                  </a:moveTo>
                  <a:lnTo>
                    <a:pt x="0" y="685800"/>
                  </a:lnTo>
                </a:path>
                <a:path w="1143000" h="685800">
                  <a:moveTo>
                    <a:pt x="1143000" y="0"/>
                  </a:moveTo>
                  <a:lnTo>
                    <a:pt x="1143000" y="685800"/>
                  </a:lnTo>
                </a:path>
              </a:pathLst>
            </a:custGeom>
            <a:ln w="76200">
              <a:solidFill>
                <a:srgbClr val="000000"/>
              </a:solidFill>
            </a:ln>
          </p:spPr>
          <p:txBody>
            <a:bodyPr wrap="square" lIns="0" tIns="0" rIns="0" bIns="0" rtlCol="0"/>
            <a:lstStyle/>
            <a:p>
              <a:endParaRPr/>
            </a:p>
          </p:txBody>
        </p:sp>
        <p:sp>
          <p:nvSpPr>
            <p:cNvPr id="27" name="object 27"/>
            <p:cNvSpPr/>
            <p:nvPr/>
          </p:nvSpPr>
          <p:spPr>
            <a:xfrm>
              <a:off x="1828800" y="2743200"/>
              <a:ext cx="685800" cy="0"/>
            </a:xfrm>
            <a:custGeom>
              <a:avLst/>
              <a:gdLst/>
              <a:ahLst/>
              <a:cxnLst/>
              <a:rect l="l" t="t" r="r" b="b"/>
              <a:pathLst>
                <a:path w="685800">
                  <a:moveTo>
                    <a:pt x="0" y="0"/>
                  </a:moveTo>
                  <a:lnTo>
                    <a:pt x="685800" y="0"/>
                  </a:lnTo>
                </a:path>
              </a:pathLst>
            </a:custGeom>
            <a:ln w="76200">
              <a:solidFill>
                <a:srgbClr val="000000"/>
              </a:solidFill>
            </a:ln>
          </p:spPr>
          <p:txBody>
            <a:bodyPr wrap="square" lIns="0" tIns="0" rIns="0" bIns="0" rtlCol="0"/>
            <a:lstStyle/>
            <a:p>
              <a:endParaRPr/>
            </a:p>
          </p:txBody>
        </p:sp>
      </p:grpSp>
      <p:grpSp>
        <p:nvGrpSpPr>
          <p:cNvPr id="28" name="object 28"/>
          <p:cNvGrpSpPr/>
          <p:nvPr/>
        </p:nvGrpSpPr>
        <p:grpSpPr>
          <a:xfrm>
            <a:off x="7200900" y="2971800"/>
            <a:ext cx="1219200" cy="952500"/>
            <a:chOff x="5676900" y="2971800"/>
            <a:chExt cx="1219200" cy="952500"/>
          </a:xfrm>
        </p:grpSpPr>
        <p:sp>
          <p:nvSpPr>
            <p:cNvPr id="29" name="object 29"/>
            <p:cNvSpPr/>
            <p:nvPr/>
          </p:nvSpPr>
          <p:spPr>
            <a:xfrm>
              <a:off x="5943600" y="3886200"/>
              <a:ext cx="685800" cy="0"/>
            </a:xfrm>
            <a:custGeom>
              <a:avLst/>
              <a:gdLst/>
              <a:ahLst/>
              <a:cxnLst/>
              <a:rect l="l" t="t" r="r" b="b"/>
              <a:pathLst>
                <a:path w="685800">
                  <a:moveTo>
                    <a:pt x="0" y="0"/>
                  </a:moveTo>
                  <a:lnTo>
                    <a:pt x="685800" y="0"/>
                  </a:lnTo>
                </a:path>
              </a:pathLst>
            </a:custGeom>
            <a:ln w="76200">
              <a:solidFill>
                <a:srgbClr val="000000"/>
              </a:solidFill>
            </a:ln>
          </p:spPr>
          <p:txBody>
            <a:bodyPr wrap="square" lIns="0" tIns="0" rIns="0" bIns="0" rtlCol="0"/>
            <a:lstStyle/>
            <a:p>
              <a:endParaRPr/>
            </a:p>
          </p:txBody>
        </p:sp>
        <p:sp>
          <p:nvSpPr>
            <p:cNvPr id="30" name="object 30"/>
            <p:cNvSpPr/>
            <p:nvPr/>
          </p:nvSpPr>
          <p:spPr>
            <a:xfrm>
              <a:off x="5715000" y="2971800"/>
              <a:ext cx="1143000" cy="685800"/>
            </a:xfrm>
            <a:custGeom>
              <a:avLst/>
              <a:gdLst/>
              <a:ahLst/>
              <a:cxnLst/>
              <a:rect l="l" t="t" r="r" b="b"/>
              <a:pathLst>
                <a:path w="1143000" h="685800">
                  <a:moveTo>
                    <a:pt x="0" y="685800"/>
                  </a:moveTo>
                  <a:lnTo>
                    <a:pt x="0" y="0"/>
                  </a:lnTo>
                </a:path>
                <a:path w="1143000" h="685800">
                  <a:moveTo>
                    <a:pt x="1143000" y="685800"/>
                  </a:moveTo>
                  <a:lnTo>
                    <a:pt x="1143000" y="0"/>
                  </a:lnTo>
                </a:path>
              </a:pathLst>
            </a:custGeom>
            <a:ln w="762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53892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905001"/>
            <a:ext cx="7924800" cy="3662541"/>
          </a:xfrm>
          <a:prstGeom prst="rect">
            <a:avLst/>
          </a:prstGeom>
          <a:ln w="9144">
            <a:solidFill>
              <a:srgbClr val="000000"/>
            </a:solidFill>
          </a:ln>
        </p:spPr>
        <p:txBody>
          <a:bodyPr vert="horz" wrap="square" lIns="0" tIns="0" rIns="0" bIns="0" rtlCol="0">
            <a:spAutoFit/>
          </a:bodyPr>
          <a:lstStyle/>
          <a:p>
            <a:pPr marR="4361180" algn="ctr">
              <a:lnSpc>
                <a:spcPts val="2580"/>
              </a:lnSpc>
            </a:pPr>
            <a:r>
              <a:rPr sz="2400" b="1" i="1" spc="-5" dirty="0">
                <a:solidFill>
                  <a:srgbClr val="FF3300"/>
                </a:solidFill>
                <a:latin typeface="Times New Roman"/>
                <a:cs typeface="Times New Roman"/>
              </a:rPr>
              <a:t>DIJKSTRA</a:t>
            </a:r>
            <a:r>
              <a:rPr sz="2400" spc="-5" dirty="0">
                <a:solidFill>
                  <a:srgbClr val="FF3300"/>
                </a:solidFill>
                <a:latin typeface="Times New Roman"/>
                <a:cs typeface="Times New Roman"/>
              </a:rPr>
              <a:t>(</a:t>
            </a:r>
            <a:r>
              <a:rPr sz="2400" spc="-5" dirty="0">
                <a:latin typeface="Times New Roman"/>
                <a:cs typeface="Times New Roman"/>
              </a:rPr>
              <a:t>G,</a:t>
            </a:r>
            <a:r>
              <a:rPr sz="2400" spc="15" dirty="0">
                <a:latin typeface="Times New Roman"/>
                <a:cs typeface="Times New Roman"/>
              </a:rPr>
              <a:t> </a:t>
            </a:r>
            <a:r>
              <a:rPr sz="2400" dirty="0">
                <a:latin typeface="Times New Roman"/>
                <a:cs typeface="Times New Roman"/>
              </a:rPr>
              <a:t>s</a:t>
            </a:r>
            <a:r>
              <a:rPr sz="2400" dirty="0">
                <a:solidFill>
                  <a:srgbClr val="FF3300"/>
                </a:solidFill>
                <a:latin typeface="Times New Roman"/>
                <a:cs typeface="Times New Roman"/>
              </a:rPr>
              <a:t>)</a:t>
            </a:r>
            <a:endParaRPr sz="2400" dirty="0">
              <a:latin typeface="Times New Roman"/>
              <a:cs typeface="Times New Roman"/>
            </a:endParaRPr>
          </a:p>
          <a:p>
            <a:pPr marR="4413250" algn="ctr"/>
            <a:r>
              <a:rPr sz="2400" b="1" i="1" spc="-5" dirty="0">
                <a:solidFill>
                  <a:srgbClr val="3333CC"/>
                </a:solidFill>
                <a:latin typeface="Times New Roman"/>
                <a:cs typeface="Times New Roman"/>
              </a:rPr>
              <a:t>INIT</a:t>
            </a:r>
            <a:r>
              <a:rPr sz="2400" spc="-5" dirty="0">
                <a:solidFill>
                  <a:srgbClr val="3333CC"/>
                </a:solidFill>
                <a:latin typeface="Times New Roman"/>
                <a:cs typeface="Times New Roman"/>
              </a:rPr>
              <a:t>(</a:t>
            </a:r>
            <a:r>
              <a:rPr sz="2400" spc="-5" dirty="0">
                <a:latin typeface="Times New Roman"/>
                <a:cs typeface="Times New Roman"/>
              </a:rPr>
              <a:t>G</a:t>
            </a:r>
            <a:r>
              <a:rPr sz="2400" spc="-5" dirty="0">
                <a:solidFill>
                  <a:srgbClr val="3333CC"/>
                </a:solidFill>
                <a:latin typeface="Times New Roman"/>
                <a:cs typeface="Times New Roman"/>
              </a:rPr>
              <a:t>,</a:t>
            </a:r>
            <a:r>
              <a:rPr sz="2400" spc="5" dirty="0">
                <a:solidFill>
                  <a:srgbClr val="3333CC"/>
                </a:solidFill>
                <a:latin typeface="Times New Roman"/>
                <a:cs typeface="Times New Roman"/>
              </a:rPr>
              <a:t> </a:t>
            </a:r>
            <a:r>
              <a:rPr sz="2400" spc="-5" dirty="0">
                <a:latin typeface="Times New Roman"/>
                <a:cs typeface="Times New Roman"/>
              </a:rPr>
              <a:t>s</a:t>
            </a:r>
            <a:r>
              <a:rPr sz="2400" spc="-5" dirty="0">
                <a:solidFill>
                  <a:srgbClr val="3333CC"/>
                </a:solidFill>
                <a:latin typeface="Times New Roman"/>
                <a:cs typeface="Times New Roman"/>
              </a:rPr>
              <a:t>)</a:t>
            </a:r>
            <a:endParaRPr sz="2400" dirty="0">
              <a:latin typeface="Times New Roman"/>
              <a:cs typeface="Times New Roman"/>
            </a:endParaRPr>
          </a:p>
          <a:p>
            <a:pPr marL="1082040" marR="1983739">
              <a:tabLst>
                <a:tab pos="2834640" algn="l"/>
              </a:tabLst>
            </a:pPr>
            <a:r>
              <a:rPr sz="2400" spc="-5" dirty="0">
                <a:latin typeface="Times New Roman"/>
                <a:cs typeface="Times New Roman"/>
              </a:rPr>
              <a:t>S←Ø	</a:t>
            </a:r>
            <a:r>
              <a:rPr sz="2400" dirty="0">
                <a:solidFill>
                  <a:srgbClr val="336600"/>
                </a:solidFill>
                <a:latin typeface="Times New Roman"/>
                <a:cs typeface="Times New Roman"/>
              </a:rPr>
              <a:t>&gt; </a:t>
            </a:r>
            <a:r>
              <a:rPr sz="2400" spc="-5" dirty="0">
                <a:solidFill>
                  <a:srgbClr val="336600"/>
                </a:solidFill>
                <a:latin typeface="Times New Roman"/>
                <a:cs typeface="Times New Roman"/>
              </a:rPr>
              <a:t>set </a:t>
            </a:r>
            <a:r>
              <a:rPr sz="2400" dirty="0">
                <a:solidFill>
                  <a:srgbClr val="336600"/>
                </a:solidFill>
                <a:latin typeface="Times New Roman"/>
                <a:cs typeface="Times New Roman"/>
              </a:rPr>
              <a:t>of discovered</a:t>
            </a:r>
            <a:r>
              <a:rPr sz="2400" spc="-110" dirty="0">
                <a:solidFill>
                  <a:srgbClr val="336600"/>
                </a:solidFill>
                <a:latin typeface="Times New Roman"/>
                <a:cs typeface="Times New Roman"/>
              </a:rPr>
              <a:t> </a:t>
            </a:r>
            <a:r>
              <a:rPr sz="2400" dirty="0">
                <a:solidFill>
                  <a:srgbClr val="336600"/>
                </a:solidFill>
                <a:latin typeface="Times New Roman"/>
                <a:cs typeface="Times New Roman"/>
              </a:rPr>
              <a:t>nodes  </a:t>
            </a:r>
            <a:r>
              <a:rPr sz="2400" spc="-10" dirty="0">
                <a:latin typeface="Times New Roman"/>
                <a:cs typeface="Times New Roman"/>
              </a:rPr>
              <a:t>Q←V[G]</a:t>
            </a:r>
            <a:endParaRPr sz="2400" dirty="0">
              <a:latin typeface="Times New Roman"/>
              <a:cs typeface="Times New Roman"/>
            </a:endParaRPr>
          </a:p>
          <a:p>
            <a:pPr marL="1539240" marR="3427095" indent="-457200"/>
            <a:r>
              <a:rPr sz="2400" dirty="0">
                <a:solidFill>
                  <a:srgbClr val="FF3300"/>
                </a:solidFill>
                <a:latin typeface="Times New Roman"/>
                <a:cs typeface="Times New Roman"/>
              </a:rPr>
              <a:t>while </a:t>
            </a:r>
            <a:r>
              <a:rPr sz="2400" dirty="0">
                <a:latin typeface="Times New Roman"/>
                <a:cs typeface="Times New Roman"/>
              </a:rPr>
              <a:t>Q ≠Ø </a:t>
            </a:r>
            <a:r>
              <a:rPr sz="2400" spc="-5" dirty="0">
                <a:solidFill>
                  <a:srgbClr val="FF3300"/>
                </a:solidFill>
                <a:latin typeface="Times New Roman"/>
                <a:cs typeface="Times New Roman"/>
              </a:rPr>
              <a:t>do  </a:t>
            </a:r>
            <a:r>
              <a:rPr sz="2400" dirty="0">
                <a:latin typeface="Times New Roman"/>
                <a:cs typeface="Times New Roman"/>
              </a:rPr>
              <a:t>u←</a:t>
            </a:r>
            <a:r>
              <a:rPr sz="2400" b="1" i="1" dirty="0">
                <a:solidFill>
                  <a:srgbClr val="3333CC"/>
                </a:solidFill>
                <a:latin typeface="Times New Roman"/>
                <a:cs typeface="Times New Roman"/>
              </a:rPr>
              <a:t>E</a:t>
            </a:r>
            <a:r>
              <a:rPr sz="2400" b="1" i="1" spc="-10" dirty="0">
                <a:solidFill>
                  <a:srgbClr val="3333CC"/>
                </a:solidFill>
                <a:latin typeface="Times New Roman"/>
                <a:cs typeface="Times New Roman"/>
              </a:rPr>
              <a:t>X</a:t>
            </a:r>
            <a:r>
              <a:rPr sz="2400" b="1" i="1" dirty="0">
                <a:solidFill>
                  <a:srgbClr val="3333CC"/>
                </a:solidFill>
                <a:latin typeface="Times New Roman"/>
                <a:cs typeface="Times New Roman"/>
              </a:rPr>
              <a:t>TR</a:t>
            </a:r>
            <a:r>
              <a:rPr sz="2400" b="1" i="1" spc="-15" dirty="0">
                <a:solidFill>
                  <a:srgbClr val="3333CC"/>
                </a:solidFill>
                <a:latin typeface="Times New Roman"/>
                <a:cs typeface="Times New Roman"/>
              </a:rPr>
              <a:t>A</a:t>
            </a:r>
            <a:r>
              <a:rPr sz="2400" b="1" i="1" dirty="0">
                <a:solidFill>
                  <a:srgbClr val="3333CC"/>
                </a:solidFill>
                <a:latin typeface="Times New Roman"/>
                <a:cs typeface="Times New Roman"/>
              </a:rPr>
              <a:t>C</a:t>
            </a:r>
            <a:r>
              <a:rPr sz="2400" b="1" i="1" spc="-220" dirty="0">
                <a:solidFill>
                  <a:srgbClr val="3333CC"/>
                </a:solidFill>
                <a:latin typeface="Times New Roman"/>
                <a:cs typeface="Times New Roman"/>
              </a:rPr>
              <a:t>T</a:t>
            </a:r>
            <a:r>
              <a:rPr sz="2400" b="1" i="1" dirty="0">
                <a:solidFill>
                  <a:srgbClr val="3333CC"/>
                </a:solidFill>
                <a:latin typeface="Times New Roman"/>
                <a:cs typeface="Times New Roman"/>
              </a:rPr>
              <a:t>-</a:t>
            </a:r>
            <a:r>
              <a:rPr sz="2400" b="1" i="1" spc="-5" dirty="0">
                <a:solidFill>
                  <a:srgbClr val="3333CC"/>
                </a:solidFill>
                <a:latin typeface="Times New Roman"/>
                <a:cs typeface="Times New Roman"/>
              </a:rPr>
              <a:t>MI</a:t>
            </a:r>
            <a:r>
              <a:rPr sz="2400" b="1" i="1" spc="-10" dirty="0">
                <a:solidFill>
                  <a:srgbClr val="3333CC"/>
                </a:solidFill>
                <a:latin typeface="Times New Roman"/>
                <a:cs typeface="Times New Roman"/>
              </a:rPr>
              <a:t>N</a:t>
            </a:r>
            <a:r>
              <a:rPr sz="2400" dirty="0">
                <a:solidFill>
                  <a:srgbClr val="3333CC"/>
                </a:solidFill>
                <a:latin typeface="Times New Roman"/>
                <a:cs typeface="Times New Roman"/>
              </a:rPr>
              <a:t>(</a:t>
            </a:r>
            <a:r>
              <a:rPr sz="2400" spc="-10" dirty="0">
                <a:latin typeface="Times New Roman"/>
                <a:cs typeface="Times New Roman"/>
              </a:rPr>
              <a:t>Q</a:t>
            </a:r>
            <a:r>
              <a:rPr sz="2400" dirty="0">
                <a:solidFill>
                  <a:srgbClr val="3333CC"/>
                </a:solidFill>
                <a:latin typeface="Times New Roman"/>
                <a:cs typeface="Times New Roman"/>
              </a:rPr>
              <a:t>)  </a:t>
            </a:r>
            <a:r>
              <a:rPr sz="2400" spc="-5" dirty="0">
                <a:latin typeface="Times New Roman"/>
                <a:cs typeface="Times New Roman"/>
              </a:rPr>
              <a:t>S←S U</a:t>
            </a:r>
            <a:r>
              <a:rPr sz="2400" dirty="0">
                <a:latin typeface="Times New Roman"/>
                <a:cs typeface="Times New Roman"/>
              </a:rPr>
              <a:t> {u}</a:t>
            </a:r>
          </a:p>
          <a:p>
            <a:pPr marL="1463040">
              <a:lnSpc>
                <a:spcPts val="2875"/>
              </a:lnSpc>
              <a:spcBef>
                <a:spcPts val="15"/>
              </a:spcBef>
            </a:pPr>
            <a:r>
              <a:rPr sz="2400" i="1" spc="-5" dirty="0">
                <a:solidFill>
                  <a:srgbClr val="FF3300"/>
                </a:solidFill>
                <a:latin typeface="Times New Roman"/>
                <a:cs typeface="Times New Roman"/>
              </a:rPr>
              <a:t>for </a:t>
            </a:r>
            <a:r>
              <a:rPr sz="2400" dirty="0">
                <a:latin typeface="Times New Roman"/>
                <a:cs typeface="Times New Roman"/>
              </a:rPr>
              <a:t>each v </a:t>
            </a:r>
            <a:r>
              <a:rPr sz="2400" dirty="0">
                <a:latin typeface="Symbol"/>
                <a:cs typeface="Symbol"/>
              </a:rPr>
              <a:t></a:t>
            </a:r>
            <a:r>
              <a:rPr sz="2400" dirty="0">
                <a:latin typeface="Times New Roman"/>
                <a:cs typeface="Times New Roman"/>
              </a:rPr>
              <a:t> </a:t>
            </a:r>
            <a:r>
              <a:rPr sz="2400" spc="-5" dirty="0">
                <a:latin typeface="Times New Roman"/>
                <a:cs typeface="Times New Roman"/>
              </a:rPr>
              <a:t>Adj[u]</a:t>
            </a:r>
            <a:r>
              <a:rPr sz="2400" spc="-140" dirty="0">
                <a:latin typeface="Times New Roman"/>
                <a:cs typeface="Times New Roman"/>
              </a:rPr>
              <a:t> </a:t>
            </a:r>
            <a:r>
              <a:rPr sz="2400" i="1" dirty="0">
                <a:solidFill>
                  <a:srgbClr val="FF3300"/>
                </a:solidFill>
                <a:latin typeface="Times New Roman"/>
                <a:cs typeface="Times New Roman"/>
              </a:rPr>
              <a:t>do</a:t>
            </a:r>
            <a:endParaRPr sz="2400" dirty="0">
              <a:latin typeface="Times New Roman"/>
              <a:cs typeface="Times New Roman"/>
            </a:endParaRPr>
          </a:p>
          <a:p>
            <a:pPr marL="1920239">
              <a:lnSpc>
                <a:spcPts val="2875"/>
              </a:lnSpc>
              <a:tabLst>
                <a:tab pos="3749040" algn="l"/>
              </a:tabLst>
            </a:pPr>
            <a:r>
              <a:rPr sz="2400" b="1" i="1" spc="-5" dirty="0">
                <a:solidFill>
                  <a:srgbClr val="3333CC"/>
                </a:solidFill>
                <a:latin typeface="Times New Roman"/>
                <a:cs typeface="Times New Roman"/>
              </a:rPr>
              <a:t>RELAX</a:t>
            </a:r>
            <a:r>
              <a:rPr sz="2400" spc="-5" dirty="0">
                <a:solidFill>
                  <a:srgbClr val="3333CC"/>
                </a:solidFill>
                <a:latin typeface="Times New Roman"/>
                <a:cs typeface="Times New Roman"/>
              </a:rPr>
              <a:t>(</a:t>
            </a:r>
            <a:r>
              <a:rPr sz="2400" spc="-5" dirty="0">
                <a:latin typeface="Times New Roman"/>
                <a:cs typeface="Times New Roman"/>
              </a:rPr>
              <a:t>u</a:t>
            </a:r>
            <a:r>
              <a:rPr sz="2400" spc="-5" dirty="0">
                <a:solidFill>
                  <a:srgbClr val="3333CC"/>
                </a:solidFill>
                <a:latin typeface="Times New Roman"/>
                <a:cs typeface="Times New Roman"/>
              </a:rPr>
              <a:t>,</a:t>
            </a:r>
            <a:r>
              <a:rPr sz="2400" spc="15" dirty="0">
                <a:solidFill>
                  <a:srgbClr val="3333CC"/>
                </a:solidFill>
                <a:latin typeface="Times New Roman"/>
                <a:cs typeface="Times New Roman"/>
              </a:rPr>
              <a:t> </a:t>
            </a:r>
            <a:r>
              <a:rPr sz="2400" dirty="0">
                <a:latin typeface="Times New Roman"/>
                <a:cs typeface="Times New Roman"/>
              </a:rPr>
              <a:t>v</a:t>
            </a:r>
            <a:r>
              <a:rPr sz="2400" dirty="0">
                <a:solidFill>
                  <a:srgbClr val="3333CC"/>
                </a:solidFill>
                <a:latin typeface="Times New Roman"/>
                <a:cs typeface="Times New Roman"/>
              </a:rPr>
              <a:t>)	</a:t>
            </a:r>
            <a:r>
              <a:rPr sz="2400" dirty="0">
                <a:solidFill>
                  <a:srgbClr val="336600"/>
                </a:solidFill>
                <a:latin typeface="Times New Roman"/>
                <a:cs typeface="Times New Roman"/>
              </a:rPr>
              <a:t>&gt; May</a:t>
            </a:r>
            <a:r>
              <a:rPr sz="2400" spc="-15" dirty="0">
                <a:solidFill>
                  <a:srgbClr val="336600"/>
                </a:solidFill>
                <a:latin typeface="Times New Roman"/>
                <a:cs typeface="Times New Roman"/>
              </a:rPr>
              <a:t> </a:t>
            </a:r>
            <a:r>
              <a:rPr sz="2400" dirty="0">
                <a:solidFill>
                  <a:srgbClr val="336600"/>
                </a:solidFill>
                <a:latin typeface="Times New Roman"/>
                <a:cs typeface="Times New Roman"/>
              </a:rPr>
              <a:t>cause</a:t>
            </a:r>
            <a:endParaRPr sz="2400" dirty="0">
              <a:latin typeface="Times New Roman"/>
              <a:cs typeface="Times New Roman"/>
            </a:endParaRPr>
          </a:p>
          <a:p>
            <a:pPr marL="3749675">
              <a:spcBef>
                <a:spcPts val="5"/>
              </a:spcBef>
            </a:pPr>
            <a:r>
              <a:rPr sz="2400" b="1" i="1" dirty="0">
                <a:solidFill>
                  <a:srgbClr val="336600"/>
                </a:solidFill>
                <a:latin typeface="Times New Roman"/>
                <a:cs typeface="Times New Roman"/>
              </a:rPr>
              <a:t>&gt; </a:t>
            </a:r>
            <a:r>
              <a:rPr sz="2400" b="1" i="1" spc="-5" dirty="0">
                <a:solidFill>
                  <a:srgbClr val="336600"/>
                </a:solidFill>
                <a:latin typeface="Times New Roman"/>
                <a:cs typeface="Times New Roman"/>
              </a:rPr>
              <a:t>DECREASE-KEY</a:t>
            </a:r>
            <a:r>
              <a:rPr sz="2400" spc="-5" dirty="0">
                <a:solidFill>
                  <a:srgbClr val="336600"/>
                </a:solidFill>
                <a:latin typeface="Times New Roman"/>
                <a:cs typeface="Times New Roman"/>
              </a:rPr>
              <a:t>(Q, </a:t>
            </a:r>
            <a:r>
              <a:rPr sz="2400" spc="-80" dirty="0">
                <a:solidFill>
                  <a:srgbClr val="336600"/>
                </a:solidFill>
                <a:latin typeface="Times New Roman"/>
                <a:cs typeface="Times New Roman"/>
              </a:rPr>
              <a:t>v,</a:t>
            </a:r>
            <a:r>
              <a:rPr sz="2400" spc="-10" dirty="0">
                <a:solidFill>
                  <a:srgbClr val="336600"/>
                </a:solidFill>
                <a:latin typeface="Times New Roman"/>
                <a:cs typeface="Times New Roman"/>
              </a:rPr>
              <a:t> </a:t>
            </a:r>
            <a:r>
              <a:rPr sz="2400" spc="-5" dirty="0">
                <a:solidFill>
                  <a:srgbClr val="336600"/>
                </a:solidFill>
                <a:latin typeface="Times New Roman"/>
                <a:cs typeface="Times New Roman"/>
              </a:rPr>
              <a:t>d[v])</a:t>
            </a:r>
            <a:endParaRPr sz="2400" dirty="0">
              <a:latin typeface="Times New Roman"/>
              <a:cs typeface="Times New Roman"/>
            </a:endParaRPr>
          </a:p>
        </p:txBody>
      </p:sp>
      <p:sp>
        <p:nvSpPr>
          <p:cNvPr id="3" name="object 3"/>
          <p:cNvSpPr txBox="1">
            <a:spLocks noGrp="1"/>
          </p:cNvSpPr>
          <p:nvPr>
            <p:ph type="title"/>
          </p:nvPr>
        </p:nvSpPr>
        <p:spPr>
          <a:xfrm>
            <a:off x="890117" y="760189"/>
            <a:ext cx="9092083" cy="689932"/>
          </a:xfrm>
          <a:prstGeom prst="rect">
            <a:avLst/>
          </a:prstGeom>
        </p:spPr>
        <p:txBody>
          <a:bodyPr vert="horz" wrap="square" lIns="0" tIns="12700" rIns="0" bIns="0" rtlCol="0" anchor="ctr">
            <a:spAutoFit/>
          </a:bodyPr>
          <a:lstStyle/>
          <a:p>
            <a:pPr marL="12700">
              <a:lnSpc>
                <a:spcPct val="100000"/>
              </a:lnSpc>
              <a:spcBef>
                <a:spcPts val="100"/>
              </a:spcBef>
            </a:pPr>
            <a:r>
              <a:rPr spc="-15" dirty="0"/>
              <a:t>Dijkstra’s </a:t>
            </a:r>
            <a:r>
              <a:rPr spc="-5" dirty="0"/>
              <a:t>Algorithm </a:t>
            </a:r>
            <a:r>
              <a:rPr u="none" dirty="0"/>
              <a:t>For </a:t>
            </a:r>
            <a:r>
              <a:rPr spc="-5" dirty="0"/>
              <a:t>Shortest</a:t>
            </a:r>
            <a:r>
              <a:rPr spc="-285" dirty="0"/>
              <a:t> </a:t>
            </a:r>
            <a:r>
              <a:rPr u="none" dirty="0"/>
              <a:t>Paths</a:t>
            </a:r>
          </a:p>
        </p:txBody>
      </p:sp>
    </p:spTree>
    <p:extLst>
      <p:ext uri="{BB962C8B-B14F-4D97-AF65-F5344CB8AC3E}">
        <p14:creationId xmlns:p14="http://schemas.microsoft.com/office/powerpoint/2010/main" val="3743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6141" y="1549274"/>
            <a:ext cx="7147559" cy="3223447"/>
          </a:xfrm>
          <a:prstGeom prst="rect">
            <a:avLst/>
          </a:prstGeom>
        </p:spPr>
        <p:txBody>
          <a:bodyPr vert="horz" wrap="square" lIns="0" tIns="12700" rIns="0" bIns="0" rtlCol="0">
            <a:spAutoFit/>
          </a:bodyPr>
          <a:lstStyle/>
          <a:p>
            <a:pPr marL="622300" marR="5080" indent="-610235">
              <a:lnSpc>
                <a:spcPct val="110100"/>
              </a:lnSpc>
              <a:spcBef>
                <a:spcPts val="100"/>
              </a:spcBef>
              <a:buChar char="•"/>
              <a:tabLst>
                <a:tab pos="622300" algn="l"/>
                <a:tab pos="622935" algn="l"/>
              </a:tabLst>
            </a:pPr>
            <a:r>
              <a:rPr sz="2400" dirty="0">
                <a:latin typeface="Times New Roman"/>
                <a:cs typeface="Times New Roman"/>
              </a:rPr>
              <a:t>Look at </a:t>
            </a:r>
            <a:r>
              <a:rPr sz="2400" spc="-10" dirty="0">
                <a:latin typeface="Times New Roman"/>
                <a:cs typeface="Times New Roman"/>
              </a:rPr>
              <a:t>different </a:t>
            </a:r>
            <a:r>
              <a:rPr sz="2400" dirty="0">
                <a:latin typeface="Times New Roman"/>
                <a:cs typeface="Times New Roman"/>
              </a:rPr>
              <a:t>Q </a:t>
            </a:r>
            <a:r>
              <a:rPr sz="2400" spc="-5" dirty="0">
                <a:latin typeface="Times New Roman"/>
                <a:cs typeface="Times New Roman"/>
              </a:rPr>
              <a:t>implementation, </a:t>
            </a:r>
            <a:r>
              <a:rPr sz="2400" dirty="0">
                <a:latin typeface="Times New Roman"/>
                <a:cs typeface="Times New Roman"/>
              </a:rPr>
              <a:t>as did for </a:t>
            </a:r>
            <a:r>
              <a:rPr sz="2400" spc="-30" dirty="0">
                <a:latin typeface="Times New Roman"/>
                <a:cs typeface="Times New Roman"/>
              </a:rPr>
              <a:t>Prim’s  </a:t>
            </a:r>
            <a:r>
              <a:rPr sz="2400" dirty="0">
                <a:latin typeface="Times New Roman"/>
                <a:cs typeface="Times New Roman"/>
              </a:rPr>
              <a:t>algorithm</a:t>
            </a:r>
          </a:p>
          <a:p>
            <a:pPr marL="622300" indent="-610235">
              <a:spcBef>
                <a:spcPts val="285"/>
              </a:spcBef>
              <a:buChar char="•"/>
              <a:tabLst>
                <a:tab pos="622300" algn="l"/>
                <a:tab pos="622935" algn="l"/>
              </a:tabLst>
            </a:pPr>
            <a:r>
              <a:rPr sz="2400" spc="-5" dirty="0">
                <a:latin typeface="Times New Roman"/>
                <a:cs typeface="Times New Roman"/>
              </a:rPr>
              <a:t>Initialization </a:t>
            </a:r>
            <a:r>
              <a:rPr sz="2400" dirty="0">
                <a:latin typeface="Times New Roman"/>
                <a:cs typeface="Times New Roman"/>
              </a:rPr>
              <a:t>(INIT) : </a:t>
            </a:r>
            <a:r>
              <a:rPr sz="2400" spc="-5" dirty="0">
                <a:latin typeface="Times New Roman"/>
                <a:cs typeface="Times New Roman"/>
              </a:rPr>
              <a:t>Θ(V)</a:t>
            </a:r>
            <a:r>
              <a:rPr sz="2400" spc="-40" dirty="0">
                <a:latin typeface="Times New Roman"/>
                <a:cs typeface="Times New Roman"/>
              </a:rPr>
              <a:t> </a:t>
            </a:r>
            <a:r>
              <a:rPr sz="2400" spc="-5" dirty="0">
                <a:latin typeface="Times New Roman"/>
                <a:cs typeface="Times New Roman"/>
              </a:rPr>
              <a:t>time</a:t>
            </a:r>
            <a:endParaRPr sz="2400" dirty="0">
              <a:latin typeface="Times New Roman"/>
              <a:cs typeface="Times New Roman"/>
            </a:endParaRPr>
          </a:p>
          <a:p>
            <a:pPr marL="622300" indent="-610235">
              <a:spcBef>
                <a:spcPts val="290"/>
              </a:spcBef>
              <a:buChar char="•"/>
              <a:tabLst>
                <a:tab pos="622300" algn="l"/>
                <a:tab pos="622935" algn="l"/>
              </a:tabLst>
            </a:pPr>
            <a:r>
              <a:rPr sz="2400" spc="-5" dirty="0">
                <a:solidFill>
                  <a:srgbClr val="336600"/>
                </a:solidFill>
                <a:latin typeface="Times New Roman"/>
                <a:cs typeface="Times New Roman"/>
              </a:rPr>
              <a:t>While-loop:</a:t>
            </a:r>
            <a:endParaRPr sz="2400" dirty="0">
              <a:latin typeface="Times New Roman"/>
              <a:cs typeface="Times New Roman"/>
            </a:endParaRPr>
          </a:p>
          <a:p>
            <a:pPr marL="1003300" lvl="1" indent="-534035">
              <a:spcBef>
                <a:spcPts val="290"/>
              </a:spcBef>
              <a:buClr>
                <a:srgbClr val="000000"/>
              </a:buClr>
              <a:buFont typeface="Times New Roman"/>
              <a:buChar char="•"/>
              <a:tabLst>
                <a:tab pos="1003300" algn="l"/>
                <a:tab pos="1003935" algn="l"/>
              </a:tabLst>
            </a:pPr>
            <a:r>
              <a:rPr sz="2400" b="1" i="1" spc="-25" dirty="0">
                <a:solidFill>
                  <a:srgbClr val="3333CC"/>
                </a:solidFill>
                <a:latin typeface="Times New Roman"/>
                <a:cs typeface="Times New Roman"/>
              </a:rPr>
              <a:t>EXTRACT-MIN </a:t>
            </a:r>
            <a:r>
              <a:rPr sz="2400" dirty="0">
                <a:latin typeface="Times New Roman"/>
                <a:cs typeface="Times New Roman"/>
              </a:rPr>
              <a:t>executed |V|</a:t>
            </a:r>
            <a:r>
              <a:rPr sz="2400" spc="-25" dirty="0">
                <a:latin typeface="Times New Roman"/>
                <a:cs typeface="Times New Roman"/>
              </a:rPr>
              <a:t> </a:t>
            </a:r>
            <a:r>
              <a:rPr sz="2400" spc="-5" dirty="0">
                <a:latin typeface="Times New Roman"/>
                <a:cs typeface="Times New Roman"/>
              </a:rPr>
              <a:t>times</a:t>
            </a:r>
            <a:endParaRPr sz="2400" dirty="0">
              <a:latin typeface="Times New Roman"/>
              <a:cs typeface="Times New Roman"/>
            </a:endParaRPr>
          </a:p>
          <a:p>
            <a:pPr marL="1003300" lvl="1" indent="-534035">
              <a:spcBef>
                <a:spcPts val="290"/>
              </a:spcBef>
              <a:buClr>
                <a:srgbClr val="000000"/>
              </a:buClr>
              <a:buFont typeface="Times New Roman"/>
              <a:buChar char="•"/>
              <a:tabLst>
                <a:tab pos="1003300" algn="l"/>
                <a:tab pos="1003935" algn="l"/>
              </a:tabLst>
            </a:pPr>
            <a:r>
              <a:rPr sz="2400" b="1" i="1" spc="-5" dirty="0">
                <a:solidFill>
                  <a:srgbClr val="3333CC"/>
                </a:solidFill>
                <a:latin typeface="Times New Roman"/>
                <a:cs typeface="Times New Roman"/>
              </a:rPr>
              <a:t>DECREASE-KEY </a:t>
            </a:r>
            <a:r>
              <a:rPr sz="2400" dirty="0">
                <a:latin typeface="Times New Roman"/>
                <a:cs typeface="Times New Roman"/>
              </a:rPr>
              <a:t>executed |E|</a:t>
            </a:r>
            <a:r>
              <a:rPr sz="2400" spc="-30" dirty="0">
                <a:latin typeface="Times New Roman"/>
                <a:cs typeface="Times New Roman"/>
              </a:rPr>
              <a:t> </a:t>
            </a:r>
            <a:r>
              <a:rPr sz="2400" spc="-5" dirty="0">
                <a:latin typeface="Times New Roman"/>
                <a:cs typeface="Times New Roman"/>
              </a:rPr>
              <a:t>times</a:t>
            </a:r>
            <a:endParaRPr sz="2400" dirty="0">
              <a:latin typeface="Times New Roman"/>
              <a:cs typeface="Times New Roman"/>
            </a:endParaRPr>
          </a:p>
          <a:p>
            <a:pPr lvl="1">
              <a:spcBef>
                <a:spcPts val="50"/>
              </a:spcBef>
              <a:buFont typeface="Times New Roman"/>
              <a:buChar char="•"/>
            </a:pPr>
            <a:endParaRPr sz="2500" dirty="0">
              <a:latin typeface="Times New Roman"/>
              <a:cs typeface="Times New Roman"/>
            </a:endParaRPr>
          </a:p>
          <a:p>
            <a:pPr marL="622300" indent="-610235">
              <a:buChar char="•"/>
              <a:tabLst>
                <a:tab pos="622300" algn="l"/>
                <a:tab pos="622935" algn="l"/>
              </a:tabLst>
            </a:pPr>
            <a:r>
              <a:rPr sz="2400" spc="-30" dirty="0">
                <a:latin typeface="Times New Roman"/>
                <a:cs typeface="Times New Roman"/>
              </a:rPr>
              <a:t>Time </a:t>
            </a:r>
            <a:r>
              <a:rPr sz="2400" dirty="0">
                <a:latin typeface="Times New Roman"/>
                <a:cs typeface="Times New Roman"/>
              </a:rPr>
              <a:t>T = |V| </a:t>
            </a:r>
            <a:r>
              <a:rPr sz="2400" i="1" dirty="0">
                <a:solidFill>
                  <a:srgbClr val="FF0000"/>
                </a:solidFill>
                <a:latin typeface="Times New Roman"/>
                <a:cs typeface="Times New Roman"/>
              </a:rPr>
              <a:t>x </a:t>
            </a:r>
            <a:r>
              <a:rPr sz="2400" spc="-5" dirty="0">
                <a:latin typeface="Times New Roman"/>
                <a:cs typeface="Times New Roman"/>
              </a:rPr>
              <a:t>T</a:t>
            </a:r>
            <a:r>
              <a:rPr sz="1200" b="1" spc="-5" dirty="0">
                <a:latin typeface="Times New Roman"/>
                <a:cs typeface="Times New Roman"/>
              </a:rPr>
              <a:t>E-MIN </a:t>
            </a:r>
            <a:r>
              <a:rPr sz="2400" dirty="0">
                <a:latin typeface="Times New Roman"/>
                <a:cs typeface="Times New Roman"/>
              </a:rPr>
              <a:t>+|E| </a:t>
            </a:r>
            <a:r>
              <a:rPr sz="2400" i="1" dirty="0">
                <a:solidFill>
                  <a:srgbClr val="FF0000"/>
                </a:solidFill>
                <a:latin typeface="Times New Roman"/>
                <a:cs typeface="Times New Roman"/>
              </a:rPr>
              <a:t>x</a:t>
            </a:r>
            <a:r>
              <a:rPr sz="2400" i="1" spc="-235" dirty="0">
                <a:solidFill>
                  <a:srgbClr val="FF0000"/>
                </a:solidFill>
                <a:latin typeface="Times New Roman"/>
                <a:cs typeface="Times New Roman"/>
              </a:rPr>
              <a:t> </a:t>
            </a:r>
            <a:r>
              <a:rPr sz="2400" spc="-5" dirty="0">
                <a:latin typeface="Times New Roman"/>
                <a:cs typeface="Times New Roman"/>
              </a:rPr>
              <a:t>T</a:t>
            </a:r>
            <a:r>
              <a:rPr sz="1200" b="1" spc="-5" dirty="0">
                <a:latin typeface="Times New Roman"/>
                <a:cs typeface="Times New Roman"/>
              </a:rPr>
              <a:t>D-KEY</a:t>
            </a:r>
            <a:endParaRPr sz="1200" dirty="0">
              <a:latin typeface="Times New Roman"/>
              <a:cs typeface="Times New Roman"/>
            </a:endParaRPr>
          </a:p>
        </p:txBody>
      </p:sp>
      <p:sp>
        <p:nvSpPr>
          <p:cNvPr id="3" name="object 3"/>
          <p:cNvSpPr txBox="1">
            <a:spLocks noGrp="1"/>
          </p:cNvSpPr>
          <p:nvPr>
            <p:ph type="title"/>
          </p:nvPr>
        </p:nvSpPr>
        <p:spPr>
          <a:xfrm>
            <a:off x="791336" y="577307"/>
            <a:ext cx="7758303" cy="689932"/>
          </a:xfrm>
          <a:prstGeom prst="rect">
            <a:avLst/>
          </a:prstGeom>
        </p:spPr>
        <p:txBody>
          <a:bodyPr vert="horz" wrap="square" lIns="0" tIns="12700" rIns="0" bIns="0" rtlCol="0" anchor="ctr">
            <a:spAutoFit/>
          </a:bodyPr>
          <a:lstStyle/>
          <a:p>
            <a:pPr marL="508000" marR="5080" indent="-495300">
              <a:lnSpc>
                <a:spcPct val="100000"/>
              </a:lnSpc>
              <a:spcBef>
                <a:spcPts val="100"/>
              </a:spcBef>
            </a:pPr>
            <a:r>
              <a:rPr u="none" dirty="0"/>
              <a:t>Running </a:t>
            </a:r>
            <a:r>
              <a:rPr spc="-20" dirty="0"/>
              <a:t>Time </a:t>
            </a:r>
            <a:r>
              <a:rPr spc="-5" dirty="0"/>
              <a:t>Analysis</a:t>
            </a:r>
          </a:p>
        </p:txBody>
      </p:sp>
    </p:spTree>
    <p:extLst>
      <p:ext uri="{BB962C8B-B14F-4D97-AF65-F5344CB8AC3E}">
        <p14:creationId xmlns:p14="http://schemas.microsoft.com/office/powerpoint/2010/main" val="323893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045" y="1966925"/>
            <a:ext cx="6538595" cy="1125949"/>
          </a:xfrm>
          <a:prstGeom prst="rect">
            <a:avLst/>
          </a:prstGeom>
        </p:spPr>
        <p:txBody>
          <a:bodyPr vert="horz" wrap="square" lIns="0" tIns="12700" rIns="0" bIns="0" rtlCol="0">
            <a:spAutoFit/>
          </a:bodyPr>
          <a:lstStyle/>
          <a:p>
            <a:pPr marL="12700">
              <a:lnSpc>
                <a:spcPts val="2740"/>
              </a:lnSpc>
              <a:spcBef>
                <a:spcPts val="100"/>
              </a:spcBef>
            </a:pPr>
            <a:r>
              <a:rPr sz="2400" dirty="0">
                <a:latin typeface="Times New Roman"/>
                <a:cs typeface="Times New Roman"/>
              </a:rPr>
              <a:t>Look at </a:t>
            </a:r>
            <a:r>
              <a:rPr sz="2400" spc="-10" dirty="0">
                <a:latin typeface="Times New Roman"/>
                <a:cs typeface="Times New Roman"/>
              </a:rPr>
              <a:t>different </a:t>
            </a:r>
            <a:r>
              <a:rPr sz="2400" dirty="0">
                <a:latin typeface="Times New Roman"/>
                <a:cs typeface="Times New Roman"/>
              </a:rPr>
              <a:t>Q </a:t>
            </a:r>
            <a:r>
              <a:rPr sz="2400" spc="-5" dirty="0">
                <a:latin typeface="Times New Roman"/>
                <a:cs typeface="Times New Roman"/>
              </a:rPr>
              <a:t>implementation</a:t>
            </a:r>
            <a:endParaRPr lang="en-US" sz="2400" spc="-5" dirty="0">
              <a:latin typeface="Times New Roman"/>
              <a:cs typeface="Times New Roman"/>
            </a:endParaRPr>
          </a:p>
          <a:p>
            <a:pPr marL="12700">
              <a:lnSpc>
                <a:spcPts val="2740"/>
              </a:lnSpc>
              <a:spcBef>
                <a:spcPts val="100"/>
              </a:spcBef>
            </a:pPr>
            <a:endParaRPr sz="2400" dirty="0">
              <a:latin typeface="Times New Roman"/>
              <a:cs typeface="Times New Roman"/>
            </a:endParaRPr>
          </a:p>
          <a:p>
            <a:pPr marL="316865">
              <a:spcBef>
                <a:spcPts val="290"/>
              </a:spcBef>
              <a:tabLst>
                <a:tab pos="1841500" algn="l"/>
                <a:tab pos="3594100" algn="l"/>
                <a:tab pos="5226685" algn="l"/>
              </a:tabLst>
            </a:pPr>
            <a:r>
              <a:rPr sz="2400" b="1" dirty="0">
                <a:solidFill>
                  <a:srgbClr val="FF0000"/>
                </a:solidFill>
                <a:latin typeface="Times New Roman"/>
                <a:cs typeface="Times New Roman"/>
              </a:rPr>
              <a:t>Q	</a:t>
            </a:r>
            <a:r>
              <a:rPr sz="2400" b="1" spc="-5" dirty="0">
                <a:solidFill>
                  <a:srgbClr val="FF0000"/>
                </a:solidFill>
                <a:latin typeface="Times New Roman"/>
                <a:cs typeface="Times New Roman"/>
              </a:rPr>
              <a:t>T</a:t>
            </a:r>
            <a:r>
              <a:rPr sz="1200" b="1" spc="-5" dirty="0">
                <a:solidFill>
                  <a:srgbClr val="FF0000"/>
                </a:solidFill>
                <a:latin typeface="Times New Roman"/>
                <a:cs typeface="Times New Roman"/>
              </a:rPr>
              <a:t>E-MIN	</a:t>
            </a:r>
            <a:r>
              <a:rPr sz="2400" b="1" spc="-5" dirty="0">
                <a:solidFill>
                  <a:srgbClr val="FF0000"/>
                </a:solidFill>
                <a:latin typeface="Times New Roman"/>
                <a:cs typeface="Times New Roman"/>
              </a:rPr>
              <a:t>T</a:t>
            </a:r>
            <a:r>
              <a:rPr sz="1200" b="1" spc="-5" dirty="0">
                <a:solidFill>
                  <a:srgbClr val="FF0000"/>
                </a:solidFill>
                <a:latin typeface="Times New Roman"/>
                <a:cs typeface="Times New Roman"/>
              </a:rPr>
              <a:t>D-KEY	</a:t>
            </a:r>
            <a:r>
              <a:rPr sz="2400" b="1" spc="-50" dirty="0">
                <a:solidFill>
                  <a:srgbClr val="FF0000"/>
                </a:solidFill>
                <a:latin typeface="Times New Roman"/>
                <a:cs typeface="Times New Roman"/>
              </a:rPr>
              <a:t>TOTAL</a:t>
            </a:r>
            <a:endParaRPr sz="2400" dirty="0">
              <a:latin typeface="Times New Roman"/>
              <a:cs typeface="Times New Roman"/>
            </a:endParaRPr>
          </a:p>
        </p:txBody>
      </p:sp>
      <p:sp>
        <p:nvSpPr>
          <p:cNvPr id="4" name="object 4"/>
          <p:cNvSpPr txBox="1"/>
          <p:nvPr/>
        </p:nvSpPr>
        <p:spPr>
          <a:xfrm>
            <a:off x="4943983" y="3834766"/>
            <a:ext cx="565150" cy="330835"/>
          </a:xfrm>
          <a:prstGeom prst="rect">
            <a:avLst/>
          </a:prstGeom>
        </p:spPr>
        <p:txBody>
          <a:bodyPr vert="horz" wrap="square" lIns="0" tIns="12700" rIns="0" bIns="0" rtlCol="0">
            <a:spAutoFit/>
          </a:bodyPr>
          <a:lstStyle/>
          <a:p>
            <a:pPr marL="12700">
              <a:spcBef>
                <a:spcPts val="100"/>
              </a:spcBef>
            </a:pPr>
            <a:r>
              <a:rPr sz="2000" spc="5" dirty="0">
                <a:latin typeface="Times New Roman"/>
                <a:cs typeface="Times New Roman"/>
              </a:rPr>
              <a:t>O(V)</a:t>
            </a:r>
            <a:endParaRPr sz="2000" dirty="0">
              <a:latin typeface="Times New Roman"/>
              <a:cs typeface="Times New Roman"/>
            </a:endParaRPr>
          </a:p>
        </p:txBody>
      </p:sp>
      <p:sp>
        <p:nvSpPr>
          <p:cNvPr id="5" name="object 5"/>
          <p:cNvSpPr txBox="1"/>
          <p:nvPr/>
        </p:nvSpPr>
        <p:spPr>
          <a:xfrm>
            <a:off x="6365875" y="3834766"/>
            <a:ext cx="508634" cy="330835"/>
          </a:xfrm>
          <a:prstGeom prst="rect">
            <a:avLst/>
          </a:prstGeom>
        </p:spPr>
        <p:txBody>
          <a:bodyPr vert="horz" wrap="square" lIns="0" tIns="12700" rIns="0" bIns="0" rtlCol="0">
            <a:spAutoFit/>
          </a:bodyPr>
          <a:lstStyle/>
          <a:p>
            <a:pPr marL="12700">
              <a:spcBef>
                <a:spcPts val="100"/>
              </a:spcBef>
            </a:pPr>
            <a:r>
              <a:rPr sz="2000" spc="5" dirty="0">
                <a:latin typeface="Times New Roman"/>
                <a:cs typeface="Times New Roman"/>
              </a:rPr>
              <a:t>O(1)</a:t>
            </a:r>
            <a:endParaRPr sz="2000" dirty="0">
              <a:latin typeface="Times New Roman"/>
              <a:cs typeface="Times New Roman"/>
            </a:endParaRPr>
          </a:p>
        </p:txBody>
      </p:sp>
      <p:sp>
        <p:nvSpPr>
          <p:cNvPr id="6" name="object 6"/>
          <p:cNvSpPr txBox="1"/>
          <p:nvPr/>
        </p:nvSpPr>
        <p:spPr>
          <a:xfrm>
            <a:off x="7940421" y="3834766"/>
            <a:ext cx="939800" cy="330835"/>
          </a:xfrm>
          <a:prstGeom prst="rect">
            <a:avLst/>
          </a:prstGeom>
        </p:spPr>
        <p:txBody>
          <a:bodyPr vert="horz" wrap="square" lIns="0" tIns="12700" rIns="0" bIns="0" rtlCol="0">
            <a:spAutoFit/>
          </a:bodyPr>
          <a:lstStyle/>
          <a:p>
            <a:pPr marL="12700">
              <a:spcBef>
                <a:spcPts val="100"/>
              </a:spcBef>
            </a:pPr>
            <a:r>
              <a:rPr sz="2000" spc="5" dirty="0">
                <a:latin typeface="Times New Roman"/>
                <a:cs typeface="Times New Roman"/>
              </a:rPr>
              <a:t>O(</a:t>
            </a:r>
            <a:r>
              <a:rPr sz="2000" dirty="0">
                <a:latin typeface="Times New Roman"/>
                <a:cs typeface="Times New Roman"/>
              </a:rPr>
              <a:t>V</a:t>
            </a:r>
            <a:r>
              <a:rPr sz="2000" spc="-5" dirty="0">
                <a:latin typeface="Times New Roman"/>
                <a:cs typeface="Times New Roman"/>
              </a:rPr>
              <a:t>²</a:t>
            </a:r>
            <a:r>
              <a:rPr sz="2000" dirty="0">
                <a:latin typeface="Times New Roman"/>
                <a:cs typeface="Times New Roman"/>
              </a:rPr>
              <a:t>+E)</a:t>
            </a:r>
          </a:p>
        </p:txBody>
      </p:sp>
      <p:sp>
        <p:nvSpPr>
          <p:cNvPr id="7" name="object 7"/>
          <p:cNvSpPr txBox="1"/>
          <p:nvPr/>
        </p:nvSpPr>
        <p:spPr>
          <a:xfrm>
            <a:off x="2136141" y="4475794"/>
            <a:ext cx="114935" cy="695960"/>
          </a:xfrm>
          <a:prstGeom prst="rect">
            <a:avLst/>
          </a:prstGeom>
        </p:spPr>
        <p:txBody>
          <a:bodyPr vert="horz" wrap="square" lIns="0" tIns="42545" rIns="0" bIns="0" rtlCol="0">
            <a:spAutoFit/>
          </a:bodyPr>
          <a:lstStyle/>
          <a:p>
            <a:pPr marL="12700">
              <a:spcBef>
                <a:spcPts val="335"/>
              </a:spcBef>
            </a:pPr>
            <a:r>
              <a:rPr sz="2000" dirty="0">
                <a:latin typeface="Times New Roman"/>
                <a:cs typeface="Times New Roman"/>
              </a:rPr>
              <a:t>•</a:t>
            </a:r>
          </a:p>
          <a:p>
            <a:pPr marL="12700">
              <a:spcBef>
                <a:spcPts val="240"/>
              </a:spcBef>
            </a:pPr>
            <a:endParaRPr sz="2000" dirty="0">
              <a:latin typeface="Times New Roman"/>
              <a:cs typeface="Times New Roman"/>
            </a:endParaRPr>
          </a:p>
        </p:txBody>
      </p:sp>
      <p:sp>
        <p:nvSpPr>
          <p:cNvPr id="8" name="object 8"/>
          <p:cNvSpPr txBox="1"/>
          <p:nvPr/>
        </p:nvSpPr>
        <p:spPr>
          <a:xfrm>
            <a:off x="2136141" y="3468827"/>
            <a:ext cx="2251075" cy="1342483"/>
          </a:xfrm>
          <a:prstGeom prst="rect">
            <a:avLst/>
          </a:prstGeom>
        </p:spPr>
        <p:txBody>
          <a:bodyPr vert="horz" wrap="square" lIns="0" tIns="12700" rIns="0" bIns="0" rtlCol="0">
            <a:spAutoFit/>
          </a:bodyPr>
          <a:lstStyle/>
          <a:p>
            <a:pPr marL="622300" marR="257175" indent="-610235">
              <a:lnSpc>
                <a:spcPct val="110000"/>
              </a:lnSpc>
              <a:spcBef>
                <a:spcPts val="100"/>
              </a:spcBef>
              <a:buClr>
                <a:srgbClr val="000000"/>
              </a:buClr>
              <a:buChar char="•"/>
              <a:tabLst>
                <a:tab pos="622300" algn="l"/>
                <a:tab pos="622935" algn="l"/>
              </a:tabLst>
            </a:pPr>
            <a:r>
              <a:rPr sz="2000" dirty="0">
                <a:solidFill>
                  <a:srgbClr val="336600"/>
                </a:solidFill>
                <a:latin typeface="Times New Roman"/>
                <a:cs typeface="Times New Roman"/>
              </a:rPr>
              <a:t>Linear  Unsorted  Array:  Binary</a:t>
            </a:r>
            <a:r>
              <a:rPr sz="2000" spc="-95" dirty="0">
                <a:solidFill>
                  <a:srgbClr val="336600"/>
                </a:solidFill>
                <a:latin typeface="Times New Roman"/>
                <a:cs typeface="Times New Roman"/>
              </a:rPr>
              <a:t> </a:t>
            </a:r>
            <a:r>
              <a:rPr sz="2000" dirty="0">
                <a:solidFill>
                  <a:srgbClr val="336600"/>
                </a:solidFill>
                <a:latin typeface="Times New Roman"/>
                <a:cs typeface="Times New Roman"/>
              </a:rPr>
              <a:t>Heap:</a:t>
            </a:r>
          </a:p>
        </p:txBody>
      </p:sp>
      <p:sp>
        <p:nvSpPr>
          <p:cNvPr id="9" name="object 9"/>
          <p:cNvSpPr txBox="1"/>
          <p:nvPr/>
        </p:nvSpPr>
        <p:spPr>
          <a:xfrm>
            <a:off x="4727575" y="4475795"/>
            <a:ext cx="1281430" cy="350737"/>
          </a:xfrm>
          <a:prstGeom prst="rect">
            <a:avLst/>
          </a:prstGeom>
        </p:spPr>
        <p:txBody>
          <a:bodyPr vert="horz" wrap="square" lIns="0" tIns="42545" rIns="0" bIns="0" rtlCol="0">
            <a:spAutoFit/>
          </a:bodyPr>
          <a:lstStyle/>
          <a:p>
            <a:pPr marL="90170">
              <a:spcBef>
                <a:spcPts val="335"/>
              </a:spcBef>
            </a:pPr>
            <a:r>
              <a:rPr sz="2000" dirty="0">
                <a:latin typeface="Times New Roman"/>
                <a:cs typeface="Times New Roman"/>
              </a:rPr>
              <a:t>O(</a:t>
            </a:r>
            <a:r>
              <a:rPr sz="2000" dirty="0" err="1">
                <a:latin typeface="Times New Roman"/>
                <a:cs typeface="Times New Roman"/>
              </a:rPr>
              <a:t>lgV</a:t>
            </a:r>
            <a:r>
              <a:rPr sz="2000" dirty="0">
                <a:latin typeface="Times New Roman"/>
                <a:cs typeface="Times New Roman"/>
              </a:rPr>
              <a:t>)</a:t>
            </a:r>
          </a:p>
        </p:txBody>
      </p:sp>
      <p:sp>
        <p:nvSpPr>
          <p:cNvPr id="10" name="object 10"/>
          <p:cNvSpPr txBox="1"/>
          <p:nvPr/>
        </p:nvSpPr>
        <p:spPr>
          <a:xfrm>
            <a:off x="6239384" y="4475794"/>
            <a:ext cx="889635" cy="350737"/>
          </a:xfrm>
          <a:prstGeom prst="rect">
            <a:avLst/>
          </a:prstGeom>
        </p:spPr>
        <p:txBody>
          <a:bodyPr vert="horz" wrap="square" lIns="0" tIns="42545" rIns="0" bIns="0" rtlCol="0">
            <a:spAutoFit/>
          </a:bodyPr>
          <a:lstStyle/>
          <a:p>
            <a:pPr marL="12700">
              <a:spcBef>
                <a:spcPts val="335"/>
              </a:spcBef>
            </a:pPr>
            <a:r>
              <a:rPr sz="2000" dirty="0">
                <a:latin typeface="Times New Roman"/>
                <a:cs typeface="Times New Roman"/>
              </a:rPr>
              <a:t>O</a:t>
            </a:r>
            <a:r>
              <a:rPr sz="2000" spc="5" dirty="0">
                <a:latin typeface="Times New Roman"/>
                <a:cs typeface="Times New Roman"/>
              </a:rPr>
              <a:t>(</a:t>
            </a:r>
            <a:r>
              <a:rPr sz="2000" dirty="0" err="1">
                <a:latin typeface="Times New Roman"/>
                <a:cs typeface="Times New Roman"/>
              </a:rPr>
              <a:t>logV</a:t>
            </a:r>
            <a:r>
              <a:rPr sz="2000" dirty="0">
                <a:latin typeface="Times New Roman"/>
                <a:cs typeface="Times New Roman"/>
              </a:rPr>
              <a:t>)</a:t>
            </a:r>
          </a:p>
        </p:txBody>
      </p:sp>
      <p:sp>
        <p:nvSpPr>
          <p:cNvPr id="11" name="object 11"/>
          <p:cNvSpPr txBox="1"/>
          <p:nvPr/>
        </p:nvSpPr>
        <p:spPr>
          <a:xfrm>
            <a:off x="7417690" y="4475794"/>
            <a:ext cx="2783205" cy="350737"/>
          </a:xfrm>
          <a:prstGeom prst="rect">
            <a:avLst/>
          </a:prstGeom>
        </p:spPr>
        <p:txBody>
          <a:bodyPr vert="horz" wrap="square" lIns="0" tIns="42545" rIns="0" bIns="0" rtlCol="0">
            <a:spAutoFit/>
          </a:bodyPr>
          <a:lstStyle/>
          <a:p>
            <a:pPr marL="12700">
              <a:spcBef>
                <a:spcPts val="335"/>
              </a:spcBef>
            </a:pPr>
            <a:r>
              <a:rPr sz="2000" dirty="0">
                <a:latin typeface="Times New Roman"/>
                <a:cs typeface="Times New Roman"/>
              </a:rPr>
              <a:t>O(VlgV+ElgV) =</a:t>
            </a:r>
            <a:r>
              <a:rPr sz="2000" spc="-95" dirty="0">
                <a:latin typeface="Times New Roman"/>
                <a:cs typeface="Times New Roman"/>
              </a:rPr>
              <a:t> </a:t>
            </a:r>
            <a:r>
              <a:rPr sz="2000" dirty="0">
                <a:latin typeface="Times New Roman"/>
                <a:cs typeface="Times New Roman"/>
              </a:rPr>
              <a:t>O(</a:t>
            </a:r>
            <a:r>
              <a:rPr sz="2000" dirty="0" err="1">
                <a:latin typeface="Times New Roman"/>
                <a:cs typeface="Times New Roman"/>
              </a:rPr>
              <a:t>ElgV</a:t>
            </a:r>
            <a:r>
              <a:rPr sz="2000" dirty="0">
                <a:latin typeface="Times New Roman"/>
                <a:cs typeface="Times New Roman"/>
              </a:rPr>
              <a:t>)</a:t>
            </a:r>
          </a:p>
        </p:txBody>
      </p:sp>
      <p:sp>
        <p:nvSpPr>
          <p:cNvPr id="13" name="object 13"/>
          <p:cNvSpPr/>
          <p:nvPr/>
        </p:nvSpPr>
        <p:spPr>
          <a:xfrm>
            <a:off x="2438400" y="3200400"/>
            <a:ext cx="1447800" cy="0"/>
          </a:xfrm>
          <a:custGeom>
            <a:avLst/>
            <a:gdLst/>
            <a:ahLst/>
            <a:cxnLst/>
            <a:rect l="l" t="t" r="r" b="b"/>
            <a:pathLst>
              <a:path w="1447800">
                <a:moveTo>
                  <a:pt x="0" y="0"/>
                </a:moveTo>
                <a:lnTo>
                  <a:pt x="1447800" y="0"/>
                </a:lnTo>
              </a:path>
            </a:pathLst>
          </a:custGeom>
          <a:ln w="9144">
            <a:solidFill>
              <a:srgbClr val="6699FF"/>
            </a:solidFill>
          </a:ln>
        </p:spPr>
        <p:txBody>
          <a:bodyPr wrap="square" lIns="0" tIns="0" rIns="0" bIns="0" rtlCol="0"/>
          <a:lstStyle/>
          <a:p>
            <a:endParaRPr/>
          </a:p>
        </p:txBody>
      </p:sp>
      <p:sp>
        <p:nvSpPr>
          <p:cNvPr id="14" name="object 14"/>
          <p:cNvSpPr/>
          <p:nvPr/>
        </p:nvSpPr>
        <p:spPr>
          <a:xfrm>
            <a:off x="4114800" y="3200400"/>
            <a:ext cx="1524000" cy="0"/>
          </a:xfrm>
          <a:custGeom>
            <a:avLst/>
            <a:gdLst/>
            <a:ahLst/>
            <a:cxnLst/>
            <a:rect l="l" t="t" r="r" b="b"/>
            <a:pathLst>
              <a:path w="1524000">
                <a:moveTo>
                  <a:pt x="0" y="0"/>
                </a:moveTo>
                <a:lnTo>
                  <a:pt x="1524000" y="0"/>
                </a:lnTo>
              </a:path>
            </a:pathLst>
          </a:custGeom>
          <a:ln w="9144">
            <a:solidFill>
              <a:srgbClr val="000000"/>
            </a:solidFill>
          </a:ln>
        </p:spPr>
        <p:txBody>
          <a:bodyPr wrap="square" lIns="0" tIns="0" rIns="0" bIns="0" rtlCol="0"/>
          <a:lstStyle/>
          <a:p>
            <a:endParaRPr/>
          </a:p>
        </p:txBody>
      </p:sp>
      <p:sp>
        <p:nvSpPr>
          <p:cNvPr id="15" name="object 15"/>
          <p:cNvSpPr/>
          <p:nvPr/>
        </p:nvSpPr>
        <p:spPr>
          <a:xfrm>
            <a:off x="5943600" y="3200400"/>
            <a:ext cx="1447800" cy="0"/>
          </a:xfrm>
          <a:custGeom>
            <a:avLst/>
            <a:gdLst/>
            <a:ahLst/>
            <a:cxnLst/>
            <a:rect l="l" t="t" r="r" b="b"/>
            <a:pathLst>
              <a:path w="1447800">
                <a:moveTo>
                  <a:pt x="0" y="0"/>
                </a:moveTo>
                <a:lnTo>
                  <a:pt x="1447800" y="0"/>
                </a:lnTo>
              </a:path>
            </a:pathLst>
          </a:custGeom>
          <a:ln w="9144">
            <a:solidFill>
              <a:srgbClr val="000000"/>
            </a:solidFill>
          </a:ln>
        </p:spPr>
        <p:txBody>
          <a:bodyPr wrap="square" lIns="0" tIns="0" rIns="0" bIns="0" rtlCol="0"/>
          <a:lstStyle/>
          <a:p>
            <a:endParaRPr/>
          </a:p>
        </p:txBody>
      </p:sp>
      <p:sp>
        <p:nvSpPr>
          <p:cNvPr id="16" name="object 16"/>
          <p:cNvSpPr/>
          <p:nvPr/>
        </p:nvSpPr>
        <p:spPr>
          <a:xfrm>
            <a:off x="7696200" y="3200400"/>
            <a:ext cx="1447800" cy="0"/>
          </a:xfrm>
          <a:custGeom>
            <a:avLst/>
            <a:gdLst/>
            <a:ahLst/>
            <a:cxnLst/>
            <a:rect l="l" t="t" r="r" b="b"/>
            <a:pathLst>
              <a:path w="1447800">
                <a:moveTo>
                  <a:pt x="0" y="0"/>
                </a:moveTo>
                <a:lnTo>
                  <a:pt x="1447800" y="0"/>
                </a:lnTo>
              </a:path>
            </a:pathLst>
          </a:custGeom>
          <a:ln w="9144">
            <a:solidFill>
              <a:srgbClr val="000000"/>
            </a:solidFill>
          </a:ln>
        </p:spPr>
        <p:txBody>
          <a:bodyPr wrap="square" lIns="0" tIns="0" rIns="0" bIns="0" rtlCol="0"/>
          <a:lstStyle/>
          <a:p>
            <a:endParaRPr/>
          </a:p>
        </p:txBody>
      </p:sp>
      <p:sp>
        <p:nvSpPr>
          <p:cNvPr id="19" name="object 3"/>
          <p:cNvSpPr txBox="1">
            <a:spLocks noGrp="1"/>
          </p:cNvSpPr>
          <p:nvPr>
            <p:ph type="title"/>
          </p:nvPr>
        </p:nvSpPr>
        <p:spPr>
          <a:xfrm>
            <a:off x="791336" y="577307"/>
            <a:ext cx="7758303" cy="689932"/>
          </a:xfrm>
          <a:prstGeom prst="rect">
            <a:avLst/>
          </a:prstGeom>
        </p:spPr>
        <p:txBody>
          <a:bodyPr vert="horz" wrap="square" lIns="0" tIns="12700" rIns="0" bIns="0" rtlCol="0" anchor="ctr">
            <a:spAutoFit/>
          </a:bodyPr>
          <a:lstStyle/>
          <a:p>
            <a:pPr marL="508000" marR="5080" indent="-495300">
              <a:lnSpc>
                <a:spcPct val="100000"/>
              </a:lnSpc>
              <a:spcBef>
                <a:spcPts val="100"/>
              </a:spcBef>
            </a:pPr>
            <a:r>
              <a:rPr u="none" dirty="0"/>
              <a:t>Running </a:t>
            </a:r>
            <a:r>
              <a:rPr spc="-20" dirty="0"/>
              <a:t>Time </a:t>
            </a:r>
            <a:r>
              <a:rPr spc="-5" dirty="0"/>
              <a:t>Analysis</a:t>
            </a:r>
          </a:p>
        </p:txBody>
      </p:sp>
    </p:spTree>
    <p:extLst>
      <p:ext uri="{BB962C8B-B14F-4D97-AF65-F5344CB8AC3E}">
        <p14:creationId xmlns:p14="http://schemas.microsoft.com/office/powerpoint/2010/main" val="1451578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8652" y="654346"/>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5" dirty="0"/>
              <a:t>Example</a:t>
            </a:r>
          </a:p>
        </p:txBody>
      </p:sp>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FF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EBFF"/>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EBFF"/>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5018278" y="1870914"/>
            <a:ext cx="243204" cy="391795"/>
          </a:xfrm>
          <a:prstGeom prst="rect">
            <a:avLst/>
          </a:prstGeom>
        </p:spPr>
        <p:txBody>
          <a:bodyPr vert="horz" wrap="square" lIns="0" tIns="12700" rIns="0" bIns="0" rtlCol="0">
            <a:spAutoFit/>
          </a:bodyPr>
          <a:lstStyle/>
          <a:p>
            <a:pPr marL="12700">
              <a:spcBef>
                <a:spcPts val="100"/>
              </a:spcBef>
            </a:pPr>
            <a:r>
              <a:rPr sz="2400" b="1" dirty="0">
                <a:latin typeface="Symbol"/>
                <a:cs typeface="Symbol"/>
              </a:rPr>
              <a:t></a:t>
            </a:r>
            <a:endParaRPr sz="2400">
              <a:latin typeface="Symbol"/>
              <a:cs typeface="Symbol"/>
            </a:endParaRPr>
          </a:p>
        </p:txBody>
      </p:sp>
      <p:sp>
        <p:nvSpPr>
          <p:cNvPr id="15" name="object 15"/>
          <p:cNvSpPr/>
          <p:nvPr/>
        </p:nvSpPr>
        <p:spPr>
          <a:xfrm>
            <a:off x="3808603" y="2014728"/>
            <a:ext cx="3843654" cy="2792095"/>
          </a:xfrm>
          <a:custGeom>
            <a:avLst/>
            <a:gdLst/>
            <a:ahLst/>
            <a:cxnLst/>
            <a:rect l="l" t="t" r="r" b="b"/>
            <a:pathLst>
              <a:path w="3843654" h="2792095">
                <a:moveTo>
                  <a:pt x="1050671" y="2547366"/>
                </a:moveTo>
                <a:lnTo>
                  <a:pt x="1035050" y="2513076"/>
                </a:lnTo>
                <a:lnTo>
                  <a:pt x="1010412" y="2458974"/>
                </a:lnTo>
                <a:lnTo>
                  <a:pt x="992238" y="2481453"/>
                </a:lnTo>
                <a:lnTo>
                  <a:pt x="78359" y="1742059"/>
                </a:lnTo>
                <a:lnTo>
                  <a:pt x="60071" y="1764665"/>
                </a:lnTo>
                <a:lnTo>
                  <a:pt x="974026" y="2503995"/>
                </a:lnTo>
                <a:lnTo>
                  <a:pt x="955802" y="2526538"/>
                </a:lnTo>
                <a:lnTo>
                  <a:pt x="1050671" y="2547366"/>
                </a:lnTo>
                <a:close/>
              </a:path>
              <a:path w="3843654" h="2792095">
                <a:moveTo>
                  <a:pt x="1093343" y="265938"/>
                </a:moveTo>
                <a:lnTo>
                  <a:pt x="999998" y="292735"/>
                </a:lnTo>
                <a:lnTo>
                  <a:pt x="1019594" y="314071"/>
                </a:lnTo>
                <a:lnTo>
                  <a:pt x="0" y="1251966"/>
                </a:lnTo>
                <a:lnTo>
                  <a:pt x="19558" y="1273302"/>
                </a:lnTo>
                <a:lnTo>
                  <a:pt x="1039228" y="335457"/>
                </a:lnTo>
                <a:lnTo>
                  <a:pt x="1058799" y="356743"/>
                </a:lnTo>
                <a:lnTo>
                  <a:pt x="1078750" y="304292"/>
                </a:lnTo>
                <a:lnTo>
                  <a:pt x="1093343" y="265938"/>
                </a:lnTo>
                <a:close/>
              </a:path>
              <a:path w="3843654" h="2792095">
                <a:moveTo>
                  <a:pt x="3371723" y="2748534"/>
                </a:moveTo>
                <a:lnTo>
                  <a:pt x="3342754" y="2734056"/>
                </a:lnTo>
                <a:lnTo>
                  <a:pt x="3284855" y="2705100"/>
                </a:lnTo>
                <a:lnTo>
                  <a:pt x="3284855" y="2734056"/>
                </a:lnTo>
                <a:lnTo>
                  <a:pt x="1640459" y="2734056"/>
                </a:lnTo>
                <a:lnTo>
                  <a:pt x="1640459" y="2763012"/>
                </a:lnTo>
                <a:lnTo>
                  <a:pt x="3284855" y="2763012"/>
                </a:lnTo>
                <a:lnTo>
                  <a:pt x="3284855" y="2791968"/>
                </a:lnTo>
                <a:lnTo>
                  <a:pt x="3342767" y="2763012"/>
                </a:lnTo>
                <a:lnTo>
                  <a:pt x="3371723" y="2748534"/>
                </a:lnTo>
                <a:close/>
              </a:path>
              <a:path w="3843654" h="2792095">
                <a:moveTo>
                  <a:pt x="3382391" y="43434"/>
                </a:moveTo>
                <a:lnTo>
                  <a:pt x="3353435" y="28956"/>
                </a:lnTo>
                <a:lnTo>
                  <a:pt x="3295523" y="0"/>
                </a:lnTo>
                <a:lnTo>
                  <a:pt x="3295523" y="28956"/>
                </a:lnTo>
                <a:lnTo>
                  <a:pt x="1649603" y="28956"/>
                </a:lnTo>
                <a:lnTo>
                  <a:pt x="1649603" y="57912"/>
                </a:lnTo>
                <a:lnTo>
                  <a:pt x="3295523" y="57912"/>
                </a:lnTo>
                <a:lnTo>
                  <a:pt x="3295523" y="86868"/>
                </a:lnTo>
                <a:lnTo>
                  <a:pt x="3353435" y="57912"/>
                </a:lnTo>
                <a:lnTo>
                  <a:pt x="3382391" y="43434"/>
                </a:lnTo>
                <a:close/>
              </a:path>
              <a:path w="3843654" h="2792095">
                <a:moveTo>
                  <a:pt x="3449066" y="2533523"/>
                </a:moveTo>
                <a:lnTo>
                  <a:pt x="1958898" y="2075903"/>
                </a:lnTo>
                <a:lnTo>
                  <a:pt x="3387458" y="327177"/>
                </a:lnTo>
                <a:lnTo>
                  <a:pt x="3409823" y="345440"/>
                </a:lnTo>
                <a:lnTo>
                  <a:pt x="3420605" y="297561"/>
                </a:lnTo>
                <a:lnTo>
                  <a:pt x="3431159" y="250698"/>
                </a:lnTo>
                <a:lnTo>
                  <a:pt x="3342513" y="290449"/>
                </a:lnTo>
                <a:lnTo>
                  <a:pt x="3364954" y="308800"/>
                </a:lnTo>
                <a:lnTo>
                  <a:pt x="1929053" y="2066734"/>
                </a:lnTo>
                <a:lnTo>
                  <a:pt x="1438529" y="1916099"/>
                </a:lnTo>
                <a:lnTo>
                  <a:pt x="1438529" y="439674"/>
                </a:lnTo>
                <a:lnTo>
                  <a:pt x="1467485" y="439674"/>
                </a:lnTo>
                <a:lnTo>
                  <a:pt x="1460246" y="425196"/>
                </a:lnTo>
                <a:lnTo>
                  <a:pt x="1424051" y="352806"/>
                </a:lnTo>
                <a:lnTo>
                  <a:pt x="1380617" y="439674"/>
                </a:lnTo>
                <a:lnTo>
                  <a:pt x="1409573" y="439674"/>
                </a:lnTo>
                <a:lnTo>
                  <a:pt x="1409573" y="1907209"/>
                </a:lnTo>
                <a:lnTo>
                  <a:pt x="1223645" y="1850110"/>
                </a:lnTo>
                <a:lnTo>
                  <a:pt x="1223645" y="339090"/>
                </a:lnTo>
                <a:lnTo>
                  <a:pt x="1194689" y="339090"/>
                </a:lnTo>
                <a:lnTo>
                  <a:pt x="1194689" y="1841220"/>
                </a:lnTo>
                <a:lnTo>
                  <a:pt x="241820" y="1548587"/>
                </a:lnTo>
                <a:lnTo>
                  <a:pt x="243128" y="1544320"/>
                </a:lnTo>
                <a:lnTo>
                  <a:pt x="250317" y="1520952"/>
                </a:lnTo>
                <a:lnTo>
                  <a:pt x="154559" y="1536966"/>
                </a:lnTo>
                <a:lnTo>
                  <a:pt x="224790" y="1604010"/>
                </a:lnTo>
                <a:lnTo>
                  <a:pt x="233311" y="1576273"/>
                </a:lnTo>
                <a:lnTo>
                  <a:pt x="1194689" y="1871510"/>
                </a:lnTo>
                <a:lnTo>
                  <a:pt x="1194689" y="2358390"/>
                </a:lnTo>
                <a:lnTo>
                  <a:pt x="1165733" y="2358390"/>
                </a:lnTo>
                <a:lnTo>
                  <a:pt x="1209167" y="2445258"/>
                </a:lnTo>
                <a:lnTo>
                  <a:pt x="1245362" y="2372868"/>
                </a:lnTo>
                <a:lnTo>
                  <a:pt x="1252601" y="2358390"/>
                </a:lnTo>
                <a:lnTo>
                  <a:pt x="1223645" y="2358390"/>
                </a:lnTo>
                <a:lnTo>
                  <a:pt x="1223645" y="1880400"/>
                </a:lnTo>
                <a:lnTo>
                  <a:pt x="1409573" y="1937486"/>
                </a:lnTo>
                <a:lnTo>
                  <a:pt x="1409573" y="2458974"/>
                </a:lnTo>
                <a:lnTo>
                  <a:pt x="1438529" y="2458974"/>
                </a:lnTo>
                <a:lnTo>
                  <a:pt x="1438529" y="1946389"/>
                </a:lnTo>
                <a:lnTo>
                  <a:pt x="1909279" y="2090940"/>
                </a:lnTo>
                <a:lnTo>
                  <a:pt x="1543939" y="2538222"/>
                </a:lnTo>
                <a:lnTo>
                  <a:pt x="1566291" y="2556510"/>
                </a:lnTo>
                <a:lnTo>
                  <a:pt x="1939124" y="2100110"/>
                </a:lnTo>
                <a:lnTo>
                  <a:pt x="3440684" y="2561209"/>
                </a:lnTo>
                <a:lnTo>
                  <a:pt x="3449066" y="2533523"/>
                </a:lnTo>
                <a:close/>
              </a:path>
              <a:path w="3843654" h="2792095">
                <a:moveTo>
                  <a:pt x="3626993" y="2352294"/>
                </a:moveTo>
                <a:lnTo>
                  <a:pt x="3598037" y="2352294"/>
                </a:lnTo>
                <a:lnTo>
                  <a:pt x="3598037" y="332994"/>
                </a:lnTo>
                <a:lnTo>
                  <a:pt x="3569081" y="332994"/>
                </a:lnTo>
                <a:lnTo>
                  <a:pt x="3569081" y="2352294"/>
                </a:lnTo>
                <a:lnTo>
                  <a:pt x="3540125" y="2352294"/>
                </a:lnTo>
                <a:lnTo>
                  <a:pt x="3583559" y="2439162"/>
                </a:lnTo>
                <a:lnTo>
                  <a:pt x="3619754" y="2366772"/>
                </a:lnTo>
                <a:lnTo>
                  <a:pt x="3626993" y="2352294"/>
                </a:lnTo>
                <a:close/>
              </a:path>
              <a:path w="3843654" h="2792095">
                <a:moveTo>
                  <a:pt x="3843401" y="433578"/>
                </a:moveTo>
                <a:lnTo>
                  <a:pt x="3836162" y="419100"/>
                </a:lnTo>
                <a:lnTo>
                  <a:pt x="3799967" y="346710"/>
                </a:lnTo>
                <a:lnTo>
                  <a:pt x="3756533" y="433578"/>
                </a:lnTo>
                <a:lnTo>
                  <a:pt x="3785489" y="433578"/>
                </a:lnTo>
                <a:lnTo>
                  <a:pt x="3785489" y="2452878"/>
                </a:lnTo>
                <a:lnTo>
                  <a:pt x="3814445" y="2452878"/>
                </a:lnTo>
                <a:lnTo>
                  <a:pt x="3814445" y="433578"/>
                </a:lnTo>
                <a:lnTo>
                  <a:pt x="3843401" y="433578"/>
                </a:lnTo>
                <a:close/>
              </a:path>
            </a:pathLst>
          </a:custGeom>
          <a:solidFill>
            <a:srgbClr val="000000"/>
          </a:solidFill>
        </p:spPr>
        <p:txBody>
          <a:bodyPr wrap="square" lIns="0" tIns="0" rIns="0" bIns="0" rtlCol="0"/>
          <a:lstStyle/>
          <a:p>
            <a:endParaRPr/>
          </a:p>
        </p:txBody>
      </p:sp>
      <p:sp>
        <p:nvSpPr>
          <p:cNvPr id="16" name="object 16"/>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dirty="0">
              <a:latin typeface="Times New Roman"/>
              <a:cs typeface="Times New Roman"/>
            </a:endParaRPr>
          </a:p>
        </p:txBody>
      </p:sp>
      <p:sp>
        <p:nvSpPr>
          <p:cNvPr id="17" name="object 17"/>
          <p:cNvSpPr txBox="1"/>
          <p:nvPr/>
        </p:nvSpPr>
        <p:spPr>
          <a:xfrm>
            <a:off x="5046726" y="1371980"/>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a:t>
            </a:r>
            <a:endParaRPr sz="2400">
              <a:latin typeface="Times New Roman"/>
              <a:cs typeface="Times New Roman"/>
            </a:endParaRPr>
          </a:p>
        </p:txBody>
      </p:sp>
      <p:sp>
        <p:nvSpPr>
          <p:cNvPr id="18" name="object 18"/>
          <p:cNvSpPr txBox="1"/>
          <p:nvPr/>
        </p:nvSpPr>
        <p:spPr>
          <a:xfrm>
            <a:off x="7375905" y="1238942"/>
            <a:ext cx="243204" cy="1023619"/>
          </a:xfrm>
          <a:prstGeom prst="rect">
            <a:avLst/>
          </a:prstGeom>
        </p:spPr>
        <p:txBody>
          <a:bodyPr vert="horz" wrap="square" lIns="0" tIns="145415" rIns="0" bIns="0" rtlCol="0">
            <a:spAutoFit/>
          </a:bodyPr>
          <a:lstStyle/>
          <a:p>
            <a:pPr marL="50165">
              <a:spcBef>
                <a:spcPts val="1145"/>
              </a:spcBef>
            </a:pPr>
            <a:r>
              <a:rPr sz="2400" dirty="0">
                <a:latin typeface="Times New Roman"/>
                <a:cs typeface="Times New Roman"/>
              </a:rPr>
              <a:t>v</a:t>
            </a:r>
            <a:endParaRPr sz="2400">
              <a:latin typeface="Times New Roman"/>
              <a:cs typeface="Times New Roman"/>
            </a:endParaRPr>
          </a:p>
          <a:p>
            <a:pPr marL="12700">
              <a:spcBef>
                <a:spcPts val="1050"/>
              </a:spcBef>
            </a:pPr>
            <a:r>
              <a:rPr sz="2400" b="1" dirty="0">
                <a:latin typeface="Symbol"/>
                <a:cs typeface="Symbol"/>
              </a:rPr>
              <a:t></a:t>
            </a:r>
            <a:endParaRPr sz="2400">
              <a:latin typeface="Symbol"/>
              <a:cs typeface="Symbol"/>
            </a:endParaRPr>
          </a:p>
        </p:txBody>
      </p:sp>
      <p:sp>
        <p:nvSpPr>
          <p:cNvPr id="19" name="object 19"/>
          <p:cNvSpPr txBox="1"/>
          <p:nvPr/>
        </p:nvSpPr>
        <p:spPr>
          <a:xfrm>
            <a:off x="4999101" y="4455189"/>
            <a:ext cx="243204" cy="974725"/>
          </a:xfrm>
          <a:prstGeom prst="rect">
            <a:avLst/>
          </a:prstGeom>
        </p:spPr>
        <p:txBody>
          <a:bodyPr vert="horz" wrap="square" lIns="0" tIns="121285" rIns="0" bIns="0" rtlCol="0">
            <a:spAutoFit/>
          </a:bodyPr>
          <a:lstStyle/>
          <a:p>
            <a:pPr marL="12700">
              <a:spcBef>
                <a:spcPts val="955"/>
              </a:spcBef>
            </a:pPr>
            <a:r>
              <a:rPr sz="2400" b="1" dirty="0">
                <a:latin typeface="Symbol"/>
                <a:cs typeface="Symbol"/>
              </a:rPr>
              <a:t></a:t>
            </a:r>
            <a:endParaRPr sz="2400">
              <a:latin typeface="Symbol"/>
              <a:cs typeface="Symbol"/>
            </a:endParaRPr>
          </a:p>
          <a:p>
            <a:pPr marL="74295">
              <a:spcBef>
                <a:spcPts val="855"/>
              </a:spcBef>
            </a:pPr>
            <a:r>
              <a:rPr sz="2400" dirty="0">
                <a:latin typeface="Times New Roman"/>
                <a:cs typeface="Times New Roman"/>
              </a:rPr>
              <a:t>x</a:t>
            </a:r>
            <a:endParaRPr sz="2400">
              <a:latin typeface="Times New Roman"/>
              <a:cs typeface="Times New Roman"/>
            </a:endParaRPr>
          </a:p>
        </p:txBody>
      </p:sp>
      <p:sp>
        <p:nvSpPr>
          <p:cNvPr id="20" name="object 20"/>
          <p:cNvSpPr txBox="1"/>
          <p:nvPr/>
        </p:nvSpPr>
        <p:spPr>
          <a:xfrm>
            <a:off x="7380859" y="4453798"/>
            <a:ext cx="243204" cy="962025"/>
          </a:xfrm>
          <a:prstGeom prst="rect">
            <a:avLst/>
          </a:prstGeom>
        </p:spPr>
        <p:txBody>
          <a:bodyPr vert="horz" wrap="square" lIns="0" tIns="114935" rIns="0" bIns="0" rtlCol="0">
            <a:spAutoFit/>
          </a:bodyPr>
          <a:lstStyle/>
          <a:p>
            <a:pPr marL="12700">
              <a:spcBef>
                <a:spcPts val="905"/>
              </a:spcBef>
            </a:pPr>
            <a:r>
              <a:rPr sz="2400" b="1" dirty="0">
                <a:latin typeface="Symbol"/>
                <a:cs typeface="Symbol"/>
              </a:rPr>
              <a:t></a:t>
            </a:r>
            <a:endParaRPr sz="2400">
              <a:latin typeface="Symbol"/>
              <a:cs typeface="Symbol"/>
            </a:endParaRPr>
          </a:p>
          <a:p>
            <a:pPr marL="73660">
              <a:spcBef>
                <a:spcPts val="805"/>
              </a:spcBef>
            </a:pPr>
            <a:r>
              <a:rPr sz="2400" dirty="0">
                <a:latin typeface="Times New Roman"/>
                <a:cs typeface="Times New Roman"/>
              </a:rPr>
              <a:t>y</a:t>
            </a:r>
            <a:endParaRPr sz="2400">
              <a:latin typeface="Times New Roman"/>
              <a:cs typeface="Times New Roman"/>
            </a:endParaRPr>
          </a:p>
        </p:txBody>
      </p:sp>
      <p:sp>
        <p:nvSpPr>
          <p:cNvPr id="21" name="object 21"/>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22" name="object 22"/>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23" name="object 23"/>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24" name="object 24"/>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25" name="object 25"/>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26" name="object 26"/>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27" name="object 27"/>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28" name="object 28"/>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Tree>
    <p:extLst>
      <p:ext uri="{BB962C8B-B14F-4D97-AF65-F5344CB8AC3E}">
        <p14:creationId xmlns:p14="http://schemas.microsoft.com/office/powerpoint/2010/main" val="306981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FF99"/>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EBFF"/>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4977129" y="1869390"/>
            <a:ext cx="330200" cy="391795"/>
          </a:xfrm>
          <a:prstGeom prst="rect">
            <a:avLst/>
          </a:prstGeom>
        </p:spPr>
        <p:txBody>
          <a:bodyPr vert="horz" wrap="square" lIns="0" tIns="12700" rIns="0" bIns="0" rtlCol="0">
            <a:spAutoFit/>
          </a:bodyPr>
          <a:lstStyle/>
          <a:p>
            <a:pPr marL="12700">
              <a:spcBef>
                <a:spcPts val="100"/>
              </a:spcBef>
            </a:pPr>
            <a:r>
              <a:rPr sz="2400" b="1" spc="-5" dirty="0">
                <a:latin typeface="Times New Roman"/>
                <a:cs typeface="Times New Roman"/>
              </a:rPr>
              <a:t>10</a:t>
            </a:r>
            <a:endParaRPr sz="2400" dirty="0">
              <a:latin typeface="Times New Roman"/>
              <a:cs typeface="Times New Roman"/>
            </a:endParaRPr>
          </a:p>
        </p:txBody>
      </p:sp>
      <p:grpSp>
        <p:nvGrpSpPr>
          <p:cNvPr id="15" name="object 15"/>
          <p:cNvGrpSpPr/>
          <p:nvPr/>
        </p:nvGrpSpPr>
        <p:grpSpPr>
          <a:xfrm>
            <a:off x="3805428" y="2014728"/>
            <a:ext cx="3846829" cy="2792095"/>
            <a:chOff x="2281427" y="2014727"/>
            <a:chExt cx="3846829" cy="2792095"/>
          </a:xfrm>
        </p:grpSpPr>
        <p:sp>
          <p:nvSpPr>
            <p:cNvPr id="16" name="object 16"/>
            <p:cNvSpPr/>
            <p:nvPr/>
          </p:nvSpPr>
          <p:spPr>
            <a:xfrm>
              <a:off x="2281428" y="2280665"/>
              <a:ext cx="1096645" cy="2281555"/>
            </a:xfrm>
            <a:custGeom>
              <a:avLst/>
              <a:gdLst/>
              <a:ahLst/>
              <a:cxnLst/>
              <a:rect l="l" t="t" r="r" b="b"/>
              <a:pathLst>
                <a:path w="1096645" h="2281554">
                  <a:moveTo>
                    <a:pt x="1053846" y="2281428"/>
                  </a:moveTo>
                  <a:lnTo>
                    <a:pt x="1033310" y="2236343"/>
                  </a:lnTo>
                  <a:lnTo>
                    <a:pt x="1000887" y="2165096"/>
                  </a:lnTo>
                  <a:lnTo>
                    <a:pt x="976909" y="2194750"/>
                  </a:lnTo>
                  <a:lnTo>
                    <a:pt x="84328" y="1472565"/>
                  </a:lnTo>
                  <a:lnTo>
                    <a:pt x="60452" y="1502283"/>
                  </a:lnTo>
                  <a:lnTo>
                    <a:pt x="952995" y="2224328"/>
                  </a:lnTo>
                  <a:lnTo>
                    <a:pt x="929005" y="2253996"/>
                  </a:lnTo>
                  <a:lnTo>
                    <a:pt x="1053846" y="2281428"/>
                  </a:lnTo>
                  <a:close/>
                </a:path>
                <a:path w="1096645" h="2281554">
                  <a:moveTo>
                    <a:pt x="1096518" y="0"/>
                  </a:moveTo>
                  <a:lnTo>
                    <a:pt x="973709" y="35306"/>
                  </a:lnTo>
                  <a:lnTo>
                    <a:pt x="999451" y="63309"/>
                  </a:lnTo>
                  <a:lnTo>
                    <a:pt x="0" y="982726"/>
                  </a:lnTo>
                  <a:lnTo>
                    <a:pt x="25908" y="1010666"/>
                  </a:lnTo>
                  <a:lnTo>
                    <a:pt x="1025309" y="91414"/>
                  </a:lnTo>
                  <a:lnTo>
                    <a:pt x="1051052" y="119380"/>
                  </a:lnTo>
                  <a:lnTo>
                    <a:pt x="1077315" y="50419"/>
                  </a:lnTo>
                  <a:lnTo>
                    <a:pt x="1096518" y="0"/>
                  </a:lnTo>
                  <a:close/>
                </a:path>
              </a:pathLst>
            </a:custGeom>
            <a:solidFill>
              <a:srgbClr val="CC0000"/>
            </a:solidFill>
          </p:spPr>
          <p:txBody>
            <a:bodyPr wrap="square" lIns="0" tIns="0" rIns="0" bIns="0" rtlCol="0"/>
            <a:lstStyle/>
            <a:p>
              <a:endParaRPr/>
            </a:p>
          </p:txBody>
        </p:sp>
        <p:sp>
          <p:nvSpPr>
            <p:cNvPr id="17" name="object 17"/>
            <p:cNvSpPr/>
            <p:nvPr/>
          </p:nvSpPr>
          <p:spPr>
            <a:xfrm>
              <a:off x="2439162" y="2014727"/>
              <a:ext cx="3689350" cy="2792095"/>
            </a:xfrm>
            <a:custGeom>
              <a:avLst/>
              <a:gdLst/>
              <a:ahLst/>
              <a:cxnLst/>
              <a:rect l="l" t="t" r="r" b="b"/>
              <a:pathLst>
                <a:path w="3689350" h="2792095">
                  <a:moveTo>
                    <a:pt x="3217164" y="2748534"/>
                  </a:moveTo>
                  <a:lnTo>
                    <a:pt x="3188195" y="2734056"/>
                  </a:lnTo>
                  <a:lnTo>
                    <a:pt x="3130296" y="2705100"/>
                  </a:lnTo>
                  <a:lnTo>
                    <a:pt x="3130296" y="2734056"/>
                  </a:lnTo>
                  <a:lnTo>
                    <a:pt x="1485900" y="2734056"/>
                  </a:lnTo>
                  <a:lnTo>
                    <a:pt x="1485900" y="2763012"/>
                  </a:lnTo>
                  <a:lnTo>
                    <a:pt x="3130296" y="2763012"/>
                  </a:lnTo>
                  <a:lnTo>
                    <a:pt x="3130296" y="2791968"/>
                  </a:lnTo>
                  <a:lnTo>
                    <a:pt x="3188208" y="2763012"/>
                  </a:lnTo>
                  <a:lnTo>
                    <a:pt x="3217164" y="2748534"/>
                  </a:lnTo>
                  <a:close/>
                </a:path>
                <a:path w="3689350" h="2792095">
                  <a:moveTo>
                    <a:pt x="3227832" y="43434"/>
                  </a:moveTo>
                  <a:lnTo>
                    <a:pt x="3198876" y="28956"/>
                  </a:lnTo>
                  <a:lnTo>
                    <a:pt x="3140964" y="0"/>
                  </a:lnTo>
                  <a:lnTo>
                    <a:pt x="3140964" y="28956"/>
                  </a:lnTo>
                  <a:lnTo>
                    <a:pt x="1495044" y="28956"/>
                  </a:lnTo>
                  <a:lnTo>
                    <a:pt x="1495044" y="57912"/>
                  </a:lnTo>
                  <a:lnTo>
                    <a:pt x="3140964" y="57912"/>
                  </a:lnTo>
                  <a:lnTo>
                    <a:pt x="3140964" y="86868"/>
                  </a:lnTo>
                  <a:lnTo>
                    <a:pt x="3198876" y="57912"/>
                  </a:lnTo>
                  <a:lnTo>
                    <a:pt x="3227832" y="43434"/>
                  </a:lnTo>
                  <a:close/>
                </a:path>
                <a:path w="3689350" h="2792095">
                  <a:moveTo>
                    <a:pt x="3294507" y="2533523"/>
                  </a:moveTo>
                  <a:lnTo>
                    <a:pt x="1804339" y="2075903"/>
                  </a:lnTo>
                  <a:lnTo>
                    <a:pt x="3232899" y="327177"/>
                  </a:lnTo>
                  <a:lnTo>
                    <a:pt x="3255264" y="345440"/>
                  </a:lnTo>
                  <a:lnTo>
                    <a:pt x="3266046" y="297561"/>
                  </a:lnTo>
                  <a:lnTo>
                    <a:pt x="3276600" y="250698"/>
                  </a:lnTo>
                  <a:lnTo>
                    <a:pt x="3187954" y="290449"/>
                  </a:lnTo>
                  <a:lnTo>
                    <a:pt x="3210395" y="308800"/>
                  </a:lnTo>
                  <a:lnTo>
                    <a:pt x="1774494" y="2066734"/>
                  </a:lnTo>
                  <a:lnTo>
                    <a:pt x="1283970" y="1916099"/>
                  </a:lnTo>
                  <a:lnTo>
                    <a:pt x="1283970" y="439674"/>
                  </a:lnTo>
                  <a:lnTo>
                    <a:pt x="1312926" y="439674"/>
                  </a:lnTo>
                  <a:lnTo>
                    <a:pt x="1305687" y="425196"/>
                  </a:lnTo>
                  <a:lnTo>
                    <a:pt x="1269492" y="352806"/>
                  </a:lnTo>
                  <a:lnTo>
                    <a:pt x="1226058" y="439674"/>
                  </a:lnTo>
                  <a:lnTo>
                    <a:pt x="1255014" y="439674"/>
                  </a:lnTo>
                  <a:lnTo>
                    <a:pt x="1255014" y="1907209"/>
                  </a:lnTo>
                  <a:lnTo>
                    <a:pt x="1069086" y="1850110"/>
                  </a:lnTo>
                  <a:lnTo>
                    <a:pt x="1069086" y="339090"/>
                  </a:lnTo>
                  <a:lnTo>
                    <a:pt x="1040130" y="339090"/>
                  </a:lnTo>
                  <a:lnTo>
                    <a:pt x="1040130" y="1841220"/>
                  </a:lnTo>
                  <a:lnTo>
                    <a:pt x="87261" y="1548587"/>
                  </a:lnTo>
                  <a:lnTo>
                    <a:pt x="88569" y="1544320"/>
                  </a:lnTo>
                  <a:lnTo>
                    <a:pt x="95758" y="1520952"/>
                  </a:lnTo>
                  <a:lnTo>
                    <a:pt x="0" y="1536966"/>
                  </a:lnTo>
                  <a:lnTo>
                    <a:pt x="70231" y="1604010"/>
                  </a:lnTo>
                  <a:lnTo>
                    <a:pt x="78752" y="1576273"/>
                  </a:lnTo>
                  <a:lnTo>
                    <a:pt x="1040130" y="1871510"/>
                  </a:lnTo>
                  <a:lnTo>
                    <a:pt x="1040130" y="2358390"/>
                  </a:lnTo>
                  <a:lnTo>
                    <a:pt x="1011174" y="2358390"/>
                  </a:lnTo>
                  <a:lnTo>
                    <a:pt x="1054608" y="2445258"/>
                  </a:lnTo>
                  <a:lnTo>
                    <a:pt x="1090803" y="2372868"/>
                  </a:lnTo>
                  <a:lnTo>
                    <a:pt x="1098042" y="2358390"/>
                  </a:lnTo>
                  <a:lnTo>
                    <a:pt x="1069086" y="2358390"/>
                  </a:lnTo>
                  <a:lnTo>
                    <a:pt x="1069086" y="1880400"/>
                  </a:lnTo>
                  <a:lnTo>
                    <a:pt x="1255014" y="1937486"/>
                  </a:lnTo>
                  <a:lnTo>
                    <a:pt x="1255014" y="2458974"/>
                  </a:lnTo>
                  <a:lnTo>
                    <a:pt x="1283970" y="2458974"/>
                  </a:lnTo>
                  <a:lnTo>
                    <a:pt x="1283970" y="1946389"/>
                  </a:lnTo>
                  <a:lnTo>
                    <a:pt x="1754720" y="2090940"/>
                  </a:lnTo>
                  <a:lnTo>
                    <a:pt x="1389380" y="2538222"/>
                  </a:lnTo>
                  <a:lnTo>
                    <a:pt x="1411732" y="2556510"/>
                  </a:lnTo>
                  <a:lnTo>
                    <a:pt x="1784565" y="2100110"/>
                  </a:lnTo>
                  <a:lnTo>
                    <a:pt x="3286125" y="2561209"/>
                  </a:lnTo>
                  <a:lnTo>
                    <a:pt x="3294507" y="2533523"/>
                  </a:lnTo>
                  <a:close/>
                </a:path>
                <a:path w="3689350" h="2792095">
                  <a:moveTo>
                    <a:pt x="3472434" y="2352294"/>
                  </a:moveTo>
                  <a:lnTo>
                    <a:pt x="3443478" y="2352294"/>
                  </a:lnTo>
                  <a:lnTo>
                    <a:pt x="3443478" y="332994"/>
                  </a:lnTo>
                  <a:lnTo>
                    <a:pt x="3414522" y="332994"/>
                  </a:lnTo>
                  <a:lnTo>
                    <a:pt x="3414522" y="2352294"/>
                  </a:lnTo>
                  <a:lnTo>
                    <a:pt x="3385566" y="2352294"/>
                  </a:lnTo>
                  <a:lnTo>
                    <a:pt x="3429000" y="2439162"/>
                  </a:lnTo>
                  <a:lnTo>
                    <a:pt x="3465195" y="2366772"/>
                  </a:lnTo>
                  <a:lnTo>
                    <a:pt x="3472434" y="2352294"/>
                  </a:lnTo>
                  <a:close/>
                </a:path>
                <a:path w="3689350" h="2792095">
                  <a:moveTo>
                    <a:pt x="3688842" y="433578"/>
                  </a:moveTo>
                  <a:lnTo>
                    <a:pt x="3681603" y="419100"/>
                  </a:lnTo>
                  <a:lnTo>
                    <a:pt x="3645408" y="346710"/>
                  </a:lnTo>
                  <a:lnTo>
                    <a:pt x="3601974" y="433578"/>
                  </a:lnTo>
                  <a:lnTo>
                    <a:pt x="3630930" y="433578"/>
                  </a:lnTo>
                  <a:lnTo>
                    <a:pt x="3630930" y="2452878"/>
                  </a:lnTo>
                  <a:lnTo>
                    <a:pt x="3659886" y="2452878"/>
                  </a:lnTo>
                  <a:lnTo>
                    <a:pt x="3659886" y="433578"/>
                  </a:lnTo>
                  <a:lnTo>
                    <a:pt x="3688842" y="433578"/>
                  </a:lnTo>
                  <a:close/>
                </a:path>
              </a:pathLst>
            </a:custGeom>
            <a:solidFill>
              <a:srgbClr val="000000"/>
            </a:solidFill>
          </p:spPr>
          <p:txBody>
            <a:bodyPr wrap="square" lIns="0" tIns="0" rIns="0" bIns="0" rtlCol="0"/>
            <a:lstStyle/>
            <a:p>
              <a:endParaRPr/>
            </a:p>
          </p:txBody>
        </p:sp>
      </p:grpSp>
      <p:sp>
        <p:nvSpPr>
          <p:cNvPr id="18" name="object 18"/>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a:latin typeface="Times New Roman"/>
              <a:cs typeface="Times New Roman"/>
            </a:endParaRPr>
          </a:p>
        </p:txBody>
      </p:sp>
      <p:sp>
        <p:nvSpPr>
          <p:cNvPr id="19" name="object 19"/>
          <p:cNvSpPr txBox="1"/>
          <p:nvPr/>
        </p:nvSpPr>
        <p:spPr>
          <a:xfrm>
            <a:off x="5046727" y="1373504"/>
            <a:ext cx="866775"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a:latin typeface="Times New Roman"/>
              <a:cs typeface="Times New Roman"/>
            </a:endParaRPr>
          </a:p>
        </p:txBody>
      </p:sp>
      <p:sp>
        <p:nvSpPr>
          <p:cNvPr id="20" name="object 20"/>
          <p:cNvSpPr txBox="1"/>
          <p:nvPr/>
        </p:nvSpPr>
        <p:spPr>
          <a:xfrm>
            <a:off x="7375905" y="1238942"/>
            <a:ext cx="243204" cy="1023619"/>
          </a:xfrm>
          <a:prstGeom prst="rect">
            <a:avLst/>
          </a:prstGeom>
        </p:spPr>
        <p:txBody>
          <a:bodyPr vert="horz" wrap="square" lIns="0" tIns="145415" rIns="0" bIns="0" rtlCol="0">
            <a:spAutoFit/>
          </a:bodyPr>
          <a:lstStyle/>
          <a:p>
            <a:pPr marL="50165">
              <a:spcBef>
                <a:spcPts val="1145"/>
              </a:spcBef>
            </a:pPr>
            <a:r>
              <a:rPr sz="2400" dirty="0">
                <a:latin typeface="Times New Roman"/>
                <a:cs typeface="Times New Roman"/>
              </a:rPr>
              <a:t>v</a:t>
            </a:r>
            <a:endParaRPr sz="2400">
              <a:latin typeface="Times New Roman"/>
              <a:cs typeface="Times New Roman"/>
            </a:endParaRPr>
          </a:p>
          <a:p>
            <a:pPr marL="12700">
              <a:spcBef>
                <a:spcPts val="1050"/>
              </a:spcBef>
            </a:pPr>
            <a:r>
              <a:rPr sz="2400" b="1" dirty="0">
                <a:latin typeface="Symbol"/>
                <a:cs typeface="Symbol"/>
              </a:rPr>
              <a:t></a:t>
            </a:r>
            <a:endParaRPr sz="2400">
              <a:latin typeface="Symbol"/>
              <a:cs typeface="Symbol"/>
            </a:endParaRPr>
          </a:p>
        </p:txBody>
      </p:sp>
      <p:sp>
        <p:nvSpPr>
          <p:cNvPr id="21" name="object 21"/>
          <p:cNvSpPr txBox="1"/>
          <p:nvPr/>
        </p:nvSpPr>
        <p:spPr>
          <a:xfrm>
            <a:off x="5032629" y="4450614"/>
            <a:ext cx="894715" cy="981075"/>
          </a:xfrm>
          <a:prstGeom prst="rect">
            <a:avLst/>
          </a:prstGeom>
        </p:spPr>
        <p:txBody>
          <a:bodyPr vert="horz" wrap="square" lIns="0" tIns="124460" rIns="0" bIns="0" rtlCol="0">
            <a:spAutoFit/>
          </a:bodyPr>
          <a:lstStyle/>
          <a:p>
            <a:pPr marL="12700">
              <a:spcBef>
                <a:spcPts val="980"/>
              </a:spcBef>
            </a:pPr>
            <a:r>
              <a:rPr sz="2400" b="1" dirty="0">
                <a:latin typeface="Times New Roman"/>
                <a:cs typeface="Times New Roman"/>
              </a:rPr>
              <a:t>5</a:t>
            </a:r>
            <a:endParaRPr sz="2400" dirty="0">
              <a:latin typeface="Times New Roman"/>
              <a:cs typeface="Times New Roman"/>
            </a:endParaRPr>
          </a:p>
          <a:p>
            <a:pPr marL="40640">
              <a:spcBef>
                <a:spcPts val="880"/>
              </a:spcBef>
            </a:pPr>
            <a:r>
              <a:rPr sz="2400" dirty="0">
                <a:latin typeface="Times New Roman"/>
                <a:cs typeface="Times New Roman"/>
              </a:rPr>
              <a:t>x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dirty="0">
              <a:latin typeface="Times New Roman"/>
              <a:cs typeface="Times New Roman"/>
            </a:endParaRPr>
          </a:p>
        </p:txBody>
      </p:sp>
      <p:sp>
        <p:nvSpPr>
          <p:cNvPr id="22" name="object 22"/>
          <p:cNvSpPr txBox="1"/>
          <p:nvPr/>
        </p:nvSpPr>
        <p:spPr>
          <a:xfrm>
            <a:off x="7380859" y="4453798"/>
            <a:ext cx="243204" cy="962025"/>
          </a:xfrm>
          <a:prstGeom prst="rect">
            <a:avLst/>
          </a:prstGeom>
        </p:spPr>
        <p:txBody>
          <a:bodyPr vert="horz" wrap="square" lIns="0" tIns="114935" rIns="0" bIns="0" rtlCol="0">
            <a:spAutoFit/>
          </a:bodyPr>
          <a:lstStyle/>
          <a:p>
            <a:pPr marL="12700">
              <a:spcBef>
                <a:spcPts val="905"/>
              </a:spcBef>
            </a:pPr>
            <a:r>
              <a:rPr sz="2400" b="1" dirty="0">
                <a:latin typeface="Symbol"/>
                <a:cs typeface="Symbol"/>
              </a:rPr>
              <a:t></a:t>
            </a:r>
            <a:endParaRPr sz="2400">
              <a:latin typeface="Symbol"/>
              <a:cs typeface="Symbol"/>
            </a:endParaRPr>
          </a:p>
          <a:p>
            <a:pPr marL="73660">
              <a:spcBef>
                <a:spcPts val="805"/>
              </a:spcBef>
            </a:pPr>
            <a:r>
              <a:rPr sz="2400" dirty="0">
                <a:latin typeface="Times New Roman"/>
                <a:cs typeface="Times New Roman"/>
              </a:rPr>
              <a:t>y</a:t>
            </a:r>
            <a:endParaRPr sz="2400">
              <a:latin typeface="Times New Roman"/>
              <a:cs typeface="Times New Roman"/>
            </a:endParaRPr>
          </a:p>
        </p:txBody>
      </p:sp>
      <p:sp>
        <p:nvSpPr>
          <p:cNvPr id="23" name="object 23"/>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24" name="object 24"/>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25" name="object 25"/>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26" name="object 26"/>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27" name="object 27"/>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28" name="object 28"/>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29" name="object 29"/>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30" name="object 30"/>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
        <p:nvSpPr>
          <p:cNvPr id="32" name="object 2"/>
          <p:cNvSpPr txBox="1">
            <a:spLocks/>
          </p:cNvSpPr>
          <p:nvPr/>
        </p:nvSpPr>
        <p:spPr>
          <a:xfrm>
            <a:off x="898652" y="654346"/>
            <a:ext cx="10515600"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Example</a:t>
            </a:r>
            <a:endParaRPr lang="en-US" spc="-5" dirty="0"/>
          </a:p>
        </p:txBody>
      </p:sp>
    </p:spTree>
    <p:extLst>
      <p:ext uri="{BB962C8B-B14F-4D97-AF65-F5344CB8AC3E}">
        <p14:creationId xmlns:p14="http://schemas.microsoft.com/office/powerpoint/2010/main" val="322829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CCFF99"/>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5051806" y="1869390"/>
            <a:ext cx="178435" cy="391795"/>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8</a:t>
            </a:r>
            <a:endParaRPr sz="2400">
              <a:latin typeface="Times New Roman"/>
              <a:cs typeface="Times New Roman"/>
            </a:endParaRPr>
          </a:p>
        </p:txBody>
      </p:sp>
      <p:grpSp>
        <p:nvGrpSpPr>
          <p:cNvPr id="15" name="object 15"/>
          <p:cNvGrpSpPr/>
          <p:nvPr/>
        </p:nvGrpSpPr>
        <p:grpSpPr>
          <a:xfrm>
            <a:off x="3808602" y="2014728"/>
            <a:ext cx="3843654" cy="2806065"/>
            <a:chOff x="2284602" y="2014727"/>
            <a:chExt cx="3843654" cy="2806065"/>
          </a:xfrm>
        </p:grpSpPr>
        <p:sp>
          <p:nvSpPr>
            <p:cNvPr id="16" name="object 16"/>
            <p:cNvSpPr/>
            <p:nvPr/>
          </p:nvSpPr>
          <p:spPr>
            <a:xfrm>
              <a:off x="2284602" y="2280665"/>
              <a:ext cx="1093470" cy="1007744"/>
            </a:xfrm>
            <a:custGeom>
              <a:avLst/>
              <a:gdLst/>
              <a:ahLst/>
              <a:cxnLst/>
              <a:rect l="l" t="t" r="r" b="b"/>
              <a:pathLst>
                <a:path w="1093470" h="1007745">
                  <a:moveTo>
                    <a:pt x="1019595" y="48130"/>
                  </a:moveTo>
                  <a:lnTo>
                    <a:pt x="0" y="986028"/>
                  </a:lnTo>
                  <a:lnTo>
                    <a:pt x="19558" y="1007363"/>
                  </a:lnTo>
                  <a:lnTo>
                    <a:pt x="1039234" y="69507"/>
                  </a:lnTo>
                  <a:lnTo>
                    <a:pt x="1019595" y="48130"/>
                  </a:lnTo>
                  <a:close/>
                </a:path>
                <a:path w="1093470" h="1007745">
                  <a:moveTo>
                    <a:pt x="1078752" y="38354"/>
                  </a:moveTo>
                  <a:lnTo>
                    <a:pt x="1030224" y="38354"/>
                  </a:lnTo>
                  <a:lnTo>
                    <a:pt x="1049909" y="59689"/>
                  </a:lnTo>
                  <a:lnTo>
                    <a:pt x="1039234" y="69507"/>
                  </a:lnTo>
                  <a:lnTo>
                    <a:pt x="1058799" y="90805"/>
                  </a:lnTo>
                  <a:lnTo>
                    <a:pt x="1078752" y="38354"/>
                  </a:lnTo>
                  <a:close/>
                </a:path>
                <a:path w="1093470" h="1007745">
                  <a:moveTo>
                    <a:pt x="1030224" y="38354"/>
                  </a:moveTo>
                  <a:lnTo>
                    <a:pt x="1019595" y="48130"/>
                  </a:lnTo>
                  <a:lnTo>
                    <a:pt x="1039234" y="69507"/>
                  </a:lnTo>
                  <a:lnTo>
                    <a:pt x="1049909" y="59689"/>
                  </a:lnTo>
                  <a:lnTo>
                    <a:pt x="1030224" y="38354"/>
                  </a:lnTo>
                  <a:close/>
                </a:path>
                <a:path w="1093470" h="1007745">
                  <a:moveTo>
                    <a:pt x="1093343" y="0"/>
                  </a:moveTo>
                  <a:lnTo>
                    <a:pt x="999998" y="26797"/>
                  </a:lnTo>
                  <a:lnTo>
                    <a:pt x="1019595" y="48130"/>
                  </a:lnTo>
                  <a:lnTo>
                    <a:pt x="1030224" y="38354"/>
                  </a:lnTo>
                  <a:lnTo>
                    <a:pt x="1078752" y="38354"/>
                  </a:lnTo>
                  <a:lnTo>
                    <a:pt x="1093343" y="0"/>
                  </a:lnTo>
                  <a:close/>
                </a:path>
              </a:pathLst>
            </a:custGeom>
            <a:solidFill>
              <a:srgbClr val="000000"/>
            </a:solidFill>
          </p:spPr>
          <p:txBody>
            <a:bodyPr wrap="square" lIns="0" tIns="0" rIns="0" bIns="0" rtlCol="0"/>
            <a:lstStyle/>
            <a:p>
              <a:endParaRPr/>
            </a:p>
          </p:txBody>
        </p:sp>
        <p:sp>
          <p:nvSpPr>
            <p:cNvPr id="17" name="object 17"/>
            <p:cNvSpPr/>
            <p:nvPr/>
          </p:nvSpPr>
          <p:spPr>
            <a:xfrm>
              <a:off x="2341879" y="3753230"/>
              <a:ext cx="993775" cy="808990"/>
            </a:xfrm>
            <a:custGeom>
              <a:avLst/>
              <a:gdLst/>
              <a:ahLst/>
              <a:cxnLst/>
              <a:rect l="l" t="t" r="r" b="b"/>
              <a:pathLst>
                <a:path w="993775" h="808989">
                  <a:moveTo>
                    <a:pt x="892549" y="751752"/>
                  </a:moveTo>
                  <a:lnTo>
                    <a:pt x="868552" y="781431"/>
                  </a:lnTo>
                  <a:lnTo>
                    <a:pt x="993394" y="808863"/>
                  </a:lnTo>
                  <a:lnTo>
                    <a:pt x="972869" y="763778"/>
                  </a:lnTo>
                  <a:lnTo>
                    <a:pt x="907414" y="763778"/>
                  </a:lnTo>
                  <a:lnTo>
                    <a:pt x="892549" y="751752"/>
                  </a:lnTo>
                  <a:close/>
                </a:path>
                <a:path w="993775" h="808989">
                  <a:moveTo>
                    <a:pt x="916457" y="722185"/>
                  </a:moveTo>
                  <a:lnTo>
                    <a:pt x="892549" y="751752"/>
                  </a:lnTo>
                  <a:lnTo>
                    <a:pt x="907414" y="763778"/>
                  </a:lnTo>
                  <a:lnTo>
                    <a:pt x="931291" y="734187"/>
                  </a:lnTo>
                  <a:lnTo>
                    <a:pt x="916457" y="722185"/>
                  </a:lnTo>
                  <a:close/>
                </a:path>
                <a:path w="993775" h="808989">
                  <a:moveTo>
                    <a:pt x="940434" y="692531"/>
                  </a:moveTo>
                  <a:lnTo>
                    <a:pt x="916457" y="722185"/>
                  </a:lnTo>
                  <a:lnTo>
                    <a:pt x="931291" y="734187"/>
                  </a:lnTo>
                  <a:lnTo>
                    <a:pt x="907414" y="763778"/>
                  </a:lnTo>
                  <a:lnTo>
                    <a:pt x="972869" y="763778"/>
                  </a:lnTo>
                  <a:lnTo>
                    <a:pt x="940434" y="692531"/>
                  </a:lnTo>
                  <a:close/>
                </a:path>
                <a:path w="993775" h="808989">
                  <a:moveTo>
                    <a:pt x="23875" y="0"/>
                  </a:moveTo>
                  <a:lnTo>
                    <a:pt x="0" y="29718"/>
                  </a:lnTo>
                  <a:lnTo>
                    <a:pt x="892549" y="751752"/>
                  </a:lnTo>
                  <a:lnTo>
                    <a:pt x="916457" y="722185"/>
                  </a:lnTo>
                  <a:lnTo>
                    <a:pt x="23875" y="0"/>
                  </a:lnTo>
                  <a:close/>
                </a:path>
              </a:pathLst>
            </a:custGeom>
            <a:solidFill>
              <a:srgbClr val="CC0000"/>
            </a:solidFill>
          </p:spPr>
          <p:txBody>
            <a:bodyPr wrap="square" lIns="0" tIns="0" rIns="0" bIns="0" rtlCol="0"/>
            <a:lstStyle/>
            <a:p>
              <a:endParaRPr/>
            </a:p>
          </p:txBody>
        </p:sp>
        <p:sp>
          <p:nvSpPr>
            <p:cNvPr id="18" name="object 18"/>
            <p:cNvSpPr/>
            <p:nvPr/>
          </p:nvSpPr>
          <p:spPr>
            <a:xfrm>
              <a:off x="3450336" y="2353818"/>
              <a:ext cx="86995" cy="2106295"/>
            </a:xfrm>
            <a:custGeom>
              <a:avLst/>
              <a:gdLst/>
              <a:ahLst/>
              <a:cxnLst/>
              <a:rect l="l" t="t" r="r" b="b"/>
              <a:pathLst>
                <a:path w="86995" h="2106295">
                  <a:moveTo>
                    <a:pt x="28955" y="2019300"/>
                  </a:moveTo>
                  <a:lnTo>
                    <a:pt x="0" y="2019300"/>
                  </a:lnTo>
                  <a:lnTo>
                    <a:pt x="43434" y="2106168"/>
                  </a:lnTo>
                  <a:lnTo>
                    <a:pt x="79628" y="2033778"/>
                  </a:lnTo>
                  <a:lnTo>
                    <a:pt x="28955" y="2033778"/>
                  </a:lnTo>
                  <a:lnTo>
                    <a:pt x="28955" y="2019300"/>
                  </a:lnTo>
                  <a:close/>
                </a:path>
                <a:path w="86995" h="2106295">
                  <a:moveTo>
                    <a:pt x="57912" y="0"/>
                  </a:moveTo>
                  <a:lnTo>
                    <a:pt x="28955" y="0"/>
                  </a:lnTo>
                  <a:lnTo>
                    <a:pt x="28955" y="2033778"/>
                  </a:lnTo>
                  <a:lnTo>
                    <a:pt x="57912" y="2033778"/>
                  </a:lnTo>
                  <a:lnTo>
                    <a:pt x="57912" y="0"/>
                  </a:lnTo>
                  <a:close/>
                </a:path>
                <a:path w="86995" h="2106295">
                  <a:moveTo>
                    <a:pt x="86867" y="2019300"/>
                  </a:moveTo>
                  <a:lnTo>
                    <a:pt x="57912" y="2019300"/>
                  </a:lnTo>
                  <a:lnTo>
                    <a:pt x="57912" y="2033778"/>
                  </a:lnTo>
                  <a:lnTo>
                    <a:pt x="79628" y="2033778"/>
                  </a:lnTo>
                  <a:lnTo>
                    <a:pt x="86867" y="2019300"/>
                  </a:lnTo>
                  <a:close/>
                </a:path>
              </a:pathLst>
            </a:custGeom>
            <a:solidFill>
              <a:srgbClr val="000000"/>
            </a:solidFill>
          </p:spPr>
          <p:txBody>
            <a:bodyPr wrap="square" lIns="0" tIns="0" rIns="0" bIns="0" rtlCol="0"/>
            <a:lstStyle/>
            <a:p>
              <a:endParaRPr/>
            </a:p>
          </p:txBody>
        </p:sp>
        <p:sp>
          <p:nvSpPr>
            <p:cNvPr id="19" name="object 19"/>
            <p:cNvSpPr/>
            <p:nvPr/>
          </p:nvSpPr>
          <p:spPr>
            <a:xfrm>
              <a:off x="3651503" y="2367534"/>
              <a:ext cx="114300" cy="2106295"/>
            </a:xfrm>
            <a:custGeom>
              <a:avLst/>
              <a:gdLst/>
              <a:ahLst/>
              <a:cxnLst/>
              <a:rect l="l" t="t" r="r" b="b"/>
              <a:pathLst>
                <a:path w="114300" h="2106295">
                  <a:moveTo>
                    <a:pt x="76200" y="95250"/>
                  </a:moveTo>
                  <a:lnTo>
                    <a:pt x="38100" y="95250"/>
                  </a:lnTo>
                  <a:lnTo>
                    <a:pt x="38100" y="2106167"/>
                  </a:lnTo>
                  <a:lnTo>
                    <a:pt x="76200" y="2106167"/>
                  </a:lnTo>
                  <a:lnTo>
                    <a:pt x="76200" y="95250"/>
                  </a:lnTo>
                  <a:close/>
                </a:path>
                <a:path w="114300" h="2106295">
                  <a:moveTo>
                    <a:pt x="57150" y="0"/>
                  </a:moveTo>
                  <a:lnTo>
                    <a:pt x="0" y="114300"/>
                  </a:lnTo>
                  <a:lnTo>
                    <a:pt x="38100" y="114300"/>
                  </a:lnTo>
                  <a:lnTo>
                    <a:pt x="38100" y="95250"/>
                  </a:lnTo>
                  <a:lnTo>
                    <a:pt x="104775" y="95250"/>
                  </a:lnTo>
                  <a:lnTo>
                    <a:pt x="57150" y="0"/>
                  </a:lnTo>
                  <a:close/>
                </a:path>
                <a:path w="114300" h="2106295">
                  <a:moveTo>
                    <a:pt x="104775" y="95250"/>
                  </a:moveTo>
                  <a:lnTo>
                    <a:pt x="76200" y="95250"/>
                  </a:lnTo>
                  <a:lnTo>
                    <a:pt x="76200" y="114300"/>
                  </a:lnTo>
                  <a:lnTo>
                    <a:pt x="114300" y="114300"/>
                  </a:lnTo>
                  <a:lnTo>
                    <a:pt x="104775" y="95250"/>
                  </a:lnTo>
                  <a:close/>
                </a:path>
              </a:pathLst>
            </a:custGeom>
            <a:solidFill>
              <a:srgbClr val="CC0000"/>
            </a:solidFill>
          </p:spPr>
          <p:txBody>
            <a:bodyPr wrap="square" lIns="0" tIns="0" rIns="0" bIns="0" rtlCol="0"/>
            <a:lstStyle/>
            <a:p>
              <a:endParaRPr/>
            </a:p>
          </p:txBody>
        </p:sp>
        <p:sp>
          <p:nvSpPr>
            <p:cNvPr id="20" name="object 20"/>
            <p:cNvSpPr/>
            <p:nvPr/>
          </p:nvSpPr>
          <p:spPr>
            <a:xfrm>
              <a:off x="5824728" y="2347721"/>
              <a:ext cx="303530" cy="2120265"/>
            </a:xfrm>
            <a:custGeom>
              <a:avLst/>
              <a:gdLst/>
              <a:ahLst/>
              <a:cxnLst/>
              <a:rect l="l" t="t" r="r" b="b"/>
              <a:pathLst>
                <a:path w="303529" h="2120265">
                  <a:moveTo>
                    <a:pt x="86868" y="2019300"/>
                  </a:moveTo>
                  <a:lnTo>
                    <a:pt x="57912" y="2019300"/>
                  </a:lnTo>
                  <a:lnTo>
                    <a:pt x="57912" y="0"/>
                  </a:lnTo>
                  <a:lnTo>
                    <a:pt x="28956" y="0"/>
                  </a:lnTo>
                  <a:lnTo>
                    <a:pt x="28956" y="2019300"/>
                  </a:lnTo>
                  <a:lnTo>
                    <a:pt x="0" y="2019300"/>
                  </a:lnTo>
                  <a:lnTo>
                    <a:pt x="43434" y="2106168"/>
                  </a:lnTo>
                  <a:lnTo>
                    <a:pt x="79629" y="2033778"/>
                  </a:lnTo>
                  <a:lnTo>
                    <a:pt x="86868" y="2019300"/>
                  </a:lnTo>
                  <a:close/>
                </a:path>
                <a:path w="303529" h="2120265">
                  <a:moveTo>
                    <a:pt x="303276" y="100584"/>
                  </a:moveTo>
                  <a:lnTo>
                    <a:pt x="296037" y="86106"/>
                  </a:lnTo>
                  <a:lnTo>
                    <a:pt x="259842" y="13716"/>
                  </a:lnTo>
                  <a:lnTo>
                    <a:pt x="216408" y="100584"/>
                  </a:lnTo>
                  <a:lnTo>
                    <a:pt x="245364" y="100584"/>
                  </a:lnTo>
                  <a:lnTo>
                    <a:pt x="245364" y="2119884"/>
                  </a:lnTo>
                  <a:lnTo>
                    <a:pt x="274320" y="2119884"/>
                  </a:lnTo>
                  <a:lnTo>
                    <a:pt x="274320" y="100584"/>
                  </a:lnTo>
                  <a:lnTo>
                    <a:pt x="303276" y="100584"/>
                  </a:lnTo>
                  <a:close/>
                </a:path>
              </a:pathLst>
            </a:custGeom>
            <a:solidFill>
              <a:srgbClr val="000000"/>
            </a:solidFill>
          </p:spPr>
          <p:txBody>
            <a:bodyPr wrap="square" lIns="0" tIns="0" rIns="0" bIns="0" rtlCol="0"/>
            <a:lstStyle/>
            <a:p>
              <a:endParaRPr/>
            </a:p>
          </p:txBody>
        </p:sp>
        <p:sp>
          <p:nvSpPr>
            <p:cNvPr id="21" name="object 21"/>
            <p:cNvSpPr/>
            <p:nvPr/>
          </p:nvSpPr>
          <p:spPr>
            <a:xfrm>
              <a:off x="3925061" y="4706111"/>
              <a:ext cx="1731645" cy="114300"/>
            </a:xfrm>
            <a:custGeom>
              <a:avLst/>
              <a:gdLst/>
              <a:ahLst/>
              <a:cxnLst/>
              <a:rect l="l" t="t" r="r" b="b"/>
              <a:pathLst>
                <a:path w="1731645" h="114300">
                  <a:moveTo>
                    <a:pt x="1616964" y="0"/>
                  </a:moveTo>
                  <a:lnTo>
                    <a:pt x="1616964" y="114300"/>
                  </a:lnTo>
                  <a:lnTo>
                    <a:pt x="1693164" y="76200"/>
                  </a:lnTo>
                  <a:lnTo>
                    <a:pt x="1636014" y="76200"/>
                  </a:lnTo>
                  <a:lnTo>
                    <a:pt x="1636014" y="38100"/>
                  </a:lnTo>
                  <a:lnTo>
                    <a:pt x="1693164" y="38100"/>
                  </a:lnTo>
                  <a:lnTo>
                    <a:pt x="1616964" y="0"/>
                  </a:lnTo>
                  <a:close/>
                </a:path>
                <a:path w="1731645" h="114300">
                  <a:moveTo>
                    <a:pt x="1616964" y="38100"/>
                  </a:moveTo>
                  <a:lnTo>
                    <a:pt x="0" y="38100"/>
                  </a:lnTo>
                  <a:lnTo>
                    <a:pt x="0" y="76200"/>
                  </a:lnTo>
                  <a:lnTo>
                    <a:pt x="1616964" y="76200"/>
                  </a:lnTo>
                  <a:lnTo>
                    <a:pt x="1616964" y="38100"/>
                  </a:lnTo>
                  <a:close/>
                </a:path>
                <a:path w="1731645" h="114300">
                  <a:moveTo>
                    <a:pt x="1693164" y="38100"/>
                  </a:moveTo>
                  <a:lnTo>
                    <a:pt x="1636014" y="38100"/>
                  </a:lnTo>
                  <a:lnTo>
                    <a:pt x="1636014" y="76200"/>
                  </a:lnTo>
                  <a:lnTo>
                    <a:pt x="1693164" y="76200"/>
                  </a:lnTo>
                  <a:lnTo>
                    <a:pt x="1731264" y="57150"/>
                  </a:lnTo>
                  <a:lnTo>
                    <a:pt x="1693164" y="38100"/>
                  </a:lnTo>
                  <a:close/>
                </a:path>
              </a:pathLst>
            </a:custGeom>
            <a:solidFill>
              <a:srgbClr val="CC0000"/>
            </a:solidFill>
          </p:spPr>
          <p:txBody>
            <a:bodyPr wrap="square" lIns="0" tIns="0" rIns="0" bIns="0" rtlCol="0"/>
            <a:lstStyle/>
            <a:p>
              <a:endParaRPr/>
            </a:p>
          </p:txBody>
        </p:sp>
        <p:sp>
          <p:nvSpPr>
            <p:cNvPr id="22" name="object 22"/>
            <p:cNvSpPr/>
            <p:nvPr/>
          </p:nvSpPr>
          <p:spPr>
            <a:xfrm>
              <a:off x="3934205" y="2014727"/>
              <a:ext cx="1732914" cy="86995"/>
            </a:xfrm>
            <a:custGeom>
              <a:avLst/>
              <a:gdLst/>
              <a:ahLst/>
              <a:cxnLst/>
              <a:rect l="l" t="t" r="r" b="b"/>
              <a:pathLst>
                <a:path w="1732914" h="86994">
                  <a:moveTo>
                    <a:pt x="1645920" y="0"/>
                  </a:moveTo>
                  <a:lnTo>
                    <a:pt x="1645920" y="86868"/>
                  </a:lnTo>
                  <a:lnTo>
                    <a:pt x="1703832" y="57912"/>
                  </a:lnTo>
                  <a:lnTo>
                    <a:pt x="1660398" y="57912"/>
                  </a:lnTo>
                  <a:lnTo>
                    <a:pt x="1660398" y="28956"/>
                  </a:lnTo>
                  <a:lnTo>
                    <a:pt x="1703832" y="28956"/>
                  </a:lnTo>
                  <a:lnTo>
                    <a:pt x="1645920" y="0"/>
                  </a:lnTo>
                  <a:close/>
                </a:path>
                <a:path w="1732914" h="86994">
                  <a:moveTo>
                    <a:pt x="1645920" y="28956"/>
                  </a:moveTo>
                  <a:lnTo>
                    <a:pt x="0" y="28956"/>
                  </a:lnTo>
                  <a:lnTo>
                    <a:pt x="0" y="57912"/>
                  </a:lnTo>
                  <a:lnTo>
                    <a:pt x="1645920" y="57912"/>
                  </a:lnTo>
                  <a:lnTo>
                    <a:pt x="1645920" y="28956"/>
                  </a:lnTo>
                  <a:close/>
                </a:path>
                <a:path w="1732914" h="86994">
                  <a:moveTo>
                    <a:pt x="1703832" y="28956"/>
                  </a:moveTo>
                  <a:lnTo>
                    <a:pt x="1660398" y="28956"/>
                  </a:lnTo>
                  <a:lnTo>
                    <a:pt x="1660398" y="57912"/>
                  </a:lnTo>
                  <a:lnTo>
                    <a:pt x="1703832" y="57912"/>
                  </a:lnTo>
                  <a:lnTo>
                    <a:pt x="1732788" y="43434"/>
                  </a:lnTo>
                  <a:lnTo>
                    <a:pt x="1703832" y="28956"/>
                  </a:lnTo>
                  <a:close/>
                </a:path>
              </a:pathLst>
            </a:custGeom>
            <a:solidFill>
              <a:srgbClr val="000000"/>
            </a:solidFill>
          </p:spPr>
          <p:txBody>
            <a:bodyPr wrap="square" lIns="0" tIns="0" rIns="0" bIns="0" rtlCol="0"/>
            <a:lstStyle/>
            <a:p>
              <a:endParaRPr/>
            </a:p>
          </p:txBody>
        </p:sp>
        <p:sp>
          <p:nvSpPr>
            <p:cNvPr id="23" name="object 23"/>
            <p:cNvSpPr/>
            <p:nvPr/>
          </p:nvSpPr>
          <p:spPr>
            <a:xfrm>
              <a:off x="3824986" y="2265425"/>
              <a:ext cx="1891030" cy="2308860"/>
            </a:xfrm>
            <a:custGeom>
              <a:avLst/>
              <a:gdLst/>
              <a:ahLst/>
              <a:cxnLst/>
              <a:rect l="l" t="t" r="r" b="b"/>
              <a:pathLst>
                <a:path w="1891029" h="2308860">
                  <a:moveTo>
                    <a:pt x="1803689" y="76448"/>
                  </a:moveTo>
                  <a:lnTo>
                    <a:pt x="0" y="2284603"/>
                  </a:lnTo>
                  <a:lnTo>
                    <a:pt x="29463" y="2308733"/>
                  </a:lnTo>
                  <a:lnTo>
                    <a:pt x="1833246" y="100619"/>
                  </a:lnTo>
                  <a:lnTo>
                    <a:pt x="1803689" y="76448"/>
                  </a:lnTo>
                  <a:close/>
                </a:path>
                <a:path w="1891029" h="2308860">
                  <a:moveTo>
                    <a:pt x="1876885" y="61722"/>
                  </a:moveTo>
                  <a:lnTo>
                    <a:pt x="1815718" y="61722"/>
                  </a:lnTo>
                  <a:lnTo>
                    <a:pt x="1845310" y="85851"/>
                  </a:lnTo>
                  <a:lnTo>
                    <a:pt x="1833246" y="100619"/>
                  </a:lnTo>
                  <a:lnTo>
                    <a:pt x="1862709" y="124713"/>
                  </a:lnTo>
                  <a:lnTo>
                    <a:pt x="1876885" y="61722"/>
                  </a:lnTo>
                  <a:close/>
                </a:path>
                <a:path w="1891029" h="2308860">
                  <a:moveTo>
                    <a:pt x="1815718" y="61722"/>
                  </a:moveTo>
                  <a:lnTo>
                    <a:pt x="1803689" y="76448"/>
                  </a:lnTo>
                  <a:lnTo>
                    <a:pt x="1833246" y="100619"/>
                  </a:lnTo>
                  <a:lnTo>
                    <a:pt x="1845310" y="85851"/>
                  </a:lnTo>
                  <a:lnTo>
                    <a:pt x="1815718" y="61722"/>
                  </a:lnTo>
                  <a:close/>
                </a:path>
                <a:path w="1891029" h="2308860">
                  <a:moveTo>
                    <a:pt x="1890776" y="0"/>
                  </a:moveTo>
                  <a:lnTo>
                    <a:pt x="1774189" y="52324"/>
                  </a:lnTo>
                  <a:lnTo>
                    <a:pt x="1803689" y="76448"/>
                  </a:lnTo>
                  <a:lnTo>
                    <a:pt x="1815718" y="61722"/>
                  </a:lnTo>
                  <a:lnTo>
                    <a:pt x="1876885" y="61722"/>
                  </a:lnTo>
                  <a:lnTo>
                    <a:pt x="1890776" y="0"/>
                  </a:lnTo>
                  <a:close/>
                </a:path>
              </a:pathLst>
            </a:custGeom>
            <a:solidFill>
              <a:srgbClr val="CC0000"/>
            </a:solidFill>
          </p:spPr>
          <p:txBody>
            <a:bodyPr wrap="square" lIns="0" tIns="0" rIns="0" bIns="0" rtlCol="0"/>
            <a:lstStyle/>
            <a:p>
              <a:endParaRPr/>
            </a:p>
          </p:txBody>
        </p:sp>
        <p:sp>
          <p:nvSpPr>
            <p:cNvPr id="24" name="object 24"/>
            <p:cNvSpPr/>
            <p:nvPr/>
          </p:nvSpPr>
          <p:spPr>
            <a:xfrm>
              <a:off x="2439161" y="3535680"/>
              <a:ext cx="3295015" cy="1040765"/>
            </a:xfrm>
            <a:custGeom>
              <a:avLst/>
              <a:gdLst/>
              <a:ahLst/>
              <a:cxnLst/>
              <a:rect l="l" t="t" r="r" b="b"/>
              <a:pathLst>
                <a:path w="3295015" h="1040764">
                  <a:moveTo>
                    <a:pt x="87267" y="27624"/>
                  </a:moveTo>
                  <a:lnTo>
                    <a:pt x="78758" y="55310"/>
                  </a:lnTo>
                  <a:lnTo>
                    <a:pt x="3286125" y="1040257"/>
                  </a:lnTo>
                  <a:lnTo>
                    <a:pt x="3294507" y="1012571"/>
                  </a:lnTo>
                  <a:lnTo>
                    <a:pt x="87267" y="27624"/>
                  </a:lnTo>
                  <a:close/>
                </a:path>
                <a:path w="3295015" h="1040764">
                  <a:moveTo>
                    <a:pt x="95757" y="0"/>
                  </a:moveTo>
                  <a:lnTo>
                    <a:pt x="0" y="16002"/>
                  </a:lnTo>
                  <a:lnTo>
                    <a:pt x="70231" y="83058"/>
                  </a:lnTo>
                  <a:lnTo>
                    <a:pt x="78758" y="55310"/>
                  </a:lnTo>
                  <a:lnTo>
                    <a:pt x="64896" y="51054"/>
                  </a:lnTo>
                  <a:lnTo>
                    <a:pt x="73406" y="23368"/>
                  </a:lnTo>
                  <a:lnTo>
                    <a:pt x="88576" y="23368"/>
                  </a:lnTo>
                  <a:lnTo>
                    <a:pt x="95757" y="0"/>
                  </a:lnTo>
                  <a:close/>
                </a:path>
                <a:path w="3295015" h="1040764">
                  <a:moveTo>
                    <a:pt x="73406" y="23368"/>
                  </a:moveTo>
                  <a:lnTo>
                    <a:pt x="64896" y="51054"/>
                  </a:lnTo>
                  <a:lnTo>
                    <a:pt x="78758" y="55310"/>
                  </a:lnTo>
                  <a:lnTo>
                    <a:pt x="87267" y="27624"/>
                  </a:lnTo>
                  <a:lnTo>
                    <a:pt x="73406" y="23368"/>
                  </a:lnTo>
                  <a:close/>
                </a:path>
                <a:path w="3295015" h="1040764">
                  <a:moveTo>
                    <a:pt x="88576" y="23368"/>
                  </a:moveTo>
                  <a:lnTo>
                    <a:pt x="73406" y="23368"/>
                  </a:lnTo>
                  <a:lnTo>
                    <a:pt x="87267" y="27624"/>
                  </a:lnTo>
                  <a:lnTo>
                    <a:pt x="88576" y="23368"/>
                  </a:lnTo>
                  <a:close/>
                </a:path>
              </a:pathLst>
            </a:custGeom>
            <a:solidFill>
              <a:srgbClr val="000000"/>
            </a:solidFill>
          </p:spPr>
          <p:txBody>
            <a:bodyPr wrap="square" lIns="0" tIns="0" rIns="0" bIns="0" rtlCol="0"/>
            <a:lstStyle/>
            <a:p>
              <a:endParaRPr/>
            </a:p>
          </p:txBody>
        </p:sp>
      </p:grpSp>
      <p:sp>
        <p:nvSpPr>
          <p:cNvPr id="25" name="object 25"/>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a:latin typeface="Times New Roman"/>
              <a:cs typeface="Times New Roman"/>
            </a:endParaRPr>
          </a:p>
        </p:txBody>
      </p:sp>
      <p:sp>
        <p:nvSpPr>
          <p:cNvPr id="26" name="object 26"/>
          <p:cNvSpPr txBox="1"/>
          <p:nvPr/>
        </p:nvSpPr>
        <p:spPr>
          <a:xfrm>
            <a:off x="5046726" y="1373504"/>
            <a:ext cx="90043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7" name="object 27"/>
          <p:cNvSpPr txBox="1"/>
          <p:nvPr/>
        </p:nvSpPr>
        <p:spPr>
          <a:xfrm>
            <a:off x="7334759" y="1243511"/>
            <a:ext cx="979805" cy="1017905"/>
          </a:xfrm>
          <a:prstGeom prst="rect">
            <a:avLst/>
          </a:prstGeom>
        </p:spPr>
        <p:txBody>
          <a:bodyPr vert="horz" wrap="square" lIns="0" tIns="142240" rIns="0" bIns="0" rtlCol="0">
            <a:spAutoFit/>
          </a:bodyPr>
          <a:lstStyle/>
          <a:p>
            <a:pPr marL="91440">
              <a:spcBef>
                <a:spcPts val="1120"/>
              </a:spcBef>
            </a:pPr>
            <a:r>
              <a:rPr sz="2400" dirty="0">
                <a:latin typeface="Times New Roman"/>
                <a:cs typeface="Times New Roman"/>
              </a:rPr>
              <a:t>v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a:p>
            <a:pPr marL="12700">
              <a:spcBef>
                <a:spcPts val="1030"/>
              </a:spcBef>
            </a:pPr>
            <a:r>
              <a:rPr sz="2400" b="1" spc="-5" dirty="0">
                <a:latin typeface="Times New Roman"/>
                <a:cs typeface="Times New Roman"/>
              </a:rPr>
              <a:t>14</a:t>
            </a:r>
            <a:endParaRPr sz="2400">
              <a:latin typeface="Times New Roman"/>
              <a:cs typeface="Times New Roman"/>
            </a:endParaRPr>
          </a:p>
        </p:txBody>
      </p:sp>
      <p:sp>
        <p:nvSpPr>
          <p:cNvPr id="28" name="object 28"/>
          <p:cNvSpPr txBox="1"/>
          <p:nvPr/>
        </p:nvSpPr>
        <p:spPr>
          <a:xfrm>
            <a:off x="5032629" y="4450614"/>
            <a:ext cx="894715" cy="981075"/>
          </a:xfrm>
          <a:prstGeom prst="rect">
            <a:avLst/>
          </a:prstGeom>
        </p:spPr>
        <p:txBody>
          <a:bodyPr vert="horz" wrap="square" lIns="0" tIns="124460" rIns="0" bIns="0" rtlCol="0">
            <a:spAutoFit/>
          </a:bodyPr>
          <a:lstStyle/>
          <a:p>
            <a:pPr marL="12700">
              <a:spcBef>
                <a:spcPts val="980"/>
              </a:spcBef>
            </a:pPr>
            <a:r>
              <a:rPr sz="2400" b="1" dirty="0">
                <a:latin typeface="Times New Roman"/>
                <a:cs typeface="Times New Roman"/>
              </a:rPr>
              <a:t>5</a:t>
            </a:r>
            <a:endParaRPr sz="2400">
              <a:latin typeface="Times New Roman"/>
              <a:cs typeface="Times New Roman"/>
            </a:endParaRPr>
          </a:p>
          <a:p>
            <a:pPr marL="40640">
              <a:spcBef>
                <a:spcPts val="880"/>
              </a:spcBef>
            </a:pPr>
            <a:r>
              <a:rPr sz="2400" dirty="0">
                <a:latin typeface="Times New Roman"/>
                <a:cs typeface="Times New Roman"/>
              </a:rPr>
              <a:t>x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a:latin typeface="Times New Roman"/>
              <a:cs typeface="Times New Roman"/>
            </a:endParaRPr>
          </a:p>
        </p:txBody>
      </p:sp>
      <p:sp>
        <p:nvSpPr>
          <p:cNvPr id="29" name="object 29"/>
          <p:cNvSpPr txBox="1"/>
          <p:nvPr/>
        </p:nvSpPr>
        <p:spPr>
          <a:xfrm>
            <a:off x="7414387" y="4449222"/>
            <a:ext cx="929005" cy="967740"/>
          </a:xfrm>
          <a:prstGeom prst="rect">
            <a:avLst/>
          </a:prstGeom>
        </p:spPr>
        <p:txBody>
          <a:bodyPr vert="horz" wrap="square" lIns="0" tIns="118110" rIns="0" bIns="0" rtlCol="0">
            <a:spAutoFit/>
          </a:bodyPr>
          <a:lstStyle/>
          <a:p>
            <a:pPr marL="12700">
              <a:spcBef>
                <a:spcPts val="930"/>
              </a:spcBef>
            </a:pPr>
            <a:r>
              <a:rPr sz="2400" b="1" dirty="0">
                <a:latin typeface="Times New Roman"/>
                <a:cs typeface="Times New Roman"/>
              </a:rPr>
              <a:t>7</a:t>
            </a:r>
            <a:endParaRPr sz="2400" dirty="0">
              <a:latin typeface="Times New Roman"/>
              <a:cs typeface="Times New Roman"/>
            </a:endParaRPr>
          </a:p>
          <a:p>
            <a:pPr marL="40640">
              <a:spcBef>
                <a:spcPts val="825"/>
              </a:spcBef>
            </a:pPr>
            <a:r>
              <a:rPr sz="2400" dirty="0">
                <a:latin typeface="Times New Roman"/>
                <a:cs typeface="Times New Roman"/>
              </a:rPr>
              <a:t>y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dirty="0">
              <a:latin typeface="Times New Roman"/>
              <a:cs typeface="Times New Roman"/>
            </a:endParaRPr>
          </a:p>
        </p:txBody>
      </p:sp>
      <p:sp>
        <p:nvSpPr>
          <p:cNvPr id="30" name="object 30"/>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31" name="object 31"/>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32" name="object 32"/>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33" name="object 33"/>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34" name="object 34"/>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35" name="object 35"/>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36" name="object 36"/>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37" name="object 37"/>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
        <p:nvSpPr>
          <p:cNvPr id="39" name="object 2"/>
          <p:cNvSpPr txBox="1">
            <a:spLocks noGrp="1"/>
          </p:cNvSpPr>
          <p:nvPr>
            <p:ph type="title"/>
          </p:nvPr>
        </p:nvSpPr>
        <p:spPr>
          <a:xfrm>
            <a:off x="898652" y="654346"/>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5" dirty="0"/>
              <a:t>Example</a:t>
            </a:r>
          </a:p>
        </p:txBody>
      </p:sp>
    </p:spTree>
    <p:extLst>
      <p:ext uri="{BB962C8B-B14F-4D97-AF65-F5344CB8AC3E}">
        <p14:creationId xmlns:p14="http://schemas.microsoft.com/office/powerpoint/2010/main" val="99060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1"/>
          </p:nvPr>
        </p:nvSpPr>
        <p:spPr>
          <a:noFill/>
        </p:spPr>
        <p:txBody>
          <a:bodyPr/>
          <a:lstStyle/>
          <a:p>
            <a:fld id="{5CD6ABBD-3519-4BB1-878F-B4386A774EBC}" type="slidenum">
              <a:rPr lang="en-US" smtClean="0"/>
              <a:pPr/>
              <a:t>3</a:t>
            </a:fld>
            <a:endParaRPr lang="en-US"/>
          </a:p>
        </p:txBody>
      </p:sp>
      <p:sp>
        <p:nvSpPr>
          <p:cNvPr id="7171" name="Rectangle 2"/>
          <p:cNvSpPr>
            <a:spLocks noGrp="1" noChangeArrowheads="1"/>
          </p:cNvSpPr>
          <p:nvPr>
            <p:ph type="title"/>
          </p:nvPr>
        </p:nvSpPr>
        <p:spPr/>
        <p:txBody>
          <a:bodyPr/>
          <a:lstStyle/>
          <a:p>
            <a:pPr eaLnBrk="1" hangingPunct="1"/>
            <a:r>
              <a:rPr lang="en-US"/>
              <a:t>Shortest Path Problems</a:t>
            </a:r>
          </a:p>
        </p:txBody>
      </p:sp>
      <p:sp>
        <p:nvSpPr>
          <p:cNvPr id="766979" name="Rectangle 3"/>
          <p:cNvSpPr>
            <a:spLocks noGrp="1" noChangeArrowheads="1"/>
          </p:cNvSpPr>
          <p:nvPr>
            <p:ph type="body" sz="half" idx="1"/>
          </p:nvPr>
        </p:nvSpPr>
        <p:spPr>
          <a:xfrm>
            <a:off x="1874839" y="1214439"/>
            <a:ext cx="8574087" cy="5076825"/>
          </a:xfrm>
        </p:spPr>
        <p:txBody>
          <a:bodyPr/>
          <a:lstStyle/>
          <a:p>
            <a:pPr eaLnBrk="1" hangingPunct="1">
              <a:lnSpc>
                <a:spcPct val="120000"/>
              </a:lnSpc>
            </a:pPr>
            <a:r>
              <a:rPr lang="en-US"/>
              <a:t>How can we find the shortest route between two points on a map?</a:t>
            </a:r>
          </a:p>
          <a:p>
            <a:pPr eaLnBrk="1" hangingPunct="1">
              <a:lnSpc>
                <a:spcPct val="120000"/>
              </a:lnSpc>
            </a:pPr>
            <a:r>
              <a:rPr lang="en-US"/>
              <a:t>Model the problem as a graph problem:</a:t>
            </a:r>
          </a:p>
          <a:p>
            <a:pPr lvl="1" eaLnBrk="1" hangingPunct="1">
              <a:lnSpc>
                <a:spcPct val="120000"/>
              </a:lnSpc>
            </a:pPr>
            <a:r>
              <a:rPr lang="en-US"/>
              <a:t>Road map is a weighted graph: </a:t>
            </a:r>
          </a:p>
          <a:p>
            <a:pPr lvl="1" eaLnBrk="1" hangingPunct="1">
              <a:lnSpc>
                <a:spcPct val="120000"/>
              </a:lnSpc>
              <a:buFontTx/>
              <a:buNone/>
            </a:pPr>
            <a:r>
              <a:rPr lang="en-US"/>
              <a:t>		</a:t>
            </a:r>
            <a:r>
              <a:rPr lang="en-US">
                <a:solidFill>
                  <a:srgbClr val="CC0000"/>
                </a:solidFill>
                <a:latin typeface="Comic Sans MS" pitchFamily="66" charset="0"/>
              </a:rPr>
              <a:t>vertices</a:t>
            </a:r>
            <a:r>
              <a:rPr lang="en-US"/>
              <a:t> = cities</a:t>
            </a:r>
          </a:p>
          <a:p>
            <a:pPr lvl="1" eaLnBrk="1" hangingPunct="1">
              <a:lnSpc>
                <a:spcPct val="120000"/>
              </a:lnSpc>
              <a:buFontTx/>
              <a:buNone/>
            </a:pPr>
            <a:r>
              <a:rPr lang="en-US"/>
              <a:t>		</a:t>
            </a:r>
            <a:r>
              <a:rPr lang="en-US">
                <a:solidFill>
                  <a:srgbClr val="008080"/>
                </a:solidFill>
                <a:latin typeface="Comic Sans MS" pitchFamily="66" charset="0"/>
              </a:rPr>
              <a:t>edges</a:t>
            </a:r>
            <a:r>
              <a:rPr lang="en-US"/>
              <a:t> = road segments between cities</a:t>
            </a:r>
          </a:p>
          <a:p>
            <a:pPr lvl="1" eaLnBrk="1" hangingPunct="1">
              <a:lnSpc>
                <a:spcPct val="120000"/>
              </a:lnSpc>
              <a:buFontTx/>
              <a:buNone/>
            </a:pPr>
            <a:r>
              <a:rPr lang="en-US"/>
              <a:t>		</a:t>
            </a:r>
            <a:r>
              <a:rPr lang="en-US">
                <a:solidFill>
                  <a:srgbClr val="006699"/>
                </a:solidFill>
                <a:latin typeface="Comic Sans MS" pitchFamily="66" charset="0"/>
              </a:rPr>
              <a:t>edge weights</a:t>
            </a:r>
            <a:r>
              <a:rPr lang="en-US"/>
              <a:t> = road distances</a:t>
            </a:r>
          </a:p>
          <a:p>
            <a:pPr lvl="1" eaLnBrk="1" hangingPunct="1">
              <a:lnSpc>
                <a:spcPct val="120000"/>
              </a:lnSpc>
            </a:pPr>
            <a:r>
              <a:rPr lang="en-US"/>
              <a:t>Goal: find a shortest path between two vertices (cities)</a:t>
            </a:r>
          </a:p>
        </p:txBody>
      </p:sp>
    </p:spTree>
    <p:extLst>
      <p:ext uri="{BB962C8B-B14F-4D97-AF65-F5344CB8AC3E}">
        <p14:creationId xmlns:p14="http://schemas.microsoft.com/office/powerpoint/2010/main" val="310786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69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69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69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69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69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FF99"/>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EBFF"/>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5051806" y="1869390"/>
            <a:ext cx="178435" cy="391795"/>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8</a:t>
            </a:r>
            <a:endParaRPr sz="2400">
              <a:latin typeface="Times New Roman"/>
              <a:cs typeface="Times New Roman"/>
            </a:endParaRPr>
          </a:p>
        </p:txBody>
      </p:sp>
      <p:grpSp>
        <p:nvGrpSpPr>
          <p:cNvPr id="15" name="object 15"/>
          <p:cNvGrpSpPr/>
          <p:nvPr/>
        </p:nvGrpSpPr>
        <p:grpSpPr>
          <a:xfrm>
            <a:off x="3808603" y="2014728"/>
            <a:ext cx="3857625" cy="2806065"/>
            <a:chOff x="2284602" y="2014727"/>
            <a:chExt cx="3857625" cy="2806065"/>
          </a:xfrm>
        </p:grpSpPr>
        <p:sp>
          <p:nvSpPr>
            <p:cNvPr id="16" name="object 16"/>
            <p:cNvSpPr/>
            <p:nvPr/>
          </p:nvSpPr>
          <p:spPr>
            <a:xfrm>
              <a:off x="2284602" y="2280665"/>
              <a:ext cx="1093470" cy="1007744"/>
            </a:xfrm>
            <a:custGeom>
              <a:avLst/>
              <a:gdLst/>
              <a:ahLst/>
              <a:cxnLst/>
              <a:rect l="l" t="t" r="r" b="b"/>
              <a:pathLst>
                <a:path w="1093470" h="1007745">
                  <a:moveTo>
                    <a:pt x="1019595" y="48130"/>
                  </a:moveTo>
                  <a:lnTo>
                    <a:pt x="0" y="986028"/>
                  </a:lnTo>
                  <a:lnTo>
                    <a:pt x="19558" y="1007363"/>
                  </a:lnTo>
                  <a:lnTo>
                    <a:pt x="1039234" y="69507"/>
                  </a:lnTo>
                  <a:lnTo>
                    <a:pt x="1019595" y="48130"/>
                  </a:lnTo>
                  <a:close/>
                </a:path>
                <a:path w="1093470" h="1007745">
                  <a:moveTo>
                    <a:pt x="1078752" y="38354"/>
                  </a:moveTo>
                  <a:lnTo>
                    <a:pt x="1030224" y="38354"/>
                  </a:lnTo>
                  <a:lnTo>
                    <a:pt x="1049909" y="59689"/>
                  </a:lnTo>
                  <a:lnTo>
                    <a:pt x="1039234" y="69507"/>
                  </a:lnTo>
                  <a:lnTo>
                    <a:pt x="1058799" y="90805"/>
                  </a:lnTo>
                  <a:lnTo>
                    <a:pt x="1078752" y="38354"/>
                  </a:lnTo>
                  <a:close/>
                </a:path>
                <a:path w="1093470" h="1007745">
                  <a:moveTo>
                    <a:pt x="1030224" y="38354"/>
                  </a:moveTo>
                  <a:lnTo>
                    <a:pt x="1019595" y="48130"/>
                  </a:lnTo>
                  <a:lnTo>
                    <a:pt x="1039234" y="69507"/>
                  </a:lnTo>
                  <a:lnTo>
                    <a:pt x="1049909" y="59689"/>
                  </a:lnTo>
                  <a:lnTo>
                    <a:pt x="1030224" y="38354"/>
                  </a:lnTo>
                  <a:close/>
                </a:path>
                <a:path w="1093470" h="1007745">
                  <a:moveTo>
                    <a:pt x="1093343" y="0"/>
                  </a:moveTo>
                  <a:lnTo>
                    <a:pt x="999998" y="26797"/>
                  </a:lnTo>
                  <a:lnTo>
                    <a:pt x="1019595" y="48130"/>
                  </a:lnTo>
                  <a:lnTo>
                    <a:pt x="1030224" y="38354"/>
                  </a:lnTo>
                  <a:lnTo>
                    <a:pt x="1078752" y="38354"/>
                  </a:lnTo>
                  <a:lnTo>
                    <a:pt x="1093343" y="0"/>
                  </a:lnTo>
                  <a:close/>
                </a:path>
              </a:pathLst>
            </a:custGeom>
            <a:solidFill>
              <a:srgbClr val="000000"/>
            </a:solidFill>
          </p:spPr>
          <p:txBody>
            <a:bodyPr wrap="square" lIns="0" tIns="0" rIns="0" bIns="0" rtlCol="0"/>
            <a:lstStyle/>
            <a:p>
              <a:endParaRPr/>
            </a:p>
          </p:txBody>
        </p:sp>
        <p:sp>
          <p:nvSpPr>
            <p:cNvPr id="17" name="object 17"/>
            <p:cNvSpPr/>
            <p:nvPr/>
          </p:nvSpPr>
          <p:spPr>
            <a:xfrm>
              <a:off x="2341879" y="3753230"/>
              <a:ext cx="993775" cy="808990"/>
            </a:xfrm>
            <a:custGeom>
              <a:avLst/>
              <a:gdLst/>
              <a:ahLst/>
              <a:cxnLst/>
              <a:rect l="l" t="t" r="r" b="b"/>
              <a:pathLst>
                <a:path w="993775" h="808989">
                  <a:moveTo>
                    <a:pt x="892549" y="751752"/>
                  </a:moveTo>
                  <a:lnTo>
                    <a:pt x="868552" y="781431"/>
                  </a:lnTo>
                  <a:lnTo>
                    <a:pt x="993394" y="808863"/>
                  </a:lnTo>
                  <a:lnTo>
                    <a:pt x="972869" y="763778"/>
                  </a:lnTo>
                  <a:lnTo>
                    <a:pt x="907414" y="763778"/>
                  </a:lnTo>
                  <a:lnTo>
                    <a:pt x="892549" y="751752"/>
                  </a:lnTo>
                  <a:close/>
                </a:path>
                <a:path w="993775" h="808989">
                  <a:moveTo>
                    <a:pt x="916457" y="722185"/>
                  </a:moveTo>
                  <a:lnTo>
                    <a:pt x="892549" y="751752"/>
                  </a:lnTo>
                  <a:lnTo>
                    <a:pt x="907414" y="763778"/>
                  </a:lnTo>
                  <a:lnTo>
                    <a:pt x="931291" y="734187"/>
                  </a:lnTo>
                  <a:lnTo>
                    <a:pt x="916457" y="722185"/>
                  </a:lnTo>
                  <a:close/>
                </a:path>
                <a:path w="993775" h="808989">
                  <a:moveTo>
                    <a:pt x="940434" y="692531"/>
                  </a:moveTo>
                  <a:lnTo>
                    <a:pt x="916457" y="722185"/>
                  </a:lnTo>
                  <a:lnTo>
                    <a:pt x="931291" y="734187"/>
                  </a:lnTo>
                  <a:lnTo>
                    <a:pt x="907414" y="763778"/>
                  </a:lnTo>
                  <a:lnTo>
                    <a:pt x="972869" y="763778"/>
                  </a:lnTo>
                  <a:lnTo>
                    <a:pt x="940434" y="692531"/>
                  </a:lnTo>
                  <a:close/>
                </a:path>
                <a:path w="993775" h="808989">
                  <a:moveTo>
                    <a:pt x="23875" y="0"/>
                  </a:moveTo>
                  <a:lnTo>
                    <a:pt x="0" y="29718"/>
                  </a:lnTo>
                  <a:lnTo>
                    <a:pt x="892549" y="751752"/>
                  </a:lnTo>
                  <a:lnTo>
                    <a:pt x="916457" y="722185"/>
                  </a:lnTo>
                  <a:lnTo>
                    <a:pt x="23875" y="0"/>
                  </a:lnTo>
                  <a:close/>
                </a:path>
              </a:pathLst>
            </a:custGeom>
            <a:solidFill>
              <a:srgbClr val="CC0000"/>
            </a:solidFill>
          </p:spPr>
          <p:txBody>
            <a:bodyPr wrap="square" lIns="0" tIns="0" rIns="0" bIns="0" rtlCol="0"/>
            <a:lstStyle/>
            <a:p>
              <a:endParaRPr/>
            </a:p>
          </p:txBody>
        </p:sp>
        <p:sp>
          <p:nvSpPr>
            <p:cNvPr id="18" name="object 18"/>
            <p:cNvSpPr/>
            <p:nvPr/>
          </p:nvSpPr>
          <p:spPr>
            <a:xfrm>
              <a:off x="3450336" y="2353818"/>
              <a:ext cx="86995" cy="2106295"/>
            </a:xfrm>
            <a:custGeom>
              <a:avLst/>
              <a:gdLst/>
              <a:ahLst/>
              <a:cxnLst/>
              <a:rect l="l" t="t" r="r" b="b"/>
              <a:pathLst>
                <a:path w="86995" h="2106295">
                  <a:moveTo>
                    <a:pt x="28955" y="2019300"/>
                  </a:moveTo>
                  <a:lnTo>
                    <a:pt x="0" y="2019300"/>
                  </a:lnTo>
                  <a:lnTo>
                    <a:pt x="43434" y="2106168"/>
                  </a:lnTo>
                  <a:lnTo>
                    <a:pt x="79628" y="2033778"/>
                  </a:lnTo>
                  <a:lnTo>
                    <a:pt x="28955" y="2033778"/>
                  </a:lnTo>
                  <a:lnTo>
                    <a:pt x="28955" y="2019300"/>
                  </a:lnTo>
                  <a:close/>
                </a:path>
                <a:path w="86995" h="2106295">
                  <a:moveTo>
                    <a:pt x="57912" y="0"/>
                  </a:moveTo>
                  <a:lnTo>
                    <a:pt x="28955" y="0"/>
                  </a:lnTo>
                  <a:lnTo>
                    <a:pt x="28955" y="2033778"/>
                  </a:lnTo>
                  <a:lnTo>
                    <a:pt x="57912" y="2033778"/>
                  </a:lnTo>
                  <a:lnTo>
                    <a:pt x="57912" y="0"/>
                  </a:lnTo>
                  <a:close/>
                </a:path>
                <a:path w="86995" h="2106295">
                  <a:moveTo>
                    <a:pt x="86867" y="2019300"/>
                  </a:moveTo>
                  <a:lnTo>
                    <a:pt x="57912" y="2019300"/>
                  </a:lnTo>
                  <a:lnTo>
                    <a:pt x="57912" y="2033778"/>
                  </a:lnTo>
                  <a:lnTo>
                    <a:pt x="79628" y="2033778"/>
                  </a:lnTo>
                  <a:lnTo>
                    <a:pt x="86867" y="2019300"/>
                  </a:lnTo>
                  <a:close/>
                </a:path>
              </a:pathLst>
            </a:custGeom>
            <a:solidFill>
              <a:srgbClr val="000000"/>
            </a:solidFill>
          </p:spPr>
          <p:txBody>
            <a:bodyPr wrap="square" lIns="0" tIns="0" rIns="0" bIns="0" rtlCol="0"/>
            <a:lstStyle/>
            <a:p>
              <a:endParaRPr/>
            </a:p>
          </p:txBody>
        </p:sp>
        <p:sp>
          <p:nvSpPr>
            <p:cNvPr id="19" name="object 19"/>
            <p:cNvSpPr/>
            <p:nvPr/>
          </p:nvSpPr>
          <p:spPr>
            <a:xfrm>
              <a:off x="3651503" y="2367534"/>
              <a:ext cx="114300" cy="2106295"/>
            </a:xfrm>
            <a:custGeom>
              <a:avLst/>
              <a:gdLst/>
              <a:ahLst/>
              <a:cxnLst/>
              <a:rect l="l" t="t" r="r" b="b"/>
              <a:pathLst>
                <a:path w="114300" h="2106295">
                  <a:moveTo>
                    <a:pt x="76200" y="95250"/>
                  </a:moveTo>
                  <a:lnTo>
                    <a:pt x="38100" y="95250"/>
                  </a:lnTo>
                  <a:lnTo>
                    <a:pt x="38100" y="2106167"/>
                  </a:lnTo>
                  <a:lnTo>
                    <a:pt x="76200" y="2106167"/>
                  </a:lnTo>
                  <a:lnTo>
                    <a:pt x="76200" y="95250"/>
                  </a:lnTo>
                  <a:close/>
                </a:path>
                <a:path w="114300" h="2106295">
                  <a:moveTo>
                    <a:pt x="57150" y="0"/>
                  </a:moveTo>
                  <a:lnTo>
                    <a:pt x="0" y="114300"/>
                  </a:lnTo>
                  <a:lnTo>
                    <a:pt x="38100" y="114300"/>
                  </a:lnTo>
                  <a:lnTo>
                    <a:pt x="38100" y="95250"/>
                  </a:lnTo>
                  <a:lnTo>
                    <a:pt x="104775" y="95250"/>
                  </a:lnTo>
                  <a:lnTo>
                    <a:pt x="57150" y="0"/>
                  </a:lnTo>
                  <a:close/>
                </a:path>
                <a:path w="114300" h="2106295">
                  <a:moveTo>
                    <a:pt x="104775" y="95250"/>
                  </a:moveTo>
                  <a:lnTo>
                    <a:pt x="76200" y="95250"/>
                  </a:lnTo>
                  <a:lnTo>
                    <a:pt x="76200" y="114300"/>
                  </a:lnTo>
                  <a:lnTo>
                    <a:pt x="114300" y="114300"/>
                  </a:lnTo>
                  <a:lnTo>
                    <a:pt x="104775" y="95250"/>
                  </a:lnTo>
                  <a:close/>
                </a:path>
              </a:pathLst>
            </a:custGeom>
            <a:solidFill>
              <a:srgbClr val="CC0000"/>
            </a:solidFill>
          </p:spPr>
          <p:txBody>
            <a:bodyPr wrap="square" lIns="0" tIns="0" rIns="0" bIns="0" rtlCol="0"/>
            <a:lstStyle/>
            <a:p>
              <a:endParaRPr/>
            </a:p>
          </p:txBody>
        </p:sp>
        <p:sp>
          <p:nvSpPr>
            <p:cNvPr id="20" name="object 20"/>
            <p:cNvSpPr/>
            <p:nvPr/>
          </p:nvSpPr>
          <p:spPr>
            <a:xfrm>
              <a:off x="5824727" y="2347721"/>
              <a:ext cx="86995" cy="2106295"/>
            </a:xfrm>
            <a:custGeom>
              <a:avLst/>
              <a:gdLst/>
              <a:ahLst/>
              <a:cxnLst/>
              <a:rect l="l" t="t" r="r" b="b"/>
              <a:pathLst>
                <a:path w="86995" h="2106295">
                  <a:moveTo>
                    <a:pt x="28956" y="2019300"/>
                  </a:moveTo>
                  <a:lnTo>
                    <a:pt x="0" y="2019300"/>
                  </a:lnTo>
                  <a:lnTo>
                    <a:pt x="43434" y="2106167"/>
                  </a:lnTo>
                  <a:lnTo>
                    <a:pt x="79629" y="2033777"/>
                  </a:lnTo>
                  <a:lnTo>
                    <a:pt x="28956" y="2033777"/>
                  </a:lnTo>
                  <a:lnTo>
                    <a:pt x="28956" y="2019300"/>
                  </a:lnTo>
                  <a:close/>
                </a:path>
                <a:path w="86995" h="2106295">
                  <a:moveTo>
                    <a:pt x="57912" y="0"/>
                  </a:moveTo>
                  <a:lnTo>
                    <a:pt x="28956" y="0"/>
                  </a:lnTo>
                  <a:lnTo>
                    <a:pt x="28956" y="2033777"/>
                  </a:lnTo>
                  <a:lnTo>
                    <a:pt x="57912" y="2033777"/>
                  </a:lnTo>
                  <a:lnTo>
                    <a:pt x="57912" y="0"/>
                  </a:lnTo>
                  <a:close/>
                </a:path>
                <a:path w="86995" h="2106295">
                  <a:moveTo>
                    <a:pt x="86868" y="2019300"/>
                  </a:moveTo>
                  <a:lnTo>
                    <a:pt x="57912" y="2019300"/>
                  </a:lnTo>
                  <a:lnTo>
                    <a:pt x="57912" y="2033777"/>
                  </a:lnTo>
                  <a:lnTo>
                    <a:pt x="79629" y="2033777"/>
                  </a:lnTo>
                  <a:lnTo>
                    <a:pt x="86868" y="2019300"/>
                  </a:lnTo>
                  <a:close/>
                </a:path>
              </a:pathLst>
            </a:custGeom>
            <a:solidFill>
              <a:srgbClr val="000000"/>
            </a:solidFill>
          </p:spPr>
          <p:txBody>
            <a:bodyPr wrap="square" lIns="0" tIns="0" rIns="0" bIns="0" rtlCol="0"/>
            <a:lstStyle/>
            <a:p>
              <a:endParaRPr/>
            </a:p>
          </p:txBody>
        </p:sp>
        <p:sp>
          <p:nvSpPr>
            <p:cNvPr id="21" name="object 21"/>
            <p:cNvSpPr/>
            <p:nvPr/>
          </p:nvSpPr>
          <p:spPr>
            <a:xfrm>
              <a:off x="3925062" y="2361437"/>
              <a:ext cx="2216785" cy="2459355"/>
            </a:xfrm>
            <a:custGeom>
              <a:avLst/>
              <a:gdLst/>
              <a:ahLst/>
              <a:cxnLst/>
              <a:rect l="l" t="t" r="r" b="b"/>
              <a:pathLst>
                <a:path w="2216785" h="2459354">
                  <a:moveTo>
                    <a:pt x="1731264" y="2401824"/>
                  </a:moveTo>
                  <a:lnTo>
                    <a:pt x="1693164" y="2382774"/>
                  </a:lnTo>
                  <a:lnTo>
                    <a:pt x="1616964" y="2344674"/>
                  </a:lnTo>
                  <a:lnTo>
                    <a:pt x="1616964" y="2382774"/>
                  </a:lnTo>
                  <a:lnTo>
                    <a:pt x="0" y="2382774"/>
                  </a:lnTo>
                  <a:lnTo>
                    <a:pt x="0" y="2420874"/>
                  </a:lnTo>
                  <a:lnTo>
                    <a:pt x="1616964" y="2420874"/>
                  </a:lnTo>
                  <a:lnTo>
                    <a:pt x="1616964" y="2458974"/>
                  </a:lnTo>
                  <a:lnTo>
                    <a:pt x="1693164" y="2420874"/>
                  </a:lnTo>
                  <a:lnTo>
                    <a:pt x="1731264" y="2401824"/>
                  </a:lnTo>
                  <a:close/>
                </a:path>
                <a:path w="2216785" h="2459354">
                  <a:moveTo>
                    <a:pt x="2216658" y="114300"/>
                  </a:moveTo>
                  <a:lnTo>
                    <a:pt x="2207133" y="95250"/>
                  </a:lnTo>
                  <a:lnTo>
                    <a:pt x="2159508" y="0"/>
                  </a:lnTo>
                  <a:lnTo>
                    <a:pt x="2102358" y="114300"/>
                  </a:lnTo>
                  <a:lnTo>
                    <a:pt x="2140458" y="114300"/>
                  </a:lnTo>
                  <a:lnTo>
                    <a:pt x="2140458" y="2106168"/>
                  </a:lnTo>
                  <a:lnTo>
                    <a:pt x="2178558" y="2106168"/>
                  </a:lnTo>
                  <a:lnTo>
                    <a:pt x="2178558" y="114300"/>
                  </a:lnTo>
                  <a:lnTo>
                    <a:pt x="2216658" y="114300"/>
                  </a:lnTo>
                  <a:close/>
                </a:path>
              </a:pathLst>
            </a:custGeom>
            <a:solidFill>
              <a:srgbClr val="CC0000"/>
            </a:solidFill>
          </p:spPr>
          <p:txBody>
            <a:bodyPr wrap="square" lIns="0" tIns="0" rIns="0" bIns="0" rtlCol="0"/>
            <a:lstStyle/>
            <a:p>
              <a:endParaRPr/>
            </a:p>
          </p:txBody>
        </p:sp>
        <p:sp>
          <p:nvSpPr>
            <p:cNvPr id="22" name="object 22"/>
            <p:cNvSpPr/>
            <p:nvPr/>
          </p:nvSpPr>
          <p:spPr>
            <a:xfrm>
              <a:off x="2439162" y="2014727"/>
              <a:ext cx="3295015" cy="2561590"/>
            </a:xfrm>
            <a:custGeom>
              <a:avLst/>
              <a:gdLst/>
              <a:ahLst/>
              <a:cxnLst/>
              <a:rect l="l" t="t" r="r" b="b"/>
              <a:pathLst>
                <a:path w="3295015" h="2561590">
                  <a:moveTo>
                    <a:pt x="3227832" y="43434"/>
                  </a:moveTo>
                  <a:lnTo>
                    <a:pt x="3198876" y="28956"/>
                  </a:lnTo>
                  <a:lnTo>
                    <a:pt x="3140964" y="0"/>
                  </a:lnTo>
                  <a:lnTo>
                    <a:pt x="3140964" y="28956"/>
                  </a:lnTo>
                  <a:lnTo>
                    <a:pt x="1495044" y="28956"/>
                  </a:lnTo>
                  <a:lnTo>
                    <a:pt x="1495044" y="57912"/>
                  </a:lnTo>
                  <a:lnTo>
                    <a:pt x="3140964" y="57912"/>
                  </a:lnTo>
                  <a:lnTo>
                    <a:pt x="3140964" y="86868"/>
                  </a:lnTo>
                  <a:lnTo>
                    <a:pt x="3198876" y="57912"/>
                  </a:lnTo>
                  <a:lnTo>
                    <a:pt x="3227832" y="43434"/>
                  </a:lnTo>
                  <a:close/>
                </a:path>
                <a:path w="3295015" h="2561590">
                  <a:moveTo>
                    <a:pt x="3294507" y="2533523"/>
                  </a:moveTo>
                  <a:lnTo>
                    <a:pt x="1804339" y="2075903"/>
                  </a:lnTo>
                  <a:lnTo>
                    <a:pt x="3232899" y="327177"/>
                  </a:lnTo>
                  <a:lnTo>
                    <a:pt x="3255264" y="345440"/>
                  </a:lnTo>
                  <a:lnTo>
                    <a:pt x="3266046" y="297561"/>
                  </a:lnTo>
                  <a:lnTo>
                    <a:pt x="3276600" y="250698"/>
                  </a:lnTo>
                  <a:lnTo>
                    <a:pt x="3187954" y="290449"/>
                  </a:lnTo>
                  <a:lnTo>
                    <a:pt x="3210395" y="308800"/>
                  </a:lnTo>
                  <a:lnTo>
                    <a:pt x="1774494" y="2066734"/>
                  </a:lnTo>
                  <a:lnTo>
                    <a:pt x="87261" y="1548587"/>
                  </a:lnTo>
                  <a:lnTo>
                    <a:pt x="88569" y="1544320"/>
                  </a:lnTo>
                  <a:lnTo>
                    <a:pt x="95758" y="1520952"/>
                  </a:lnTo>
                  <a:lnTo>
                    <a:pt x="0" y="1536966"/>
                  </a:lnTo>
                  <a:lnTo>
                    <a:pt x="70231" y="1604010"/>
                  </a:lnTo>
                  <a:lnTo>
                    <a:pt x="78752" y="1576273"/>
                  </a:lnTo>
                  <a:lnTo>
                    <a:pt x="1754720" y="2090940"/>
                  </a:lnTo>
                  <a:lnTo>
                    <a:pt x="1389380" y="2538222"/>
                  </a:lnTo>
                  <a:lnTo>
                    <a:pt x="1411732" y="2556510"/>
                  </a:lnTo>
                  <a:lnTo>
                    <a:pt x="1784565" y="2100110"/>
                  </a:lnTo>
                  <a:lnTo>
                    <a:pt x="3286125" y="2561209"/>
                  </a:lnTo>
                  <a:lnTo>
                    <a:pt x="3294507" y="2533523"/>
                  </a:lnTo>
                  <a:close/>
                </a:path>
              </a:pathLst>
            </a:custGeom>
            <a:solidFill>
              <a:srgbClr val="000000"/>
            </a:solidFill>
          </p:spPr>
          <p:txBody>
            <a:bodyPr wrap="square" lIns="0" tIns="0" rIns="0" bIns="0" rtlCol="0"/>
            <a:lstStyle/>
            <a:p>
              <a:endParaRPr/>
            </a:p>
          </p:txBody>
        </p:sp>
      </p:grpSp>
      <p:sp>
        <p:nvSpPr>
          <p:cNvPr id="23" name="object 23"/>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a:latin typeface="Times New Roman"/>
              <a:cs typeface="Times New Roman"/>
            </a:endParaRPr>
          </a:p>
        </p:txBody>
      </p:sp>
      <p:sp>
        <p:nvSpPr>
          <p:cNvPr id="24" name="object 24"/>
          <p:cNvSpPr txBox="1"/>
          <p:nvPr/>
        </p:nvSpPr>
        <p:spPr>
          <a:xfrm>
            <a:off x="5046726" y="1373504"/>
            <a:ext cx="90043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5" name="object 25"/>
          <p:cNvSpPr txBox="1"/>
          <p:nvPr/>
        </p:nvSpPr>
        <p:spPr>
          <a:xfrm>
            <a:off x="7334759" y="1243511"/>
            <a:ext cx="979805" cy="1017905"/>
          </a:xfrm>
          <a:prstGeom prst="rect">
            <a:avLst/>
          </a:prstGeom>
        </p:spPr>
        <p:txBody>
          <a:bodyPr vert="horz" wrap="square" lIns="0" tIns="142240" rIns="0" bIns="0" rtlCol="0">
            <a:spAutoFit/>
          </a:bodyPr>
          <a:lstStyle/>
          <a:p>
            <a:pPr marL="91440">
              <a:spcBef>
                <a:spcPts val="1120"/>
              </a:spcBef>
            </a:pPr>
            <a:r>
              <a:rPr sz="2400" dirty="0">
                <a:latin typeface="Times New Roman"/>
                <a:cs typeface="Times New Roman"/>
              </a:rPr>
              <a:t>v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y</a:t>
            </a:r>
            <a:endParaRPr sz="2400">
              <a:latin typeface="Times New Roman"/>
              <a:cs typeface="Times New Roman"/>
            </a:endParaRPr>
          </a:p>
          <a:p>
            <a:pPr marL="12700">
              <a:spcBef>
                <a:spcPts val="1030"/>
              </a:spcBef>
            </a:pPr>
            <a:r>
              <a:rPr sz="2400" b="1" spc="-5" dirty="0">
                <a:latin typeface="Times New Roman"/>
                <a:cs typeface="Times New Roman"/>
              </a:rPr>
              <a:t>13</a:t>
            </a:r>
            <a:endParaRPr sz="2400">
              <a:latin typeface="Times New Roman"/>
              <a:cs typeface="Times New Roman"/>
            </a:endParaRPr>
          </a:p>
        </p:txBody>
      </p:sp>
      <p:sp>
        <p:nvSpPr>
          <p:cNvPr id="26" name="object 26"/>
          <p:cNvSpPr txBox="1"/>
          <p:nvPr/>
        </p:nvSpPr>
        <p:spPr>
          <a:xfrm>
            <a:off x="5032629" y="4450614"/>
            <a:ext cx="894715" cy="981075"/>
          </a:xfrm>
          <a:prstGeom prst="rect">
            <a:avLst/>
          </a:prstGeom>
        </p:spPr>
        <p:txBody>
          <a:bodyPr vert="horz" wrap="square" lIns="0" tIns="124460" rIns="0" bIns="0" rtlCol="0">
            <a:spAutoFit/>
          </a:bodyPr>
          <a:lstStyle/>
          <a:p>
            <a:pPr marL="12700">
              <a:spcBef>
                <a:spcPts val="980"/>
              </a:spcBef>
            </a:pPr>
            <a:r>
              <a:rPr sz="2400" b="1" dirty="0">
                <a:latin typeface="Times New Roman"/>
                <a:cs typeface="Times New Roman"/>
              </a:rPr>
              <a:t>5</a:t>
            </a:r>
            <a:endParaRPr sz="2400">
              <a:latin typeface="Times New Roman"/>
              <a:cs typeface="Times New Roman"/>
            </a:endParaRPr>
          </a:p>
          <a:p>
            <a:pPr marL="40640">
              <a:spcBef>
                <a:spcPts val="880"/>
              </a:spcBef>
            </a:pPr>
            <a:r>
              <a:rPr sz="2400" dirty="0">
                <a:latin typeface="Times New Roman"/>
                <a:cs typeface="Times New Roman"/>
              </a:rPr>
              <a:t>x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a:latin typeface="Times New Roman"/>
              <a:cs typeface="Times New Roman"/>
            </a:endParaRPr>
          </a:p>
        </p:txBody>
      </p:sp>
      <p:sp>
        <p:nvSpPr>
          <p:cNvPr id="27" name="object 27"/>
          <p:cNvSpPr txBox="1"/>
          <p:nvPr/>
        </p:nvSpPr>
        <p:spPr>
          <a:xfrm>
            <a:off x="7414387" y="4449222"/>
            <a:ext cx="929005" cy="967740"/>
          </a:xfrm>
          <a:prstGeom prst="rect">
            <a:avLst/>
          </a:prstGeom>
        </p:spPr>
        <p:txBody>
          <a:bodyPr vert="horz" wrap="square" lIns="0" tIns="118110" rIns="0" bIns="0" rtlCol="0">
            <a:spAutoFit/>
          </a:bodyPr>
          <a:lstStyle/>
          <a:p>
            <a:pPr marL="12700">
              <a:spcBef>
                <a:spcPts val="930"/>
              </a:spcBef>
            </a:pPr>
            <a:r>
              <a:rPr sz="2400" b="1" dirty="0">
                <a:latin typeface="Times New Roman"/>
                <a:cs typeface="Times New Roman"/>
              </a:rPr>
              <a:t>7</a:t>
            </a:r>
            <a:endParaRPr sz="2400">
              <a:latin typeface="Times New Roman"/>
              <a:cs typeface="Times New Roman"/>
            </a:endParaRPr>
          </a:p>
          <a:p>
            <a:pPr marL="40640">
              <a:spcBef>
                <a:spcPts val="825"/>
              </a:spcBef>
            </a:pPr>
            <a:r>
              <a:rPr sz="2400" dirty="0">
                <a:latin typeface="Times New Roman"/>
                <a:cs typeface="Times New Roman"/>
              </a:rPr>
              <a:t>y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8" name="object 28"/>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29" name="object 29"/>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30" name="object 30"/>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31" name="object 31"/>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32" name="object 32"/>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33" name="object 33"/>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34" name="object 34"/>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35" name="object 35"/>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
        <p:nvSpPr>
          <p:cNvPr id="37" name="object 2"/>
          <p:cNvSpPr txBox="1">
            <a:spLocks noGrp="1"/>
          </p:cNvSpPr>
          <p:nvPr>
            <p:ph type="title"/>
          </p:nvPr>
        </p:nvSpPr>
        <p:spPr>
          <a:xfrm>
            <a:off x="898652" y="654346"/>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5" dirty="0"/>
              <a:t>Example</a:t>
            </a:r>
          </a:p>
        </p:txBody>
      </p:sp>
    </p:spTree>
    <p:extLst>
      <p:ext uri="{BB962C8B-B14F-4D97-AF65-F5344CB8AC3E}">
        <p14:creationId xmlns:p14="http://schemas.microsoft.com/office/powerpoint/2010/main" val="3953300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00CC99"/>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CCFF99"/>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5051806" y="1869390"/>
            <a:ext cx="178435" cy="391795"/>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8</a:t>
            </a:r>
            <a:endParaRPr sz="2400">
              <a:latin typeface="Times New Roman"/>
              <a:cs typeface="Times New Roman"/>
            </a:endParaRPr>
          </a:p>
        </p:txBody>
      </p:sp>
      <p:grpSp>
        <p:nvGrpSpPr>
          <p:cNvPr id="15" name="object 15"/>
          <p:cNvGrpSpPr/>
          <p:nvPr/>
        </p:nvGrpSpPr>
        <p:grpSpPr>
          <a:xfrm>
            <a:off x="3808602" y="2001011"/>
            <a:ext cx="3843654" cy="2819400"/>
            <a:chOff x="2284602" y="2001011"/>
            <a:chExt cx="3843654" cy="2819400"/>
          </a:xfrm>
        </p:grpSpPr>
        <p:sp>
          <p:nvSpPr>
            <p:cNvPr id="16" name="object 16"/>
            <p:cNvSpPr/>
            <p:nvPr/>
          </p:nvSpPr>
          <p:spPr>
            <a:xfrm>
              <a:off x="2284602" y="2280665"/>
              <a:ext cx="1093470" cy="1007744"/>
            </a:xfrm>
            <a:custGeom>
              <a:avLst/>
              <a:gdLst/>
              <a:ahLst/>
              <a:cxnLst/>
              <a:rect l="l" t="t" r="r" b="b"/>
              <a:pathLst>
                <a:path w="1093470" h="1007745">
                  <a:moveTo>
                    <a:pt x="1019595" y="48130"/>
                  </a:moveTo>
                  <a:lnTo>
                    <a:pt x="0" y="986028"/>
                  </a:lnTo>
                  <a:lnTo>
                    <a:pt x="19558" y="1007363"/>
                  </a:lnTo>
                  <a:lnTo>
                    <a:pt x="1039234" y="69507"/>
                  </a:lnTo>
                  <a:lnTo>
                    <a:pt x="1019595" y="48130"/>
                  </a:lnTo>
                  <a:close/>
                </a:path>
                <a:path w="1093470" h="1007745">
                  <a:moveTo>
                    <a:pt x="1078752" y="38354"/>
                  </a:moveTo>
                  <a:lnTo>
                    <a:pt x="1030224" y="38354"/>
                  </a:lnTo>
                  <a:lnTo>
                    <a:pt x="1049909" y="59689"/>
                  </a:lnTo>
                  <a:lnTo>
                    <a:pt x="1039234" y="69507"/>
                  </a:lnTo>
                  <a:lnTo>
                    <a:pt x="1058799" y="90805"/>
                  </a:lnTo>
                  <a:lnTo>
                    <a:pt x="1078752" y="38354"/>
                  </a:lnTo>
                  <a:close/>
                </a:path>
                <a:path w="1093470" h="1007745">
                  <a:moveTo>
                    <a:pt x="1030224" y="38354"/>
                  </a:moveTo>
                  <a:lnTo>
                    <a:pt x="1019595" y="48130"/>
                  </a:lnTo>
                  <a:lnTo>
                    <a:pt x="1039234" y="69507"/>
                  </a:lnTo>
                  <a:lnTo>
                    <a:pt x="1049909" y="59689"/>
                  </a:lnTo>
                  <a:lnTo>
                    <a:pt x="1030224" y="38354"/>
                  </a:lnTo>
                  <a:close/>
                </a:path>
                <a:path w="1093470" h="1007745">
                  <a:moveTo>
                    <a:pt x="1093343" y="0"/>
                  </a:moveTo>
                  <a:lnTo>
                    <a:pt x="999998" y="26797"/>
                  </a:lnTo>
                  <a:lnTo>
                    <a:pt x="1019595" y="48130"/>
                  </a:lnTo>
                  <a:lnTo>
                    <a:pt x="1030224" y="38354"/>
                  </a:lnTo>
                  <a:lnTo>
                    <a:pt x="1078752" y="38354"/>
                  </a:lnTo>
                  <a:lnTo>
                    <a:pt x="1093343" y="0"/>
                  </a:lnTo>
                  <a:close/>
                </a:path>
              </a:pathLst>
            </a:custGeom>
            <a:solidFill>
              <a:srgbClr val="000000"/>
            </a:solidFill>
          </p:spPr>
          <p:txBody>
            <a:bodyPr wrap="square" lIns="0" tIns="0" rIns="0" bIns="0" rtlCol="0"/>
            <a:lstStyle/>
            <a:p>
              <a:endParaRPr/>
            </a:p>
          </p:txBody>
        </p:sp>
        <p:sp>
          <p:nvSpPr>
            <p:cNvPr id="17" name="object 17"/>
            <p:cNvSpPr/>
            <p:nvPr/>
          </p:nvSpPr>
          <p:spPr>
            <a:xfrm>
              <a:off x="2341879" y="3753230"/>
              <a:ext cx="993775" cy="808990"/>
            </a:xfrm>
            <a:custGeom>
              <a:avLst/>
              <a:gdLst/>
              <a:ahLst/>
              <a:cxnLst/>
              <a:rect l="l" t="t" r="r" b="b"/>
              <a:pathLst>
                <a:path w="993775" h="808989">
                  <a:moveTo>
                    <a:pt x="892549" y="751752"/>
                  </a:moveTo>
                  <a:lnTo>
                    <a:pt x="868552" y="781431"/>
                  </a:lnTo>
                  <a:lnTo>
                    <a:pt x="993394" y="808863"/>
                  </a:lnTo>
                  <a:lnTo>
                    <a:pt x="972869" y="763778"/>
                  </a:lnTo>
                  <a:lnTo>
                    <a:pt x="907414" y="763778"/>
                  </a:lnTo>
                  <a:lnTo>
                    <a:pt x="892549" y="751752"/>
                  </a:lnTo>
                  <a:close/>
                </a:path>
                <a:path w="993775" h="808989">
                  <a:moveTo>
                    <a:pt x="916457" y="722185"/>
                  </a:moveTo>
                  <a:lnTo>
                    <a:pt x="892549" y="751752"/>
                  </a:lnTo>
                  <a:lnTo>
                    <a:pt x="907414" y="763778"/>
                  </a:lnTo>
                  <a:lnTo>
                    <a:pt x="931291" y="734187"/>
                  </a:lnTo>
                  <a:lnTo>
                    <a:pt x="916457" y="722185"/>
                  </a:lnTo>
                  <a:close/>
                </a:path>
                <a:path w="993775" h="808989">
                  <a:moveTo>
                    <a:pt x="940434" y="692531"/>
                  </a:moveTo>
                  <a:lnTo>
                    <a:pt x="916457" y="722185"/>
                  </a:lnTo>
                  <a:lnTo>
                    <a:pt x="931291" y="734187"/>
                  </a:lnTo>
                  <a:lnTo>
                    <a:pt x="907414" y="763778"/>
                  </a:lnTo>
                  <a:lnTo>
                    <a:pt x="972869" y="763778"/>
                  </a:lnTo>
                  <a:lnTo>
                    <a:pt x="940434" y="692531"/>
                  </a:lnTo>
                  <a:close/>
                </a:path>
                <a:path w="993775" h="808989">
                  <a:moveTo>
                    <a:pt x="23875" y="0"/>
                  </a:moveTo>
                  <a:lnTo>
                    <a:pt x="0" y="29718"/>
                  </a:lnTo>
                  <a:lnTo>
                    <a:pt x="892549" y="751752"/>
                  </a:lnTo>
                  <a:lnTo>
                    <a:pt x="916457" y="722185"/>
                  </a:lnTo>
                  <a:lnTo>
                    <a:pt x="23875" y="0"/>
                  </a:lnTo>
                  <a:close/>
                </a:path>
              </a:pathLst>
            </a:custGeom>
            <a:solidFill>
              <a:srgbClr val="CC0000"/>
            </a:solidFill>
          </p:spPr>
          <p:txBody>
            <a:bodyPr wrap="square" lIns="0" tIns="0" rIns="0" bIns="0" rtlCol="0"/>
            <a:lstStyle/>
            <a:p>
              <a:endParaRPr/>
            </a:p>
          </p:txBody>
        </p:sp>
        <p:sp>
          <p:nvSpPr>
            <p:cNvPr id="18" name="object 18"/>
            <p:cNvSpPr/>
            <p:nvPr/>
          </p:nvSpPr>
          <p:spPr>
            <a:xfrm>
              <a:off x="3450336" y="2353817"/>
              <a:ext cx="86995" cy="2106295"/>
            </a:xfrm>
            <a:custGeom>
              <a:avLst/>
              <a:gdLst/>
              <a:ahLst/>
              <a:cxnLst/>
              <a:rect l="l" t="t" r="r" b="b"/>
              <a:pathLst>
                <a:path w="86995" h="2106295">
                  <a:moveTo>
                    <a:pt x="28955" y="2019300"/>
                  </a:moveTo>
                  <a:lnTo>
                    <a:pt x="0" y="2019300"/>
                  </a:lnTo>
                  <a:lnTo>
                    <a:pt x="43434" y="2106168"/>
                  </a:lnTo>
                  <a:lnTo>
                    <a:pt x="79628" y="2033778"/>
                  </a:lnTo>
                  <a:lnTo>
                    <a:pt x="28955" y="2033778"/>
                  </a:lnTo>
                  <a:lnTo>
                    <a:pt x="28955" y="2019300"/>
                  </a:lnTo>
                  <a:close/>
                </a:path>
                <a:path w="86995" h="2106295">
                  <a:moveTo>
                    <a:pt x="57912" y="0"/>
                  </a:moveTo>
                  <a:lnTo>
                    <a:pt x="28955" y="0"/>
                  </a:lnTo>
                  <a:lnTo>
                    <a:pt x="28955" y="2033778"/>
                  </a:lnTo>
                  <a:lnTo>
                    <a:pt x="57912" y="2033778"/>
                  </a:lnTo>
                  <a:lnTo>
                    <a:pt x="57912" y="0"/>
                  </a:lnTo>
                  <a:close/>
                </a:path>
                <a:path w="86995" h="2106295">
                  <a:moveTo>
                    <a:pt x="86867" y="2019300"/>
                  </a:moveTo>
                  <a:lnTo>
                    <a:pt x="57912" y="2019300"/>
                  </a:lnTo>
                  <a:lnTo>
                    <a:pt x="57912" y="2033778"/>
                  </a:lnTo>
                  <a:lnTo>
                    <a:pt x="79628" y="2033778"/>
                  </a:lnTo>
                  <a:lnTo>
                    <a:pt x="86867" y="2019300"/>
                  </a:lnTo>
                  <a:close/>
                </a:path>
              </a:pathLst>
            </a:custGeom>
            <a:solidFill>
              <a:srgbClr val="000000"/>
            </a:solidFill>
          </p:spPr>
          <p:txBody>
            <a:bodyPr wrap="square" lIns="0" tIns="0" rIns="0" bIns="0" rtlCol="0"/>
            <a:lstStyle/>
            <a:p>
              <a:endParaRPr/>
            </a:p>
          </p:txBody>
        </p:sp>
        <p:sp>
          <p:nvSpPr>
            <p:cNvPr id="19" name="object 19"/>
            <p:cNvSpPr/>
            <p:nvPr/>
          </p:nvSpPr>
          <p:spPr>
            <a:xfrm>
              <a:off x="3651503" y="2367533"/>
              <a:ext cx="114300" cy="2106295"/>
            </a:xfrm>
            <a:custGeom>
              <a:avLst/>
              <a:gdLst/>
              <a:ahLst/>
              <a:cxnLst/>
              <a:rect l="l" t="t" r="r" b="b"/>
              <a:pathLst>
                <a:path w="114300" h="2106295">
                  <a:moveTo>
                    <a:pt x="76200" y="95250"/>
                  </a:moveTo>
                  <a:lnTo>
                    <a:pt x="38100" y="95250"/>
                  </a:lnTo>
                  <a:lnTo>
                    <a:pt x="38100" y="2106167"/>
                  </a:lnTo>
                  <a:lnTo>
                    <a:pt x="76200" y="2106167"/>
                  </a:lnTo>
                  <a:lnTo>
                    <a:pt x="76200" y="95250"/>
                  </a:lnTo>
                  <a:close/>
                </a:path>
                <a:path w="114300" h="2106295">
                  <a:moveTo>
                    <a:pt x="57150" y="0"/>
                  </a:moveTo>
                  <a:lnTo>
                    <a:pt x="0" y="114300"/>
                  </a:lnTo>
                  <a:lnTo>
                    <a:pt x="38100" y="114300"/>
                  </a:lnTo>
                  <a:lnTo>
                    <a:pt x="38100" y="95250"/>
                  </a:lnTo>
                  <a:lnTo>
                    <a:pt x="104775" y="95250"/>
                  </a:lnTo>
                  <a:lnTo>
                    <a:pt x="57150" y="0"/>
                  </a:lnTo>
                  <a:close/>
                </a:path>
                <a:path w="114300" h="2106295">
                  <a:moveTo>
                    <a:pt x="104775" y="95250"/>
                  </a:moveTo>
                  <a:lnTo>
                    <a:pt x="76200" y="95250"/>
                  </a:lnTo>
                  <a:lnTo>
                    <a:pt x="76200" y="114300"/>
                  </a:lnTo>
                  <a:lnTo>
                    <a:pt x="114300" y="114300"/>
                  </a:lnTo>
                  <a:lnTo>
                    <a:pt x="104775" y="95250"/>
                  </a:lnTo>
                  <a:close/>
                </a:path>
              </a:pathLst>
            </a:custGeom>
            <a:solidFill>
              <a:srgbClr val="CC0000"/>
            </a:solidFill>
          </p:spPr>
          <p:txBody>
            <a:bodyPr wrap="square" lIns="0" tIns="0" rIns="0" bIns="0" rtlCol="0"/>
            <a:lstStyle/>
            <a:p>
              <a:endParaRPr/>
            </a:p>
          </p:txBody>
        </p:sp>
        <p:sp>
          <p:nvSpPr>
            <p:cNvPr id="20" name="object 20"/>
            <p:cNvSpPr/>
            <p:nvPr/>
          </p:nvSpPr>
          <p:spPr>
            <a:xfrm>
              <a:off x="5824728" y="2347721"/>
              <a:ext cx="303530" cy="2120265"/>
            </a:xfrm>
            <a:custGeom>
              <a:avLst/>
              <a:gdLst/>
              <a:ahLst/>
              <a:cxnLst/>
              <a:rect l="l" t="t" r="r" b="b"/>
              <a:pathLst>
                <a:path w="303529" h="2120265">
                  <a:moveTo>
                    <a:pt x="86868" y="2019300"/>
                  </a:moveTo>
                  <a:lnTo>
                    <a:pt x="57912" y="2019300"/>
                  </a:lnTo>
                  <a:lnTo>
                    <a:pt x="57912" y="0"/>
                  </a:lnTo>
                  <a:lnTo>
                    <a:pt x="28956" y="0"/>
                  </a:lnTo>
                  <a:lnTo>
                    <a:pt x="28956" y="2019300"/>
                  </a:lnTo>
                  <a:lnTo>
                    <a:pt x="0" y="2019300"/>
                  </a:lnTo>
                  <a:lnTo>
                    <a:pt x="43434" y="2106168"/>
                  </a:lnTo>
                  <a:lnTo>
                    <a:pt x="79629" y="2033778"/>
                  </a:lnTo>
                  <a:lnTo>
                    <a:pt x="86868" y="2019300"/>
                  </a:lnTo>
                  <a:close/>
                </a:path>
                <a:path w="303529" h="2120265">
                  <a:moveTo>
                    <a:pt x="303276" y="100584"/>
                  </a:moveTo>
                  <a:lnTo>
                    <a:pt x="296037" y="86106"/>
                  </a:lnTo>
                  <a:lnTo>
                    <a:pt x="259842" y="13716"/>
                  </a:lnTo>
                  <a:lnTo>
                    <a:pt x="216408" y="100584"/>
                  </a:lnTo>
                  <a:lnTo>
                    <a:pt x="245364" y="100584"/>
                  </a:lnTo>
                  <a:lnTo>
                    <a:pt x="245364" y="2119884"/>
                  </a:lnTo>
                  <a:lnTo>
                    <a:pt x="274320" y="2119884"/>
                  </a:lnTo>
                  <a:lnTo>
                    <a:pt x="274320" y="100584"/>
                  </a:lnTo>
                  <a:lnTo>
                    <a:pt x="303276" y="100584"/>
                  </a:lnTo>
                  <a:close/>
                </a:path>
              </a:pathLst>
            </a:custGeom>
            <a:solidFill>
              <a:srgbClr val="000000"/>
            </a:solidFill>
          </p:spPr>
          <p:txBody>
            <a:bodyPr wrap="square" lIns="0" tIns="0" rIns="0" bIns="0" rtlCol="0"/>
            <a:lstStyle/>
            <a:p>
              <a:endParaRPr/>
            </a:p>
          </p:txBody>
        </p:sp>
        <p:sp>
          <p:nvSpPr>
            <p:cNvPr id="21" name="object 21"/>
            <p:cNvSpPr/>
            <p:nvPr/>
          </p:nvSpPr>
          <p:spPr>
            <a:xfrm>
              <a:off x="3925062" y="2001011"/>
              <a:ext cx="1742439" cy="2819400"/>
            </a:xfrm>
            <a:custGeom>
              <a:avLst/>
              <a:gdLst/>
              <a:ahLst/>
              <a:cxnLst/>
              <a:rect l="l" t="t" r="r" b="b"/>
              <a:pathLst>
                <a:path w="1742439" h="2819400">
                  <a:moveTo>
                    <a:pt x="1731264" y="2762250"/>
                  </a:moveTo>
                  <a:lnTo>
                    <a:pt x="1693164" y="2743200"/>
                  </a:lnTo>
                  <a:lnTo>
                    <a:pt x="1616964" y="2705100"/>
                  </a:lnTo>
                  <a:lnTo>
                    <a:pt x="1616964" y="2743200"/>
                  </a:lnTo>
                  <a:lnTo>
                    <a:pt x="0" y="2743200"/>
                  </a:lnTo>
                  <a:lnTo>
                    <a:pt x="0" y="2781300"/>
                  </a:lnTo>
                  <a:lnTo>
                    <a:pt x="1616964" y="2781300"/>
                  </a:lnTo>
                  <a:lnTo>
                    <a:pt x="1616964" y="2819400"/>
                  </a:lnTo>
                  <a:lnTo>
                    <a:pt x="1693164" y="2781300"/>
                  </a:lnTo>
                  <a:lnTo>
                    <a:pt x="1731264" y="2762250"/>
                  </a:lnTo>
                  <a:close/>
                </a:path>
                <a:path w="1742439" h="2819400">
                  <a:moveTo>
                    <a:pt x="1741932" y="57150"/>
                  </a:moveTo>
                  <a:lnTo>
                    <a:pt x="1703832" y="38100"/>
                  </a:lnTo>
                  <a:lnTo>
                    <a:pt x="1627632" y="0"/>
                  </a:lnTo>
                  <a:lnTo>
                    <a:pt x="1627632" y="38100"/>
                  </a:lnTo>
                  <a:lnTo>
                    <a:pt x="9144" y="38100"/>
                  </a:lnTo>
                  <a:lnTo>
                    <a:pt x="9144" y="76200"/>
                  </a:lnTo>
                  <a:lnTo>
                    <a:pt x="1627632" y="76200"/>
                  </a:lnTo>
                  <a:lnTo>
                    <a:pt x="1627632" y="114300"/>
                  </a:lnTo>
                  <a:lnTo>
                    <a:pt x="1703832" y="76200"/>
                  </a:lnTo>
                  <a:lnTo>
                    <a:pt x="1741932" y="57150"/>
                  </a:lnTo>
                  <a:close/>
                </a:path>
              </a:pathLst>
            </a:custGeom>
            <a:solidFill>
              <a:srgbClr val="CC0000"/>
            </a:solidFill>
          </p:spPr>
          <p:txBody>
            <a:bodyPr wrap="square" lIns="0" tIns="0" rIns="0" bIns="0" rtlCol="0"/>
            <a:lstStyle/>
            <a:p>
              <a:endParaRPr/>
            </a:p>
          </p:txBody>
        </p:sp>
        <p:sp>
          <p:nvSpPr>
            <p:cNvPr id="22" name="object 22"/>
            <p:cNvSpPr/>
            <p:nvPr/>
          </p:nvSpPr>
          <p:spPr>
            <a:xfrm>
              <a:off x="2439162" y="2265425"/>
              <a:ext cx="3295015" cy="2310765"/>
            </a:xfrm>
            <a:custGeom>
              <a:avLst/>
              <a:gdLst/>
              <a:ahLst/>
              <a:cxnLst/>
              <a:rect l="l" t="t" r="r" b="b"/>
              <a:pathLst>
                <a:path w="3295015" h="2310765">
                  <a:moveTo>
                    <a:pt x="3294507" y="2282825"/>
                  </a:moveTo>
                  <a:lnTo>
                    <a:pt x="1804339" y="1825205"/>
                  </a:lnTo>
                  <a:lnTo>
                    <a:pt x="3232899" y="76479"/>
                  </a:lnTo>
                  <a:lnTo>
                    <a:pt x="3255264" y="94742"/>
                  </a:lnTo>
                  <a:lnTo>
                    <a:pt x="3266046" y="46863"/>
                  </a:lnTo>
                  <a:lnTo>
                    <a:pt x="3276600" y="0"/>
                  </a:lnTo>
                  <a:lnTo>
                    <a:pt x="3187954" y="39751"/>
                  </a:lnTo>
                  <a:lnTo>
                    <a:pt x="3210395" y="58102"/>
                  </a:lnTo>
                  <a:lnTo>
                    <a:pt x="1774494" y="1816036"/>
                  </a:lnTo>
                  <a:lnTo>
                    <a:pt x="87261" y="1297889"/>
                  </a:lnTo>
                  <a:lnTo>
                    <a:pt x="88569" y="1293622"/>
                  </a:lnTo>
                  <a:lnTo>
                    <a:pt x="95758" y="1270254"/>
                  </a:lnTo>
                  <a:lnTo>
                    <a:pt x="0" y="1286268"/>
                  </a:lnTo>
                  <a:lnTo>
                    <a:pt x="70231" y="1353312"/>
                  </a:lnTo>
                  <a:lnTo>
                    <a:pt x="78752" y="1325575"/>
                  </a:lnTo>
                  <a:lnTo>
                    <a:pt x="1754720" y="1840242"/>
                  </a:lnTo>
                  <a:lnTo>
                    <a:pt x="1389380" y="2287524"/>
                  </a:lnTo>
                  <a:lnTo>
                    <a:pt x="1411732" y="2305812"/>
                  </a:lnTo>
                  <a:lnTo>
                    <a:pt x="1784565" y="1849412"/>
                  </a:lnTo>
                  <a:lnTo>
                    <a:pt x="3286125" y="2310511"/>
                  </a:lnTo>
                  <a:lnTo>
                    <a:pt x="3294507" y="2282825"/>
                  </a:lnTo>
                  <a:close/>
                </a:path>
              </a:pathLst>
            </a:custGeom>
            <a:solidFill>
              <a:srgbClr val="000000"/>
            </a:solidFill>
          </p:spPr>
          <p:txBody>
            <a:bodyPr wrap="square" lIns="0" tIns="0" rIns="0" bIns="0" rtlCol="0"/>
            <a:lstStyle/>
            <a:p>
              <a:endParaRPr/>
            </a:p>
          </p:txBody>
        </p:sp>
      </p:grpSp>
      <p:sp>
        <p:nvSpPr>
          <p:cNvPr id="23" name="object 23"/>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a:latin typeface="Times New Roman"/>
              <a:cs typeface="Times New Roman"/>
            </a:endParaRPr>
          </a:p>
        </p:txBody>
      </p:sp>
      <p:sp>
        <p:nvSpPr>
          <p:cNvPr id="24" name="object 24"/>
          <p:cNvSpPr txBox="1"/>
          <p:nvPr/>
        </p:nvSpPr>
        <p:spPr>
          <a:xfrm>
            <a:off x="5046726" y="1373504"/>
            <a:ext cx="90043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5" name="object 25"/>
          <p:cNvSpPr txBox="1"/>
          <p:nvPr/>
        </p:nvSpPr>
        <p:spPr>
          <a:xfrm>
            <a:off x="7409435" y="1243511"/>
            <a:ext cx="904875" cy="1017905"/>
          </a:xfrm>
          <a:prstGeom prst="rect">
            <a:avLst/>
          </a:prstGeom>
        </p:spPr>
        <p:txBody>
          <a:bodyPr vert="horz" wrap="square" lIns="0" tIns="142240" rIns="0" bIns="0" rtlCol="0">
            <a:spAutoFit/>
          </a:bodyPr>
          <a:lstStyle/>
          <a:p>
            <a:pPr marL="16510">
              <a:spcBef>
                <a:spcPts val="1120"/>
              </a:spcBef>
            </a:pPr>
            <a:r>
              <a:rPr sz="2400" dirty="0">
                <a:latin typeface="Times New Roman"/>
                <a:cs typeface="Times New Roman"/>
              </a:rPr>
              <a:t>v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u</a:t>
            </a:r>
            <a:endParaRPr sz="2400">
              <a:latin typeface="Times New Roman"/>
              <a:cs typeface="Times New Roman"/>
            </a:endParaRPr>
          </a:p>
          <a:p>
            <a:pPr marL="12700">
              <a:spcBef>
                <a:spcPts val="1030"/>
              </a:spcBef>
            </a:pPr>
            <a:r>
              <a:rPr sz="2400" b="1" dirty="0">
                <a:latin typeface="Times New Roman"/>
                <a:cs typeface="Times New Roman"/>
              </a:rPr>
              <a:t>9</a:t>
            </a:r>
            <a:endParaRPr sz="2400">
              <a:latin typeface="Times New Roman"/>
              <a:cs typeface="Times New Roman"/>
            </a:endParaRPr>
          </a:p>
        </p:txBody>
      </p:sp>
      <p:sp>
        <p:nvSpPr>
          <p:cNvPr id="26" name="object 26"/>
          <p:cNvSpPr txBox="1"/>
          <p:nvPr/>
        </p:nvSpPr>
        <p:spPr>
          <a:xfrm>
            <a:off x="5032629" y="4450614"/>
            <a:ext cx="894715" cy="981075"/>
          </a:xfrm>
          <a:prstGeom prst="rect">
            <a:avLst/>
          </a:prstGeom>
        </p:spPr>
        <p:txBody>
          <a:bodyPr vert="horz" wrap="square" lIns="0" tIns="124460" rIns="0" bIns="0" rtlCol="0">
            <a:spAutoFit/>
          </a:bodyPr>
          <a:lstStyle/>
          <a:p>
            <a:pPr marL="12700">
              <a:spcBef>
                <a:spcPts val="980"/>
              </a:spcBef>
            </a:pPr>
            <a:r>
              <a:rPr sz="2400" b="1" dirty="0">
                <a:latin typeface="Times New Roman"/>
                <a:cs typeface="Times New Roman"/>
              </a:rPr>
              <a:t>5</a:t>
            </a:r>
            <a:endParaRPr sz="2400">
              <a:latin typeface="Times New Roman"/>
              <a:cs typeface="Times New Roman"/>
            </a:endParaRPr>
          </a:p>
          <a:p>
            <a:pPr marL="40640">
              <a:spcBef>
                <a:spcPts val="880"/>
              </a:spcBef>
            </a:pPr>
            <a:r>
              <a:rPr sz="2400" dirty="0">
                <a:latin typeface="Times New Roman"/>
                <a:cs typeface="Times New Roman"/>
              </a:rPr>
              <a:t>x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a:latin typeface="Times New Roman"/>
              <a:cs typeface="Times New Roman"/>
            </a:endParaRPr>
          </a:p>
        </p:txBody>
      </p:sp>
      <p:sp>
        <p:nvSpPr>
          <p:cNvPr id="27" name="object 27"/>
          <p:cNvSpPr txBox="1"/>
          <p:nvPr/>
        </p:nvSpPr>
        <p:spPr>
          <a:xfrm>
            <a:off x="7414387" y="4449222"/>
            <a:ext cx="929005" cy="967740"/>
          </a:xfrm>
          <a:prstGeom prst="rect">
            <a:avLst/>
          </a:prstGeom>
        </p:spPr>
        <p:txBody>
          <a:bodyPr vert="horz" wrap="square" lIns="0" tIns="118110" rIns="0" bIns="0" rtlCol="0">
            <a:spAutoFit/>
          </a:bodyPr>
          <a:lstStyle/>
          <a:p>
            <a:pPr marL="12700">
              <a:spcBef>
                <a:spcPts val="930"/>
              </a:spcBef>
            </a:pPr>
            <a:r>
              <a:rPr sz="2400" b="1" dirty="0">
                <a:latin typeface="Times New Roman"/>
                <a:cs typeface="Times New Roman"/>
              </a:rPr>
              <a:t>7</a:t>
            </a:r>
            <a:endParaRPr sz="2400">
              <a:latin typeface="Times New Roman"/>
              <a:cs typeface="Times New Roman"/>
            </a:endParaRPr>
          </a:p>
          <a:p>
            <a:pPr marL="40640">
              <a:spcBef>
                <a:spcPts val="825"/>
              </a:spcBef>
            </a:pPr>
            <a:r>
              <a:rPr sz="2400" dirty="0">
                <a:latin typeface="Times New Roman"/>
                <a:cs typeface="Times New Roman"/>
              </a:rPr>
              <a:t>y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8" name="object 28"/>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29" name="object 29"/>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30" name="object 30"/>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31" name="object 31"/>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32" name="object 32"/>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33" name="object 33"/>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34" name="object 34"/>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35" name="object 35"/>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
        <p:nvSpPr>
          <p:cNvPr id="37" name="object 2"/>
          <p:cNvSpPr txBox="1">
            <a:spLocks noGrp="1"/>
          </p:cNvSpPr>
          <p:nvPr>
            <p:ph type="title"/>
          </p:nvPr>
        </p:nvSpPr>
        <p:spPr>
          <a:xfrm>
            <a:off x="898652" y="654346"/>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5" dirty="0"/>
              <a:t>Example</a:t>
            </a:r>
          </a:p>
        </p:txBody>
      </p:sp>
    </p:spTree>
    <p:extLst>
      <p:ext uri="{BB962C8B-B14F-4D97-AF65-F5344CB8AC3E}">
        <p14:creationId xmlns:p14="http://schemas.microsoft.com/office/powerpoint/2010/main" val="2880315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305301" y="1758443"/>
            <a:ext cx="4528820" cy="3326129"/>
            <a:chOff x="1781301" y="1758442"/>
            <a:chExt cx="4528820" cy="3326129"/>
          </a:xfrm>
        </p:grpSpPr>
        <p:sp>
          <p:nvSpPr>
            <p:cNvPr id="4" name="object 4"/>
            <p:cNvSpPr/>
            <p:nvPr/>
          </p:nvSpPr>
          <p:spPr>
            <a:xfrm>
              <a:off x="1787651" y="3230880"/>
              <a:ext cx="649605" cy="620395"/>
            </a:xfrm>
            <a:custGeom>
              <a:avLst/>
              <a:gdLst/>
              <a:ahLst/>
              <a:cxnLst/>
              <a:rect l="l" t="t" r="r" b="b"/>
              <a:pathLst>
                <a:path w="649605"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5" name="object 5"/>
            <p:cNvSpPr/>
            <p:nvPr/>
          </p:nvSpPr>
          <p:spPr>
            <a:xfrm>
              <a:off x="1787651" y="3230880"/>
              <a:ext cx="649605" cy="620395"/>
            </a:xfrm>
            <a:custGeom>
              <a:avLst/>
              <a:gdLst/>
              <a:ahLst/>
              <a:cxnLst/>
              <a:rect l="l" t="t" r="r" b="b"/>
              <a:pathLst>
                <a:path w="649605"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6" name="object 6"/>
            <p:cNvSpPr/>
            <p:nvPr/>
          </p:nvSpPr>
          <p:spPr>
            <a:xfrm>
              <a:off x="3291839"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00CC99"/>
            </a:solidFill>
          </p:spPr>
          <p:txBody>
            <a:bodyPr wrap="square" lIns="0" tIns="0" rIns="0" bIns="0" rtlCol="0"/>
            <a:lstStyle/>
            <a:p>
              <a:endParaRPr/>
            </a:p>
          </p:txBody>
        </p:sp>
        <p:sp>
          <p:nvSpPr>
            <p:cNvPr id="7" name="object 7"/>
            <p:cNvSpPr/>
            <p:nvPr/>
          </p:nvSpPr>
          <p:spPr>
            <a:xfrm>
              <a:off x="3291839"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sp>
          <p:nvSpPr>
            <p:cNvPr id="8" name="object 8"/>
            <p:cNvSpPr/>
            <p:nvPr/>
          </p:nvSpPr>
          <p:spPr>
            <a:xfrm>
              <a:off x="3273551" y="445770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3"/>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3"/>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9" name="object 9"/>
            <p:cNvSpPr/>
            <p:nvPr/>
          </p:nvSpPr>
          <p:spPr>
            <a:xfrm>
              <a:off x="3273551" y="4457700"/>
              <a:ext cx="649605" cy="620395"/>
            </a:xfrm>
            <a:custGeom>
              <a:avLst/>
              <a:gdLst/>
              <a:ahLst/>
              <a:cxnLst/>
              <a:rect l="l" t="t" r="r" b="b"/>
              <a:pathLst>
                <a:path w="649604" h="620395">
                  <a:moveTo>
                    <a:pt x="0" y="310133"/>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3"/>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3"/>
                  </a:lnTo>
                  <a:close/>
                </a:path>
              </a:pathLst>
            </a:custGeom>
            <a:ln w="12192">
              <a:solidFill>
                <a:srgbClr val="000000"/>
              </a:solidFill>
            </a:ln>
          </p:spPr>
          <p:txBody>
            <a:bodyPr wrap="square" lIns="0" tIns="0" rIns="0" bIns="0" rtlCol="0"/>
            <a:lstStyle/>
            <a:p>
              <a:endParaRPr/>
            </a:p>
          </p:txBody>
        </p:sp>
        <p:sp>
          <p:nvSpPr>
            <p:cNvPr id="10" name="object 10"/>
            <p:cNvSpPr/>
            <p:nvPr/>
          </p:nvSpPr>
          <p:spPr>
            <a:xfrm>
              <a:off x="5654039" y="4450080"/>
              <a:ext cx="649605" cy="620395"/>
            </a:xfrm>
            <a:custGeom>
              <a:avLst/>
              <a:gdLst/>
              <a:ahLst/>
              <a:cxnLst/>
              <a:rect l="l" t="t" r="r" b="b"/>
              <a:pathLst>
                <a:path w="649604" h="620395">
                  <a:moveTo>
                    <a:pt x="324612" y="0"/>
                  </a:moveTo>
                  <a:lnTo>
                    <a:pt x="276632" y="3361"/>
                  </a:lnTo>
                  <a:lnTo>
                    <a:pt x="230843" y="13127"/>
                  </a:lnTo>
                  <a:lnTo>
                    <a:pt x="187743" y="28818"/>
                  </a:lnTo>
                  <a:lnTo>
                    <a:pt x="147837" y="49954"/>
                  </a:lnTo>
                  <a:lnTo>
                    <a:pt x="111624" y="76056"/>
                  </a:lnTo>
                  <a:lnTo>
                    <a:pt x="79606" y="106646"/>
                  </a:lnTo>
                  <a:lnTo>
                    <a:pt x="52285" y="141244"/>
                  </a:lnTo>
                  <a:lnTo>
                    <a:pt x="30162" y="179371"/>
                  </a:lnTo>
                  <a:lnTo>
                    <a:pt x="13740" y="220548"/>
                  </a:lnTo>
                  <a:lnTo>
                    <a:pt x="3518" y="264295"/>
                  </a:lnTo>
                  <a:lnTo>
                    <a:pt x="0" y="310134"/>
                  </a:lnTo>
                  <a:lnTo>
                    <a:pt x="3518" y="355972"/>
                  </a:lnTo>
                  <a:lnTo>
                    <a:pt x="13740" y="399719"/>
                  </a:lnTo>
                  <a:lnTo>
                    <a:pt x="30162" y="440896"/>
                  </a:lnTo>
                  <a:lnTo>
                    <a:pt x="52285" y="479023"/>
                  </a:lnTo>
                  <a:lnTo>
                    <a:pt x="79606" y="513621"/>
                  </a:lnTo>
                  <a:lnTo>
                    <a:pt x="111624" y="544211"/>
                  </a:lnTo>
                  <a:lnTo>
                    <a:pt x="147837" y="570313"/>
                  </a:lnTo>
                  <a:lnTo>
                    <a:pt x="187743" y="591449"/>
                  </a:lnTo>
                  <a:lnTo>
                    <a:pt x="230843" y="607140"/>
                  </a:lnTo>
                  <a:lnTo>
                    <a:pt x="276632" y="616906"/>
                  </a:lnTo>
                  <a:lnTo>
                    <a:pt x="324612" y="620268"/>
                  </a:lnTo>
                  <a:lnTo>
                    <a:pt x="372591" y="616906"/>
                  </a:lnTo>
                  <a:lnTo>
                    <a:pt x="418380" y="607140"/>
                  </a:lnTo>
                  <a:lnTo>
                    <a:pt x="461480" y="591449"/>
                  </a:lnTo>
                  <a:lnTo>
                    <a:pt x="501386" y="570313"/>
                  </a:lnTo>
                  <a:lnTo>
                    <a:pt x="537599" y="544211"/>
                  </a:lnTo>
                  <a:lnTo>
                    <a:pt x="569617" y="513621"/>
                  </a:lnTo>
                  <a:lnTo>
                    <a:pt x="596938" y="479023"/>
                  </a:lnTo>
                  <a:lnTo>
                    <a:pt x="619061" y="440896"/>
                  </a:lnTo>
                  <a:lnTo>
                    <a:pt x="635483" y="399719"/>
                  </a:lnTo>
                  <a:lnTo>
                    <a:pt x="645705" y="355972"/>
                  </a:lnTo>
                  <a:lnTo>
                    <a:pt x="649224" y="310134"/>
                  </a:lnTo>
                  <a:lnTo>
                    <a:pt x="645705" y="264295"/>
                  </a:lnTo>
                  <a:lnTo>
                    <a:pt x="635483" y="220548"/>
                  </a:lnTo>
                  <a:lnTo>
                    <a:pt x="619061" y="179371"/>
                  </a:lnTo>
                  <a:lnTo>
                    <a:pt x="596938" y="141244"/>
                  </a:lnTo>
                  <a:lnTo>
                    <a:pt x="569617" y="106646"/>
                  </a:lnTo>
                  <a:lnTo>
                    <a:pt x="537599" y="76056"/>
                  </a:lnTo>
                  <a:lnTo>
                    <a:pt x="501386" y="49954"/>
                  </a:lnTo>
                  <a:lnTo>
                    <a:pt x="461480" y="28818"/>
                  </a:lnTo>
                  <a:lnTo>
                    <a:pt x="418380" y="13127"/>
                  </a:lnTo>
                  <a:lnTo>
                    <a:pt x="372591" y="3361"/>
                  </a:lnTo>
                  <a:lnTo>
                    <a:pt x="324612" y="0"/>
                  </a:lnTo>
                  <a:close/>
                </a:path>
              </a:pathLst>
            </a:custGeom>
            <a:solidFill>
              <a:srgbClr val="00CC99"/>
            </a:solidFill>
          </p:spPr>
          <p:txBody>
            <a:bodyPr wrap="square" lIns="0" tIns="0" rIns="0" bIns="0" rtlCol="0"/>
            <a:lstStyle/>
            <a:p>
              <a:endParaRPr/>
            </a:p>
          </p:txBody>
        </p:sp>
        <p:sp>
          <p:nvSpPr>
            <p:cNvPr id="11" name="object 11"/>
            <p:cNvSpPr/>
            <p:nvPr/>
          </p:nvSpPr>
          <p:spPr>
            <a:xfrm>
              <a:off x="5654039" y="4450080"/>
              <a:ext cx="649605" cy="620395"/>
            </a:xfrm>
            <a:custGeom>
              <a:avLst/>
              <a:gdLst/>
              <a:ahLst/>
              <a:cxnLst/>
              <a:rect l="l" t="t" r="r" b="b"/>
              <a:pathLst>
                <a:path w="649604" h="620395">
                  <a:moveTo>
                    <a:pt x="0" y="310134"/>
                  </a:moveTo>
                  <a:lnTo>
                    <a:pt x="3518" y="264295"/>
                  </a:lnTo>
                  <a:lnTo>
                    <a:pt x="13740" y="220548"/>
                  </a:lnTo>
                  <a:lnTo>
                    <a:pt x="30162" y="179371"/>
                  </a:lnTo>
                  <a:lnTo>
                    <a:pt x="52285" y="141244"/>
                  </a:lnTo>
                  <a:lnTo>
                    <a:pt x="79606" y="106646"/>
                  </a:lnTo>
                  <a:lnTo>
                    <a:pt x="111624" y="76056"/>
                  </a:lnTo>
                  <a:lnTo>
                    <a:pt x="147837" y="49954"/>
                  </a:lnTo>
                  <a:lnTo>
                    <a:pt x="187743" y="28818"/>
                  </a:lnTo>
                  <a:lnTo>
                    <a:pt x="230843" y="13127"/>
                  </a:lnTo>
                  <a:lnTo>
                    <a:pt x="276632" y="3361"/>
                  </a:lnTo>
                  <a:lnTo>
                    <a:pt x="324612" y="0"/>
                  </a:lnTo>
                  <a:lnTo>
                    <a:pt x="372591" y="3361"/>
                  </a:lnTo>
                  <a:lnTo>
                    <a:pt x="418380" y="13127"/>
                  </a:lnTo>
                  <a:lnTo>
                    <a:pt x="461480" y="28818"/>
                  </a:lnTo>
                  <a:lnTo>
                    <a:pt x="501386" y="49954"/>
                  </a:lnTo>
                  <a:lnTo>
                    <a:pt x="537599" y="76056"/>
                  </a:lnTo>
                  <a:lnTo>
                    <a:pt x="569617" y="106646"/>
                  </a:lnTo>
                  <a:lnTo>
                    <a:pt x="596938" y="141244"/>
                  </a:lnTo>
                  <a:lnTo>
                    <a:pt x="619061" y="179371"/>
                  </a:lnTo>
                  <a:lnTo>
                    <a:pt x="635483" y="220548"/>
                  </a:lnTo>
                  <a:lnTo>
                    <a:pt x="645705" y="264295"/>
                  </a:lnTo>
                  <a:lnTo>
                    <a:pt x="649224" y="310134"/>
                  </a:lnTo>
                  <a:lnTo>
                    <a:pt x="645705" y="355972"/>
                  </a:lnTo>
                  <a:lnTo>
                    <a:pt x="635483" y="399719"/>
                  </a:lnTo>
                  <a:lnTo>
                    <a:pt x="619061" y="440896"/>
                  </a:lnTo>
                  <a:lnTo>
                    <a:pt x="596938" y="479023"/>
                  </a:lnTo>
                  <a:lnTo>
                    <a:pt x="569617" y="513621"/>
                  </a:lnTo>
                  <a:lnTo>
                    <a:pt x="537599" y="544211"/>
                  </a:lnTo>
                  <a:lnTo>
                    <a:pt x="501386" y="570313"/>
                  </a:lnTo>
                  <a:lnTo>
                    <a:pt x="461480" y="591449"/>
                  </a:lnTo>
                  <a:lnTo>
                    <a:pt x="418380" y="607140"/>
                  </a:lnTo>
                  <a:lnTo>
                    <a:pt x="372591" y="616906"/>
                  </a:lnTo>
                  <a:lnTo>
                    <a:pt x="324612" y="620268"/>
                  </a:lnTo>
                  <a:lnTo>
                    <a:pt x="276632" y="616906"/>
                  </a:lnTo>
                  <a:lnTo>
                    <a:pt x="230843" y="607140"/>
                  </a:lnTo>
                  <a:lnTo>
                    <a:pt x="187743" y="591449"/>
                  </a:lnTo>
                  <a:lnTo>
                    <a:pt x="147837" y="570313"/>
                  </a:lnTo>
                  <a:lnTo>
                    <a:pt x="111624" y="544211"/>
                  </a:lnTo>
                  <a:lnTo>
                    <a:pt x="79606" y="513621"/>
                  </a:lnTo>
                  <a:lnTo>
                    <a:pt x="52285" y="479023"/>
                  </a:lnTo>
                  <a:lnTo>
                    <a:pt x="30162" y="440896"/>
                  </a:lnTo>
                  <a:lnTo>
                    <a:pt x="13740" y="399719"/>
                  </a:lnTo>
                  <a:lnTo>
                    <a:pt x="3518" y="355972"/>
                  </a:lnTo>
                  <a:lnTo>
                    <a:pt x="0" y="310134"/>
                  </a:lnTo>
                  <a:close/>
                </a:path>
              </a:pathLst>
            </a:custGeom>
            <a:ln w="12192">
              <a:solidFill>
                <a:srgbClr val="000000"/>
              </a:solidFill>
            </a:ln>
          </p:spPr>
          <p:txBody>
            <a:bodyPr wrap="square" lIns="0" tIns="0" rIns="0" bIns="0" rtlCol="0"/>
            <a:lstStyle/>
            <a:p>
              <a:endParaRPr/>
            </a:p>
          </p:txBody>
        </p:sp>
        <p:sp>
          <p:nvSpPr>
            <p:cNvPr id="12" name="object 12"/>
            <p:cNvSpPr/>
            <p:nvPr/>
          </p:nvSpPr>
          <p:spPr>
            <a:xfrm>
              <a:off x="5649467" y="1764792"/>
              <a:ext cx="649605" cy="622300"/>
            </a:xfrm>
            <a:custGeom>
              <a:avLst/>
              <a:gdLst/>
              <a:ahLst/>
              <a:cxnLst/>
              <a:rect l="l" t="t" r="r" b="b"/>
              <a:pathLst>
                <a:path w="649604" h="622300">
                  <a:moveTo>
                    <a:pt x="324612" y="0"/>
                  </a:moveTo>
                  <a:lnTo>
                    <a:pt x="276632" y="3370"/>
                  </a:lnTo>
                  <a:lnTo>
                    <a:pt x="230843" y="13162"/>
                  </a:lnTo>
                  <a:lnTo>
                    <a:pt x="187743" y="28895"/>
                  </a:lnTo>
                  <a:lnTo>
                    <a:pt x="147837" y="50087"/>
                  </a:lnTo>
                  <a:lnTo>
                    <a:pt x="111624" y="76257"/>
                  </a:lnTo>
                  <a:lnTo>
                    <a:pt x="79606" y="106925"/>
                  </a:lnTo>
                  <a:lnTo>
                    <a:pt x="52285" y="141609"/>
                  </a:lnTo>
                  <a:lnTo>
                    <a:pt x="30162" y="179829"/>
                  </a:lnTo>
                  <a:lnTo>
                    <a:pt x="13740" y="221104"/>
                  </a:lnTo>
                  <a:lnTo>
                    <a:pt x="3518" y="264953"/>
                  </a:lnTo>
                  <a:lnTo>
                    <a:pt x="0" y="310896"/>
                  </a:lnTo>
                  <a:lnTo>
                    <a:pt x="3518" y="356838"/>
                  </a:lnTo>
                  <a:lnTo>
                    <a:pt x="13740" y="400687"/>
                  </a:lnTo>
                  <a:lnTo>
                    <a:pt x="30162" y="441962"/>
                  </a:lnTo>
                  <a:lnTo>
                    <a:pt x="52285" y="480182"/>
                  </a:lnTo>
                  <a:lnTo>
                    <a:pt x="79606" y="514866"/>
                  </a:lnTo>
                  <a:lnTo>
                    <a:pt x="111624" y="545534"/>
                  </a:lnTo>
                  <a:lnTo>
                    <a:pt x="147837" y="571704"/>
                  </a:lnTo>
                  <a:lnTo>
                    <a:pt x="187743" y="592896"/>
                  </a:lnTo>
                  <a:lnTo>
                    <a:pt x="230843" y="608629"/>
                  </a:lnTo>
                  <a:lnTo>
                    <a:pt x="276632" y="618421"/>
                  </a:lnTo>
                  <a:lnTo>
                    <a:pt x="324612" y="621792"/>
                  </a:lnTo>
                  <a:lnTo>
                    <a:pt x="372591" y="618421"/>
                  </a:lnTo>
                  <a:lnTo>
                    <a:pt x="418380" y="608629"/>
                  </a:lnTo>
                  <a:lnTo>
                    <a:pt x="461480" y="592896"/>
                  </a:lnTo>
                  <a:lnTo>
                    <a:pt x="501386" y="571704"/>
                  </a:lnTo>
                  <a:lnTo>
                    <a:pt x="537599" y="545534"/>
                  </a:lnTo>
                  <a:lnTo>
                    <a:pt x="569617" y="514866"/>
                  </a:lnTo>
                  <a:lnTo>
                    <a:pt x="596938" y="480182"/>
                  </a:lnTo>
                  <a:lnTo>
                    <a:pt x="619061" y="441962"/>
                  </a:lnTo>
                  <a:lnTo>
                    <a:pt x="635483" y="400687"/>
                  </a:lnTo>
                  <a:lnTo>
                    <a:pt x="645705" y="356838"/>
                  </a:lnTo>
                  <a:lnTo>
                    <a:pt x="649224" y="310896"/>
                  </a:lnTo>
                  <a:lnTo>
                    <a:pt x="645705" y="264953"/>
                  </a:lnTo>
                  <a:lnTo>
                    <a:pt x="635483" y="221104"/>
                  </a:lnTo>
                  <a:lnTo>
                    <a:pt x="619061" y="179829"/>
                  </a:lnTo>
                  <a:lnTo>
                    <a:pt x="596938" y="141609"/>
                  </a:lnTo>
                  <a:lnTo>
                    <a:pt x="569617" y="106925"/>
                  </a:lnTo>
                  <a:lnTo>
                    <a:pt x="537599" y="76257"/>
                  </a:lnTo>
                  <a:lnTo>
                    <a:pt x="501386" y="50087"/>
                  </a:lnTo>
                  <a:lnTo>
                    <a:pt x="461480" y="28895"/>
                  </a:lnTo>
                  <a:lnTo>
                    <a:pt x="418380" y="13162"/>
                  </a:lnTo>
                  <a:lnTo>
                    <a:pt x="372591" y="3370"/>
                  </a:lnTo>
                  <a:lnTo>
                    <a:pt x="324612" y="0"/>
                  </a:lnTo>
                  <a:close/>
                </a:path>
              </a:pathLst>
            </a:custGeom>
            <a:solidFill>
              <a:srgbClr val="00CC99"/>
            </a:solidFill>
          </p:spPr>
          <p:txBody>
            <a:bodyPr wrap="square" lIns="0" tIns="0" rIns="0" bIns="0" rtlCol="0"/>
            <a:lstStyle/>
            <a:p>
              <a:endParaRPr/>
            </a:p>
          </p:txBody>
        </p:sp>
        <p:sp>
          <p:nvSpPr>
            <p:cNvPr id="13" name="object 13"/>
            <p:cNvSpPr/>
            <p:nvPr/>
          </p:nvSpPr>
          <p:spPr>
            <a:xfrm>
              <a:off x="5649467" y="1764792"/>
              <a:ext cx="649605" cy="622300"/>
            </a:xfrm>
            <a:custGeom>
              <a:avLst/>
              <a:gdLst/>
              <a:ahLst/>
              <a:cxnLst/>
              <a:rect l="l" t="t" r="r" b="b"/>
              <a:pathLst>
                <a:path w="649604" h="622300">
                  <a:moveTo>
                    <a:pt x="0" y="310896"/>
                  </a:moveTo>
                  <a:lnTo>
                    <a:pt x="3518" y="264953"/>
                  </a:lnTo>
                  <a:lnTo>
                    <a:pt x="13740" y="221104"/>
                  </a:lnTo>
                  <a:lnTo>
                    <a:pt x="30162" y="179829"/>
                  </a:lnTo>
                  <a:lnTo>
                    <a:pt x="52285" y="141609"/>
                  </a:lnTo>
                  <a:lnTo>
                    <a:pt x="79606" y="106925"/>
                  </a:lnTo>
                  <a:lnTo>
                    <a:pt x="111624" y="76257"/>
                  </a:lnTo>
                  <a:lnTo>
                    <a:pt x="147837" y="50087"/>
                  </a:lnTo>
                  <a:lnTo>
                    <a:pt x="187743" y="28895"/>
                  </a:lnTo>
                  <a:lnTo>
                    <a:pt x="230843" y="13162"/>
                  </a:lnTo>
                  <a:lnTo>
                    <a:pt x="276632" y="3370"/>
                  </a:lnTo>
                  <a:lnTo>
                    <a:pt x="324612" y="0"/>
                  </a:lnTo>
                  <a:lnTo>
                    <a:pt x="372591" y="3370"/>
                  </a:lnTo>
                  <a:lnTo>
                    <a:pt x="418380" y="13162"/>
                  </a:lnTo>
                  <a:lnTo>
                    <a:pt x="461480" y="28895"/>
                  </a:lnTo>
                  <a:lnTo>
                    <a:pt x="501386" y="50087"/>
                  </a:lnTo>
                  <a:lnTo>
                    <a:pt x="537599" y="76257"/>
                  </a:lnTo>
                  <a:lnTo>
                    <a:pt x="569617" y="106925"/>
                  </a:lnTo>
                  <a:lnTo>
                    <a:pt x="596938" y="141609"/>
                  </a:lnTo>
                  <a:lnTo>
                    <a:pt x="619061" y="179829"/>
                  </a:lnTo>
                  <a:lnTo>
                    <a:pt x="635483" y="221104"/>
                  </a:lnTo>
                  <a:lnTo>
                    <a:pt x="645705" y="264953"/>
                  </a:lnTo>
                  <a:lnTo>
                    <a:pt x="649224" y="310896"/>
                  </a:lnTo>
                  <a:lnTo>
                    <a:pt x="645705" y="356838"/>
                  </a:lnTo>
                  <a:lnTo>
                    <a:pt x="635483" y="400687"/>
                  </a:lnTo>
                  <a:lnTo>
                    <a:pt x="619061" y="441962"/>
                  </a:lnTo>
                  <a:lnTo>
                    <a:pt x="596938" y="480182"/>
                  </a:lnTo>
                  <a:lnTo>
                    <a:pt x="569617" y="514866"/>
                  </a:lnTo>
                  <a:lnTo>
                    <a:pt x="537599" y="545534"/>
                  </a:lnTo>
                  <a:lnTo>
                    <a:pt x="501386" y="571704"/>
                  </a:lnTo>
                  <a:lnTo>
                    <a:pt x="461480" y="592896"/>
                  </a:lnTo>
                  <a:lnTo>
                    <a:pt x="418380" y="608629"/>
                  </a:lnTo>
                  <a:lnTo>
                    <a:pt x="372591" y="618421"/>
                  </a:lnTo>
                  <a:lnTo>
                    <a:pt x="324612" y="621792"/>
                  </a:lnTo>
                  <a:lnTo>
                    <a:pt x="276632" y="618421"/>
                  </a:lnTo>
                  <a:lnTo>
                    <a:pt x="230843" y="608629"/>
                  </a:lnTo>
                  <a:lnTo>
                    <a:pt x="187743" y="592896"/>
                  </a:lnTo>
                  <a:lnTo>
                    <a:pt x="147837" y="571704"/>
                  </a:lnTo>
                  <a:lnTo>
                    <a:pt x="111624" y="545534"/>
                  </a:lnTo>
                  <a:lnTo>
                    <a:pt x="79606" y="514866"/>
                  </a:lnTo>
                  <a:lnTo>
                    <a:pt x="52285" y="480182"/>
                  </a:lnTo>
                  <a:lnTo>
                    <a:pt x="30162" y="441962"/>
                  </a:lnTo>
                  <a:lnTo>
                    <a:pt x="13740" y="400687"/>
                  </a:lnTo>
                  <a:lnTo>
                    <a:pt x="3518" y="356838"/>
                  </a:lnTo>
                  <a:lnTo>
                    <a:pt x="0" y="310896"/>
                  </a:lnTo>
                  <a:close/>
                </a:path>
              </a:pathLst>
            </a:custGeom>
            <a:ln w="12192">
              <a:solidFill>
                <a:srgbClr val="000000"/>
              </a:solidFill>
            </a:ln>
          </p:spPr>
          <p:txBody>
            <a:bodyPr wrap="square" lIns="0" tIns="0" rIns="0" bIns="0" rtlCol="0"/>
            <a:lstStyle/>
            <a:p>
              <a:endParaRPr/>
            </a:p>
          </p:txBody>
        </p:sp>
      </p:grpSp>
      <p:sp>
        <p:nvSpPr>
          <p:cNvPr id="14" name="object 14"/>
          <p:cNvSpPr txBox="1"/>
          <p:nvPr/>
        </p:nvSpPr>
        <p:spPr>
          <a:xfrm>
            <a:off x="5051806" y="1869390"/>
            <a:ext cx="178435" cy="391795"/>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8</a:t>
            </a:r>
            <a:endParaRPr sz="2400">
              <a:latin typeface="Times New Roman"/>
              <a:cs typeface="Times New Roman"/>
            </a:endParaRPr>
          </a:p>
        </p:txBody>
      </p:sp>
      <p:grpSp>
        <p:nvGrpSpPr>
          <p:cNvPr id="15" name="object 15"/>
          <p:cNvGrpSpPr/>
          <p:nvPr/>
        </p:nvGrpSpPr>
        <p:grpSpPr>
          <a:xfrm>
            <a:off x="3808602" y="2001011"/>
            <a:ext cx="3843654" cy="2819400"/>
            <a:chOff x="2284602" y="2001011"/>
            <a:chExt cx="3843654" cy="2819400"/>
          </a:xfrm>
        </p:grpSpPr>
        <p:sp>
          <p:nvSpPr>
            <p:cNvPr id="16" name="object 16"/>
            <p:cNvSpPr/>
            <p:nvPr/>
          </p:nvSpPr>
          <p:spPr>
            <a:xfrm>
              <a:off x="2284602" y="2280665"/>
              <a:ext cx="1093470" cy="1007744"/>
            </a:xfrm>
            <a:custGeom>
              <a:avLst/>
              <a:gdLst/>
              <a:ahLst/>
              <a:cxnLst/>
              <a:rect l="l" t="t" r="r" b="b"/>
              <a:pathLst>
                <a:path w="1093470" h="1007745">
                  <a:moveTo>
                    <a:pt x="1019595" y="48130"/>
                  </a:moveTo>
                  <a:lnTo>
                    <a:pt x="0" y="986028"/>
                  </a:lnTo>
                  <a:lnTo>
                    <a:pt x="19558" y="1007363"/>
                  </a:lnTo>
                  <a:lnTo>
                    <a:pt x="1039234" y="69507"/>
                  </a:lnTo>
                  <a:lnTo>
                    <a:pt x="1019595" y="48130"/>
                  </a:lnTo>
                  <a:close/>
                </a:path>
                <a:path w="1093470" h="1007745">
                  <a:moveTo>
                    <a:pt x="1078752" y="38354"/>
                  </a:moveTo>
                  <a:lnTo>
                    <a:pt x="1030224" y="38354"/>
                  </a:lnTo>
                  <a:lnTo>
                    <a:pt x="1049909" y="59689"/>
                  </a:lnTo>
                  <a:lnTo>
                    <a:pt x="1039234" y="69507"/>
                  </a:lnTo>
                  <a:lnTo>
                    <a:pt x="1058799" y="90805"/>
                  </a:lnTo>
                  <a:lnTo>
                    <a:pt x="1078752" y="38354"/>
                  </a:lnTo>
                  <a:close/>
                </a:path>
                <a:path w="1093470" h="1007745">
                  <a:moveTo>
                    <a:pt x="1030224" y="38354"/>
                  </a:moveTo>
                  <a:lnTo>
                    <a:pt x="1019595" y="48130"/>
                  </a:lnTo>
                  <a:lnTo>
                    <a:pt x="1039234" y="69507"/>
                  </a:lnTo>
                  <a:lnTo>
                    <a:pt x="1049909" y="59689"/>
                  </a:lnTo>
                  <a:lnTo>
                    <a:pt x="1030224" y="38354"/>
                  </a:lnTo>
                  <a:close/>
                </a:path>
                <a:path w="1093470" h="1007745">
                  <a:moveTo>
                    <a:pt x="1093343" y="0"/>
                  </a:moveTo>
                  <a:lnTo>
                    <a:pt x="999998" y="26797"/>
                  </a:lnTo>
                  <a:lnTo>
                    <a:pt x="1019595" y="48130"/>
                  </a:lnTo>
                  <a:lnTo>
                    <a:pt x="1030224" y="38354"/>
                  </a:lnTo>
                  <a:lnTo>
                    <a:pt x="1078752" y="38354"/>
                  </a:lnTo>
                  <a:lnTo>
                    <a:pt x="1093343" y="0"/>
                  </a:lnTo>
                  <a:close/>
                </a:path>
              </a:pathLst>
            </a:custGeom>
            <a:solidFill>
              <a:srgbClr val="000000"/>
            </a:solidFill>
          </p:spPr>
          <p:txBody>
            <a:bodyPr wrap="square" lIns="0" tIns="0" rIns="0" bIns="0" rtlCol="0"/>
            <a:lstStyle/>
            <a:p>
              <a:endParaRPr/>
            </a:p>
          </p:txBody>
        </p:sp>
        <p:sp>
          <p:nvSpPr>
            <p:cNvPr id="17" name="object 17"/>
            <p:cNvSpPr/>
            <p:nvPr/>
          </p:nvSpPr>
          <p:spPr>
            <a:xfrm>
              <a:off x="2341879" y="3753230"/>
              <a:ext cx="993775" cy="808990"/>
            </a:xfrm>
            <a:custGeom>
              <a:avLst/>
              <a:gdLst/>
              <a:ahLst/>
              <a:cxnLst/>
              <a:rect l="l" t="t" r="r" b="b"/>
              <a:pathLst>
                <a:path w="993775" h="808989">
                  <a:moveTo>
                    <a:pt x="892549" y="751752"/>
                  </a:moveTo>
                  <a:lnTo>
                    <a:pt x="868552" y="781431"/>
                  </a:lnTo>
                  <a:lnTo>
                    <a:pt x="993394" y="808863"/>
                  </a:lnTo>
                  <a:lnTo>
                    <a:pt x="972869" y="763778"/>
                  </a:lnTo>
                  <a:lnTo>
                    <a:pt x="907414" y="763778"/>
                  </a:lnTo>
                  <a:lnTo>
                    <a:pt x="892549" y="751752"/>
                  </a:lnTo>
                  <a:close/>
                </a:path>
                <a:path w="993775" h="808989">
                  <a:moveTo>
                    <a:pt x="916457" y="722185"/>
                  </a:moveTo>
                  <a:lnTo>
                    <a:pt x="892549" y="751752"/>
                  </a:lnTo>
                  <a:lnTo>
                    <a:pt x="907414" y="763778"/>
                  </a:lnTo>
                  <a:lnTo>
                    <a:pt x="931291" y="734187"/>
                  </a:lnTo>
                  <a:lnTo>
                    <a:pt x="916457" y="722185"/>
                  </a:lnTo>
                  <a:close/>
                </a:path>
                <a:path w="993775" h="808989">
                  <a:moveTo>
                    <a:pt x="940434" y="692531"/>
                  </a:moveTo>
                  <a:lnTo>
                    <a:pt x="916457" y="722185"/>
                  </a:lnTo>
                  <a:lnTo>
                    <a:pt x="931291" y="734187"/>
                  </a:lnTo>
                  <a:lnTo>
                    <a:pt x="907414" y="763778"/>
                  </a:lnTo>
                  <a:lnTo>
                    <a:pt x="972869" y="763778"/>
                  </a:lnTo>
                  <a:lnTo>
                    <a:pt x="940434" y="692531"/>
                  </a:lnTo>
                  <a:close/>
                </a:path>
                <a:path w="993775" h="808989">
                  <a:moveTo>
                    <a:pt x="23875" y="0"/>
                  </a:moveTo>
                  <a:lnTo>
                    <a:pt x="0" y="29718"/>
                  </a:lnTo>
                  <a:lnTo>
                    <a:pt x="892549" y="751752"/>
                  </a:lnTo>
                  <a:lnTo>
                    <a:pt x="916457" y="722185"/>
                  </a:lnTo>
                  <a:lnTo>
                    <a:pt x="23875" y="0"/>
                  </a:lnTo>
                  <a:close/>
                </a:path>
              </a:pathLst>
            </a:custGeom>
            <a:solidFill>
              <a:srgbClr val="CC0000"/>
            </a:solidFill>
          </p:spPr>
          <p:txBody>
            <a:bodyPr wrap="square" lIns="0" tIns="0" rIns="0" bIns="0" rtlCol="0"/>
            <a:lstStyle/>
            <a:p>
              <a:endParaRPr/>
            </a:p>
          </p:txBody>
        </p:sp>
        <p:sp>
          <p:nvSpPr>
            <p:cNvPr id="18" name="object 18"/>
            <p:cNvSpPr/>
            <p:nvPr/>
          </p:nvSpPr>
          <p:spPr>
            <a:xfrm>
              <a:off x="3450336" y="2353817"/>
              <a:ext cx="86995" cy="2106295"/>
            </a:xfrm>
            <a:custGeom>
              <a:avLst/>
              <a:gdLst/>
              <a:ahLst/>
              <a:cxnLst/>
              <a:rect l="l" t="t" r="r" b="b"/>
              <a:pathLst>
                <a:path w="86995" h="2106295">
                  <a:moveTo>
                    <a:pt x="28955" y="2019300"/>
                  </a:moveTo>
                  <a:lnTo>
                    <a:pt x="0" y="2019300"/>
                  </a:lnTo>
                  <a:lnTo>
                    <a:pt x="43434" y="2106168"/>
                  </a:lnTo>
                  <a:lnTo>
                    <a:pt x="79628" y="2033778"/>
                  </a:lnTo>
                  <a:lnTo>
                    <a:pt x="28955" y="2033778"/>
                  </a:lnTo>
                  <a:lnTo>
                    <a:pt x="28955" y="2019300"/>
                  </a:lnTo>
                  <a:close/>
                </a:path>
                <a:path w="86995" h="2106295">
                  <a:moveTo>
                    <a:pt x="57912" y="0"/>
                  </a:moveTo>
                  <a:lnTo>
                    <a:pt x="28955" y="0"/>
                  </a:lnTo>
                  <a:lnTo>
                    <a:pt x="28955" y="2033778"/>
                  </a:lnTo>
                  <a:lnTo>
                    <a:pt x="57912" y="2033778"/>
                  </a:lnTo>
                  <a:lnTo>
                    <a:pt x="57912" y="0"/>
                  </a:lnTo>
                  <a:close/>
                </a:path>
                <a:path w="86995" h="2106295">
                  <a:moveTo>
                    <a:pt x="86867" y="2019300"/>
                  </a:moveTo>
                  <a:lnTo>
                    <a:pt x="57912" y="2019300"/>
                  </a:lnTo>
                  <a:lnTo>
                    <a:pt x="57912" y="2033778"/>
                  </a:lnTo>
                  <a:lnTo>
                    <a:pt x="79628" y="2033778"/>
                  </a:lnTo>
                  <a:lnTo>
                    <a:pt x="86867" y="2019300"/>
                  </a:lnTo>
                  <a:close/>
                </a:path>
              </a:pathLst>
            </a:custGeom>
            <a:solidFill>
              <a:srgbClr val="000000"/>
            </a:solidFill>
          </p:spPr>
          <p:txBody>
            <a:bodyPr wrap="square" lIns="0" tIns="0" rIns="0" bIns="0" rtlCol="0"/>
            <a:lstStyle/>
            <a:p>
              <a:endParaRPr/>
            </a:p>
          </p:txBody>
        </p:sp>
        <p:sp>
          <p:nvSpPr>
            <p:cNvPr id="19" name="object 19"/>
            <p:cNvSpPr/>
            <p:nvPr/>
          </p:nvSpPr>
          <p:spPr>
            <a:xfrm>
              <a:off x="3651503" y="2367533"/>
              <a:ext cx="114300" cy="2106295"/>
            </a:xfrm>
            <a:custGeom>
              <a:avLst/>
              <a:gdLst/>
              <a:ahLst/>
              <a:cxnLst/>
              <a:rect l="l" t="t" r="r" b="b"/>
              <a:pathLst>
                <a:path w="114300" h="2106295">
                  <a:moveTo>
                    <a:pt x="76200" y="95250"/>
                  </a:moveTo>
                  <a:lnTo>
                    <a:pt x="38100" y="95250"/>
                  </a:lnTo>
                  <a:lnTo>
                    <a:pt x="38100" y="2106167"/>
                  </a:lnTo>
                  <a:lnTo>
                    <a:pt x="76200" y="2106167"/>
                  </a:lnTo>
                  <a:lnTo>
                    <a:pt x="76200" y="95250"/>
                  </a:lnTo>
                  <a:close/>
                </a:path>
                <a:path w="114300" h="2106295">
                  <a:moveTo>
                    <a:pt x="57150" y="0"/>
                  </a:moveTo>
                  <a:lnTo>
                    <a:pt x="0" y="114300"/>
                  </a:lnTo>
                  <a:lnTo>
                    <a:pt x="38100" y="114300"/>
                  </a:lnTo>
                  <a:lnTo>
                    <a:pt x="38100" y="95250"/>
                  </a:lnTo>
                  <a:lnTo>
                    <a:pt x="104775" y="95250"/>
                  </a:lnTo>
                  <a:lnTo>
                    <a:pt x="57150" y="0"/>
                  </a:lnTo>
                  <a:close/>
                </a:path>
                <a:path w="114300" h="2106295">
                  <a:moveTo>
                    <a:pt x="104775" y="95250"/>
                  </a:moveTo>
                  <a:lnTo>
                    <a:pt x="76200" y="95250"/>
                  </a:lnTo>
                  <a:lnTo>
                    <a:pt x="76200" y="114300"/>
                  </a:lnTo>
                  <a:lnTo>
                    <a:pt x="114300" y="114300"/>
                  </a:lnTo>
                  <a:lnTo>
                    <a:pt x="104775" y="95250"/>
                  </a:lnTo>
                  <a:close/>
                </a:path>
              </a:pathLst>
            </a:custGeom>
            <a:solidFill>
              <a:srgbClr val="CC0000"/>
            </a:solidFill>
          </p:spPr>
          <p:txBody>
            <a:bodyPr wrap="square" lIns="0" tIns="0" rIns="0" bIns="0" rtlCol="0"/>
            <a:lstStyle/>
            <a:p>
              <a:endParaRPr/>
            </a:p>
          </p:txBody>
        </p:sp>
        <p:sp>
          <p:nvSpPr>
            <p:cNvPr id="20" name="object 20"/>
            <p:cNvSpPr/>
            <p:nvPr/>
          </p:nvSpPr>
          <p:spPr>
            <a:xfrm>
              <a:off x="5824728" y="2347721"/>
              <a:ext cx="303530" cy="2120265"/>
            </a:xfrm>
            <a:custGeom>
              <a:avLst/>
              <a:gdLst/>
              <a:ahLst/>
              <a:cxnLst/>
              <a:rect l="l" t="t" r="r" b="b"/>
              <a:pathLst>
                <a:path w="303529" h="2120265">
                  <a:moveTo>
                    <a:pt x="86868" y="2019300"/>
                  </a:moveTo>
                  <a:lnTo>
                    <a:pt x="57912" y="2019300"/>
                  </a:lnTo>
                  <a:lnTo>
                    <a:pt x="57912" y="0"/>
                  </a:lnTo>
                  <a:lnTo>
                    <a:pt x="28956" y="0"/>
                  </a:lnTo>
                  <a:lnTo>
                    <a:pt x="28956" y="2019300"/>
                  </a:lnTo>
                  <a:lnTo>
                    <a:pt x="0" y="2019300"/>
                  </a:lnTo>
                  <a:lnTo>
                    <a:pt x="43434" y="2106168"/>
                  </a:lnTo>
                  <a:lnTo>
                    <a:pt x="79629" y="2033778"/>
                  </a:lnTo>
                  <a:lnTo>
                    <a:pt x="86868" y="2019300"/>
                  </a:lnTo>
                  <a:close/>
                </a:path>
                <a:path w="303529" h="2120265">
                  <a:moveTo>
                    <a:pt x="303276" y="100584"/>
                  </a:moveTo>
                  <a:lnTo>
                    <a:pt x="296037" y="86106"/>
                  </a:lnTo>
                  <a:lnTo>
                    <a:pt x="259842" y="13716"/>
                  </a:lnTo>
                  <a:lnTo>
                    <a:pt x="216408" y="100584"/>
                  </a:lnTo>
                  <a:lnTo>
                    <a:pt x="245364" y="100584"/>
                  </a:lnTo>
                  <a:lnTo>
                    <a:pt x="245364" y="2119884"/>
                  </a:lnTo>
                  <a:lnTo>
                    <a:pt x="274320" y="2119884"/>
                  </a:lnTo>
                  <a:lnTo>
                    <a:pt x="274320" y="100584"/>
                  </a:lnTo>
                  <a:lnTo>
                    <a:pt x="303276" y="100584"/>
                  </a:lnTo>
                  <a:close/>
                </a:path>
              </a:pathLst>
            </a:custGeom>
            <a:solidFill>
              <a:srgbClr val="000000"/>
            </a:solidFill>
          </p:spPr>
          <p:txBody>
            <a:bodyPr wrap="square" lIns="0" tIns="0" rIns="0" bIns="0" rtlCol="0"/>
            <a:lstStyle/>
            <a:p>
              <a:endParaRPr/>
            </a:p>
          </p:txBody>
        </p:sp>
        <p:sp>
          <p:nvSpPr>
            <p:cNvPr id="21" name="object 21"/>
            <p:cNvSpPr/>
            <p:nvPr/>
          </p:nvSpPr>
          <p:spPr>
            <a:xfrm>
              <a:off x="3925062" y="2001011"/>
              <a:ext cx="1742439" cy="2819400"/>
            </a:xfrm>
            <a:custGeom>
              <a:avLst/>
              <a:gdLst/>
              <a:ahLst/>
              <a:cxnLst/>
              <a:rect l="l" t="t" r="r" b="b"/>
              <a:pathLst>
                <a:path w="1742439" h="2819400">
                  <a:moveTo>
                    <a:pt x="1731264" y="2762250"/>
                  </a:moveTo>
                  <a:lnTo>
                    <a:pt x="1693164" y="2743200"/>
                  </a:lnTo>
                  <a:lnTo>
                    <a:pt x="1616964" y="2705100"/>
                  </a:lnTo>
                  <a:lnTo>
                    <a:pt x="1616964" y="2743200"/>
                  </a:lnTo>
                  <a:lnTo>
                    <a:pt x="0" y="2743200"/>
                  </a:lnTo>
                  <a:lnTo>
                    <a:pt x="0" y="2781300"/>
                  </a:lnTo>
                  <a:lnTo>
                    <a:pt x="1616964" y="2781300"/>
                  </a:lnTo>
                  <a:lnTo>
                    <a:pt x="1616964" y="2819400"/>
                  </a:lnTo>
                  <a:lnTo>
                    <a:pt x="1693164" y="2781300"/>
                  </a:lnTo>
                  <a:lnTo>
                    <a:pt x="1731264" y="2762250"/>
                  </a:lnTo>
                  <a:close/>
                </a:path>
                <a:path w="1742439" h="2819400">
                  <a:moveTo>
                    <a:pt x="1741932" y="57150"/>
                  </a:moveTo>
                  <a:lnTo>
                    <a:pt x="1703832" y="38100"/>
                  </a:lnTo>
                  <a:lnTo>
                    <a:pt x="1627632" y="0"/>
                  </a:lnTo>
                  <a:lnTo>
                    <a:pt x="1627632" y="38100"/>
                  </a:lnTo>
                  <a:lnTo>
                    <a:pt x="9144" y="38100"/>
                  </a:lnTo>
                  <a:lnTo>
                    <a:pt x="9144" y="76200"/>
                  </a:lnTo>
                  <a:lnTo>
                    <a:pt x="1627632" y="76200"/>
                  </a:lnTo>
                  <a:lnTo>
                    <a:pt x="1627632" y="114300"/>
                  </a:lnTo>
                  <a:lnTo>
                    <a:pt x="1703832" y="76200"/>
                  </a:lnTo>
                  <a:lnTo>
                    <a:pt x="1741932" y="57150"/>
                  </a:lnTo>
                  <a:close/>
                </a:path>
              </a:pathLst>
            </a:custGeom>
            <a:solidFill>
              <a:srgbClr val="CC0000"/>
            </a:solidFill>
          </p:spPr>
          <p:txBody>
            <a:bodyPr wrap="square" lIns="0" tIns="0" rIns="0" bIns="0" rtlCol="0"/>
            <a:lstStyle/>
            <a:p>
              <a:endParaRPr/>
            </a:p>
          </p:txBody>
        </p:sp>
        <p:sp>
          <p:nvSpPr>
            <p:cNvPr id="22" name="object 22"/>
            <p:cNvSpPr/>
            <p:nvPr/>
          </p:nvSpPr>
          <p:spPr>
            <a:xfrm>
              <a:off x="2439162" y="2265425"/>
              <a:ext cx="3295015" cy="2310765"/>
            </a:xfrm>
            <a:custGeom>
              <a:avLst/>
              <a:gdLst/>
              <a:ahLst/>
              <a:cxnLst/>
              <a:rect l="l" t="t" r="r" b="b"/>
              <a:pathLst>
                <a:path w="3295015" h="2310765">
                  <a:moveTo>
                    <a:pt x="3294507" y="2282825"/>
                  </a:moveTo>
                  <a:lnTo>
                    <a:pt x="1804339" y="1825205"/>
                  </a:lnTo>
                  <a:lnTo>
                    <a:pt x="3232899" y="76479"/>
                  </a:lnTo>
                  <a:lnTo>
                    <a:pt x="3255264" y="94742"/>
                  </a:lnTo>
                  <a:lnTo>
                    <a:pt x="3266046" y="46863"/>
                  </a:lnTo>
                  <a:lnTo>
                    <a:pt x="3276600" y="0"/>
                  </a:lnTo>
                  <a:lnTo>
                    <a:pt x="3187954" y="39751"/>
                  </a:lnTo>
                  <a:lnTo>
                    <a:pt x="3210395" y="58102"/>
                  </a:lnTo>
                  <a:lnTo>
                    <a:pt x="1774494" y="1816036"/>
                  </a:lnTo>
                  <a:lnTo>
                    <a:pt x="87261" y="1297889"/>
                  </a:lnTo>
                  <a:lnTo>
                    <a:pt x="88569" y="1293622"/>
                  </a:lnTo>
                  <a:lnTo>
                    <a:pt x="95758" y="1270254"/>
                  </a:lnTo>
                  <a:lnTo>
                    <a:pt x="0" y="1286268"/>
                  </a:lnTo>
                  <a:lnTo>
                    <a:pt x="70231" y="1353312"/>
                  </a:lnTo>
                  <a:lnTo>
                    <a:pt x="78752" y="1325575"/>
                  </a:lnTo>
                  <a:lnTo>
                    <a:pt x="1754720" y="1840242"/>
                  </a:lnTo>
                  <a:lnTo>
                    <a:pt x="1389380" y="2287524"/>
                  </a:lnTo>
                  <a:lnTo>
                    <a:pt x="1411732" y="2305812"/>
                  </a:lnTo>
                  <a:lnTo>
                    <a:pt x="1784565" y="1849412"/>
                  </a:lnTo>
                  <a:lnTo>
                    <a:pt x="3286125" y="2310511"/>
                  </a:lnTo>
                  <a:lnTo>
                    <a:pt x="3294507" y="2282825"/>
                  </a:lnTo>
                  <a:close/>
                </a:path>
              </a:pathLst>
            </a:custGeom>
            <a:solidFill>
              <a:srgbClr val="000000"/>
            </a:solidFill>
          </p:spPr>
          <p:txBody>
            <a:bodyPr wrap="square" lIns="0" tIns="0" rIns="0" bIns="0" rtlCol="0"/>
            <a:lstStyle/>
            <a:p>
              <a:endParaRPr/>
            </a:p>
          </p:txBody>
        </p:sp>
      </p:grpSp>
      <p:sp>
        <p:nvSpPr>
          <p:cNvPr id="23" name="object 23"/>
          <p:cNvSpPr txBox="1"/>
          <p:nvPr/>
        </p:nvSpPr>
        <p:spPr>
          <a:xfrm>
            <a:off x="3112769" y="3335528"/>
            <a:ext cx="612140" cy="391160"/>
          </a:xfrm>
          <a:prstGeom prst="rect">
            <a:avLst/>
          </a:prstGeom>
        </p:spPr>
        <p:txBody>
          <a:bodyPr vert="horz" wrap="square" lIns="0" tIns="12700" rIns="0" bIns="0" rtlCol="0">
            <a:spAutoFit/>
          </a:bodyPr>
          <a:lstStyle/>
          <a:p>
            <a:pPr marL="12700">
              <a:spcBef>
                <a:spcPts val="100"/>
              </a:spcBef>
              <a:tabLst>
                <a:tab pos="446405" algn="l"/>
              </a:tabLst>
            </a:pPr>
            <a:r>
              <a:rPr sz="2400" spc="-5" dirty="0">
                <a:latin typeface="Times New Roman"/>
                <a:cs typeface="Times New Roman"/>
              </a:rPr>
              <a:t>s	</a:t>
            </a:r>
            <a:r>
              <a:rPr sz="2400" b="1" spc="-5" dirty="0">
                <a:latin typeface="Times New Roman"/>
                <a:cs typeface="Times New Roman"/>
              </a:rPr>
              <a:t>0</a:t>
            </a:r>
            <a:endParaRPr sz="2400">
              <a:latin typeface="Times New Roman"/>
              <a:cs typeface="Times New Roman"/>
            </a:endParaRPr>
          </a:p>
        </p:txBody>
      </p:sp>
      <p:sp>
        <p:nvSpPr>
          <p:cNvPr id="24" name="object 24"/>
          <p:cNvSpPr txBox="1"/>
          <p:nvPr/>
        </p:nvSpPr>
        <p:spPr>
          <a:xfrm>
            <a:off x="5046726" y="1373504"/>
            <a:ext cx="90043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u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5" name="object 25"/>
          <p:cNvSpPr txBox="1"/>
          <p:nvPr/>
        </p:nvSpPr>
        <p:spPr>
          <a:xfrm>
            <a:off x="7409435" y="1243511"/>
            <a:ext cx="904875" cy="1017905"/>
          </a:xfrm>
          <a:prstGeom prst="rect">
            <a:avLst/>
          </a:prstGeom>
        </p:spPr>
        <p:txBody>
          <a:bodyPr vert="horz" wrap="square" lIns="0" tIns="142240" rIns="0" bIns="0" rtlCol="0">
            <a:spAutoFit/>
          </a:bodyPr>
          <a:lstStyle/>
          <a:p>
            <a:pPr marL="16510">
              <a:spcBef>
                <a:spcPts val="1120"/>
              </a:spcBef>
            </a:pPr>
            <a:r>
              <a:rPr sz="2400" dirty="0">
                <a:latin typeface="Times New Roman"/>
                <a:cs typeface="Times New Roman"/>
              </a:rPr>
              <a:t>v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u</a:t>
            </a:r>
            <a:endParaRPr sz="2400">
              <a:latin typeface="Times New Roman"/>
              <a:cs typeface="Times New Roman"/>
            </a:endParaRPr>
          </a:p>
          <a:p>
            <a:pPr marL="12700">
              <a:spcBef>
                <a:spcPts val="1030"/>
              </a:spcBef>
            </a:pPr>
            <a:r>
              <a:rPr sz="2400" b="1" dirty="0">
                <a:latin typeface="Times New Roman"/>
                <a:cs typeface="Times New Roman"/>
              </a:rPr>
              <a:t>9</a:t>
            </a:r>
            <a:endParaRPr sz="2400">
              <a:latin typeface="Times New Roman"/>
              <a:cs typeface="Times New Roman"/>
            </a:endParaRPr>
          </a:p>
        </p:txBody>
      </p:sp>
      <p:sp>
        <p:nvSpPr>
          <p:cNvPr id="26" name="object 26"/>
          <p:cNvSpPr txBox="1"/>
          <p:nvPr/>
        </p:nvSpPr>
        <p:spPr>
          <a:xfrm>
            <a:off x="5032629" y="4450614"/>
            <a:ext cx="894715" cy="981075"/>
          </a:xfrm>
          <a:prstGeom prst="rect">
            <a:avLst/>
          </a:prstGeom>
        </p:spPr>
        <p:txBody>
          <a:bodyPr vert="horz" wrap="square" lIns="0" tIns="124460" rIns="0" bIns="0" rtlCol="0">
            <a:spAutoFit/>
          </a:bodyPr>
          <a:lstStyle/>
          <a:p>
            <a:pPr marL="12700">
              <a:spcBef>
                <a:spcPts val="980"/>
              </a:spcBef>
            </a:pPr>
            <a:r>
              <a:rPr sz="2400" b="1" dirty="0">
                <a:latin typeface="Times New Roman"/>
                <a:cs typeface="Times New Roman"/>
              </a:rPr>
              <a:t>5</a:t>
            </a:r>
            <a:endParaRPr sz="2400">
              <a:latin typeface="Times New Roman"/>
              <a:cs typeface="Times New Roman"/>
            </a:endParaRPr>
          </a:p>
          <a:p>
            <a:pPr marL="40640">
              <a:spcBef>
                <a:spcPts val="880"/>
              </a:spcBef>
            </a:pPr>
            <a:r>
              <a:rPr sz="2400" dirty="0">
                <a:latin typeface="Times New Roman"/>
                <a:cs typeface="Times New Roman"/>
              </a:rPr>
              <a:t>x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s</a:t>
            </a:r>
            <a:endParaRPr sz="2400">
              <a:latin typeface="Times New Roman"/>
              <a:cs typeface="Times New Roman"/>
            </a:endParaRPr>
          </a:p>
        </p:txBody>
      </p:sp>
      <p:sp>
        <p:nvSpPr>
          <p:cNvPr id="27" name="object 27"/>
          <p:cNvSpPr txBox="1"/>
          <p:nvPr/>
        </p:nvSpPr>
        <p:spPr>
          <a:xfrm>
            <a:off x="7414387" y="4449222"/>
            <a:ext cx="929005" cy="967740"/>
          </a:xfrm>
          <a:prstGeom prst="rect">
            <a:avLst/>
          </a:prstGeom>
        </p:spPr>
        <p:txBody>
          <a:bodyPr vert="horz" wrap="square" lIns="0" tIns="118110" rIns="0" bIns="0" rtlCol="0">
            <a:spAutoFit/>
          </a:bodyPr>
          <a:lstStyle/>
          <a:p>
            <a:pPr marL="12700">
              <a:spcBef>
                <a:spcPts val="930"/>
              </a:spcBef>
            </a:pPr>
            <a:r>
              <a:rPr sz="2400" b="1" dirty="0">
                <a:latin typeface="Times New Roman"/>
                <a:cs typeface="Times New Roman"/>
              </a:rPr>
              <a:t>7</a:t>
            </a:r>
            <a:endParaRPr sz="2400">
              <a:latin typeface="Times New Roman"/>
              <a:cs typeface="Times New Roman"/>
            </a:endParaRPr>
          </a:p>
          <a:p>
            <a:pPr marL="40640">
              <a:spcBef>
                <a:spcPts val="825"/>
              </a:spcBef>
            </a:pPr>
            <a:r>
              <a:rPr sz="2400" dirty="0">
                <a:latin typeface="Times New Roman"/>
                <a:cs typeface="Times New Roman"/>
              </a:rPr>
              <a:t>y :</a:t>
            </a:r>
            <a:r>
              <a:rPr sz="2400" spc="-100" dirty="0">
                <a:latin typeface="Times New Roman"/>
                <a:cs typeface="Times New Roman"/>
              </a:rPr>
              <a:t> </a:t>
            </a:r>
            <a:r>
              <a:rPr sz="2400" spc="-5" dirty="0">
                <a:latin typeface="Symbol"/>
                <a:cs typeface="Symbol"/>
              </a:rPr>
              <a:t></a:t>
            </a:r>
            <a:r>
              <a:rPr sz="2400" spc="-5" dirty="0">
                <a:latin typeface="Times New Roman"/>
                <a:cs typeface="Times New Roman"/>
              </a:rPr>
              <a:t>x</a:t>
            </a:r>
            <a:endParaRPr sz="2400">
              <a:latin typeface="Times New Roman"/>
              <a:cs typeface="Times New Roman"/>
            </a:endParaRPr>
          </a:p>
        </p:txBody>
      </p:sp>
      <p:sp>
        <p:nvSpPr>
          <p:cNvPr id="28" name="object 28"/>
          <p:cNvSpPr txBox="1"/>
          <p:nvPr/>
        </p:nvSpPr>
        <p:spPr>
          <a:xfrm>
            <a:off x="3965194" y="2512314"/>
            <a:ext cx="3302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10</a:t>
            </a:r>
            <a:endParaRPr sz="2400">
              <a:latin typeface="Times New Roman"/>
              <a:cs typeface="Times New Roman"/>
            </a:endParaRPr>
          </a:p>
        </p:txBody>
      </p:sp>
      <p:sp>
        <p:nvSpPr>
          <p:cNvPr id="29" name="object 29"/>
          <p:cNvSpPr txBox="1"/>
          <p:nvPr/>
        </p:nvSpPr>
        <p:spPr>
          <a:xfrm>
            <a:off x="6172327" y="1675257"/>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1</a:t>
            </a:r>
            <a:endParaRPr sz="2400">
              <a:latin typeface="Times New Roman"/>
              <a:cs typeface="Times New Roman"/>
            </a:endParaRPr>
          </a:p>
        </p:txBody>
      </p:sp>
      <p:sp>
        <p:nvSpPr>
          <p:cNvPr id="30" name="object 30"/>
          <p:cNvSpPr txBox="1"/>
          <p:nvPr/>
        </p:nvSpPr>
        <p:spPr>
          <a:xfrm>
            <a:off x="6273800" y="2828035"/>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9</a:t>
            </a:r>
            <a:endParaRPr sz="2400">
              <a:latin typeface="Times New Roman"/>
              <a:cs typeface="Times New Roman"/>
            </a:endParaRPr>
          </a:p>
        </p:txBody>
      </p:sp>
      <p:sp>
        <p:nvSpPr>
          <p:cNvPr id="31" name="object 31"/>
          <p:cNvSpPr txBox="1"/>
          <p:nvPr/>
        </p:nvSpPr>
        <p:spPr>
          <a:xfrm>
            <a:off x="6156452" y="4720844"/>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2</a:t>
            </a:r>
            <a:endParaRPr sz="2400">
              <a:latin typeface="Times New Roman"/>
              <a:cs typeface="Times New Roman"/>
            </a:endParaRPr>
          </a:p>
        </p:txBody>
      </p:sp>
      <p:sp>
        <p:nvSpPr>
          <p:cNvPr id="32" name="object 32"/>
          <p:cNvSpPr txBox="1"/>
          <p:nvPr/>
        </p:nvSpPr>
        <p:spPr>
          <a:xfrm>
            <a:off x="7124828" y="3334639"/>
            <a:ext cx="827405" cy="391160"/>
          </a:xfrm>
          <a:prstGeom prst="rect">
            <a:avLst/>
          </a:prstGeom>
        </p:spPr>
        <p:txBody>
          <a:bodyPr vert="horz" wrap="square" lIns="0" tIns="12700" rIns="0" bIns="0" rtlCol="0">
            <a:spAutoFit/>
          </a:bodyPr>
          <a:lstStyle/>
          <a:p>
            <a:pPr marL="12700">
              <a:spcBef>
                <a:spcPts val="100"/>
              </a:spcBef>
              <a:tabLst>
                <a:tab pos="661670" algn="l"/>
              </a:tabLst>
            </a:pPr>
            <a:r>
              <a:rPr sz="2400" dirty="0">
                <a:latin typeface="Times New Roman"/>
                <a:cs typeface="Times New Roman"/>
              </a:rPr>
              <a:t>4	6</a:t>
            </a:r>
            <a:endParaRPr sz="2400">
              <a:latin typeface="Times New Roman"/>
              <a:cs typeface="Times New Roman"/>
            </a:endParaRPr>
          </a:p>
        </p:txBody>
      </p:sp>
      <p:sp>
        <p:nvSpPr>
          <p:cNvPr id="33" name="object 33"/>
          <p:cNvSpPr txBox="1"/>
          <p:nvPr/>
        </p:nvSpPr>
        <p:spPr>
          <a:xfrm>
            <a:off x="4022599" y="4042360"/>
            <a:ext cx="178435" cy="39179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5</a:t>
            </a:r>
            <a:endParaRPr sz="2400">
              <a:latin typeface="Times New Roman"/>
              <a:cs typeface="Times New Roman"/>
            </a:endParaRPr>
          </a:p>
        </p:txBody>
      </p:sp>
      <p:sp>
        <p:nvSpPr>
          <p:cNvPr id="34" name="object 34"/>
          <p:cNvSpPr txBox="1"/>
          <p:nvPr/>
        </p:nvSpPr>
        <p:spPr>
          <a:xfrm>
            <a:off x="4700398" y="3031363"/>
            <a:ext cx="841375" cy="391160"/>
          </a:xfrm>
          <a:prstGeom prst="rect">
            <a:avLst/>
          </a:prstGeom>
        </p:spPr>
        <p:txBody>
          <a:bodyPr vert="horz" wrap="square" lIns="0" tIns="12700" rIns="0" bIns="0" rtlCol="0">
            <a:spAutoFit/>
          </a:bodyPr>
          <a:lstStyle/>
          <a:p>
            <a:pPr marL="12700">
              <a:spcBef>
                <a:spcPts val="100"/>
              </a:spcBef>
              <a:tabLst>
                <a:tab pos="675640" algn="l"/>
              </a:tabLst>
            </a:pPr>
            <a:r>
              <a:rPr sz="2400" dirty="0">
                <a:latin typeface="Times New Roman"/>
                <a:cs typeface="Times New Roman"/>
              </a:rPr>
              <a:t>2	3</a:t>
            </a:r>
            <a:endParaRPr sz="2400">
              <a:latin typeface="Times New Roman"/>
              <a:cs typeface="Times New Roman"/>
            </a:endParaRPr>
          </a:p>
        </p:txBody>
      </p:sp>
      <p:sp>
        <p:nvSpPr>
          <p:cNvPr id="35" name="object 35"/>
          <p:cNvSpPr txBox="1"/>
          <p:nvPr/>
        </p:nvSpPr>
        <p:spPr>
          <a:xfrm>
            <a:off x="6461252" y="3941191"/>
            <a:ext cx="177800" cy="391160"/>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7</a:t>
            </a:r>
            <a:endParaRPr sz="2400">
              <a:latin typeface="Times New Roman"/>
              <a:cs typeface="Times New Roman"/>
            </a:endParaRPr>
          </a:p>
        </p:txBody>
      </p:sp>
      <p:sp>
        <p:nvSpPr>
          <p:cNvPr id="37" name="object 2"/>
          <p:cNvSpPr txBox="1">
            <a:spLocks/>
          </p:cNvSpPr>
          <p:nvPr/>
        </p:nvSpPr>
        <p:spPr>
          <a:xfrm>
            <a:off x="898652" y="654346"/>
            <a:ext cx="10515600"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5"/>
              <a:t>Example</a:t>
            </a:r>
            <a:endParaRPr lang="en-US" spc="-5" dirty="0"/>
          </a:p>
        </p:txBody>
      </p:sp>
    </p:spTree>
    <p:extLst>
      <p:ext uri="{BB962C8B-B14F-4D97-AF65-F5344CB8AC3E}">
        <p14:creationId xmlns:p14="http://schemas.microsoft.com/office/powerpoint/2010/main" val="4099918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007" y="747038"/>
            <a:ext cx="6101715" cy="689932"/>
          </a:xfrm>
          <a:prstGeom prst="rect">
            <a:avLst/>
          </a:prstGeom>
        </p:spPr>
        <p:txBody>
          <a:bodyPr vert="horz" wrap="square" lIns="0" tIns="12700" rIns="0" bIns="0" rtlCol="0" anchor="ctr">
            <a:spAutoFit/>
          </a:bodyPr>
          <a:lstStyle/>
          <a:p>
            <a:pPr marL="12700">
              <a:lnSpc>
                <a:spcPct val="100000"/>
              </a:lnSpc>
              <a:spcBef>
                <a:spcPts val="100"/>
              </a:spcBef>
            </a:pPr>
            <a:r>
              <a:rPr spc="-35" dirty="0"/>
              <a:t>Triangle</a:t>
            </a:r>
            <a:r>
              <a:rPr spc="-65" dirty="0"/>
              <a:t> </a:t>
            </a:r>
            <a:r>
              <a:rPr u="none" dirty="0"/>
              <a:t>Inequality</a:t>
            </a:r>
          </a:p>
        </p:txBody>
      </p:sp>
      <p:grpSp>
        <p:nvGrpSpPr>
          <p:cNvPr id="3" name="object 3"/>
          <p:cNvGrpSpPr/>
          <p:nvPr/>
        </p:nvGrpSpPr>
        <p:grpSpPr>
          <a:xfrm>
            <a:off x="4199491" y="4872229"/>
            <a:ext cx="3209925" cy="1183005"/>
            <a:chOff x="2662427" y="4872228"/>
            <a:chExt cx="3209925" cy="1183005"/>
          </a:xfrm>
        </p:grpSpPr>
        <p:sp>
          <p:nvSpPr>
            <p:cNvPr id="4" name="object 4"/>
            <p:cNvSpPr/>
            <p:nvPr/>
          </p:nvSpPr>
          <p:spPr>
            <a:xfrm>
              <a:off x="2666999" y="54102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78"/>
                  </a:lnTo>
                  <a:lnTo>
                    <a:pt x="19372" y="274275"/>
                  </a:lnTo>
                  <a:lnTo>
                    <a:pt x="41867" y="309646"/>
                  </a:lnTo>
                  <a:lnTo>
                    <a:pt x="71374" y="339148"/>
                  </a:lnTo>
                  <a:lnTo>
                    <a:pt x="106746" y="361636"/>
                  </a:lnTo>
                  <a:lnTo>
                    <a:pt x="146837" y="375968"/>
                  </a:lnTo>
                  <a:lnTo>
                    <a:pt x="190500" y="381000"/>
                  </a:lnTo>
                  <a:lnTo>
                    <a:pt x="234162" y="375968"/>
                  </a:lnTo>
                  <a:lnTo>
                    <a:pt x="274253" y="361636"/>
                  </a:lnTo>
                  <a:lnTo>
                    <a:pt x="309625" y="339148"/>
                  </a:lnTo>
                  <a:lnTo>
                    <a:pt x="339132" y="309646"/>
                  </a:lnTo>
                  <a:lnTo>
                    <a:pt x="361627" y="274275"/>
                  </a:lnTo>
                  <a:lnTo>
                    <a:pt x="375965" y="234178"/>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CCFFCC"/>
            </a:solidFill>
          </p:spPr>
          <p:txBody>
            <a:bodyPr wrap="square" lIns="0" tIns="0" rIns="0" bIns="0" rtlCol="0"/>
            <a:lstStyle/>
            <a:p>
              <a:endParaRPr/>
            </a:p>
          </p:txBody>
        </p:sp>
        <p:sp>
          <p:nvSpPr>
            <p:cNvPr id="5" name="object 5"/>
            <p:cNvSpPr/>
            <p:nvPr/>
          </p:nvSpPr>
          <p:spPr>
            <a:xfrm>
              <a:off x="2666999" y="5105908"/>
              <a:ext cx="877569" cy="685800"/>
            </a:xfrm>
            <a:custGeom>
              <a:avLst/>
              <a:gdLst/>
              <a:ahLst/>
              <a:cxnLst/>
              <a:rect l="l" t="t" r="r" b="b"/>
              <a:pathLst>
                <a:path w="877570" h="685800">
                  <a:moveTo>
                    <a:pt x="0" y="494792"/>
                  </a:moveTo>
                  <a:lnTo>
                    <a:pt x="5034" y="451129"/>
                  </a:lnTo>
                  <a:lnTo>
                    <a:pt x="19372" y="411038"/>
                  </a:lnTo>
                  <a:lnTo>
                    <a:pt x="41867" y="375666"/>
                  </a:lnTo>
                  <a:lnTo>
                    <a:pt x="71374" y="346159"/>
                  </a:lnTo>
                  <a:lnTo>
                    <a:pt x="106746" y="323664"/>
                  </a:lnTo>
                  <a:lnTo>
                    <a:pt x="146837" y="309326"/>
                  </a:lnTo>
                  <a:lnTo>
                    <a:pt x="190500" y="304292"/>
                  </a:lnTo>
                  <a:lnTo>
                    <a:pt x="234162" y="309326"/>
                  </a:lnTo>
                  <a:lnTo>
                    <a:pt x="274253" y="323664"/>
                  </a:lnTo>
                  <a:lnTo>
                    <a:pt x="309625" y="346159"/>
                  </a:lnTo>
                  <a:lnTo>
                    <a:pt x="339132" y="375666"/>
                  </a:lnTo>
                  <a:lnTo>
                    <a:pt x="361627" y="411038"/>
                  </a:lnTo>
                  <a:lnTo>
                    <a:pt x="375965" y="451129"/>
                  </a:lnTo>
                  <a:lnTo>
                    <a:pt x="381000" y="494792"/>
                  </a:lnTo>
                  <a:lnTo>
                    <a:pt x="375965" y="538470"/>
                  </a:lnTo>
                  <a:lnTo>
                    <a:pt x="361627" y="578567"/>
                  </a:lnTo>
                  <a:lnTo>
                    <a:pt x="339132" y="613938"/>
                  </a:lnTo>
                  <a:lnTo>
                    <a:pt x="309625" y="643440"/>
                  </a:lnTo>
                  <a:lnTo>
                    <a:pt x="274253" y="665928"/>
                  </a:lnTo>
                  <a:lnTo>
                    <a:pt x="234162" y="680260"/>
                  </a:lnTo>
                  <a:lnTo>
                    <a:pt x="190500" y="685292"/>
                  </a:lnTo>
                  <a:lnTo>
                    <a:pt x="146837" y="680260"/>
                  </a:lnTo>
                  <a:lnTo>
                    <a:pt x="106746" y="665928"/>
                  </a:lnTo>
                  <a:lnTo>
                    <a:pt x="71374" y="643440"/>
                  </a:lnTo>
                  <a:lnTo>
                    <a:pt x="41867" y="613938"/>
                  </a:lnTo>
                  <a:lnTo>
                    <a:pt x="19372" y="578567"/>
                  </a:lnTo>
                  <a:lnTo>
                    <a:pt x="5034" y="538470"/>
                  </a:lnTo>
                  <a:lnTo>
                    <a:pt x="0" y="494792"/>
                  </a:lnTo>
                  <a:close/>
                </a:path>
                <a:path w="877570" h="685800">
                  <a:moveTo>
                    <a:pt x="304800" y="380238"/>
                  </a:moveTo>
                  <a:lnTo>
                    <a:pt x="355996" y="334994"/>
                  </a:lnTo>
                  <a:lnTo>
                    <a:pt x="406825" y="290321"/>
                  </a:lnTo>
                  <a:lnTo>
                    <a:pt x="456923" y="246791"/>
                  </a:lnTo>
                  <a:lnTo>
                    <a:pt x="505927" y="204975"/>
                  </a:lnTo>
                  <a:lnTo>
                    <a:pt x="553474" y="165443"/>
                  </a:lnTo>
                  <a:lnTo>
                    <a:pt x="599200" y="128768"/>
                  </a:lnTo>
                  <a:lnTo>
                    <a:pt x="642744" y="95520"/>
                  </a:lnTo>
                  <a:lnTo>
                    <a:pt x="683741" y="66271"/>
                  </a:lnTo>
                  <a:lnTo>
                    <a:pt x="721828" y="41592"/>
                  </a:lnTo>
                  <a:lnTo>
                    <a:pt x="756643" y="22054"/>
                  </a:lnTo>
                  <a:lnTo>
                    <a:pt x="815001" y="687"/>
                  </a:lnTo>
                  <a:lnTo>
                    <a:pt x="837819" y="0"/>
                  </a:lnTo>
                  <a:lnTo>
                    <a:pt x="857827" y="11492"/>
                  </a:lnTo>
                  <a:lnTo>
                    <a:pt x="870233" y="37213"/>
                  </a:lnTo>
                  <a:lnTo>
                    <a:pt x="876236" y="74418"/>
                  </a:lnTo>
                  <a:lnTo>
                    <a:pt x="877036" y="120365"/>
                  </a:lnTo>
                  <a:lnTo>
                    <a:pt x="873835" y="172311"/>
                  </a:lnTo>
                  <a:lnTo>
                    <a:pt x="867832" y="227511"/>
                  </a:lnTo>
                  <a:lnTo>
                    <a:pt x="860229" y="283222"/>
                  </a:lnTo>
                  <a:lnTo>
                    <a:pt x="852225" y="336701"/>
                  </a:lnTo>
                  <a:lnTo>
                    <a:pt x="845022" y="385204"/>
                  </a:lnTo>
                  <a:lnTo>
                    <a:pt x="839819" y="425989"/>
                  </a:lnTo>
                  <a:lnTo>
                    <a:pt x="837819" y="456311"/>
                  </a:lnTo>
                  <a:lnTo>
                    <a:pt x="837819" y="503870"/>
                  </a:lnTo>
                  <a:lnTo>
                    <a:pt x="837819" y="522897"/>
                  </a:lnTo>
                  <a:lnTo>
                    <a:pt x="837819" y="527655"/>
                  </a:lnTo>
                  <a:lnTo>
                    <a:pt x="837819" y="532409"/>
                  </a:lnTo>
                </a:path>
              </a:pathLst>
            </a:custGeom>
            <a:ln w="9144">
              <a:solidFill>
                <a:srgbClr val="000000"/>
              </a:solidFill>
            </a:ln>
          </p:spPr>
          <p:txBody>
            <a:bodyPr wrap="square" lIns="0" tIns="0" rIns="0" bIns="0" rtlCol="0"/>
            <a:lstStyle/>
            <a:p>
              <a:endParaRPr/>
            </a:p>
          </p:txBody>
        </p:sp>
        <p:sp>
          <p:nvSpPr>
            <p:cNvPr id="6" name="object 6"/>
            <p:cNvSpPr/>
            <p:nvPr/>
          </p:nvSpPr>
          <p:spPr>
            <a:xfrm>
              <a:off x="4191000" y="48768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CCFFCC"/>
            </a:solidFill>
          </p:spPr>
          <p:txBody>
            <a:bodyPr wrap="square" lIns="0" tIns="0" rIns="0" bIns="0" rtlCol="0"/>
            <a:lstStyle/>
            <a:p>
              <a:endParaRPr/>
            </a:p>
          </p:txBody>
        </p:sp>
        <p:sp>
          <p:nvSpPr>
            <p:cNvPr id="7" name="object 7"/>
            <p:cNvSpPr/>
            <p:nvPr/>
          </p:nvSpPr>
          <p:spPr>
            <a:xfrm>
              <a:off x="4191000" y="487680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9144">
              <a:solidFill>
                <a:srgbClr val="000000"/>
              </a:solidFill>
            </a:ln>
          </p:spPr>
          <p:txBody>
            <a:bodyPr wrap="square" lIns="0" tIns="0" rIns="0" bIns="0" rtlCol="0"/>
            <a:lstStyle/>
            <a:p>
              <a:endParaRPr/>
            </a:p>
          </p:txBody>
        </p:sp>
        <p:sp>
          <p:nvSpPr>
            <p:cNvPr id="8" name="object 8"/>
            <p:cNvSpPr/>
            <p:nvPr/>
          </p:nvSpPr>
          <p:spPr>
            <a:xfrm>
              <a:off x="3501008" y="5029200"/>
              <a:ext cx="690245" cy="614680"/>
            </a:xfrm>
            <a:custGeom>
              <a:avLst/>
              <a:gdLst/>
              <a:ahLst/>
              <a:cxnLst/>
              <a:rect l="l" t="t" r="r" b="b"/>
              <a:pathLst>
                <a:path w="690245" h="614679">
                  <a:moveTo>
                    <a:pt x="628831" y="45883"/>
                  </a:moveTo>
                  <a:lnTo>
                    <a:pt x="0" y="604850"/>
                  </a:lnTo>
                  <a:lnTo>
                    <a:pt x="8381" y="614349"/>
                  </a:lnTo>
                  <a:lnTo>
                    <a:pt x="637314" y="55429"/>
                  </a:lnTo>
                  <a:lnTo>
                    <a:pt x="628831" y="45883"/>
                  </a:lnTo>
                  <a:close/>
                </a:path>
                <a:path w="690245" h="614679">
                  <a:moveTo>
                    <a:pt x="675017" y="37464"/>
                  </a:moveTo>
                  <a:lnTo>
                    <a:pt x="638301" y="37464"/>
                  </a:lnTo>
                  <a:lnTo>
                    <a:pt x="646811" y="46989"/>
                  </a:lnTo>
                  <a:lnTo>
                    <a:pt x="637314" y="55429"/>
                  </a:lnTo>
                  <a:lnTo>
                    <a:pt x="658367" y="79120"/>
                  </a:lnTo>
                  <a:lnTo>
                    <a:pt x="675017" y="37464"/>
                  </a:lnTo>
                  <a:close/>
                </a:path>
                <a:path w="690245" h="614679">
                  <a:moveTo>
                    <a:pt x="638301" y="37464"/>
                  </a:moveTo>
                  <a:lnTo>
                    <a:pt x="628831" y="45883"/>
                  </a:lnTo>
                  <a:lnTo>
                    <a:pt x="637314" y="55429"/>
                  </a:lnTo>
                  <a:lnTo>
                    <a:pt x="646811" y="46989"/>
                  </a:lnTo>
                  <a:lnTo>
                    <a:pt x="638301" y="37464"/>
                  </a:lnTo>
                  <a:close/>
                </a:path>
                <a:path w="690245" h="614679">
                  <a:moveTo>
                    <a:pt x="689990" y="0"/>
                  </a:moveTo>
                  <a:lnTo>
                    <a:pt x="607694" y="22098"/>
                  </a:lnTo>
                  <a:lnTo>
                    <a:pt x="628831" y="45883"/>
                  </a:lnTo>
                  <a:lnTo>
                    <a:pt x="638301" y="37464"/>
                  </a:lnTo>
                  <a:lnTo>
                    <a:pt x="675017" y="37464"/>
                  </a:lnTo>
                  <a:lnTo>
                    <a:pt x="689990" y="0"/>
                  </a:lnTo>
                  <a:close/>
                </a:path>
              </a:pathLst>
            </a:custGeom>
            <a:solidFill>
              <a:srgbClr val="000000"/>
            </a:solidFill>
          </p:spPr>
          <p:txBody>
            <a:bodyPr wrap="square" lIns="0" tIns="0" rIns="0" bIns="0" rtlCol="0"/>
            <a:lstStyle/>
            <a:p>
              <a:endParaRPr/>
            </a:p>
          </p:txBody>
        </p:sp>
        <p:sp>
          <p:nvSpPr>
            <p:cNvPr id="9" name="object 9"/>
            <p:cNvSpPr/>
            <p:nvPr/>
          </p:nvSpPr>
          <p:spPr>
            <a:xfrm>
              <a:off x="5486400" y="48768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CCFFCC"/>
            </a:solidFill>
          </p:spPr>
          <p:txBody>
            <a:bodyPr wrap="square" lIns="0" tIns="0" rIns="0" bIns="0" rtlCol="0"/>
            <a:lstStyle/>
            <a:p>
              <a:endParaRPr/>
            </a:p>
          </p:txBody>
        </p:sp>
        <p:sp>
          <p:nvSpPr>
            <p:cNvPr id="10" name="object 10"/>
            <p:cNvSpPr/>
            <p:nvPr/>
          </p:nvSpPr>
          <p:spPr>
            <a:xfrm>
              <a:off x="5486400" y="487680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9144">
              <a:solidFill>
                <a:srgbClr val="000000"/>
              </a:solidFill>
            </a:ln>
          </p:spPr>
          <p:txBody>
            <a:bodyPr wrap="square" lIns="0" tIns="0" rIns="0" bIns="0" rtlCol="0"/>
            <a:lstStyle/>
            <a:p>
              <a:endParaRPr/>
            </a:p>
          </p:txBody>
        </p:sp>
        <p:sp>
          <p:nvSpPr>
            <p:cNvPr id="11" name="object 11"/>
            <p:cNvSpPr/>
            <p:nvPr/>
          </p:nvSpPr>
          <p:spPr>
            <a:xfrm>
              <a:off x="3047873" y="5067300"/>
              <a:ext cx="2591435" cy="987425"/>
            </a:xfrm>
            <a:custGeom>
              <a:avLst/>
              <a:gdLst/>
              <a:ahLst/>
              <a:cxnLst/>
              <a:rect l="l" t="t" r="r" b="b"/>
              <a:pathLst>
                <a:path w="2591435" h="987425">
                  <a:moveTo>
                    <a:pt x="51054" y="653021"/>
                  </a:moveTo>
                  <a:lnTo>
                    <a:pt x="50800" y="640321"/>
                  </a:lnTo>
                  <a:lnTo>
                    <a:pt x="0" y="641642"/>
                  </a:lnTo>
                  <a:lnTo>
                    <a:pt x="254" y="654329"/>
                  </a:lnTo>
                  <a:lnTo>
                    <a:pt x="51054" y="653021"/>
                  </a:lnTo>
                  <a:close/>
                </a:path>
                <a:path w="2591435" h="987425">
                  <a:moveTo>
                    <a:pt x="101854" y="651725"/>
                  </a:moveTo>
                  <a:lnTo>
                    <a:pt x="101473" y="639025"/>
                  </a:lnTo>
                  <a:lnTo>
                    <a:pt x="88773" y="639343"/>
                  </a:lnTo>
                  <a:lnTo>
                    <a:pt x="89154" y="652043"/>
                  </a:lnTo>
                  <a:lnTo>
                    <a:pt x="101854" y="651725"/>
                  </a:lnTo>
                  <a:close/>
                </a:path>
                <a:path w="2591435" h="987425">
                  <a:moveTo>
                    <a:pt x="190754" y="649516"/>
                  </a:moveTo>
                  <a:lnTo>
                    <a:pt x="190373" y="636816"/>
                  </a:lnTo>
                  <a:lnTo>
                    <a:pt x="139573" y="638073"/>
                  </a:lnTo>
                  <a:lnTo>
                    <a:pt x="139954" y="650773"/>
                  </a:lnTo>
                  <a:lnTo>
                    <a:pt x="190754" y="649516"/>
                  </a:lnTo>
                  <a:close/>
                </a:path>
                <a:path w="2591435" h="987425">
                  <a:moveTo>
                    <a:pt x="241554" y="648296"/>
                  </a:moveTo>
                  <a:lnTo>
                    <a:pt x="241173" y="635596"/>
                  </a:lnTo>
                  <a:lnTo>
                    <a:pt x="228473" y="635901"/>
                  </a:lnTo>
                  <a:lnTo>
                    <a:pt x="228854" y="648601"/>
                  </a:lnTo>
                  <a:lnTo>
                    <a:pt x="241554" y="648296"/>
                  </a:lnTo>
                  <a:close/>
                </a:path>
                <a:path w="2591435" h="987425">
                  <a:moveTo>
                    <a:pt x="330327" y="646188"/>
                  </a:moveTo>
                  <a:lnTo>
                    <a:pt x="330073" y="633488"/>
                  </a:lnTo>
                  <a:lnTo>
                    <a:pt x="279273" y="634682"/>
                  </a:lnTo>
                  <a:lnTo>
                    <a:pt x="279527" y="647382"/>
                  </a:lnTo>
                  <a:lnTo>
                    <a:pt x="330327" y="646188"/>
                  </a:lnTo>
                  <a:close/>
                </a:path>
                <a:path w="2591435" h="987425">
                  <a:moveTo>
                    <a:pt x="381127" y="645020"/>
                  </a:moveTo>
                  <a:lnTo>
                    <a:pt x="380873" y="632320"/>
                  </a:lnTo>
                  <a:lnTo>
                    <a:pt x="368173" y="632599"/>
                  </a:lnTo>
                  <a:lnTo>
                    <a:pt x="368427" y="645299"/>
                  </a:lnTo>
                  <a:lnTo>
                    <a:pt x="381127" y="645020"/>
                  </a:lnTo>
                  <a:close/>
                </a:path>
                <a:path w="2591435" h="987425">
                  <a:moveTo>
                    <a:pt x="470027" y="643242"/>
                  </a:moveTo>
                  <a:lnTo>
                    <a:pt x="469773" y="630542"/>
                  </a:lnTo>
                  <a:lnTo>
                    <a:pt x="418973" y="631520"/>
                  </a:lnTo>
                  <a:lnTo>
                    <a:pt x="419227" y="644207"/>
                  </a:lnTo>
                  <a:lnTo>
                    <a:pt x="470027" y="643242"/>
                  </a:lnTo>
                  <a:close/>
                </a:path>
                <a:path w="2591435" h="987425">
                  <a:moveTo>
                    <a:pt x="520827" y="642315"/>
                  </a:moveTo>
                  <a:lnTo>
                    <a:pt x="520573" y="629627"/>
                  </a:lnTo>
                  <a:lnTo>
                    <a:pt x="507873" y="629856"/>
                  </a:lnTo>
                  <a:lnTo>
                    <a:pt x="508127" y="642556"/>
                  </a:lnTo>
                  <a:lnTo>
                    <a:pt x="520827" y="642315"/>
                  </a:lnTo>
                  <a:close/>
                </a:path>
                <a:path w="2591435" h="987425">
                  <a:moveTo>
                    <a:pt x="599694" y="949426"/>
                  </a:moveTo>
                  <a:lnTo>
                    <a:pt x="588391" y="943457"/>
                  </a:lnTo>
                  <a:lnTo>
                    <a:pt x="586740" y="946569"/>
                  </a:lnTo>
                  <a:lnTo>
                    <a:pt x="583819" y="954227"/>
                  </a:lnTo>
                  <a:lnTo>
                    <a:pt x="583438" y="955357"/>
                  </a:lnTo>
                  <a:lnTo>
                    <a:pt x="583184" y="957072"/>
                  </a:lnTo>
                  <a:lnTo>
                    <a:pt x="595630" y="959345"/>
                  </a:lnTo>
                  <a:lnTo>
                    <a:pt x="595630" y="958773"/>
                  </a:lnTo>
                  <a:lnTo>
                    <a:pt x="595757" y="958773"/>
                  </a:lnTo>
                  <a:lnTo>
                    <a:pt x="595922" y="958011"/>
                  </a:lnTo>
                  <a:lnTo>
                    <a:pt x="596061" y="957630"/>
                  </a:lnTo>
                  <a:lnTo>
                    <a:pt x="598043" y="952525"/>
                  </a:lnTo>
                  <a:lnTo>
                    <a:pt x="599694" y="949426"/>
                  </a:lnTo>
                  <a:close/>
                </a:path>
                <a:path w="2591435" h="987425">
                  <a:moveTo>
                    <a:pt x="609600" y="640994"/>
                  </a:moveTo>
                  <a:lnTo>
                    <a:pt x="609473" y="628294"/>
                  </a:lnTo>
                  <a:lnTo>
                    <a:pt x="558673" y="628980"/>
                  </a:lnTo>
                  <a:lnTo>
                    <a:pt x="558927" y="641667"/>
                  </a:lnTo>
                  <a:lnTo>
                    <a:pt x="609600" y="640994"/>
                  </a:lnTo>
                  <a:close/>
                </a:path>
                <a:path w="2591435" h="987425">
                  <a:moveTo>
                    <a:pt x="655447" y="883335"/>
                  </a:moveTo>
                  <a:lnTo>
                    <a:pt x="646811" y="874102"/>
                  </a:lnTo>
                  <a:lnTo>
                    <a:pt x="646557" y="874255"/>
                  </a:lnTo>
                  <a:lnTo>
                    <a:pt x="627380" y="893432"/>
                  </a:lnTo>
                  <a:lnTo>
                    <a:pt x="618617" y="902931"/>
                  </a:lnTo>
                  <a:lnTo>
                    <a:pt x="611251" y="911275"/>
                  </a:lnTo>
                  <a:lnTo>
                    <a:pt x="620903" y="919645"/>
                  </a:lnTo>
                  <a:lnTo>
                    <a:pt x="627888" y="911580"/>
                  </a:lnTo>
                  <a:lnTo>
                    <a:pt x="636397" y="902411"/>
                  </a:lnTo>
                  <a:lnTo>
                    <a:pt x="655320" y="883488"/>
                  </a:lnTo>
                  <a:lnTo>
                    <a:pt x="655447" y="883335"/>
                  </a:lnTo>
                  <a:close/>
                </a:path>
                <a:path w="2591435" h="987425">
                  <a:moveTo>
                    <a:pt x="660400" y="640384"/>
                  </a:moveTo>
                  <a:lnTo>
                    <a:pt x="660273" y="627684"/>
                  </a:lnTo>
                  <a:lnTo>
                    <a:pt x="647573" y="627824"/>
                  </a:lnTo>
                  <a:lnTo>
                    <a:pt x="647700" y="640524"/>
                  </a:lnTo>
                  <a:lnTo>
                    <a:pt x="660400" y="640384"/>
                  </a:lnTo>
                  <a:close/>
                </a:path>
                <a:path w="2591435" h="987425">
                  <a:moveTo>
                    <a:pt x="663702" y="981214"/>
                  </a:moveTo>
                  <a:lnTo>
                    <a:pt x="662279" y="974636"/>
                  </a:lnTo>
                  <a:lnTo>
                    <a:pt x="661035" y="968819"/>
                  </a:lnTo>
                  <a:lnTo>
                    <a:pt x="656971" y="969695"/>
                  </a:lnTo>
                  <a:lnTo>
                    <a:pt x="620522" y="974636"/>
                  </a:lnTo>
                  <a:lnTo>
                    <a:pt x="615315" y="974636"/>
                  </a:lnTo>
                  <a:lnTo>
                    <a:pt x="612394" y="974483"/>
                  </a:lnTo>
                  <a:lnTo>
                    <a:pt x="611759" y="987158"/>
                  </a:lnTo>
                  <a:lnTo>
                    <a:pt x="614553" y="987323"/>
                  </a:lnTo>
                  <a:lnTo>
                    <a:pt x="620522" y="987323"/>
                  </a:lnTo>
                  <a:lnTo>
                    <a:pt x="659384" y="982167"/>
                  </a:lnTo>
                  <a:lnTo>
                    <a:pt x="663702" y="981214"/>
                  </a:lnTo>
                  <a:close/>
                </a:path>
                <a:path w="2591435" h="987425">
                  <a:moveTo>
                    <a:pt x="692785" y="849096"/>
                  </a:moveTo>
                  <a:lnTo>
                    <a:pt x="684276" y="839622"/>
                  </a:lnTo>
                  <a:lnTo>
                    <a:pt x="674878" y="848067"/>
                  </a:lnTo>
                  <a:lnTo>
                    <a:pt x="683260" y="857554"/>
                  </a:lnTo>
                  <a:lnTo>
                    <a:pt x="692785" y="849096"/>
                  </a:lnTo>
                  <a:close/>
                </a:path>
                <a:path w="2591435" h="987425">
                  <a:moveTo>
                    <a:pt x="713232" y="968108"/>
                  </a:moveTo>
                  <a:lnTo>
                    <a:pt x="709676" y="955941"/>
                  </a:lnTo>
                  <a:lnTo>
                    <a:pt x="698881" y="959142"/>
                  </a:lnTo>
                  <a:lnTo>
                    <a:pt x="697611" y="959497"/>
                  </a:lnTo>
                  <a:lnTo>
                    <a:pt x="701040" y="971740"/>
                  </a:lnTo>
                  <a:lnTo>
                    <a:pt x="702310" y="971384"/>
                  </a:lnTo>
                  <a:lnTo>
                    <a:pt x="713232" y="968108"/>
                  </a:lnTo>
                  <a:close/>
                </a:path>
                <a:path w="2591435" h="987425">
                  <a:moveTo>
                    <a:pt x="749300" y="627011"/>
                  </a:moveTo>
                  <a:lnTo>
                    <a:pt x="698373" y="627316"/>
                  </a:lnTo>
                  <a:lnTo>
                    <a:pt x="698500" y="640016"/>
                  </a:lnTo>
                  <a:lnTo>
                    <a:pt x="749300" y="639711"/>
                  </a:lnTo>
                  <a:lnTo>
                    <a:pt x="749300" y="627011"/>
                  </a:lnTo>
                  <a:close/>
                </a:path>
                <a:path w="2591435" h="987425">
                  <a:moveTo>
                    <a:pt x="760857" y="795147"/>
                  </a:moveTo>
                  <a:lnTo>
                    <a:pt x="755396" y="783666"/>
                  </a:lnTo>
                  <a:lnTo>
                    <a:pt x="753364" y="784644"/>
                  </a:lnTo>
                  <a:lnTo>
                    <a:pt x="744093" y="789787"/>
                  </a:lnTo>
                  <a:lnTo>
                    <a:pt x="736600" y="795007"/>
                  </a:lnTo>
                  <a:lnTo>
                    <a:pt x="729869" y="800976"/>
                  </a:lnTo>
                  <a:lnTo>
                    <a:pt x="722884" y="806831"/>
                  </a:lnTo>
                  <a:lnTo>
                    <a:pt x="714756" y="813485"/>
                  </a:lnTo>
                  <a:lnTo>
                    <a:pt x="713359" y="814692"/>
                  </a:lnTo>
                  <a:lnTo>
                    <a:pt x="721487" y="824369"/>
                  </a:lnTo>
                  <a:lnTo>
                    <a:pt x="722884" y="823290"/>
                  </a:lnTo>
                  <a:lnTo>
                    <a:pt x="730885" y="816610"/>
                  </a:lnTo>
                  <a:lnTo>
                    <a:pt x="738378" y="810450"/>
                  </a:lnTo>
                  <a:lnTo>
                    <a:pt x="743966" y="805370"/>
                  </a:lnTo>
                  <a:lnTo>
                    <a:pt x="750316" y="800874"/>
                  </a:lnTo>
                  <a:lnTo>
                    <a:pt x="758698" y="796124"/>
                  </a:lnTo>
                  <a:lnTo>
                    <a:pt x="760857" y="795147"/>
                  </a:lnTo>
                  <a:close/>
                </a:path>
                <a:path w="2591435" h="987425">
                  <a:moveTo>
                    <a:pt x="797941" y="939965"/>
                  </a:moveTo>
                  <a:lnTo>
                    <a:pt x="793750" y="927976"/>
                  </a:lnTo>
                  <a:lnTo>
                    <a:pt x="768731" y="936764"/>
                  </a:lnTo>
                  <a:lnTo>
                    <a:pt x="745744" y="944473"/>
                  </a:lnTo>
                  <a:lnTo>
                    <a:pt x="749808" y="956513"/>
                  </a:lnTo>
                  <a:lnTo>
                    <a:pt x="772668" y="948804"/>
                  </a:lnTo>
                  <a:lnTo>
                    <a:pt x="797941" y="939965"/>
                  </a:lnTo>
                  <a:close/>
                </a:path>
                <a:path w="2591435" h="987425">
                  <a:moveTo>
                    <a:pt x="800100" y="626960"/>
                  </a:moveTo>
                  <a:lnTo>
                    <a:pt x="787400" y="626960"/>
                  </a:lnTo>
                  <a:lnTo>
                    <a:pt x="787400" y="639660"/>
                  </a:lnTo>
                  <a:lnTo>
                    <a:pt x="800100" y="639660"/>
                  </a:lnTo>
                  <a:lnTo>
                    <a:pt x="800100" y="626960"/>
                  </a:lnTo>
                  <a:close/>
                </a:path>
                <a:path w="2591435" h="987425">
                  <a:moveTo>
                    <a:pt x="807339" y="776503"/>
                  </a:moveTo>
                  <a:lnTo>
                    <a:pt x="803021" y="764552"/>
                  </a:lnTo>
                  <a:lnTo>
                    <a:pt x="791083" y="768832"/>
                  </a:lnTo>
                  <a:lnTo>
                    <a:pt x="795401" y="780796"/>
                  </a:lnTo>
                  <a:lnTo>
                    <a:pt x="807339" y="776503"/>
                  </a:lnTo>
                  <a:close/>
                </a:path>
                <a:path w="2591435" h="987425">
                  <a:moveTo>
                    <a:pt x="845820" y="922820"/>
                  </a:moveTo>
                  <a:lnTo>
                    <a:pt x="841502" y="910907"/>
                  </a:lnTo>
                  <a:lnTo>
                    <a:pt x="829564" y="915212"/>
                  </a:lnTo>
                  <a:lnTo>
                    <a:pt x="833882" y="927176"/>
                  </a:lnTo>
                  <a:lnTo>
                    <a:pt x="841121" y="924572"/>
                  </a:lnTo>
                  <a:lnTo>
                    <a:pt x="845820" y="922820"/>
                  </a:lnTo>
                  <a:close/>
                </a:path>
                <a:path w="2591435" h="987425">
                  <a:moveTo>
                    <a:pt x="889127" y="627684"/>
                  </a:moveTo>
                  <a:lnTo>
                    <a:pt x="838200" y="627176"/>
                  </a:lnTo>
                  <a:lnTo>
                    <a:pt x="838073" y="639876"/>
                  </a:lnTo>
                  <a:lnTo>
                    <a:pt x="888873" y="640384"/>
                  </a:lnTo>
                  <a:lnTo>
                    <a:pt x="889127" y="627684"/>
                  </a:lnTo>
                  <a:close/>
                </a:path>
                <a:path w="2591435" h="987425">
                  <a:moveTo>
                    <a:pt x="891921" y="750379"/>
                  </a:moveTo>
                  <a:lnTo>
                    <a:pt x="888365" y="738162"/>
                  </a:lnTo>
                  <a:lnTo>
                    <a:pt x="857885" y="747052"/>
                  </a:lnTo>
                  <a:lnTo>
                    <a:pt x="839724" y="752589"/>
                  </a:lnTo>
                  <a:lnTo>
                    <a:pt x="839470" y="752652"/>
                  </a:lnTo>
                  <a:lnTo>
                    <a:pt x="843407" y="764755"/>
                  </a:lnTo>
                  <a:lnTo>
                    <a:pt x="861441" y="759231"/>
                  </a:lnTo>
                  <a:lnTo>
                    <a:pt x="880110" y="753719"/>
                  </a:lnTo>
                  <a:lnTo>
                    <a:pt x="891921" y="750379"/>
                  </a:lnTo>
                  <a:close/>
                </a:path>
                <a:path w="2591435" h="987425">
                  <a:moveTo>
                    <a:pt x="929132" y="891616"/>
                  </a:moveTo>
                  <a:lnTo>
                    <a:pt x="924687" y="879754"/>
                  </a:lnTo>
                  <a:lnTo>
                    <a:pt x="877189" y="897674"/>
                  </a:lnTo>
                  <a:lnTo>
                    <a:pt x="881634" y="909561"/>
                  </a:lnTo>
                  <a:lnTo>
                    <a:pt x="929132" y="891616"/>
                  </a:lnTo>
                  <a:close/>
                </a:path>
                <a:path w="2591435" h="987425">
                  <a:moveTo>
                    <a:pt x="939927" y="628751"/>
                  </a:moveTo>
                  <a:lnTo>
                    <a:pt x="927227" y="628408"/>
                  </a:lnTo>
                  <a:lnTo>
                    <a:pt x="926846" y="641096"/>
                  </a:lnTo>
                  <a:lnTo>
                    <a:pt x="939546" y="641451"/>
                  </a:lnTo>
                  <a:lnTo>
                    <a:pt x="939927" y="628751"/>
                  </a:lnTo>
                  <a:close/>
                </a:path>
                <a:path w="2591435" h="987425">
                  <a:moveTo>
                    <a:pt x="940689" y="736536"/>
                  </a:moveTo>
                  <a:lnTo>
                    <a:pt x="937260" y="724306"/>
                  </a:lnTo>
                  <a:lnTo>
                    <a:pt x="925068" y="727748"/>
                  </a:lnTo>
                  <a:lnTo>
                    <a:pt x="928497" y="739978"/>
                  </a:lnTo>
                  <a:lnTo>
                    <a:pt x="940689" y="736536"/>
                  </a:lnTo>
                  <a:close/>
                </a:path>
                <a:path w="2591435" h="987425">
                  <a:moveTo>
                    <a:pt x="976630" y="873391"/>
                  </a:moveTo>
                  <a:lnTo>
                    <a:pt x="972058" y="861542"/>
                  </a:lnTo>
                  <a:lnTo>
                    <a:pt x="960247" y="866140"/>
                  </a:lnTo>
                  <a:lnTo>
                    <a:pt x="964819" y="877976"/>
                  </a:lnTo>
                  <a:lnTo>
                    <a:pt x="976630" y="873391"/>
                  </a:lnTo>
                  <a:close/>
                </a:path>
                <a:path w="2591435" h="987425">
                  <a:moveTo>
                    <a:pt x="1026287" y="712216"/>
                  </a:moveTo>
                  <a:lnTo>
                    <a:pt x="1022731" y="700036"/>
                  </a:lnTo>
                  <a:lnTo>
                    <a:pt x="1011555" y="703326"/>
                  </a:lnTo>
                  <a:lnTo>
                    <a:pt x="973963" y="713968"/>
                  </a:lnTo>
                  <a:lnTo>
                    <a:pt x="977392" y="726198"/>
                  </a:lnTo>
                  <a:lnTo>
                    <a:pt x="1015238" y="715505"/>
                  </a:lnTo>
                  <a:lnTo>
                    <a:pt x="1026287" y="712216"/>
                  </a:lnTo>
                  <a:close/>
                </a:path>
                <a:path w="2591435" h="987425">
                  <a:moveTo>
                    <a:pt x="1028954" y="632523"/>
                  </a:moveTo>
                  <a:lnTo>
                    <a:pt x="1027430" y="632409"/>
                  </a:lnTo>
                  <a:lnTo>
                    <a:pt x="1004824" y="631063"/>
                  </a:lnTo>
                  <a:lnTo>
                    <a:pt x="978027" y="629932"/>
                  </a:lnTo>
                  <a:lnTo>
                    <a:pt x="977646" y="642632"/>
                  </a:lnTo>
                  <a:lnTo>
                    <a:pt x="980059" y="642708"/>
                  </a:lnTo>
                  <a:lnTo>
                    <a:pt x="1004316" y="643750"/>
                  </a:lnTo>
                  <a:lnTo>
                    <a:pt x="1026668" y="645083"/>
                  </a:lnTo>
                  <a:lnTo>
                    <a:pt x="1028065" y="645185"/>
                  </a:lnTo>
                  <a:lnTo>
                    <a:pt x="1028954" y="632523"/>
                  </a:lnTo>
                  <a:close/>
                </a:path>
                <a:path w="2591435" h="987425">
                  <a:moveTo>
                    <a:pt x="1059434" y="840994"/>
                  </a:moveTo>
                  <a:lnTo>
                    <a:pt x="1054735" y="829183"/>
                  </a:lnTo>
                  <a:lnTo>
                    <a:pt x="1007491" y="847750"/>
                  </a:lnTo>
                  <a:lnTo>
                    <a:pt x="1012190" y="859574"/>
                  </a:lnTo>
                  <a:lnTo>
                    <a:pt x="1053592" y="843343"/>
                  </a:lnTo>
                  <a:lnTo>
                    <a:pt x="1059434" y="840994"/>
                  </a:lnTo>
                  <a:close/>
                </a:path>
                <a:path w="2591435" h="987425">
                  <a:moveTo>
                    <a:pt x="1075055" y="696988"/>
                  </a:moveTo>
                  <a:lnTo>
                    <a:pt x="1070991" y="684936"/>
                  </a:lnTo>
                  <a:lnTo>
                    <a:pt x="1059053" y="688873"/>
                  </a:lnTo>
                  <a:lnTo>
                    <a:pt x="1062863" y="700976"/>
                  </a:lnTo>
                  <a:lnTo>
                    <a:pt x="1065911" y="700024"/>
                  </a:lnTo>
                  <a:lnTo>
                    <a:pt x="1075055" y="696988"/>
                  </a:lnTo>
                  <a:close/>
                </a:path>
                <a:path w="2591435" h="987425">
                  <a:moveTo>
                    <a:pt x="1079881" y="636943"/>
                  </a:moveTo>
                  <a:lnTo>
                    <a:pt x="1067308" y="635508"/>
                  </a:lnTo>
                  <a:lnTo>
                    <a:pt x="1065784" y="648119"/>
                  </a:lnTo>
                  <a:lnTo>
                    <a:pt x="1078484" y="649554"/>
                  </a:lnTo>
                  <a:lnTo>
                    <a:pt x="1079881" y="636943"/>
                  </a:lnTo>
                  <a:close/>
                </a:path>
                <a:path w="2591435" h="987425">
                  <a:moveTo>
                    <a:pt x="1106678" y="822223"/>
                  </a:moveTo>
                  <a:lnTo>
                    <a:pt x="1101979" y="810437"/>
                  </a:lnTo>
                  <a:lnTo>
                    <a:pt x="1090168" y="815136"/>
                  </a:lnTo>
                  <a:lnTo>
                    <a:pt x="1094867" y="826935"/>
                  </a:lnTo>
                  <a:lnTo>
                    <a:pt x="1106678" y="822223"/>
                  </a:lnTo>
                  <a:close/>
                </a:path>
                <a:path w="2591435" h="987425">
                  <a:moveTo>
                    <a:pt x="1126020" y="660133"/>
                  </a:moveTo>
                  <a:lnTo>
                    <a:pt x="1125880" y="659892"/>
                  </a:lnTo>
                  <a:lnTo>
                    <a:pt x="1125918" y="660031"/>
                  </a:lnTo>
                  <a:close/>
                </a:path>
                <a:path w="2591435" h="987425">
                  <a:moveTo>
                    <a:pt x="1126045" y="659993"/>
                  </a:moveTo>
                  <a:lnTo>
                    <a:pt x="1125982" y="659739"/>
                  </a:lnTo>
                  <a:lnTo>
                    <a:pt x="1125931" y="659904"/>
                  </a:lnTo>
                  <a:close/>
                </a:path>
                <a:path w="2591435" h="987425">
                  <a:moveTo>
                    <a:pt x="1138885" y="660412"/>
                  </a:moveTo>
                  <a:lnTo>
                    <a:pt x="1133475" y="649757"/>
                  </a:lnTo>
                  <a:lnTo>
                    <a:pt x="1133221" y="649554"/>
                  </a:lnTo>
                  <a:lnTo>
                    <a:pt x="1130427" y="647700"/>
                  </a:lnTo>
                  <a:lnTo>
                    <a:pt x="1130046" y="647573"/>
                  </a:lnTo>
                  <a:lnTo>
                    <a:pt x="1126490" y="645896"/>
                  </a:lnTo>
                  <a:lnTo>
                    <a:pt x="1122299" y="644448"/>
                  </a:lnTo>
                  <a:lnTo>
                    <a:pt x="1118489" y="643356"/>
                  </a:lnTo>
                  <a:lnTo>
                    <a:pt x="1114933" y="655574"/>
                  </a:lnTo>
                  <a:lnTo>
                    <a:pt x="1118870" y="656666"/>
                  </a:lnTo>
                  <a:lnTo>
                    <a:pt x="1122299" y="657885"/>
                  </a:lnTo>
                  <a:lnTo>
                    <a:pt x="1124496" y="658964"/>
                  </a:lnTo>
                  <a:lnTo>
                    <a:pt x="1124648" y="659066"/>
                  </a:lnTo>
                  <a:lnTo>
                    <a:pt x="1125562" y="659676"/>
                  </a:lnTo>
                  <a:lnTo>
                    <a:pt x="1125791" y="659904"/>
                  </a:lnTo>
                  <a:lnTo>
                    <a:pt x="1125689" y="659777"/>
                  </a:lnTo>
                  <a:lnTo>
                    <a:pt x="1125347" y="659460"/>
                  </a:lnTo>
                  <a:lnTo>
                    <a:pt x="1125842" y="659841"/>
                  </a:lnTo>
                  <a:lnTo>
                    <a:pt x="1125855" y="659460"/>
                  </a:lnTo>
                  <a:lnTo>
                    <a:pt x="1125994" y="659650"/>
                  </a:lnTo>
                  <a:lnTo>
                    <a:pt x="1126020" y="659434"/>
                  </a:lnTo>
                  <a:lnTo>
                    <a:pt x="1125982" y="659130"/>
                  </a:lnTo>
                  <a:lnTo>
                    <a:pt x="1126096" y="659485"/>
                  </a:lnTo>
                  <a:lnTo>
                    <a:pt x="1126172" y="659130"/>
                  </a:lnTo>
                  <a:lnTo>
                    <a:pt x="1126236" y="658749"/>
                  </a:lnTo>
                  <a:lnTo>
                    <a:pt x="1126236" y="659231"/>
                  </a:lnTo>
                  <a:lnTo>
                    <a:pt x="1126312" y="659079"/>
                  </a:lnTo>
                  <a:lnTo>
                    <a:pt x="1126236" y="659752"/>
                  </a:lnTo>
                  <a:lnTo>
                    <a:pt x="1126363" y="659371"/>
                  </a:lnTo>
                  <a:lnTo>
                    <a:pt x="1126286" y="660057"/>
                  </a:lnTo>
                  <a:lnTo>
                    <a:pt x="1126324" y="660184"/>
                  </a:lnTo>
                  <a:lnTo>
                    <a:pt x="1126236" y="659993"/>
                  </a:lnTo>
                  <a:lnTo>
                    <a:pt x="1126337" y="660438"/>
                  </a:lnTo>
                  <a:lnTo>
                    <a:pt x="1126236" y="660844"/>
                  </a:lnTo>
                  <a:lnTo>
                    <a:pt x="1126172" y="660463"/>
                  </a:lnTo>
                  <a:lnTo>
                    <a:pt x="1126070" y="660184"/>
                  </a:lnTo>
                  <a:lnTo>
                    <a:pt x="1125982" y="660438"/>
                  </a:lnTo>
                  <a:lnTo>
                    <a:pt x="1125842" y="659955"/>
                  </a:lnTo>
                  <a:lnTo>
                    <a:pt x="1125728" y="660133"/>
                  </a:lnTo>
                  <a:lnTo>
                    <a:pt x="1125791" y="659904"/>
                  </a:lnTo>
                  <a:lnTo>
                    <a:pt x="1125613" y="660133"/>
                  </a:lnTo>
                  <a:lnTo>
                    <a:pt x="1106043" y="671715"/>
                  </a:lnTo>
                  <a:lnTo>
                    <a:pt x="1111250" y="683323"/>
                  </a:lnTo>
                  <a:lnTo>
                    <a:pt x="1136142" y="667283"/>
                  </a:lnTo>
                  <a:lnTo>
                    <a:pt x="1136396" y="667042"/>
                  </a:lnTo>
                  <a:lnTo>
                    <a:pt x="1136523" y="666775"/>
                  </a:lnTo>
                  <a:lnTo>
                    <a:pt x="1136777" y="666496"/>
                  </a:lnTo>
                  <a:lnTo>
                    <a:pt x="1138174" y="664032"/>
                  </a:lnTo>
                  <a:lnTo>
                    <a:pt x="1138428" y="663308"/>
                  </a:lnTo>
                  <a:lnTo>
                    <a:pt x="1138732" y="661263"/>
                  </a:lnTo>
                  <a:lnTo>
                    <a:pt x="1138770" y="661073"/>
                  </a:lnTo>
                  <a:lnTo>
                    <a:pt x="1138885" y="660412"/>
                  </a:lnTo>
                  <a:close/>
                </a:path>
                <a:path w="2591435" h="987425">
                  <a:moveTo>
                    <a:pt x="1189228" y="789063"/>
                  </a:moveTo>
                  <a:lnTo>
                    <a:pt x="1184402" y="777290"/>
                  </a:lnTo>
                  <a:lnTo>
                    <a:pt x="1137285" y="796239"/>
                  </a:lnTo>
                  <a:lnTo>
                    <a:pt x="1142111" y="808024"/>
                  </a:lnTo>
                  <a:lnTo>
                    <a:pt x="1189228" y="789063"/>
                  </a:lnTo>
                  <a:close/>
                </a:path>
                <a:path w="2591435" h="987425">
                  <a:moveTo>
                    <a:pt x="1236345" y="769962"/>
                  </a:moveTo>
                  <a:lnTo>
                    <a:pt x="1231519" y="758202"/>
                  </a:lnTo>
                  <a:lnTo>
                    <a:pt x="1219708" y="762990"/>
                  </a:lnTo>
                  <a:lnTo>
                    <a:pt x="1224534" y="774750"/>
                  </a:lnTo>
                  <a:lnTo>
                    <a:pt x="1236345" y="769962"/>
                  </a:lnTo>
                  <a:close/>
                </a:path>
                <a:path w="2591435" h="987425">
                  <a:moveTo>
                    <a:pt x="1318514" y="736244"/>
                  </a:moveTo>
                  <a:lnTo>
                    <a:pt x="1313688" y="724496"/>
                  </a:lnTo>
                  <a:lnTo>
                    <a:pt x="1311910" y="725258"/>
                  </a:lnTo>
                  <a:lnTo>
                    <a:pt x="1266698" y="743800"/>
                  </a:lnTo>
                  <a:lnTo>
                    <a:pt x="1271524" y="755548"/>
                  </a:lnTo>
                  <a:lnTo>
                    <a:pt x="1316736" y="737006"/>
                  </a:lnTo>
                  <a:lnTo>
                    <a:pt x="1318514" y="736244"/>
                  </a:lnTo>
                  <a:close/>
                </a:path>
                <a:path w="2591435" h="987425">
                  <a:moveTo>
                    <a:pt x="1365504" y="716889"/>
                  </a:moveTo>
                  <a:lnTo>
                    <a:pt x="1360678" y="705154"/>
                  </a:lnTo>
                  <a:lnTo>
                    <a:pt x="1348994" y="709993"/>
                  </a:lnTo>
                  <a:lnTo>
                    <a:pt x="1353820" y="721728"/>
                  </a:lnTo>
                  <a:lnTo>
                    <a:pt x="1365504" y="716889"/>
                  </a:lnTo>
                  <a:close/>
                </a:path>
                <a:path w="2591435" h="987425">
                  <a:moveTo>
                    <a:pt x="1447673" y="682929"/>
                  </a:moveTo>
                  <a:lnTo>
                    <a:pt x="1442847" y="671207"/>
                  </a:lnTo>
                  <a:lnTo>
                    <a:pt x="1395984" y="690626"/>
                  </a:lnTo>
                  <a:lnTo>
                    <a:pt x="1400810" y="702373"/>
                  </a:lnTo>
                  <a:lnTo>
                    <a:pt x="1447673" y="682929"/>
                  </a:lnTo>
                  <a:close/>
                </a:path>
                <a:path w="2591435" h="987425">
                  <a:moveTo>
                    <a:pt x="1494663" y="663384"/>
                  </a:moveTo>
                  <a:lnTo>
                    <a:pt x="1489710" y="651662"/>
                  </a:lnTo>
                  <a:lnTo>
                    <a:pt x="1478026" y="656551"/>
                  </a:lnTo>
                  <a:lnTo>
                    <a:pt x="1482852" y="668274"/>
                  </a:lnTo>
                  <a:lnTo>
                    <a:pt x="1494663" y="663384"/>
                  </a:lnTo>
                  <a:close/>
                </a:path>
                <a:path w="2591435" h="987425">
                  <a:moveTo>
                    <a:pt x="1576578" y="629069"/>
                  </a:moveTo>
                  <a:lnTo>
                    <a:pt x="1571752" y="617359"/>
                  </a:lnTo>
                  <a:lnTo>
                    <a:pt x="1524889" y="636968"/>
                  </a:lnTo>
                  <a:lnTo>
                    <a:pt x="1529715" y="648677"/>
                  </a:lnTo>
                  <a:lnTo>
                    <a:pt x="1576578" y="629069"/>
                  </a:lnTo>
                  <a:close/>
                </a:path>
                <a:path w="2591435" h="987425">
                  <a:moveTo>
                    <a:pt x="1623568" y="609447"/>
                  </a:moveTo>
                  <a:lnTo>
                    <a:pt x="1618615" y="597750"/>
                  </a:lnTo>
                  <a:lnTo>
                    <a:pt x="1606931" y="602653"/>
                  </a:lnTo>
                  <a:lnTo>
                    <a:pt x="1611757" y="614362"/>
                  </a:lnTo>
                  <a:lnTo>
                    <a:pt x="1623568" y="609447"/>
                  </a:lnTo>
                  <a:close/>
                </a:path>
                <a:path w="2591435" h="987425">
                  <a:moveTo>
                    <a:pt x="1705483" y="574929"/>
                  </a:moveTo>
                  <a:lnTo>
                    <a:pt x="1700530" y="563232"/>
                  </a:lnTo>
                  <a:lnTo>
                    <a:pt x="1653667" y="582955"/>
                  </a:lnTo>
                  <a:lnTo>
                    <a:pt x="1658620" y="594652"/>
                  </a:lnTo>
                  <a:lnTo>
                    <a:pt x="1705483" y="574929"/>
                  </a:lnTo>
                  <a:close/>
                </a:path>
                <a:path w="2591435" h="987425">
                  <a:moveTo>
                    <a:pt x="1752219" y="555193"/>
                  </a:moveTo>
                  <a:lnTo>
                    <a:pt x="1747266" y="543496"/>
                  </a:lnTo>
                  <a:lnTo>
                    <a:pt x="1735582" y="548436"/>
                  </a:lnTo>
                  <a:lnTo>
                    <a:pt x="1740535" y="560133"/>
                  </a:lnTo>
                  <a:lnTo>
                    <a:pt x="1750314" y="556018"/>
                  </a:lnTo>
                  <a:lnTo>
                    <a:pt x="1752219" y="555193"/>
                  </a:lnTo>
                  <a:close/>
                </a:path>
                <a:path w="2591435" h="987425">
                  <a:moveTo>
                    <a:pt x="1834134" y="520573"/>
                  </a:moveTo>
                  <a:lnTo>
                    <a:pt x="1829181" y="508889"/>
                  </a:lnTo>
                  <a:lnTo>
                    <a:pt x="1782445" y="528650"/>
                  </a:lnTo>
                  <a:lnTo>
                    <a:pt x="1787398" y="540346"/>
                  </a:lnTo>
                  <a:lnTo>
                    <a:pt x="1834134" y="520573"/>
                  </a:lnTo>
                  <a:close/>
                </a:path>
                <a:path w="2591435" h="987425">
                  <a:moveTo>
                    <a:pt x="1880870" y="500761"/>
                  </a:moveTo>
                  <a:lnTo>
                    <a:pt x="1875917" y="489077"/>
                  </a:lnTo>
                  <a:lnTo>
                    <a:pt x="1864233" y="494030"/>
                  </a:lnTo>
                  <a:lnTo>
                    <a:pt x="1869186" y="505714"/>
                  </a:lnTo>
                  <a:lnTo>
                    <a:pt x="1880870" y="500761"/>
                  </a:lnTo>
                  <a:close/>
                </a:path>
                <a:path w="2591435" h="987425">
                  <a:moveTo>
                    <a:pt x="1962785" y="465963"/>
                  </a:moveTo>
                  <a:lnTo>
                    <a:pt x="1957705" y="454279"/>
                  </a:lnTo>
                  <a:lnTo>
                    <a:pt x="1910969" y="474091"/>
                  </a:lnTo>
                  <a:lnTo>
                    <a:pt x="1915922" y="485775"/>
                  </a:lnTo>
                  <a:lnTo>
                    <a:pt x="1962785" y="465963"/>
                  </a:lnTo>
                  <a:close/>
                </a:path>
                <a:path w="2591435" h="987425">
                  <a:moveTo>
                    <a:pt x="2009521" y="446024"/>
                  </a:moveTo>
                  <a:lnTo>
                    <a:pt x="2004441" y="434340"/>
                  </a:lnTo>
                  <a:lnTo>
                    <a:pt x="1992757" y="439293"/>
                  </a:lnTo>
                  <a:lnTo>
                    <a:pt x="1997837" y="450977"/>
                  </a:lnTo>
                  <a:lnTo>
                    <a:pt x="2009521" y="446024"/>
                  </a:lnTo>
                  <a:close/>
                </a:path>
                <a:path w="2591435" h="987425">
                  <a:moveTo>
                    <a:pt x="2091309" y="411226"/>
                  </a:moveTo>
                  <a:lnTo>
                    <a:pt x="2086229" y="399542"/>
                  </a:lnTo>
                  <a:lnTo>
                    <a:pt x="2039493" y="419481"/>
                  </a:lnTo>
                  <a:lnTo>
                    <a:pt x="2044573" y="431165"/>
                  </a:lnTo>
                  <a:lnTo>
                    <a:pt x="2091309" y="411226"/>
                  </a:lnTo>
                  <a:close/>
                </a:path>
                <a:path w="2591435" h="987425">
                  <a:moveTo>
                    <a:pt x="2137918" y="391287"/>
                  </a:moveTo>
                  <a:lnTo>
                    <a:pt x="2132965" y="379603"/>
                  </a:lnTo>
                  <a:lnTo>
                    <a:pt x="2121281" y="384556"/>
                  </a:lnTo>
                  <a:lnTo>
                    <a:pt x="2126234" y="396240"/>
                  </a:lnTo>
                  <a:lnTo>
                    <a:pt x="2137918" y="391287"/>
                  </a:lnTo>
                  <a:close/>
                </a:path>
                <a:path w="2591435" h="987425">
                  <a:moveTo>
                    <a:pt x="2219706" y="356362"/>
                  </a:moveTo>
                  <a:lnTo>
                    <a:pt x="2214753" y="344678"/>
                  </a:lnTo>
                  <a:lnTo>
                    <a:pt x="2168017" y="364617"/>
                  </a:lnTo>
                  <a:lnTo>
                    <a:pt x="2172970" y="376301"/>
                  </a:lnTo>
                  <a:lnTo>
                    <a:pt x="2219706" y="356362"/>
                  </a:lnTo>
                  <a:close/>
                </a:path>
                <a:path w="2591435" h="987425">
                  <a:moveTo>
                    <a:pt x="2266442" y="336296"/>
                  </a:moveTo>
                  <a:lnTo>
                    <a:pt x="2261489" y="324612"/>
                  </a:lnTo>
                  <a:lnTo>
                    <a:pt x="2249805" y="329692"/>
                  </a:lnTo>
                  <a:lnTo>
                    <a:pt x="2254758" y="341376"/>
                  </a:lnTo>
                  <a:lnTo>
                    <a:pt x="2266442" y="336296"/>
                  </a:lnTo>
                  <a:close/>
                </a:path>
                <a:path w="2591435" h="987425">
                  <a:moveTo>
                    <a:pt x="2348230" y="301371"/>
                  </a:moveTo>
                  <a:lnTo>
                    <a:pt x="2343150" y="289687"/>
                  </a:lnTo>
                  <a:lnTo>
                    <a:pt x="2300224" y="308102"/>
                  </a:lnTo>
                  <a:lnTo>
                    <a:pt x="2296541" y="309753"/>
                  </a:lnTo>
                  <a:lnTo>
                    <a:pt x="2301494" y="321310"/>
                  </a:lnTo>
                  <a:lnTo>
                    <a:pt x="2305177" y="319786"/>
                  </a:lnTo>
                  <a:lnTo>
                    <a:pt x="2348230" y="301371"/>
                  </a:lnTo>
                  <a:close/>
                </a:path>
                <a:path w="2591435" h="987425">
                  <a:moveTo>
                    <a:pt x="2394839" y="281432"/>
                  </a:moveTo>
                  <a:lnTo>
                    <a:pt x="2389886" y="269748"/>
                  </a:lnTo>
                  <a:lnTo>
                    <a:pt x="2378202" y="274701"/>
                  </a:lnTo>
                  <a:lnTo>
                    <a:pt x="2383155" y="286385"/>
                  </a:lnTo>
                  <a:lnTo>
                    <a:pt x="2394839" y="281432"/>
                  </a:lnTo>
                  <a:close/>
                </a:path>
                <a:path w="2591435" h="987425">
                  <a:moveTo>
                    <a:pt x="2438527" y="38100"/>
                  </a:moveTo>
                  <a:lnTo>
                    <a:pt x="2425827" y="31750"/>
                  </a:lnTo>
                  <a:lnTo>
                    <a:pt x="2362327" y="0"/>
                  </a:lnTo>
                  <a:lnTo>
                    <a:pt x="2362327" y="31750"/>
                  </a:lnTo>
                  <a:lnTo>
                    <a:pt x="1524127" y="31750"/>
                  </a:lnTo>
                  <a:lnTo>
                    <a:pt x="1524127" y="44450"/>
                  </a:lnTo>
                  <a:lnTo>
                    <a:pt x="2362327" y="44450"/>
                  </a:lnTo>
                  <a:lnTo>
                    <a:pt x="2362327" y="76200"/>
                  </a:lnTo>
                  <a:lnTo>
                    <a:pt x="2425827" y="44450"/>
                  </a:lnTo>
                  <a:lnTo>
                    <a:pt x="2438527" y="38100"/>
                  </a:lnTo>
                  <a:close/>
                </a:path>
                <a:path w="2591435" h="987425">
                  <a:moveTo>
                    <a:pt x="2476627" y="246380"/>
                  </a:moveTo>
                  <a:lnTo>
                    <a:pt x="2471547" y="234696"/>
                  </a:lnTo>
                  <a:lnTo>
                    <a:pt x="2424938" y="254635"/>
                  </a:lnTo>
                  <a:lnTo>
                    <a:pt x="2429891" y="266319"/>
                  </a:lnTo>
                  <a:lnTo>
                    <a:pt x="2476627" y="246380"/>
                  </a:lnTo>
                  <a:close/>
                </a:path>
                <a:path w="2591435" h="987425">
                  <a:moveTo>
                    <a:pt x="2523236" y="226314"/>
                  </a:moveTo>
                  <a:lnTo>
                    <a:pt x="2518283" y="214757"/>
                  </a:lnTo>
                  <a:lnTo>
                    <a:pt x="2506599" y="219710"/>
                  </a:lnTo>
                  <a:lnTo>
                    <a:pt x="2511679" y="231394"/>
                  </a:lnTo>
                  <a:lnTo>
                    <a:pt x="2523236" y="226314"/>
                  </a:lnTo>
                  <a:close/>
                </a:path>
                <a:path w="2591435" h="987425">
                  <a:moveTo>
                    <a:pt x="2590927" y="190500"/>
                  </a:moveTo>
                  <a:lnTo>
                    <a:pt x="2505837" y="185420"/>
                  </a:lnTo>
                  <a:lnTo>
                    <a:pt x="2535936" y="255524"/>
                  </a:lnTo>
                  <a:lnTo>
                    <a:pt x="2590927" y="190500"/>
                  </a:lnTo>
                  <a:close/>
                </a:path>
              </a:pathLst>
            </a:custGeom>
            <a:solidFill>
              <a:srgbClr val="000000"/>
            </a:solidFill>
          </p:spPr>
          <p:txBody>
            <a:bodyPr wrap="square" lIns="0" tIns="0" rIns="0" bIns="0" rtlCol="0"/>
            <a:lstStyle/>
            <a:p>
              <a:endParaRPr/>
            </a:p>
          </p:txBody>
        </p:sp>
      </p:grpSp>
      <p:sp>
        <p:nvSpPr>
          <p:cNvPr id="12" name="object 12"/>
          <p:cNvSpPr txBox="1"/>
          <p:nvPr/>
        </p:nvSpPr>
        <p:spPr>
          <a:xfrm>
            <a:off x="2288541" y="1934082"/>
            <a:ext cx="7894955" cy="3917098"/>
          </a:xfrm>
          <a:prstGeom prst="rect">
            <a:avLst/>
          </a:prstGeom>
        </p:spPr>
        <p:txBody>
          <a:bodyPr vert="horz" wrap="square" lIns="0" tIns="84455" rIns="0" bIns="0" rtlCol="0">
            <a:spAutoFit/>
          </a:bodyPr>
          <a:lstStyle/>
          <a:p>
            <a:pPr marL="12700">
              <a:spcBef>
                <a:spcPts val="665"/>
              </a:spcBef>
            </a:pPr>
            <a:r>
              <a:rPr sz="2400" spc="-10" dirty="0">
                <a:solidFill>
                  <a:srgbClr val="FF0000"/>
                </a:solidFill>
                <a:latin typeface="Times New Roman"/>
                <a:cs typeface="Times New Roman"/>
              </a:rPr>
              <a:t>Lemma </a:t>
            </a:r>
            <a:r>
              <a:rPr sz="2400" dirty="0">
                <a:solidFill>
                  <a:srgbClr val="FF0000"/>
                </a:solidFill>
                <a:latin typeface="Times New Roman"/>
                <a:cs typeface="Times New Roman"/>
              </a:rPr>
              <a:t>1: </a:t>
            </a:r>
            <a:r>
              <a:rPr sz="2400" dirty="0">
                <a:latin typeface="Times New Roman"/>
                <a:cs typeface="Times New Roman"/>
              </a:rPr>
              <a:t>for a given vertex </a:t>
            </a:r>
            <a:r>
              <a:rPr sz="2400" i="1" spc="-5" dirty="0">
                <a:latin typeface="Times New Roman"/>
                <a:cs typeface="Times New Roman"/>
              </a:rPr>
              <a:t>s </a:t>
            </a:r>
            <a:r>
              <a:rPr sz="2400" dirty="0">
                <a:latin typeface="Symbol"/>
                <a:cs typeface="Symbol"/>
              </a:rPr>
              <a:t></a:t>
            </a:r>
            <a:r>
              <a:rPr sz="2400" dirty="0">
                <a:latin typeface="Times New Roman"/>
                <a:cs typeface="Times New Roman"/>
              </a:rPr>
              <a:t> </a:t>
            </a:r>
            <a:r>
              <a:rPr sz="2400" b="1" i="1" dirty="0">
                <a:latin typeface="Times New Roman"/>
                <a:cs typeface="Times New Roman"/>
              </a:rPr>
              <a:t>V </a:t>
            </a:r>
            <a:r>
              <a:rPr sz="2400" i="1" dirty="0">
                <a:latin typeface="Times New Roman"/>
                <a:cs typeface="Times New Roman"/>
              </a:rPr>
              <a:t>and </a:t>
            </a:r>
            <a:r>
              <a:rPr sz="2400" i="1" spc="-5" dirty="0">
                <a:latin typeface="Times New Roman"/>
                <a:cs typeface="Times New Roman"/>
              </a:rPr>
              <a:t>for </a:t>
            </a:r>
            <a:r>
              <a:rPr sz="2400" i="1" dirty="0">
                <a:latin typeface="Times New Roman"/>
                <a:cs typeface="Times New Roman"/>
              </a:rPr>
              <a:t>every edge (u,v) </a:t>
            </a:r>
            <a:r>
              <a:rPr sz="2400" dirty="0">
                <a:latin typeface="Symbol"/>
                <a:cs typeface="Symbol"/>
              </a:rPr>
              <a:t></a:t>
            </a:r>
            <a:r>
              <a:rPr sz="2400" spc="-80" dirty="0">
                <a:latin typeface="Times New Roman"/>
                <a:cs typeface="Times New Roman"/>
              </a:rPr>
              <a:t> </a:t>
            </a:r>
            <a:r>
              <a:rPr sz="2400" i="1" spc="-5" dirty="0">
                <a:latin typeface="Times New Roman"/>
                <a:cs typeface="Times New Roman"/>
              </a:rPr>
              <a:t>E,</a:t>
            </a:r>
            <a:endParaRPr sz="2400" dirty="0">
              <a:latin typeface="Times New Roman"/>
              <a:cs typeface="Times New Roman"/>
            </a:endParaRPr>
          </a:p>
          <a:p>
            <a:pPr marL="355600" indent="-343535">
              <a:spcBef>
                <a:spcPts val="560"/>
              </a:spcBef>
              <a:buFont typeface="Times New Roman"/>
              <a:buChar char="•"/>
              <a:tabLst>
                <a:tab pos="355600" algn="l"/>
                <a:tab pos="356235" algn="l"/>
              </a:tabLst>
            </a:pPr>
            <a:r>
              <a:rPr sz="2400" i="1" spc="-5" dirty="0">
                <a:latin typeface="Times New Roman"/>
                <a:cs typeface="Times New Roman"/>
              </a:rPr>
              <a:t>δ</a:t>
            </a:r>
            <a:r>
              <a:rPr sz="2400" spc="-5" dirty="0">
                <a:latin typeface="Times New Roman"/>
                <a:cs typeface="Times New Roman"/>
              </a:rPr>
              <a:t>(s,</a:t>
            </a:r>
            <a:r>
              <a:rPr sz="2400" i="1" spc="-5" dirty="0">
                <a:latin typeface="Times New Roman"/>
                <a:cs typeface="Times New Roman"/>
              </a:rPr>
              <a:t>v</a:t>
            </a:r>
            <a:r>
              <a:rPr sz="2400" spc="-5" dirty="0">
                <a:latin typeface="Times New Roman"/>
                <a:cs typeface="Times New Roman"/>
              </a:rPr>
              <a:t>) </a:t>
            </a:r>
            <a:r>
              <a:rPr sz="2400" b="1" i="1" dirty="0">
                <a:latin typeface="Times New Roman"/>
                <a:cs typeface="Times New Roman"/>
              </a:rPr>
              <a:t>≤ </a:t>
            </a:r>
            <a:r>
              <a:rPr sz="2400" i="1" spc="-5" dirty="0">
                <a:latin typeface="Times New Roman"/>
                <a:cs typeface="Times New Roman"/>
              </a:rPr>
              <a:t>δ</a:t>
            </a:r>
            <a:r>
              <a:rPr sz="2400" spc="-5" dirty="0">
                <a:latin typeface="Times New Roman"/>
                <a:cs typeface="Times New Roman"/>
              </a:rPr>
              <a:t>(s,</a:t>
            </a:r>
            <a:r>
              <a:rPr sz="2400" i="1" spc="-5" dirty="0">
                <a:latin typeface="Times New Roman"/>
                <a:cs typeface="Times New Roman"/>
              </a:rPr>
              <a:t>u</a:t>
            </a:r>
            <a:r>
              <a:rPr sz="2400" spc="-5" dirty="0">
                <a:latin typeface="Times New Roman"/>
                <a:cs typeface="Times New Roman"/>
              </a:rPr>
              <a:t>) </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w(u,</a:t>
            </a:r>
            <a:r>
              <a:rPr sz="2400" i="1" dirty="0">
                <a:latin typeface="Times New Roman"/>
                <a:cs typeface="Times New Roman"/>
              </a:rPr>
              <a:t>v</a:t>
            </a:r>
            <a:r>
              <a:rPr sz="2400" dirty="0">
                <a:latin typeface="Times New Roman"/>
                <a:cs typeface="Times New Roman"/>
              </a:rPr>
              <a:t>)</a:t>
            </a:r>
          </a:p>
          <a:p>
            <a:pPr>
              <a:spcBef>
                <a:spcPts val="10"/>
              </a:spcBef>
              <a:buFont typeface="Times New Roman"/>
              <a:buChar char="•"/>
            </a:pPr>
            <a:endParaRPr sz="3500" dirty="0">
              <a:latin typeface="Times New Roman"/>
              <a:cs typeface="Times New Roman"/>
            </a:endParaRPr>
          </a:p>
          <a:p>
            <a:pPr marL="12700">
              <a:tabLst>
                <a:tab pos="2980690" algn="l"/>
              </a:tabLst>
            </a:pPr>
            <a:r>
              <a:rPr sz="2400" i="1" spc="-15" dirty="0">
                <a:solidFill>
                  <a:srgbClr val="FF0000"/>
                </a:solidFill>
                <a:latin typeface="Times New Roman"/>
                <a:cs typeface="Times New Roman"/>
              </a:rPr>
              <a:t>Proof</a:t>
            </a:r>
            <a:r>
              <a:rPr sz="2400" spc="-15" dirty="0">
                <a:solidFill>
                  <a:srgbClr val="FF0000"/>
                </a:solidFill>
                <a:latin typeface="Times New Roman"/>
                <a:cs typeface="Times New Roman"/>
              </a:rPr>
              <a:t>: </a:t>
            </a:r>
            <a:r>
              <a:rPr sz="2400" dirty="0">
                <a:latin typeface="Times New Roman"/>
                <a:cs typeface="Times New Roman"/>
              </a:rPr>
              <a:t>shortest</a:t>
            </a:r>
            <a:r>
              <a:rPr sz="2400" spc="-20" dirty="0">
                <a:latin typeface="Times New Roman"/>
                <a:cs typeface="Times New Roman"/>
              </a:rPr>
              <a:t> </a:t>
            </a:r>
            <a:r>
              <a:rPr sz="2400" dirty="0">
                <a:latin typeface="Times New Roman"/>
                <a:cs typeface="Times New Roman"/>
              </a:rPr>
              <a:t>path </a:t>
            </a:r>
            <a:r>
              <a:rPr sz="2400" i="1" dirty="0">
                <a:latin typeface="Times New Roman"/>
                <a:cs typeface="Times New Roman"/>
              </a:rPr>
              <a:t>s	v is no longer than any other</a:t>
            </a:r>
            <a:r>
              <a:rPr sz="2400" i="1" spc="-95" dirty="0">
                <a:latin typeface="Times New Roman"/>
                <a:cs typeface="Times New Roman"/>
              </a:rPr>
              <a:t> </a:t>
            </a:r>
            <a:r>
              <a:rPr sz="2400" i="1" dirty="0">
                <a:latin typeface="Times New Roman"/>
                <a:cs typeface="Times New Roman"/>
              </a:rPr>
              <a:t>path.</a:t>
            </a:r>
            <a:endParaRPr sz="2400" dirty="0">
              <a:latin typeface="Times New Roman"/>
              <a:cs typeface="Times New Roman"/>
            </a:endParaRPr>
          </a:p>
          <a:p>
            <a:pPr marL="355600" indent="-343535">
              <a:spcBef>
                <a:spcPts val="575"/>
              </a:spcBef>
              <a:buChar char="•"/>
              <a:tabLst>
                <a:tab pos="355600" algn="l"/>
                <a:tab pos="356235" algn="l"/>
                <a:tab pos="6763384" algn="l"/>
              </a:tabLst>
            </a:pPr>
            <a:r>
              <a:rPr sz="2400" dirty="0">
                <a:latin typeface="Times New Roman"/>
                <a:cs typeface="Times New Roman"/>
              </a:rPr>
              <a:t>in particular the path that takes the shortest</a:t>
            </a:r>
            <a:r>
              <a:rPr sz="2400" spc="-125" dirty="0">
                <a:latin typeface="Times New Roman"/>
                <a:cs typeface="Times New Roman"/>
              </a:rPr>
              <a:t> </a:t>
            </a:r>
            <a:r>
              <a:rPr sz="2400" dirty="0">
                <a:latin typeface="Times New Roman"/>
                <a:cs typeface="Times New Roman"/>
              </a:rPr>
              <a:t>path</a:t>
            </a:r>
            <a:r>
              <a:rPr sz="2400" spc="15" dirty="0">
                <a:latin typeface="Times New Roman"/>
                <a:cs typeface="Times New Roman"/>
              </a:rPr>
              <a:t> </a:t>
            </a:r>
            <a:r>
              <a:rPr sz="2400" i="1" spc="-5" dirty="0">
                <a:latin typeface="Times New Roman"/>
                <a:cs typeface="Times New Roman"/>
              </a:rPr>
              <a:t>s	</a:t>
            </a:r>
            <a:r>
              <a:rPr sz="2400" i="1" dirty="0">
                <a:latin typeface="Times New Roman"/>
                <a:cs typeface="Times New Roman"/>
              </a:rPr>
              <a:t>v</a:t>
            </a:r>
            <a:r>
              <a:rPr sz="2400" i="1" spc="-10" dirty="0">
                <a:latin typeface="Times New Roman"/>
                <a:cs typeface="Times New Roman"/>
              </a:rPr>
              <a:t> </a:t>
            </a:r>
            <a:r>
              <a:rPr sz="2400" i="1" dirty="0">
                <a:latin typeface="Times New Roman"/>
                <a:cs typeface="Times New Roman"/>
              </a:rPr>
              <a:t>and</a:t>
            </a:r>
            <a:endParaRPr sz="2400" dirty="0">
              <a:latin typeface="Times New Roman"/>
              <a:cs typeface="Times New Roman"/>
            </a:endParaRPr>
          </a:p>
          <a:p>
            <a:pPr marL="12700">
              <a:spcBef>
                <a:spcPts val="580"/>
              </a:spcBef>
            </a:pPr>
            <a:r>
              <a:rPr sz="2400" dirty="0">
                <a:latin typeface="Times New Roman"/>
                <a:cs typeface="Times New Roman"/>
              </a:rPr>
              <a:t>then takes cycle</a:t>
            </a:r>
            <a:r>
              <a:rPr sz="2400" spc="-50" dirty="0">
                <a:latin typeface="Times New Roman"/>
                <a:cs typeface="Times New Roman"/>
              </a:rPr>
              <a:t> </a:t>
            </a:r>
            <a:r>
              <a:rPr sz="2400" dirty="0">
                <a:latin typeface="Times New Roman"/>
                <a:cs typeface="Times New Roman"/>
              </a:rPr>
              <a:t>(u,v)</a:t>
            </a:r>
          </a:p>
          <a:p>
            <a:pPr>
              <a:spcBef>
                <a:spcPts val="20"/>
              </a:spcBef>
            </a:pPr>
            <a:endParaRPr sz="2400" dirty="0">
              <a:latin typeface="Times New Roman"/>
              <a:cs typeface="Times New Roman"/>
            </a:endParaRPr>
          </a:p>
          <a:p>
            <a:pPr marL="658495" algn="ctr">
              <a:tabLst>
                <a:tab pos="1996439" algn="l"/>
              </a:tabLst>
            </a:pPr>
            <a:r>
              <a:rPr sz="2000" b="1" i="1" dirty="0">
                <a:solidFill>
                  <a:srgbClr val="FF0000"/>
                </a:solidFill>
                <a:latin typeface="Arial"/>
                <a:cs typeface="Arial"/>
              </a:rPr>
              <a:t>u	v</a:t>
            </a:r>
            <a:endParaRPr sz="2000" dirty="0">
              <a:latin typeface="Arial"/>
              <a:cs typeface="Arial"/>
            </a:endParaRPr>
          </a:p>
          <a:p>
            <a:pPr marL="2019935">
              <a:spcBef>
                <a:spcPts val="1800"/>
              </a:spcBef>
            </a:pPr>
            <a:r>
              <a:rPr sz="2000" b="1" i="1" dirty="0">
                <a:solidFill>
                  <a:srgbClr val="FF0000"/>
                </a:solidFill>
                <a:latin typeface="Arial"/>
                <a:cs typeface="Arial"/>
              </a:rPr>
              <a:t>s</a:t>
            </a:r>
            <a:endParaRPr sz="2000" dirty="0">
              <a:latin typeface="Arial"/>
              <a:cs typeface="Arial"/>
            </a:endParaRPr>
          </a:p>
        </p:txBody>
      </p:sp>
      <p:sp>
        <p:nvSpPr>
          <p:cNvPr id="13" name="object 13"/>
          <p:cNvSpPr/>
          <p:nvPr/>
        </p:nvSpPr>
        <p:spPr>
          <a:xfrm>
            <a:off x="4974335" y="3501264"/>
            <a:ext cx="295910" cy="111125"/>
          </a:xfrm>
          <a:custGeom>
            <a:avLst/>
            <a:gdLst/>
            <a:ahLst/>
            <a:cxnLst/>
            <a:rect l="l" t="t" r="r" b="b"/>
            <a:pathLst>
              <a:path w="295910" h="111125">
                <a:moveTo>
                  <a:pt x="106743" y="49657"/>
                </a:moveTo>
                <a:lnTo>
                  <a:pt x="92201" y="49657"/>
                </a:lnTo>
                <a:lnTo>
                  <a:pt x="92963" y="50800"/>
                </a:lnTo>
                <a:lnTo>
                  <a:pt x="106552" y="86233"/>
                </a:lnTo>
                <a:lnTo>
                  <a:pt x="108712" y="91948"/>
                </a:lnTo>
                <a:lnTo>
                  <a:pt x="111667" y="97776"/>
                </a:lnTo>
                <a:lnTo>
                  <a:pt x="114046" y="101853"/>
                </a:lnTo>
                <a:lnTo>
                  <a:pt x="114553" y="102615"/>
                </a:lnTo>
                <a:lnTo>
                  <a:pt x="117855" y="106044"/>
                </a:lnTo>
                <a:lnTo>
                  <a:pt x="118237" y="106553"/>
                </a:lnTo>
                <a:lnTo>
                  <a:pt x="118617" y="106806"/>
                </a:lnTo>
                <a:lnTo>
                  <a:pt x="119125" y="107187"/>
                </a:lnTo>
                <a:lnTo>
                  <a:pt x="123062" y="109600"/>
                </a:lnTo>
                <a:lnTo>
                  <a:pt x="123698" y="109855"/>
                </a:lnTo>
                <a:lnTo>
                  <a:pt x="124460" y="109981"/>
                </a:lnTo>
                <a:lnTo>
                  <a:pt x="128015" y="110743"/>
                </a:lnTo>
                <a:lnTo>
                  <a:pt x="128777" y="110870"/>
                </a:lnTo>
                <a:lnTo>
                  <a:pt x="130175" y="110870"/>
                </a:lnTo>
                <a:lnTo>
                  <a:pt x="154327" y="98298"/>
                </a:lnTo>
                <a:lnTo>
                  <a:pt x="129031" y="98298"/>
                </a:lnTo>
                <a:lnTo>
                  <a:pt x="127000" y="97536"/>
                </a:lnTo>
                <a:lnTo>
                  <a:pt x="127762" y="97536"/>
                </a:lnTo>
                <a:lnTo>
                  <a:pt x="127550" y="97409"/>
                </a:lnTo>
                <a:lnTo>
                  <a:pt x="127126" y="97409"/>
                </a:lnTo>
                <a:lnTo>
                  <a:pt x="125856" y="96392"/>
                </a:lnTo>
                <a:lnTo>
                  <a:pt x="126192" y="96392"/>
                </a:lnTo>
                <a:lnTo>
                  <a:pt x="125257" y="95376"/>
                </a:lnTo>
                <a:lnTo>
                  <a:pt x="124967" y="95376"/>
                </a:lnTo>
                <a:lnTo>
                  <a:pt x="124205" y="94234"/>
                </a:lnTo>
                <a:lnTo>
                  <a:pt x="122809" y="91694"/>
                </a:lnTo>
                <a:lnTo>
                  <a:pt x="120650" y="87375"/>
                </a:lnTo>
                <a:lnTo>
                  <a:pt x="118617" y="82169"/>
                </a:lnTo>
                <a:lnTo>
                  <a:pt x="114553" y="70485"/>
                </a:lnTo>
                <a:lnTo>
                  <a:pt x="110489" y="58547"/>
                </a:lnTo>
                <a:lnTo>
                  <a:pt x="108203" y="52577"/>
                </a:lnTo>
                <a:lnTo>
                  <a:pt x="106743" y="49657"/>
                </a:lnTo>
                <a:close/>
              </a:path>
              <a:path w="295910" h="111125">
                <a:moveTo>
                  <a:pt x="88518" y="34162"/>
                </a:moveTo>
                <a:lnTo>
                  <a:pt x="87249" y="34162"/>
                </a:lnTo>
                <a:lnTo>
                  <a:pt x="83185" y="34544"/>
                </a:lnTo>
                <a:lnTo>
                  <a:pt x="82930" y="34544"/>
                </a:lnTo>
                <a:lnTo>
                  <a:pt x="82550" y="34671"/>
                </a:lnTo>
                <a:lnTo>
                  <a:pt x="82296" y="34671"/>
                </a:lnTo>
                <a:lnTo>
                  <a:pt x="77215" y="36067"/>
                </a:lnTo>
                <a:lnTo>
                  <a:pt x="34798" y="65659"/>
                </a:lnTo>
                <a:lnTo>
                  <a:pt x="0" y="100075"/>
                </a:lnTo>
                <a:lnTo>
                  <a:pt x="9143" y="108966"/>
                </a:lnTo>
                <a:lnTo>
                  <a:pt x="21079" y="96774"/>
                </a:lnTo>
                <a:lnTo>
                  <a:pt x="32258" y="85471"/>
                </a:lnTo>
                <a:lnTo>
                  <a:pt x="64515" y="57276"/>
                </a:lnTo>
                <a:lnTo>
                  <a:pt x="84751" y="47244"/>
                </a:lnTo>
                <a:lnTo>
                  <a:pt x="84454" y="47244"/>
                </a:lnTo>
                <a:lnTo>
                  <a:pt x="85343" y="47116"/>
                </a:lnTo>
                <a:lnTo>
                  <a:pt x="85767" y="47116"/>
                </a:lnTo>
                <a:lnTo>
                  <a:pt x="87512" y="46948"/>
                </a:lnTo>
                <a:lnTo>
                  <a:pt x="86487" y="46736"/>
                </a:lnTo>
                <a:lnTo>
                  <a:pt x="105235" y="46736"/>
                </a:lnTo>
                <a:lnTo>
                  <a:pt x="103124" y="43179"/>
                </a:lnTo>
                <a:lnTo>
                  <a:pt x="102615" y="42417"/>
                </a:lnTo>
                <a:lnTo>
                  <a:pt x="99313" y="38988"/>
                </a:lnTo>
                <a:lnTo>
                  <a:pt x="98933" y="38481"/>
                </a:lnTo>
                <a:lnTo>
                  <a:pt x="98551" y="38226"/>
                </a:lnTo>
                <a:lnTo>
                  <a:pt x="98043" y="37846"/>
                </a:lnTo>
                <a:lnTo>
                  <a:pt x="94106" y="35433"/>
                </a:lnTo>
                <a:lnTo>
                  <a:pt x="93472" y="35178"/>
                </a:lnTo>
                <a:lnTo>
                  <a:pt x="92710" y="35051"/>
                </a:lnTo>
                <a:lnTo>
                  <a:pt x="88518" y="34162"/>
                </a:lnTo>
                <a:close/>
              </a:path>
              <a:path w="295910" h="111125">
                <a:moveTo>
                  <a:pt x="128724" y="98182"/>
                </a:moveTo>
                <a:lnTo>
                  <a:pt x="129031" y="98298"/>
                </a:lnTo>
                <a:lnTo>
                  <a:pt x="128852" y="98190"/>
                </a:lnTo>
                <a:lnTo>
                  <a:pt x="128724" y="98182"/>
                </a:lnTo>
                <a:close/>
              </a:path>
              <a:path w="295910" h="111125">
                <a:moveTo>
                  <a:pt x="128852" y="98190"/>
                </a:moveTo>
                <a:lnTo>
                  <a:pt x="129031" y="98298"/>
                </a:lnTo>
                <a:lnTo>
                  <a:pt x="130683" y="98298"/>
                </a:lnTo>
                <a:lnTo>
                  <a:pt x="128852" y="98190"/>
                </a:lnTo>
                <a:close/>
              </a:path>
              <a:path w="295910" h="111125">
                <a:moveTo>
                  <a:pt x="129487" y="98050"/>
                </a:moveTo>
                <a:lnTo>
                  <a:pt x="128769" y="98140"/>
                </a:lnTo>
                <a:lnTo>
                  <a:pt x="130683" y="98298"/>
                </a:lnTo>
                <a:lnTo>
                  <a:pt x="129487" y="98050"/>
                </a:lnTo>
                <a:close/>
              </a:path>
              <a:path w="295910" h="111125">
                <a:moveTo>
                  <a:pt x="131804" y="97760"/>
                </a:moveTo>
                <a:lnTo>
                  <a:pt x="129487" y="98050"/>
                </a:lnTo>
                <a:lnTo>
                  <a:pt x="130683" y="98298"/>
                </a:lnTo>
                <a:lnTo>
                  <a:pt x="154327" y="98298"/>
                </a:lnTo>
                <a:lnTo>
                  <a:pt x="154641" y="98044"/>
                </a:lnTo>
                <a:lnTo>
                  <a:pt x="131063" y="98044"/>
                </a:lnTo>
                <a:lnTo>
                  <a:pt x="131804" y="97760"/>
                </a:lnTo>
                <a:close/>
              </a:path>
              <a:path w="295910" h="111125">
                <a:moveTo>
                  <a:pt x="128769" y="98140"/>
                </a:moveTo>
                <a:close/>
              </a:path>
              <a:path w="295910" h="111125">
                <a:moveTo>
                  <a:pt x="128650" y="98155"/>
                </a:moveTo>
                <a:close/>
              </a:path>
              <a:path w="295910" h="111125">
                <a:moveTo>
                  <a:pt x="127000" y="97536"/>
                </a:moveTo>
                <a:lnTo>
                  <a:pt x="128650" y="98155"/>
                </a:lnTo>
                <a:lnTo>
                  <a:pt x="128163" y="97776"/>
                </a:lnTo>
                <a:lnTo>
                  <a:pt x="127000" y="97536"/>
                </a:lnTo>
                <a:close/>
              </a:path>
              <a:path w="295910" h="111125">
                <a:moveTo>
                  <a:pt x="128163" y="97776"/>
                </a:moveTo>
                <a:lnTo>
                  <a:pt x="128769" y="98140"/>
                </a:lnTo>
                <a:lnTo>
                  <a:pt x="129487" y="98050"/>
                </a:lnTo>
                <a:lnTo>
                  <a:pt x="128163" y="97776"/>
                </a:lnTo>
                <a:close/>
              </a:path>
              <a:path w="295910" h="111125">
                <a:moveTo>
                  <a:pt x="132587" y="97662"/>
                </a:moveTo>
                <a:lnTo>
                  <a:pt x="131763" y="97776"/>
                </a:lnTo>
                <a:lnTo>
                  <a:pt x="131063" y="98044"/>
                </a:lnTo>
                <a:lnTo>
                  <a:pt x="132587" y="97662"/>
                </a:lnTo>
                <a:close/>
              </a:path>
              <a:path w="295910" h="111125">
                <a:moveTo>
                  <a:pt x="155111" y="97662"/>
                </a:moveTo>
                <a:lnTo>
                  <a:pt x="132587" y="97662"/>
                </a:lnTo>
                <a:lnTo>
                  <a:pt x="131063" y="98044"/>
                </a:lnTo>
                <a:lnTo>
                  <a:pt x="154641" y="98044"/>
                </a:lnTo>
                <a:lnTo>
                  <a:pt x="155111" y="97662"/>
                </a:lnTo>
                <a:close/>
              </a:path>
              <a:path w="295910" h="111125">
                <a:moveTo>
                  <a:pt x="127762" y="97536"/>
                </a:moveTo>
                <a:lnTo>
                  <a:pt x="127000" y="97536"/>
                </a:lnTo>
                <a:lnTo>
                  <a:pt x="128163" y="97776"/>
                </a:lnTo>
                <a:lnTo>
                  <a:pt x="127762" y="97536"/>
                </a:lnTo>
                <a:close/>
              </a:path>
              <a:path w="295910" h="111125">
                <a:moveTo>
                  <a:pt x="219669" y="33354"/>
                </a:moveTo>
                <a:lnTo>
                  <a:pt x="211836" y="34162"/>
                </a:lnTo>
                <a:lnTo>
                  <a:pt x="210438" y="34416"/>
                </a:lnTo>
                <a:lnTo>
                  <a:pt x="209803" y="34798"/>
                </a:lnTo>
                <a:lnTo>
                  <a:pt x="203962" y="37591"/>
                </a:lnTo>
                <a:lnTo>
                  <a:pt x="163829" y="72009"/>
                </a:lnTo>
                <a:lnTo>
                  <a:pt x="153162" y="82423"/>
                </a:lnTo>
                <a:lnTo>
                  <a:pt x="131804" y="97760"/>
                </a:lnTo>
                <a:lnTo>
                  <a:pt x="132587" y="97662"/>
                </a:lnTo>
                <a:lnTo>
                  <a:pt x="155111" y="97662"/>
                </a:lnTo>
                <a:lnTo>
                  <a:pt x="156210" y="96774"/>
                </a:lnTo>
                <a:lnTo>
                  <a:pt x="161671" y="91821"/>
                </a:lnTo>
                <a:lnTo>
                  <a:pt x="172719" y="81025"/>
                </a:lnTo>
                <a:lnTo>
                  <a:pt x="183896" y="69976"/>
                </a:lnTo>
                <a:lnTo>
                  <a:pt x="195072" y="59689"/>
                </a:lnTo>
                <a:lnTo>
                  <a:pt x="200278" y="55372"/>
                </a:lnTo>
                <a:lnTo>
                  <a:pt x="205612" y="51435"/>
                </a:lnTo>
                <a:lnTo>
                  <a:pt x="210565" y="48387"/>
                </a:lnTo>
                <a:lnTo>
                  <a:pt x="213882" y="46862"/>
                </a:lnTo>
                <a:lnTo>
                  <a:pt x="213105" y="46862"/>
                </a:lnTo>
                <a:lnTo>
                  <a:pt x="215264" y="46227"/>
                </a:lnTo>
                <a:lnTo>
                  <a:pt x="219257" y="46227"/>
                </a:lnTo>
                <a:lnTo>
                  <a:pt x="219669" y="33354"/>
                </a:lnTo>
                <a:close/>
              </a:path>
              <a:path w="295910" h="111125">
                <a:moveTo>
                  <a:pt x="125856" y="96392"/>
                </a:moveTo>
                <a:lnTo>
                  <a:pt x="127126" y="97409"/>
                </a:lnTo>
                <a:lnTo>
                  <a:pt x="126605" y="96842"/>
                </a:lnTo>
                <a:lnTo>
                  <a:pt x="125856" y="96392"/>
                </a:lnTo>
                <a:close/>
              </a:path>
              <a:path w="295910" h="111125">
                <a:moveTo>
                  <a:pt x="126605" y="96842"/>
                </a:moveTo>
                <a:lnTo>
                  <a:pt x="127126" y="97409"/>
                </a:lnTo>
                <a:lnTo>
                  <a:pt x="127550" y="97409"/>
                </a:lnTo>
                <a:lnTo>
                  <a:pt x="126605" y="96842"/>
                </a:lnTo>
                <a:close/>
              </a:path>
              <a:path w="295910" h="111125">
                <a:moveTo>
                  <a:pt x="126192" y="96392"/>
                </a:moveTo>
                <a:lnTo>
                  <a:pt x="125856" y="96392"/>
                </a:lnTo>
                <a:lnTo>
                  <a:pt x="126605" y="96842"/>
                </a:lnTo>
                <a:lnTo>
                  <a:pt x="126192" y="96392"/>
                </a:lnTo>
                <a:close/>
              </a:path>
              <a:path w="295910" h="111125">
                <a:moveTo>
                  <a:pt x="124205" y="94234"/>
                </a:moveTo>
                <a:lnTo>
                  <a:pt x="124967" y="95376"/>
                </a:lnTo>
                <a:lnTo>
                  <a:pt x="124459" y="94509"/>
                </a:lnTo>
                <a:lnTo>
                  <a:pt x="124205" y="94234"/>
                </a:lnTo>
                <a:close/>
              </a:path>
              <a:path w="295910" h="111125">
                <a:moveTo>
                  <a:pt x="124459" y="94509"/>
                </a:moveTo>
                <a:lnTo>
                  <a:pt x="124967" y="95376"/>
                </a:lnTo>
                <a:lnTo>
                  <a:pt x="125257" y="95376"/>
                </a:lnTo>
                <a:lnTo>
                  <a:pt x="124459" y="94509"/>
                </a:lnTo>
                <a:close/>
              </a:path>
              <a:path w="295910" h="111125">
                <a:moveTo>
                  <a:pt x="124297" y="94234"/>
                </a:moveTo>
                <a:lnTo>
                  <a:pt x="124459" y="94509"/>
                </a:lnTo>
                <a:lnTo>
                  <a:pt x="124297" y="94234"/>
                </a:lnTo>
                <a:close/>
              </a:path>
              <a:path w="295910" h="111125">
                <a:moveTo>
                  <a:pt x="280153" y="32131"/>
                </a:moveTo>
                <a:lnTo>
                  <a:pt x="231521" y="32131"/>
                </a:lnTo>
                <a:lnTo>
                  <a:pt x="232790" y="44831"/>
                </a:lnTo>
                <a:lnTo>
                  <a:pt x="219262" y="46227"/>
                </a:lnTo>
                <a:lnTo>
                  <a:pt x="218312" y="76200"/>
                </a:lnTo>
                <a:lnTo>
                  <a:pt x="295655" y="40512"/>
                </a:lnTo>
                <a:lnTo>
                  <a:pt x="280153" y="32131"/>
                </a:lnTo>
                <a:close/>
              </a:path>
              <a:path w="295910" h="111125">
                <a:moveTo>
                  <a:pt x="92686" y="50498"/>
                </a:moveTo>
                <a:lnTo>
                  <a:pt x="92860" y="50800"/>
                </a:lnTo>
                <a:lnTo>
                  <a:pt x="92686" y="50498"/>
                </a:lnTo>
                <a:close/>
              </a:path>
              <a:path w="295910" h="111125">
                <a:moveTo>
                  <a:pt x="92201" y="49657"/>
                </a:moveTo>
                <a:lnTo>
                  <a:pt x="92686" y="50498"/>
                </a:lnTo>
                <a:lnTo>
                  <a:pt x="92963" y="50800"/>
                </a:lnTo>
                <a:lnTo>
                  <a:pt x="92201" y="49657"/>
                </a:lnTo>
                <a:close/>
              </a:path>
              <a:path w="295910" h="111125">
                <a:moveTo>
                  <a:pt x="90564" y="48191"/>
                </a:moveTo>
                <a:lnTo>
                  <a:pt x="92686" y="50498"/>
                </a:lnTo>
                <a:lnTo>
                  <a:pt x="92201" y="49657"/>
                </a:lnTo>
                <a:lnTo>
                  <a:pt x="106743" y="49657"/>
                </a:lnTo>
                <a:lnTo>
                  <a:pt x="106235" y="48640"/>
                </a:lnTo>
                <a:lnTo>
                  <a:pt x="91312" y="48640"/>
                </a:lnTo>
                <a:lnTo>
                  <a:pt x="90564" y="48191"/>
                </a:lnTo>
                <a:close/>
              </a:path>
              <a:path w="295910" h="111125">
                <a:moveTo>
                  <a:pt x="90042" y="47625"/>
                </a:moveTo>
                <a:lnTo>
                  <a:pt x="90564" y="48191"/>
                </a:lnTo>
                <a:lnTo>
                  <a:pt x="91312" y="48640"/>
                </a:lnTo>
                <a:lnTo>
                  <a:pt x="90042" y="47625"/>
                </a:lnTo>
                <a:close/>
              </a:path>
              <a:path w="295910" h="111125">
                <a:moveTo>
                  <a:pt x="105727" y="47625"/>
                </a:moveTo>
                <a:lnTo>
                  <a:pt x="90042" y="47625"/>
                </a:lnTo>
                <a:lnTo>
                  <a:pt x="91312" y="48640"/>
                </a:lnTo>
                <a:lnTo>
                  <a:pt x="106235" y="48640"/>
                </a:lnTo>
                <a:lnTo>
                  <a:pt x="105727" y="47625"/>
                </a:lnTo>
                <a:close/>
              </a:path>
              <a:path w="295910" h="111125">
                <a:moveTo>
                  <a:pt x="89006" y="47257"/>
                </a:moveTo>
                <a:lnTo>
                  <a:pt x="90564" y="48191"/>
                </a:lnTo>
                <a:lnTo>
                  <a:pt x="90042" y="47625"/>
                </a:lnTo>
                <a:lnTo>
                  <a:pt x="105727" y="47625"/>
                </a:lnTo>
                <a:lnTo>
                  <a:pt x="90169" y="47498"/>
                </a:lnTo>
                <a:lnTo>
                  <a:pt x="89006" y="47257"/>
                </a:lnTo>
                <a:close/>
              </a:path>
              <a:path w="295910" h="111125">
                <a:moveTo>
                  <a:pt x="88137" y="46736"/>
                </a:moveTo>
                <a:lnTo>
                  <a:pt x="89006" y="47257"/>
                </a:lnTo>
                <a:lnTo>
                  <a:pt x="90169" y="47498"/>
                </a:lnTo>
                <a:lnTo>
                  <a:pt x="88137" y="46736"/>
                </a:lnTo>
                <a:close/>
              </a:path>
              <a:path w="295910" h="111125">
                <a:moveTo>
                  <a:pt x="105235" y="46736"/>
                </a:moveTo>
                <a:lnTo>
                  <a:pt x="88137" y="46736"/>
                </a:lnTo>
                <a:lnTo>
                  <a:pt x="90169" y="47498"/>
                </a:lnTo>
                <a:lnTo>
                  <a:pt x="105663" y="47498"/>
                </a:lnTo>
                <a:lnTo>
                  <a:pt x="105235" y="46736"/>
                </a:lnTo>
                <a:close/>
              </a:path>
              <a:path w="295910" h="111125">
                <a:moveTo>
                  <a:pt x="88355" y="46866"/>
                </a:moveTo>
                <a:lnTo>
                  <a:pt x="87512" y="46948"/>
                </a:lnTo>
                <a:lnTo>
                  <a:pt x="89006" y="47257"/>
                </a:lnTo>
                <a:lnTo>
                  <a:pt x="88355" y="46866"/>
                </a:lnTo>
                <a:close/>
              </a:path>
              <a:path w="295910" h="111125">
                <a:moveTo>
                  <a:pt x="85343" y="47116"/>
                </a:moveTo>
                <a:lnTo>
                  <a:pt x="84454" y="47244"/>
                </a:lnTo>
                <a:lnTo>
                  <a:pt x="84995" y="47191"/>
                </a:lnTo>
                <a:lnTo>
                  <a:pt x="85343" y="47116"/>
                </a:lnTo>
                <a:close/>
              </a:path>
              <a:path w="295910" h="111125">
                <a:moveTo>
                  <a:pt x="84995" y="47191"/>
                </a:moveTo>
                <a:lnTo>
                  <a:pt x="84454" y="47244"/>
                </a:lnTo>
                <a:lnTo>
                  <a:pt x="84751" y="47244"/>
                </a:lnTo>
                <a:lnTo>
                  <a:pt x="84995" y="47191"/>
                </a:lnTo>
                <a:close/>
              </a:path>
              <a:path w="295910" h="111125">
                <a:moveTo>
                  <a:pt x="85767" y="47116"/>
                </a:moveTo>
                <a:lnTo>
                  <a:pt x="85343" y="47116"/>
                </a:lnTo>
                <a:lnTo>
                  <a:pt x="84995" y="47191"/>
                </a:lnTo>
                <a:lnTo>
                  <a:pt x="85767" y="47116"/>
                </a:lnTo>
                <a:close/>
              </a:path>
              <a:path w="295910" h="111125">
                <a:moveTo>
                  <a:pt x="86487" y="46736"/>
                </a:moveTo>
                <a:lnTo>
                  <a:pt x="87512" y="46948"/>
                </a:lnTo>
                <a:lnTo>
                  <a:pt x="88355" y="46866"/>
                </a:lnTo>
                <a:lnTo>
                  <a:pt x="86487" y="46736"/>
                </a:lnTo>
                <a:close/>
              </a:path>
              <a:path w="295910" h="111125">
                <a:moveTo>
                  <a:pt x="215264" y="46227"/>
                </a:moveTo>
                <a:lnTo>
                  <a:pt x="213105" y="46862"/>
                </a:lnTo>
                <a:lnTo>
                  <a:pt x="214108" y="46759"/>
                </a:lnTo>
                <a:lnTo>
                  <a:pt x="215264" y="46227"/>
                </a:lnTo>
                <a:close/>
              </a:path>
              <a:path w="295910" h="111125">
                <a:moveTo>
                  <a:pt x="214108" y="46759"/>
                </a:moveTo>
                <a:lnTo>
                  <a:pt x="213105" y="46862"/>
                </a:lnTo>
                <a:lnTo>
                  <a:pt x="213889" y="46859"/>
                </a:lnTo>
                <a:lnTo>
                  <a:pt x="214108" y="46759"/>
                </a:lnTo>
                <a:close/>
              </a:path>
              <a:path w="295910" h="111125">
                <a:moveTo>
                  <a:pt x="88137" y="46736"/>
                </a:moveTo>
                <a:lnTo>
                  <a:pt x="86487" y="46736"/>
                </a:lnTo>
                <a:lnTo>
                  <a:pt x="88344" y="46859"/>
                </a:lnTo>
                <a:lnTo>
                  <a:pt x="88137" y="46736"/>
                </a:lnTo>
                <a:close/>
              </a:path>
              <a:path w="295910" h="111125">
                <a:moveTo>
                  <a:pt x="219257" y="46227"/>
                </a:moveTo>
                <a:lnTo>
                  <a:pt x="215264" y="46227"/>
                </a:lnTo>
                <a:lnTo>
                  <a:pt x="214108" y="46759"/>
                </a:lnTo>
                <a:lnTo>
                  <a:pt x="219257" y="46227"/>
                </a:lnTo>
                <a:close/>
              </a:path>
              <a:path w="295910" h="111125">
                <a:moveTo>
                  <a:pt x="231521" y="32131"/>
                </a:moveTo>
                <a:lnTo>
                  <a:pt x="219669" y="33354"/>
                </a:lnTo>
                <a:lnTo>
                  <a:pt x="219262" y="46227"/>
                </a:lnTo>
                <a:lnTo>
                  <a:pt x="232790" y="44831"/>
                </a:lnTo>
                <a:lnTo>
                  <a:pt x="231521" y="32131"/>
                </a:lnTo>
                <a:close/>
              </a:path>
              <a:path w="295910" h="111125">
                <a:moveTo>
                  <a:pt x="220725" y="0"/>
                </a:moveTo>
                <a:lnTo>
                  <a:pt x="219669" y="33354"/>
                </a:lnTo>
                <a:lnTo>
                  <a:pt x="231521" y="32131"/>
                </a:lnTo>
                <a:lnTo>
                  <a:pt x="280153" y="32131"/>
                </a:lnTo>
                <a:lnTo>
                  <a:pt x="220725" y="0"/>
                </a:lnTo>
                <a:close/>
              </a:path>
            </a:pathLst>
          </a:custGeom>
          <a:solidFill>
            <a:srgbClr val="000000"/>
          </a:solidFill>
        </p:spPr>
        <p:txBody>
          <a:bodyPr wrap="square" lIns="0" tIns="0" rIns="0" bIns="0" rtlCol="0"/>
          <a:lstStyle/>
          <a:p>
            <a:endParaRPr/>
          </a:p>
        </p:txBody>
      </p:sp>
      <p:sp>
        <p:nvSpPr>
          <p:cNvPr id="14" name="object 14"/>
          <p:cNvSpPr/>
          <p:nvPr/>
        </p:nvSpPr>
        <p:spPr>
          <a:xfrm>
            <a:off x="8682228" y="3946145"/>
            <a:ext cx="297180" cy="111125"/>
          </a:xfrm>
          <a:custGeom>
            <a:avLst/>
            <a:gdLst/>
            <a:ahLst/>
            <a:cxnLst/>
            <a:rect l="l" t="t" r="r" b="b"/>
            <a:pathLst>
              <a:path w="297179" h="111125">
                <a:moveTo>
                  <a:pt x="92874" y="50288"/>
                </a:moveTo>
                <a:lnTo>
                  <a:pt x="95376" y="54101"/>
                </a:lnTo>
                <a:lnTo>
                  <a:pt x="97154" y="58165"/>
                </a:lnTo>
                <a:lnTo>
                  <a:pt x="99314" y="63245"/>
                </a:lnTo>
                <a:lnTo>
                  <a:pt x="103212" y="74929"/>
                </a:lnTo>
                <a:lnTo>
                  <a:pt x="107188" y="86359"/>
                </a:lnTo>
                <a:lnTo>
                  <a:pt x="115316" y="102742"/>
                </a:lnTo>
                <a:lnTo>
                  <a:pt x="115443" y="102996"/>
                </a:lnTo>
                <a:lnTo>
                  <a:pt x="129413" y="110997"/>
                </a:lnTo>
                <a:lnTo>
                  <a:pt x="130937" y="110997"/>
                </a:lnTo>
                <a:lnTo>
                  <a:pt x="141350" y="107949"/>
                </a:lnTo>
                <a:lnTo>
                  <a:pt x="141731" y="107822"/>
                </a:lnTo>
                <a:lnTo>
                  <a:pt x="146303" y="105155"/>
                </a:lnTo>
                <a:lnTo>
                  <a:pt x="151638" y="101345"/>
                </a:lnTo>
                <a:lnTo>
                  <a:pt x="155226" y="98424"/>
                </a:lnTo>
                <a:lnTo>
                  <a:pt x="129667" y="98424"/>
                </a:lnTo>
                <a:lnTo>
                  <a:pt x="129359" y="98309"/>
                </a:lnTo>
                <a:lnTo>
                  <a:pt x="129158" y="98297"/>
                </a:lnTo>
                <a:lnTo>
                  <a:pt x="127635" y="97662"/>
                </a:lnTo>
                <a:lnTo>
                  <a:pt x="126365" y="96519"/>
                </a:lnTo>
                <a:lnTo>
                  <a:pt x="126710" y="96519"/>
                </a:lnTo>
                <a:lnTo>
                  <a:pt x="125658" y="95376"/>
                </a:lnTo>
                <a:lnTo>
                  <a:pt x="124841" y="94487"/>
                </a:lnTo>
                <a:lnTo>
                  <a:pt x="125031" y="94487"/>
                </a:lnTo>
                <a:lnTo>
                  <a:pt x="123317" y="91820"/>
                </a:lnTo>
                <a:lnTo>
                  <a:pt x="121157" y="87502"/>
                </a:lnTo>
                <a:lnTo>
                  <a:pt x="119125" y="82295"/>
                </a:lnTo>
                <a:lnTo>
                  <a:pt x="115189" y="70611"/>
                </a:lnTo>
                <a:lnTo>
                  <a:pt x="110998" y="58546"/>
                </a:lnTo>
                <a:lnTo>
                  <a:pt x="108712" y="52831"/>
                </a:lnTo>
                <a:lnTo>
                  <a:pt x="107763" y="50799"/>
                </a:lnTo>
                <a:lnTo>
                  <a:pt x="93345" y="50799"/>
                </a:lnTo>
                <a:lnTo>
                  <a:pt x="92874" y="50288"/>
                </a:lnTo>
                <a:close/>
              </a:path>
              <a:path w="297179" h="111125">
                <a:moveTo>
                  <a:pt x="88900" y="34289"/>
                </a:moveTo>
                <a:lnTo>
                  <a:pt x="87629" y="34289"/>
                </a:lnTo>
                <a:lnTo>
                  <a:pt x="83566" y="34670"/>
                </a:lnTo>
                <a:lnTo>
                  <a:pt x="83312" y="34670"/>
                </a:lnTo>
                <a:lnTo>
                  <a:pt x="82930" y="34797"/>
                </a:lnTo>
                <a:lnTo>
                  <a:pt x="82676" y="34797"/>
                </a:lnTo>
                <a:lnTo>
                  <a:pt x="77597" y="36194"/>
                </a:lnTo>
                <a:lnTo>
                  <a:pt x="34925" y="65785"/>
                </a:lnTo>
                <a:lnTo>
                  <a:pt x="0" y="100202"/>
                </a:lnTo>
                <a:lnTo>
                  <a:pt x="9144" y="109092"/>
                </a:lnTo>
                <a:lnTo>
                  <a:pt x="21598" y="96392"/>
                </a:lnTo>
                <a:lnTo>
                  <a:pt x="32512" y="85597"/>
                </a:lnTo>
                <a:lnTo>
                  <a:pt x="64770" y="57403"/>
                </a:lnTo>
                <a:lnTo>
                  <a:pt x="85132" y="47370"/>
                </a:lnTo>
                <a:lnTo>
                  <a:pt x="84836" y="47370"/>
                </a:lnTo>
                <a:lnTo>
                  <a:pt x="85725" y="47243"/>
                </a:lnTo>
                <a:lnTo>
                  <a:pt x="86148" y="47243"/>
                </a:lnTo>
                <a:lnTo>
                  <a:pt x="87917" y="47072"/>
                </a:lnTo>
                <a:lnTo>
                  <a:pt x="86868" y="46862"/>
                </a:lnTo>
                <a:lnTo>
                  <a:pt x="105878" y="46862"/>
                </a:lnTo>
                <a:lnTo>
                  <a:pt x="103377" y="43052"/>
                </a:lnTo>
                <a:lnTo>
                  <a:pt x="103124" y="42798"/>
                </a:lnTo>
                <a:lnTo>
                  <a:pt x="102997" y="42544"/>
                </a:lnTo>
                <a:lnTo>
                  <a:pt x="102743" y="42290"/>
                </a:lnTo>
                <a:lnTo>
                  <a:pt x="99822" y="39115"/>
                </a:lnTo>
                <a:lnTo>
                  <a:pt x="99441" y="38734"/>
                </a:lnTo>
                <a:lnTo>
                  <a:pt x="98932" y="38353"/>
                </a:lnTo>
                <a:lnTo>
                  <a:pt x="98551" y="37972"/>
                </a:lnTo>
                <a:lnTo>
                  <a:pt x="94615" y="35559"/>
                </a:lnTo>
                <a:lnTo>
                  <a:pt x="93979" y="35305"/>
                </a:lnTo>
                <a:lnTo>
                  <a:pt x="93218" y="35178"/>
                </a:lnTo>
                <a:lnTo>
                  <a:pt x="88900" y="34289"/>
                </a:lnTo>
                <a:close/>
              </a:path>
              <a:path w="297179" h="111125">
                <a:moveTo>
                  <a:pt x="129359" y="98309"/>
                </a:moveTo>
                <a:lnTo>
                  <a:pt x="129667" y="98424"/>
                </a:lnTo>
                <a:lnTo>
                  <a:pt x="129479" y="98316"/>
                </a:lnTo>
                <a:close/>
              </a:path>
              <a:path w="297179" h="111125">
                <a:moveTo>
                  <a:pt x="129479" y="98316"/>
                </a:moveTo>
                <a:lnTo>
                  <a:pt x="129667" y="98424"/>
                </a:lnTo>
                <a:lnTo>
                  <a:pt x="131318" y="98424"/>
                </a:lnTo>
                <a:lnTo>
                  <a:pt x="129479" y="98316"/>
                </a:lnTo>
                <a:close/>
              </a:path>
              <a:path w="297179" h="111125">
                <a:moveTo>
                  <a:pt x="130122" y="98177"/>
                </a:moveTo>
                <a:lnTo>
                  <a:pt x="129395" y="98268"/>
                </a:lnTo>
                <a:lnTo>
                  <a:pt x="131318" y="98424"/>
                </a:lnTo>
                <a:lnTo>
                  <a:pt x="130122" y="98177"/>
                </a:lnTo>
                <a:close/>
              </a:path>
              <a:path w="297179" h="111125">
                <a:moveTo>
                  <a:pt x="132545" y="97874"/>
                </a:moveTo>
                <a:lnTo>
                  <a:pt x="130122" y="98177"/>
                </a:lnTo>
                <a:lnTo>
                  <a:pt x="131318" y="98424"/>
                </a:lnTo>
                <a:lnTo>
                  <a:pt x="155226" y="98424"/>
                </a:lnTo>
                <a:lnTo>
                  <a:pt x="155538" y="98170"/>
                </a:lnTo>
                <a:lnTo>
                  <a:pt x="131825" y="98170"/>
                </a:lnTo>
                <a:lnTo>
                  <a:pt x="132545" y="97874"/>
                </a:lnTo>
                <a:close/>
              </a:path>
              <a:path w="297179" h="111125">
                <a:moveTo>
                  <a:pt x="129395" y="98268"/>
                </a:moveTo>
                <a:close/>
              </a:path>
              <a:path w="297179" h="111125">
                <a:moveTo>
                  <a:pt x="129286" y="98282"/>
                </a:moveTo>
                <a:lnTo>
                  <a:pt x="129158" y="98297"/>
                </a:lnTo>
                <a:lnTo>
                  <a:pt x="129359" y="98309"/>
                </a:lnTo>
                <a:close/>
              </a:path>
              <a:path w="297179" h="111125">
                <a:moveTo>
                  <a:pt x="127635" y="97662"/>
                </a:moveTo>
                <a:lnTo>
                  <a:pt x="129286" y="98282"/>
                </a:lnTo>
                <a:lnTo>
                  <a:pt x="128743" y="97892"/>
                </a:lnTo>
                <a:lnTo>
                  <a:pt x="127635" y="97662"/>
                </a:lnTo>
                <a:close/>
              </a:path>
              <a:path w="297179" h="111125">
                <a:moveTo>
                  <a:pt x="128743" y="97892"/>
                </a:moveTo>
                <a:lnTo>
                  <a:pt x="129395" y="98268"/>
                </a:lnTo>
                <a:lnTo>
                  <a:pt x="130122" y="98177"/>
                </a:lnTo>
                <a:lnTo>
                  <a:pt x="128743" y="97892"/>
                </a:lnTo>
                <a:close/>
              </a:path>
              <a:path w="297179" h="111125">
                <a:moveTo>
                  <a:pt x="133223" y="97789"/>
                </a:moveTo>
                <a:lnTo>
                  <a:pt x="132502" y="97892"/>
                </a:lnTo>
                <a:lnTo>
                  <a:pt x="131825" y="98170"/>
                </a:lnTo>
                <a:lnTo>
                  <a:pt x="133223" y="97789"/>
                </a:lnTo>
                <a:close/>
              </a:path>
              <a:path w="297179" h="111125">
                <a:moveTo>
                  <a:pt x="156006" y="97789"/>
                </a:moveTo>
                <a:lnTo>
                  <a:pt x="133223" y="97789"/>
                </a:lnTo>
                <a:lnTo>
                  <a:pt x="131825" y="98170"/>
                </a:lnTo>
                <a:lnTo>
                  <a:pt x="155538" y="98170"/>
                </a:lnTo>
                <a:lnTo>
                  <a:pt x="156006" y="97789"/>
                </a:lnTo>
                <a:close/>
              </a:path>
              <a:path w="297179" h="111125">
                <a:moveTo>
                  <a:pt x="127101" y="96944"/>
                </a:moveTo>
                <a:lnTo>
                  <a:pt x="127762" y="97662"/>
                </a:lnTo>
                <a:lnTo>
                  <a:pt x="128743" y="97892"/>
                </a:lnTo>
                <a:lnTo>
                  <a:pt x="127101" y="96944"/>
                </a:lnTo>
                <a:close/>
              </a:path>
              <a:path w="297179" h="111125">
                <a:moveTo>
                  <a:pt x="136082" y="96418"/>
                </a:moveTo>
                <a:lnTo>
                  <a:pt x="132545" y="97874"/>
                </a:lnTo>
                <a:lnTo>
                  <a:pt x="133223" y="97789"/>
                </a:lnTo>
                <a:lnTo>
                  <a:pt x="156006" y="97789"/>
                </a:lnTo>
                <a:lnTo>
                  <a:pt x="157099" y="96900"/>
                </a:lnTo>
                <a:lnTo>
                  <a:pt x="135254" y="96900"/>
                </a:lnTo>
                <a:lnTo>
                  <a:pt x="136082" y="96418"/>
                </a:lnTo>
                <a:close/>
              </a:path>
              <a:path w="297179" h="111125">
                <a:moveTo>
                  <a:pt x="126365" y="96519"/>
                </a:moveTo>
                <a:lnTo>
                  <a:pt x="127762" y="97662"/>
                </a:lnTo>
                <a:lnTo>
                  <a:pt x="127101" y="96944"/>
                </a:lnTo>
                <a:lnTo>
                  <a:pt x="126365" y="96519"/>
                </a:lnTo>
                <a:close/>
              </a:path>
              <a:path w="297179" h="111125">
                <a:moveTo>
                  <a:pt x="126710" y="96519"/>
                </a:moveTo>
                <a:lnTo>
                  <a:pt x="126365" y="96519"/>
                </a:lnTo>
                <a:lnTo>
                  <a:pt x="127101" y="96944"/>
                </a:lnTo>
                <a:lnTo>
                  <a:pt x="126710" y="96519"/>
                </a:lnTo>
                <a:close/>
              </a:path>
              <a:path w="297179" h="111125">
                <a:moveTo>
                  <a:pt x="157659" y="96392"/>
                </a:moveTo>
                <a:lnTo>
                  <a:pt x="136144" y="96392"/>
                </a:lnTo>
                <a:lnTo>
                  <a:pt x="135254" y="96900"/>
                </a:lnTo>
                <a:lnTo>
                  <a:pt x="157099" y="96900"/>
                </a:lnTo>
                <a:lnTo>
                  <a:pt x="157659" y="96392"/>
                </a:lnTo>
                <a:close/>
              </a:path>
              <a:path w="297179" h="111125">
                <a:moveTo>
                  <a:pt x="221134" y="33464"/>
                </a:moveTo>
                <a:lnTo>
                  <a:pt x="212978" y="34289"/>
                </a:lnTo>
                <a:lnTo>
                  <a:pt x="211581" y="34543"/>
                </a:lnTo>
                <a:lnTo>
                  <a:pt x="210947" y="34924"/>
                </a:lnTo>
                <a:lnTo>
                  <a:pt x="204977" y="37718"/>
                </a:lnTo>
                <a:lnTo>
                  <a:pt x="164719" y="72135"/>
                </a:lnTo>
                <a:lnTo>
                  <a:pt x="154050" y="82549"/>
                </a:lnTo>
                <a:lnTo>
                  <a:pt x="149098" y="86994"/>
                </a:lnTo>
                <a:lnTo>
                  <a:pt x="144145" y="91058"/>
                </a:lnTo>
                <a:lnTo>
                  <a:pt x="139826" y="94233"/>
                </a:lnTo>
                <a:lnTo>
                  <a:pt x="136082" y="96418"/>
                </a:lnTo>
                <a:lnTo>
                  <a:pt x="157659" y="96392"/>
                </a:lnTo>
                <a:lnTo>
                  <a:pt x="162560" y="91947"/>
                </a:lnTo>
                <a:lnTo>
                  <a:pt x="184912" y="70103"/>
                </a:lnTo>
                <a:lnTo>
                  <a:pt x="196088" y="59816"/>
                </a:lnTo>
                <a:lnTo>
                  <a:pt x="201422" y="55498"/>
                </a:lnTo>
                <a:lnTo>
                  <a:pt x="206628" y="51561"/>
                </a:lnTo>
                <a:lnTo>
                  <a:pt x="211581" y="48513"/>
                </a:lnTo>
                <a:lnTo>
                  <a:pt x="214898" y="46989"/>
                </a:lnTo>
                <a:lnTo>
                  <a:pt x="214375" y="46989"/>
                </a:lnTo>
                <a:lnTo>
                  <a:pt x="216280" y="46354"/>
                </a:lnTo>
                <a:lnTo>
                  <a:pt x="220277" y="46354"/>
                </a:lnTo>
                <a:lnTo>
                  <a:pt x="220706" y="46308"/>
                </a:lnTo>
                <a:lnTo>
                  <a:pt x="221134" y="33464"/>
                </a:lnTo>
                <a:close/>
              </a:path>
              <a:path w="297179" h="111125">
                <a:moveTo>
                  <a:pt x="124841" y="94487"/>
                </a:moveTo>
                <a:lnTo>
                  <a:pt x="125602" y="95376"/>
                </a:lnTo>
                <a:lnTo>
                  <a:pt x="125473" y="95175"/>
                </a:lnTo>
                <a:lnTo>
                  <a:pt x="124841" y="94487"/>
                </a:lnTo>
                <a:close/>
              </a:path>
              <a:path w="297179" h="111125">
                <a:moveTo>
                  <a:pt x="125473" y="95175"/>
                </a:moveTo>
                <a:lnTo>
                  <a:pt x="125602" y="95376"/>
                </a:lnTo>
                <a:lnTo>
                  <a:pt x="125473" y="95175"/>
                </a:lnTo>
                <a:close/>
              </a:path>
              <a:path w="297179" h="111125">
                <a:moveTo>
                  <a:pt x="125031" y="94487"/>
                </a:moveTo>
                <a:lnTo>
                  <a:pt x="124841" y="94487"/>
                </a:lnTo>
                <a:lnTo>
                  <a:pt x="125473" y="95175"/>
                </a:lnTo>
                <a:lnTo>
                  <a:pt x="125031" y="94487"/>
                </a:lnTo>
                <a:close/>
              </a:path>
              <a:path w="297179" h="111125">
                <a:moveTo>
                  <a:pt x="281725" y="32257"/>
                </a:moveTo>
                <a:lnTo>
                  <a:pt x="233045" y="32257"/>
                </a:lnTo>
                <a:lnTo>
                  <a:pt x="234442" y="44830"/>
                </a:lnTo>
                <a:lnTo>
                  <a:pt x="220706" y="46308"/>
                </a:lnTo>
                <a:lnTo>
                  <a:pt x="219710" y="76199"/>
                </a:lnTo>
                <a:lnTo>
                  <a:pt x="297179" y="40639"/>
                </a:lnTo>
                <a:lnTo>
                  <a:pt x="281725" y="32257"/>
                </a:lnTo>
                <a:close/>
              </a:path>
              <a:path w="297179" h="111125">
                <a:moveTo>
                  <a:pt x="92710" y="50037"/>
                </a:moveTo>
                <a:lnTo>
                  <a:pt x="92874" y="50288"/>
                </a:lnTo>
                <a:lnTo>
                  <a:pt x="93345" y="50799"/>
                </a:lnTo>
                <a:lnTo>
                  <a:pt x="92710" y="50037"/>
                </a:lnTo>
                <a:close/>
              </a:path>
              <a:path w="297179" h="111125">
                <a:moveTo>
                  <a:pt x="107408" y="50037"/>
                </a:moveTo>
                <a:lnTo>
                  <a:pt x="92710" y="50037"/>
                </a:lnTo>
                <a:lnTo>
                  <a:pt x="93345" y="50799"/>
                </a:lnTo>
                <a:lnTo>
                  <a:pt x="107763" y="50799"/>
                </a:lnTo>
                <a:lnTo>
                  <a:pt x="107408" y="50037"/>
                </a:lnTo>
                <a:close/>
              </a:path>
              <a:path w="297179" h="111125">
                <a:moveTo>
                  <a:pt x="91084" y="48343"/>
                </a:moveTo>
                <a:lnTo>
                  <a:pt x="92874" y="50288"/>
                </a:lnTo>
                <a:lnTo>
                  <a:pt x="92710" y="50037"/>
                </a:lnTo>
                <a:lnTo>
                  <a:pt x="107408" y="50037"/>
                </a:lnTo>
                <a:lnTo>
                  <a:pt x="106815" y="48767"/>
                </a:lnTo>
                <a:lnTo>
                  <a:pt x="91821" y="48767"/>
                </a:lnTo>
                <a:lnTo>
                  <a:pt x="91084" y="48343"/>
                </a:lnTo>
                <a:close/>
              </a:path>
              <a:path w="297179" h="111125">
                <a:moveTo>
                  <a:pt x="90424" y="47624"/>
                </a:moveTo>
                <a:lnTo>
                  <a:pt x="91084" y="48343"/>
                </a:lnTo>
                <a:lnTo>
                  <a:pt x="91821" y="48767"/>
                </a:lnTo>
                <a:lnTo>
                  <a:pt x="90424" y="47624"/>
                </a:lnTo>
                <a:close/>
              </a:path>
              <a:path w="297179" h="111125">
                <a:moveTo>
                  <a:pt x="105878" y="46862"/>
                </a:moveTo>
                <a:lnTo>
                  <a:pt x="88519" y="46862"/>
                </a:lnTo>
                <a:lnTo>
                  <a:pt x="90677" y="47624"/>
                </a:lnTo>
                <a:lnTo>
                  <a:pt x="90424" y="47624"/>
                </a:lnTo>
                <a:lnTo>
                  <a:pt x="91821" y="48767"/>
                </a:lnTo>
                <a:lnTo>
                  <a:pt x="106815" y="48767"/>
                </a:lnTo>
                <a:lnTo>
                  <a:pt x="106045" y="47116"/>
                </a:lnTo>
                <a:lnTo>
                  <a:pt x="105878" y="46862"/>
                </a:lnTo>
                <a:close/>
              </a:path>
              <a:path w="297179" h="111125">
                <a:moveTo>
                  <a:pt x="89395" y="47368"/>
                </a:moveTo>
                <a:lnTo>
                  <a:pt x="91084" y="48343"/>
                </a:lnTo>
                <a:lnTo>
                  <a:pt x="90424" y="47624"/>
                </a:lnTo>
                <a:lnTo>
                  <a:pt x="90677" y="47624"/>
                </a:lnTo>
                <a:lnTo>
                  <a:pt x="89395" y="47368"/>
                </a:lnTo>
                <a:close/>
              </a:path>
              <a:path w="297179" h="111125">
                <a:moveTo>
                  <a:pt x="88519" y="46862"/>
                </a:moveTo>
                <a:lnTo>
                  <a:pt x="89407" y="47370"/>
                </a:lnTo>
                <a:lnTo>
                  <a:pt x="90677" y="47624"/>
                </a:lnTo>
                <a:lnTo>
                  <a:pt x="88519" y="46862"/>
                </a:lnTo>
                <a:close/>
              </a:path>
              <a:path w="297179" h="111125">
                <a:moveTo>
                  <a:pt x="85725" y="47243"/>
                </a:moveTo>
                <a:lnTo>
                  <a:pt x="84836" y="47370"/>
                </a:lnTo>
                <a:lnTo>
                  <a:pt x="85376" y="47318"/>
                </a:lnTo>
                <a:lnTo>
                  <a:pt x="85725" y="47243"/>
                </a:lnTo>
                <a:close/>
              </a:path>
              <a:path w="297179" h="111125">
                <a:moveTo>
                  <a:pt x="85376" y="47318"/>
                </a:moveTo>
                <a:lnTo>
                  <a:pt x="84836" y="47370"/>
                </a:lnTo>
                <a:lnTo>
                  <a:pt x="85144" y="47368"/>
                </a:lnTo>
                <a:lnTo>
                  <a:pt x="85376" y="47318"/>
                </a:lnTo>
                <a:close/>
              </a:path>
              <a:path w="297179" h="111125">
                <a:moveTo>
                  <a:pt x="88743" y="46992"/>
                </a:moveTo>
                <a:lnTo>
                  <a:pt x="87917" y="47072"/>
                </a:lnTo>
                <a:lnTo>
                  <a:pt x="89395" y="47368"/>
                </a:lnTo>
                <a:lnTo>
                  <a:pt x="88743" y="46992"/>
                </a:lnTo>
                <a:close/>
              </a:path>
              <a:path w="297179" h="111125">
                <a:moveTo>
                  <a:pt x="86148" y="47243"/>
                </a:moveTo>
                <a:lnTo>
                  <a:pt x="85725" y="47243"/>
                </a:lnTo>
                <a:lnTo>
                  <a:pt x="85376" y="47318"/>
                </a:lnTo>
                <a:lnTo>
                  <a:pt x="86148" y="47243"/>
                </a:lnTo>
                <a:close/>
              </a:path>
              <a:path w="297179" h="111125">
                <a:moveTo>
                  <a:pt x="86868" y="46862"/>
                </a:moveTo>
                <a:lnTo>
                  <a:pt x="87917" y="47072"/>
                </a:lnTo>
                <a:lnTo>
                  <a:pt x="88743" y="46992"/>
                </a:lnTo>
                <a:lnTo>
                  <a:pt x="86868" y="46862"/>
                </a:lnTo>
                <a:close/>
              </a:path>
              <a:path w="297179" h="111125">
                <a:moveTo>
                  <a:pt x="216280" y="46354"/>
                </a:moveTo>
                <a:lnTo>
                  <a:pt x="214375" y="46989"/>
                </a:lnTo>
                <a:lnTo>
                  <a:pt x="215058" y="46916"/>
                </a:lnTo>
                <a:lnTo>
                  <a:pt x="216280" y="46354"/>
                </a:lnTo>
                <a:close/>
              </a:path>
              <a:path w="297179" h="111125">
                <a:moveTo>
                  <a:pt x="215058" y="46916"/>
                </a:moveTo>
                <a:lnTo>
                  <a:pt x="214375" y="46989"/>
                </a:lnTo>
                <a:lnTo>
                  <a:pt x="214904" y="46987"/>
                </a:lnTo>
                <a:lnTo>
                  <a:pt x="215058" y="46916"/>
                </a:lnTo>
                <a:close/>
              </a:path>
              <a:path w="297179" h="111125">
                <a:moveTo>
                  <a:pt x="88519" y="46862"/>
                </a:moveTo>
                <a:lnTo>
                  <a:pt x="86868" y="46862"/>
                </a:lnTo>
                <a:lnTo>
                  <a:pt x="88734" y="46987"/>
                </a:lnTo>
                <a:lnTo>
                  <a:pt x="88519" y="46862"/>
                </a:lnTo>
                <a:close/>
              </a:path>
              <a:path w="297179" h="111125">
                <a:moveTo>
                  <a:pt x="220277" y="46354"/>
                </a:moveTo>
                <a:lnTo>
                  <a:pt x="216280" y="46354"/>
                </a:lnTo>
                <a:lnTo>
                  <a:pt x="215058" y="46916"/>
                </a:lnTo>
                <a:lnTo>
                  <a:pt x="220277" y="46354"/>
                </a:lnTo>
                <a:close/>
              </a:path>
              <a:path w="297179" h="111125">
                <a:moveTo>
                  <a:pt x="233045" y="32257"/>
                </a:moveTo>
                <a:lnTo>
                  <a:pt x="221134" y="33464"/>
                </a:lnTo>
                <a:lnTo>
                  <a:pt x="220706" y="46308"/>
                </a:lnTo>
                <a:lnTo>
                  <a:pt x="234442" y="44830"/>
                </a:lnTo>
                <a:lnTo>
                  <a:pt x="233045" y="32257"/>
                </a:lnTo>
                <a:close/>
              </a:path>
              <a:path w="297179" h="111125">
                <a:moveTo>
                  <a:pt x="222250" y="0"/>
                </a:moveTo>
                <a:lnTo>
                  <a:pt x="221134" y="33464"/>
                </a:lnTo>
                <a:lnTo>
                  <a:pt x="233045" y="32257"/>
                </a:lnTo>
                <a:lnTo>
                  <a:pt x="281725" y="32257"/>
                </a:lnTo>
                <a:lnTo>
                  <a:pt x="22225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301841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670" y="862330"/>
            <a:ext cx="5292725" cy="635000"/>
          </a:xfrm>
          <a:prstGeom prst="rect">
            <a:avLst/>
          </a:prstGeom>
        </p:spPr>
        <p:txBody>
          <a:bodyPr vert="horz" wrap="square" lIns="0" tIns="12065" rIns="0" bIns="0" rtlCol="0" anchor="ctr">
            <a:spAutoFit/>
          </a:bodyPr>
          <a:lstStyle/>
          <a:p>
            <a:pPr marL="12700">
              <a:lnSpc>
                <a:spcPct val="100000"/>
              </a:lnSpc>
              <a:spcBef>
                <a:spcPts val="95"/>
              </a:spcBef>
            </a:pPr>
            <a:r>
              <a:rPr sz="4000" spc="-10" dirty="0"/>
              <a:t>Properties </a:t>
            </a:r>
            <a:r>
              <a:rPr sz="4000" spc="-5" dirty="0"/>
              <a:t>of</a:t>
            </a:r>
            <a:r>
              <a:rPr sz="4000" spc="-25" dirty="0"/>
              <a:t> </a:t>
            </a:r>
            <a:r>
              <a:rPr sz="4000" spc="-5" dirty="0"/>
              <a:t>Relaxation</a:t>
            </a:r>
            <a:endParaRPr sz="4000" dirty="0"/>
          </a:p>
        </p:txBody>
      </p:sp>
      <p:sp>
        <p:nvSpPr>
          <p:cNvPr id="3" name="object 3"/>
          <p:cNvSpPr txBox="1"/>
          <p:nvPr/>
        </p:nvSpPr>
        <p:spPr>
          <a:xfrm>
            <a:off x="2288540" y="1931036"/>
            <a:ext cx="6987540" cy="2702663"/>
          </a:xfrm>
          <a:prstGeom prst="rect">
            <a:avLst/>
          </a:prstGeom>
        </p:spPr>
        <p:txBody>
          <a:bodyPr vert="horz" wrap="square" lIns="0" tIns="85725" rIns="0" bIns="0" rtlCol="0">
            <a:spAutoFit/>
          </a:bodyPr>
          <a:lstStyle/>
          <a:p>
            <a:pPr marL="12700">
              <a:spcBef>
                <a:spcPts val="675"/>
              </a:spcBef>
            </a:pPr>
            <a:r>
              <a:rPr sz="2400" spc="-5" dirty="0">
                <a:latin typeface="Times New Roman"/>
                <a:cs typeface="Times New Roman"/>
              </a:rPr>
              <a:t>Algorithms </a:t>
            </a:r>
            <a:r>
              <a:rPr sz="2400" spc="-10" dirty="0">
                <a:latin typeface="Times New Roman"/>
                <a:cs typeface="Times New Roman"/>
              </a:rPr>
              <a:t>differ</a:t>
            </a:r>
            <a:r>
              <a:rPr sz="2400" spc="-5" dirty="0">
                <a:latin typeface="Times New Roman"/>
                <a:cs typeface="Times New Roman"/>
              </a:rPr>
              <a:t> </a:t>
            </a:r>
            <a:r>
              <a:rPr sz="2400" dirty="0">
                <a:latin typeface="Times New Roman"/>
                <a:cs typeface="Times New Roman"/>
              </a:rPr>
              <a:t>in</a:t>
            </a:r>
            <a:endParaRPr sz="2400">
              <a:latin typeface="Times New Roman"/>
              <a:cs typeface="Times New Roman"/>
            </a:endParaRPr>
          </a:p>
          <a:p>
            <a:pPr marL="355600" indent="-343535">
              <a:spcBef>
                <a:spcPts val="575"/>
              </a:spcBef>
              <a:buClr>
                <a:srgbClr val="000000"/>
              </a:buClr>
              <a:buFont typeface="Wingdings"/>
              <a:buChar char=""/>
              <a:tabLst>
                <a:tab pos="356235" algn="l"/>
              </a:tabLst>
            </a:pPr>
            <a:r>
              <a:rPr sz="2400" i="1" dirty="0">
                <a:solidFill>
                  <a:srgbClr val="3333CC"/>
                </a:solidFill>
                <a:latin typeface="Times New Roman"/>
                <a:cs typeface="Times New Roman"/>
              </a:rPr>
              <a:t>how </a:t>
            </a:r>
            <a:r>
              <a:rPr sz="2400" i="1" spc="-5" dirty="0">
                <a:solidFill>
                  <a:srgbClr val="3333CC"/>
                </a:solidFill>
                <a:latin typeface="Times New Roman"/>
                <a:cs typeface="Times New Roman"/>
              </a:rPr>
              <a:t>many </a:t>
            </a:r>
            <a:r>
              <a:rPr sz="2400" i="1" dirty="0">
                <a:solidFill>
                  <a:srgbClr val="3333CC"/>
                </a:solidFill>
                <a:latin typeface="Times New Roman"/>
                <a:cs typeface="Times New Roman"/>
              </a:rPr>
              <a:t>times </a:t>
            </a:r>
            <a:r>
              <a:rPr sz="2400" dirty="0">
                <a:latin typeface="Times New Roman"/>
                <a:cs typeface="Times New Roman"/>
              </a:rPr>
              <a:t>they relax each edge,</a:t>
            </a:r>
            <a:r>
              <a:rPr sz="2400" spc="-75" dirty="0">
                <a:latin typeface="Times New Roman"/>
                <a:cs typeface="Times New Roman"/>
              </a:rPr>
              <a:t> </a:t>
            </a:r>
            <a:r>
              <a:rPr sz="2400" dirty="0">
                <a:latin typeface="Times New Roman"/>
                <a:cs typeface="Times New Roman"/>
              </a:rPr>
              <a:t>and</a:t>
            </a:r>
            <a:endParaRPr sz="2400">
              <a:latin typeface="Times New Roman"/>
              <a:cs typeface="Times New Roman"/>
            </a:endParaRPr>
          </a:p>
          <a:p>
            <a:pPr marL="355600" indent="-343535">
              <a:spcBef>
                <a:spcPts val="575"/>
              </a:spcBef>
              <a:buClr>
                <a:srgbClr val="000000"/>
              </a:buClr>
              <a:buFont typeface="Wingdings"/>
              <a:buChar char=""/>
              <a:tabLst>
                <a:tab pos="356235" algn="l"/>
              </a:tabLst>
            </a:pPr>
            <a:r>
              <a:rPr sz="2400" i="1" dirty="0">
                <a:solidFill>
                  <a:srgbClr val="3333CC"/>
                </a:solidFill>
                <a:latin typeface="Times New Roman"/>
                <a:cs typeface="Times New Roman"/>
              </a:rPr>
              <a:t>the </a:t>
            </a:r>
            <a:r>
              <a:rPr sz="2400" i="1" spc="-20" dirty="0">
                <a:solidFill>
                  <a:srgbClr val="3333CC"/>
                </a:solidFill>
                <a:latin typeface="Times New Roman"/>
                <a:cs typeface="Times New Roman"/>
              </a:rPr>
              <a:t>order </a:t>
            </a:r>
            <a:r>
              <a:rPr sz="2400" dirty="0">
                <a:latin typeface="Times New Roman"/>
                <a:cs typeface="Times New Roman"/>
              </a:rPr>
              <a:t>in which they relax</a:t>
            </a:r>
            <a:r>
              <a:rPr sz="2400" spc="-55" dirty="0">
                <a:latin typeface="Times New Roman"/>
                <a:cs typeface="Times New Roman"/>
              </a:rPr>
              <a:t> </a:t>
            </a:r>
            <a:r>
              <a:rPr sz="2400" dirty="0">
                <a:latin typeface="Times New Roman"/>
                <a:cs typeface="Times New Roman"/>
              </a:rPr>
              <a:t>edges</a:t>
            </a:r>
            <a:endParaRPr sz="2400">
              <a:latin typeface="Times New Roman"/>
              <a:cs typeface="Times New Roman"/>
            </a:endParaRPr>
          </a:p>
          <a:p>
            <a:pPr>
              <a:spcBef>
                <a:spcPts val="10"/>
              </a:spcBef>
            </a:pPr>
            <a:endParaRPr sz="3500">
              <a:latin typeface="Times New Roman"/>
              <a:cs typeface="Times New Roman"/>
            </a:endParaRPr>
          </a:p>
          <a:p>
            <a:pPr marL="12700"/>
            <a:r>
              <a:rPr sz="2400" i="1" dirty="0">
                <a:solidFill>
                  <a:srgbClr val="FF0000"/>
                </a:solidFill>
                <a:latin typeface="Times New Roman"/>
                <a:cs typeface="Times New Roman"/>
              </a:rPr>
              <a:t>Question: </a:t>
            </a:r>
            <a:r>
              <a:rPr sz="2400" spc="-5" dirty="0">
                <a:latin typeface="Times New Roman"/>
                <a:cs typeface="Times New Roman"/>
              </a:rPr>
              <a:t>How many times </a:t>
            </a:r>
            <a:r>
              <a:rPr sz="2400" dirty="0">
                <a:latin typeface="Times New Roman"/>
                <a:cs typeface="Times New Roman"/>
              </a:rPr>
              <a:t>each edge </a:t>
            </a:r>
            <a:r>
              <a:rPr sz="2400" spc="-5" dirty="0">
                <a:latin typeface="Times New Roman"/>
                <a:cs typeface="Times New Roman"/>
              </a:rPr>
              <a:t>is </a:t>
            </a:r>
            <a:r>
              <a:rPr sz="2400" dirty="0">
                <a:latin typeface="Times New Roman"/>
                <a:cs typeface="Times New Roman"/>
              </a:rPr>
              <a:t>relaxed in</a:t>
            </a:r>
            <a:r>
              <a:rPr sz="2400" spc="-65" dirty="0">
                <a:latin typeface="Times New Roman"/>
                <a:cs typeface="Times New Roman"/>
              </a:rPr>
              <a:t> </a:t>
            </a:r>
            <a:r>
              <a:rPr sz="2400" spc="-5" dirty="0">
                <a:latin typeface="Times New Roman"/>
                <a:cs typeface="Times New Roman"/>
              </a:rPr>
              <a:t>BFS?</a:t>
            </a:r>
            <a:endParaRPr sz="2400">
              <a:latin typeface="Times New Roman"/>
              <a:cs typeface="Times New Roman"/>
            </a:endParaRPr>
          </a:p>
          <a:p>
            <a:pPr marL="12700">
              <a:spcBef>
                <a:spcPts val="575"/>
              </a:spcBef>
            </a:pPr>
            <a:r>
              <a:rPr sz="2400" i="1" spc="-5" dirty="0">
                <a:solidFill>
                  <a:srgbClr val="FF3300"/>
                </a:solidFill>
                <a:latin typeface="Times New Roman"/>
                <a:cs typeface="Times New Roman"/>
              </a:rPr>
              <a:t>Answer: </a:t>
            </a:r>
            <a:r>
              <a:rPr sz="2400" spc="-5" dirty="0">
                <a:latin typeface="Times New Roman"/>
                <a:cs typeface="Times New Roman"/>
              </a:rPr>
              <a:t>Only</a:t>
            </a:r>
            <a:r>
              <a:rPr sz="2400" spc="5" dirty="0">
                <a:latin typeface="Times New Roman"/>
                <a:cs typeface="Times New Roman"/>
              </a:rPr>
              <a:t> </a:t>
            </a:r>
            <a:r>
              <a:rPr sz="2400" dirty="0">
                <a:latin typeface="Times New Roman"/>
                <a:cs typeface="Times New Roman"/>
              </a:rPr>
              <a:t>once!</a:t>
            </a:r>
            <a:endParaRPr sz="2400">
              <a:latin typeface="Times New Roman"/>
              <a:cs typeface="Times New Roman"/>
            </a:endParaRPr>
          </a:p>
        </p:txBody>
      </p:sp>
    </p:spTree>
    <p:extLst>
      <p:ext uri="{BB962C8B-B14F-4D97-AF65-F5344CB8AC3E}">
        <p14:creationId xmlns:p14="http://schemas.microsoft.com/office/powerpoint/2010/main" val="4040793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431" y="577308"/>
            <a:ext cx="8662035" cy="689932"/>
          </a:xfrm>
          <a:prstGeom prst="rect">
            <a:avLst/>
          </a:prstGeom>
        </p:spPr>
        <p:txBody>
          <a:bodyPr vert="horz" wrap="square" lIns="0" tIns="12700" rIns="0" bIns="0" rtlCol="0" anchor="ctr">
            <a:spAutoFit/>
          </a:bodyPr>
          <a:lstStyle/>
          <a:p>
            <a:pPr marL="12700">
              <a:lnSpc>
                <a:spcPct val="100000"/>
              </a:lnSpc>
              <a:spcBef>
                <a:spcPts val="100"/>
              </a:spcBef>
            </a:pPr>
            <a:r>
              <a:rPr spc="-10" dirty="0"/>
              <a:t>Properties </a:t>
            </a:r>
            <a:r>
              <a:rPr u="none" dirty="0"/>
              <a:t>of</a:t>
            </a:r>
            <a:r>
              <a:rPr spc="-10" dirty="0"/>
              <a:t> </a:t>
            </a:r>
            <a:r>
              <a:rPr spc="-5" dirty="0"/>
              <a:t>Relaxation</a:t>
            </a:r>
          </a:p>
        </p:txBody>
      </p:sp>
      <p:sp>
        <p:nvSpPr>
          <p:cNvPr id="3" name="object 3"/>
          <p:cNvSpPr txBox="1"/>
          <p:nvPr/>
        </p:nvSpPr>
        <p:spPr>
          <a:xfrm>
            <a:off x="2136141" y="1473796"/>
            <a:ext cx="7299325" cy="4043679"/>
          </a:xfrm>
          <a:prstGeom prst="rect">
            <a:avLst/>
          </a:prstGeom>
        </p:spPr>
        <p:txBody>
          <a:bodyPr vert="horz" wrap="square" lIns="0" tIns="48895" rIns="0" bIns="0" rtlCol="0">
            <a:spAutoFit/>
          </a:bodyPr>
          <a:lstStyle/>
          <a:p>
            <a:pPr marL="12700">
              <a:spcBef>
                <a:spcPts val="385"/>
              </a:spcBef>
            </a:pPr>
            <a:r>
              <a:rPr sz="2400" spc="-5" dirty="0">
                <a:solidFill>
                  <a:srgbClr val="FF0000"/>
                </a:solidFill>
                <a:latin typeface="Times New Roman"/>
                <a:cs typeface="Times New Roman"/>
              </a:rPr>
              <a:t>Given:</a:t>
            </a:r>
            <a:endParaRPr sz="2400" dirty="0">
              <a:latin typeface="Times New Roman"/>
              <a:cs typeface="Times New Roman"/>
            </a:endParaRPr>
          </a:p>
          <a:p>
            <a:pPr marL="355600" indent="-343535">
              <a:lnSpc>
                <a:spcPts val="2745"/>
              </a:lnSpc>
              <a:spcBef>
                <a:spcPts val="285"/>
              </a:spcBef>
              <a:buChar char="•"/>
              <a:tabLst>
                <a:tab pos="355600" algn="l"/>
                <a:tab pos="356235" algn="l"/>
              </a:tabLst>
            </a:pPr>
            <a:r>
              <a:rPr sz="2400" spc="-5" dirty="0">
                <a:latin typeface="Times New Roman"/>
                <a:cs typeface="Times New Roman"/>
              </a:rPr>
              <a:t>An </a:t>
            </a:r>
            <a:r>
              <a:rPr sz="2400" dirty="0">
                <a:latin typeface="Times New Roman"/>
                <a:cs typeface="Times New Roman"/>
              </a:rPr>
              <a:t>edge weighted directed graph </a:t>
            </a:r>
            <a:r>
              <a:rPr sz="2400" i="1" dirty="0">
                <a:solidFill>
                  <a:srgbClr val="3333CC"/>
                </a:solidFill>
                <a:latin typeface="Times New Roman"/>
                <a:cs typeface="Times New Roman"/>
              </a:rPr>
              <a:t>G </a:t>
            </a:r>
            <a:r>
              <a:rPr sz="2400" dirty="0">
                <a:solidFill>
                  <a:srgbClr val="3333CC"/>
                </a:solidFill>
                <a:latin typeface="Times New Roman"/>
                <a:cs typeface="Times New Roman"/>
              </a:rPr>
              <a:t>= </a:t>
            </a:r>
            <a:r>
              <a:rPr sz="2400" dirty="0">
                <a:latin typeface="Times New Roman"/>
                <a:cs typeface="Times New Roman"/>
              </a:rPr>
              <a:t>( </a:t>
            </a:r>
            <a:r>
              <a:rPr sz="2400" i="1" spc="-5" dirty="0">
                <a:solidFill>
                  <a:srgbClr val="3333CC"/>
                </a:solidFill>
                <a:latin typeface="Times New Roman"/>
                <a:cs typeface="Times New Roman"/>
              </a:rPr>
              <a:t>V</a:t>
            </a:r>
            <a:r>
              <a:rPr sz="2400" spc="-5" dirty="0">
                <a:latin typeface="Times New Roman"/>
                <a:cs typeface="Times New Roman"/>
              </a:rPr>
              <a:t>, </a:t>
            </a:r>
            <a:r>
              <a:rPr sz="2400" i="1" dirty="0">
                <a:solidFill>
                  <a:srgbClr val="3333CC"/>
                </a:solidFill>
                <a:latin typeface="Times New Roman"/>
                <a:cs typeface="Times New Roman"/>
              </a:rPr>
              <a:t>E </a:t>
            </a:r>
            <a:r>
              <a:rPr sz="2400" dirty="0">
                <a:latin typeface="Times New Roman"/>
                <a:cs typeface="Times New Roman"/>
              </a:rPr>
              <a:t>) with</a:t>
            </a:r>
            <a:r>
              <a:rPr sz="2400" spc="-140" dirty="0">
                <a:latin typeface="Times New Roman"/>
                <a:cs typeface="Times New Roman"/>
              </a:rPr>
              <a:t> </a:t>
            </a:r>
            <a:r>
              <a:rPr sz="2400" i="1" dirty="0">
                <a:solidFill>
                  <a:srgbClr val="3333CC"/>
                </a:solidFill>
                <a:latin typeface="Times New Roman"/>
                <a:cs typeface="Times New Roman"/>
              </a:rPr>
              <a:t>edge</a:t>
            </a:r>
            <a:endParaRPr sz="2400" dirty="0">
              <a:latin typeface="Times New Roman"/>
              <a:cs typeface="Times New Roman"/>
            </a:endParaRPr>
          </a:p>
          <a:p>
            <a:pPr marL="355600">
              <a:lnSpc>
                <a:spcPts val="2745"/>
              </a:lnSpc>
            </a:pPr>
            <a:r>
              <a:rPr sz="2400" i="1" dirty="0">
                <a:solidFill>
                  <a:srgbClr val="3333CC"/>
                </a:solidFill>
                <a:latin typeface="Times New Roman"/>
                <a:cs typeface="Times New Roman"/>
              </a:rPr>
              <a:t>weight function </a:t>
            </a:r>
            <a:r>
              <a:rPr sz="2400" i="1" spc="-5" dirty="0">
                <a:latin typeface="Times New Roman"/>
                <a:cs typeface="Times New Roman"/>
              </a:rPr>
              <a:t>(w:E </a:t>
            </a:r>
            <a:r>
              <a:rPr sz="2400" dirty="0">
                <a:latin typeface="Times New Roman"/>
                <a:cs typeface="Times New Roman"/>
              </a:rPr>
              <a:t>→ </a:t>
            </a:r>
            <a:r>
              <a:rPr sz="2400" i="1" spc="-5" dirty="0">
                <a:latin typeface="Times New Roman"/>
                <a:cs typeface="Times New Roman"/>
              </a:rPr>
              <a:t>R) </a:t>
            </a:r>
            <a:r>
              <a:rPr sz="2400" dirty="0">
                <a:latin typeface="Times New Roman"/>
                <a:cs typeface="Times New Roman"/>
              </a:rPr>
              <a:t>and a source vertex </a:t>
            </a:r>
            <a:r>
              <a:rPr sz="2400" i="1" spc="-5" dirty="0">
                <a:latin typeface="Times New Roman"/>
                <a:cs typeface="Times New Roman"/>
              </a:rPr>
              <a:t>s </a:t>
            </a:r>
            <a:r>
              <a:rPr sz="2400" dirty="0">
                <a:latin typeface="Symbol"/>
                <a:cs typeface="Symbol"/>
              </a:rPr>
              <a:t></a:t>
            </a:r>
            <a:r>
              <a:rPr sz="2400" spc="-110" dirty="0">
                <a:latin typeface="Times New Roman"/>
                <a:cs typeface="Times New Roman"/>
              </a:rPr>
              <a:t> </a:t>
            </a:r>
            <a:r>
              <a:rPr sz="2400" i="1" dirty="0">
                <a:latin typeface="Times New Roman"/>
                <a:cs typeface="Times New Roman"/>
              </a:rPr>
              <a:t>V</a:t>
            </a:r>
            <a:endParaRPr sz="2400" dirty="0">
              <a:latin typeface="Times New Roman"/>
              <a:cs typeface="Times New Roman"/>
            </a:endParaRPr>
          </a:p>
          <a:p>
            <a:pPr marL="355600" indent="-343535">
              <a:spcBef>
                <a:spcPts val="280"/>
              </a:spcBef>
              <a:buFont typeface="Times New Roman"/>
              <a:buChar char="•"/>
              <a:tabLst>
                <a:tab pos="355600" algn="l"/>
                <a:tab pos="356235" algn="l"/>
              </a:tabLst>
            </a:pPr>
            <a:r>
              <a:rPr sz="2400" i="1" spc="-5" dirty="0">
                <a:latin typeface="Times New Roman"/>
                <a:cs typeface="Times New Roman"/>
              </a:rPr>
              <a:t>G </a:t>
            </a:r>
            <a:r>
              <a:rPr sz="2400" spc="-5" dirty="0">
                <a:latin typeface="Times New Roman"/>
                <a:cs typeface="Times New Roman"/>
              </a:rPr>
              <a:t>is initialized </a:t>
            </a:r>
            <a:r>
              <a:rPr sz="2400" dirty="0">
                <a:latin typeface="Times New Roman"/>
                <a:cs typeface="Times New Roman"/>
              </a:rPr>
              <a:t>by </a:t>
            </a:r>
            <a:r>
              <a:rPr sz="2400" b="1" i="1" spc="-5" dirty="0">
                <a:solidFill>
                  <a:srgbClr val="3333CC"/>
                </a:solidFill>
                <a:latin typeface="Times New Roman"/>
                <a:cs typeface="Times New Roman"/>
              </a:rPr>
              <a:t>INIT( G </a:t>
            </a:r>
            <a:r>
              <a:rPr sz="2400" b="1" i="1" dirty="0">
                <a:solidFill>
                  <a:srgbClr val="3333CC"/>
                </a:solidFill>
                <a:latin typeface="Times New Roman"/>
                <a:cs typeface="Times New Roman"/>
              </a:rPr>
              <a:t>, </a:t>
            </a:r>
            <a:r>
              <a:rPr sz="2400" b="1" i="1" spc="-5" dirty="0">
                <a:solidFill>
                  <a:srgbClr val="3333CC"/>
                </a:solidFill>
                <a:latin typeface="Times New Roman"/>
                <a:cs typeface="Times New Roman"/>
              </a:rPr>
              <a:t>s</a:t>
            </a:r>
            <a:r>
              <a:rPr sz="2400" b="1" i="1" spc="10" dirty="0">
                <a:solidFill>
                  <a:srgbClr val="3333CC"/>
                </a:solidFill>
                <a:latin typeface="Times New Roman"/>
                <a:cs typeface="Times New Roman"/>
              </a:rPr>
              <a:t> </a:t>
            </a:r>
            <a:r>
              <a:rPr sz="2400" b="1" i="1" dirty="0">
                <a:solidFill>
                  <a:srgbClr val="3333CC"/>
                </a:solidFill>
                <a:latin typeface="Times New Roman"/>
                <a:cs typeface="Times New Roman"/>
              </a:rPr>
              <a:t>)</a:t>
            </a:r>
            <a:endParaRPr sz="2400" dirty="0">
              <a:latin typeface="Times New Roman"/>
              <a:cs typeface="Times New Roman"/>
            </a:endParaRPr>
          </a:p>
          <a:p>
            <a:pPr>
              <a:spcBef>
                <a:spcPts val="5"/>
              </a:spcBef>
              <a:buFont typeface="Times New Roman"/>
              <a:buChar char="•"/>
            </a:pPr>
            <a:endParaRPr sz="3000" dirty="0">
              <a:latin typeface="Times New Roman"/>
              <a:cs typeface="Times New Roman"/>
            </a:endParaRPr>
          </a:p>
          <a:p>
            <a:pPr marL="12700"/>
            <a:r>
              <a:rPr sz="2400" spc="-10" dirty="0">
                <a:solidFill>
                  <a:srgbClr val="FF0000"/>
                </a:solidFill>
                <a:latin typeface="Times New Roman"/>
                <a:cs typeface="Times New Roman"/>
              </a:rPr>
              <a:t>Lemma </a:t>
            </a:r>
            <a:r>
              <a:rPr sz="2400" spc="-5" dirty="0">
                <a:solidFill>
                  <a:srgbClr val="FF0000"/>
                </a:solidFill>
                <a:latin typeface="Times New Roman"/>
                <a:cs typeface="Times New Roman"/>
              </a:rPr>
              <a:t>2: </a:t>
            </a:r>
            <a:r>
              <a:rPr sz="2400" spc="-5" dirty="0">
                <a:latin typeface="Times New Roman"/>
                <a:cs typeface="Times New Roman"/>
              </a:rPr>
              <a:t>Immediately </a:t>
            </a:r>
            <a:r>
              <a:rPr sz="2400" dirty="0">
                <a:latin typeface="Times New Roman"/>
                <a:cs typeface="Times New Roman"/>
              </a:rPr>
              <a:t>after relaxing edge</a:t>
            </a:r>
            <a:r>
              <a:rPr sz="2400" spc="-45" dirty="0">
                <a:latin typeface="Times New Roman"/>
                <a:cs typeface="Times New Roman"/>
              </a:rPr>
              <a:t> </a:t>
            </a:r>
            <a:r>
              <a:rPr sz="2400" dirty="0">
                <a:solidFill>
                  <a:srgbClr val="3333CC"/>
                </a:solidFill>
                <a:latin typeface="Times New Roman"/>
                <a:cs typeface="Times New Roman"/>
              </a:rPr>
              <a:t>(u,v)</a:t>
            </a:r>
            <a:r>
              <a:rPr sz="2400" dirty="0">
                <a:latin typeface="Times New Roman"/>
                <a:cs typeface="Times New Roman"/>
              </a:rPr>
              <a:t>,</a:t>
            </a:r>
          </a:p>
          <a:p>
            <a:pPr marL="431800">
              <a:spcBef>
                <a:spcPts val="320"/>
              </a:spcBef>
            </a:pPr>
            <a:r>
              <a:rPr sz="2400" dirty="0">
                <a:solidFill>
                  <a:srgbClr val="3333CC"/>
                </a:solidFill>
                <a:latin typeface="Times New Roman"/>
                <a:cs typeface="Times New Roman"/>
              </a:rPr>
              <a:t>d[v] </a:t>
            </a:r>
            <a:r>
              <a:rPr sz="2800" spc="-5" dirty="0">
                <a:solidFill>
                  <a:srgbClr val="3333CC"/>
                </a:solidFill>
                <a:latin typeface="Times New Roman"/>
                <a:cs typeface="Times New Roman"/>
              </a:rPr>
              <a:t>≤ d[u]</a:t>
            </a:r>
            <a:r>
              <a:rPr sz="2800" spc="15" dirty="0">
                <a:solidFill>
                  <a:srgbClr val="3333CC"/>
                </a:solidFill>
                <a:latin typeface="Times New Roman"/>
                <a:cs typeface="Times New Roman"/>
              </a:rPr>
              <a:t> </a:t>
            </a:r>
            <a:r>
              <a:rPr sz="2800" spc="-5" dirty="0">
                <a:solidFill>
                  <a:srgbClr val="3333CC"/>
                </a:solidFill>
                <a:latin typeface="Times New Roman"/>
                <a:cs typeface="Times New Roman"/>
              </a:rPr>
              <a:t>+w(u,v)</a:t>
            </a:r>
            <a:endParaRPr sz="2800" dirty="0">
              <a:latin typeface="Times New Roman"/>
              <a:cs typeface="Times New Roman"/>
            </a:endParaRPr>
          </a:p>
          <a:p>
            <a:pPr marL="12700">
              <a:spcBef>
                <a:spcPts val="305"/>
              </a:spcBef>
            </a:pPr>
            <a:r>
              <a:rPr sz="2400" spc="-10" dirty="0">
                <a:solidFill>
                  <a:srgbClr val="FF0000"/>
                </a:solidFill>
                <a:latin typeface="Times New Roman"/>
                <a:cs typeface="Times New Roman"/>
              </a:rPr>
              <a:t>Lemma </a:t>
            </a:r>
            <a:r>
              <a:rPr sz="2400" dirty="0">
                <a:solidFill>
                  <a:srgbClr val="FF0000"/>
                </a:solidFill>
                <a:latin typeface="Times New Roman"/>
                <a:cs typeface="Times New Roman"/>
              </a:rPr>
              <a:t>3: </a:t>
            </a:r>
            <a:r>
              <a:rPr sz="2400" spc="-5" dirty="0">
                <a:latin typeface="Times New Roman"/>
                <a:cs typeface="Times New Roman"/>
              </a:rPr>
              <a:t>For </a:t>
            </a:r>
            <a:r>
              <a:rPr sz="2400" dirty="0">
                <a:latin typeface="Times New Roman"/>
                <a:cs typeface="Times New Roman"/>
              </a:rPr>
              <a:t>any sequence of relaxation steps over</a:t>
            </a:r>
            <a:r>
              <a:rPr sz="2400" spc="-85" dirty="0">
                <a:latin typeface="Times New Roman"/>
                <a:cs typeface="Times New Roman"/>
              </a:rPr>
              <a:t> </a:t>
            </a:r>
            <a:r>
              <a:rPr sz="2400" dirty="0">
                <a:latin typeface="Times New Roman"/>
                <a:cs typeface="Times New Roman"/>
              </a:rPr>
              <a:t>E,</a:t>
            </a:r>
          </a:p>
          <a:p>
            <a:pPr marL="808355" lvl="1" indent="-415290">
              <a:spcBef>
                <a:spcPts val="290"/>
              </a:spcBef>
              <a:buClr>
                <a:srgbClr val="FF3300"/>
              </a:buClr>
              <a:buAutoNum type="alphaLcParenBoth"/>
              <a:tabLst>
                <a:tab pos="808990" algn="l"/>
              </a:tabLst>
            </a:pPr>
            <a:r>
              <a:rPr sz="2400" dirty="0">
                <a:latin typeface="Times New Roman"/>
                <a:cs typeface="Times New Roman"/>
              </a:rPr>
              <a:t>the invariant d[v] </a:t>
            </a:r>
            <a:r>
              <a:rPr sz="2400" dirty="0">
                <a:latin typeface="Arial"/>
                <a:cs typeface="Arial"/>
              </a:rPr>
              <a:t>≥ </a:t>
            </a:r>
            <a:r>
              <a:rPr sz="2400" i="1" spc="-5" dirty="0">
                <a:latin typeface="Times New Roman"/>
                <a:cs typeface="Times New Roman"/>
              </a:rPr>
              <a:t>δ</a:t>
            </a:r>
            <a:r>
              <a:rPr sz="2400" spc="-5" dirty="0">
                <a:latin typeface="Times New Roman"/>
                <a:cs typeface="Times New Roman"/>
              </a:rPr>
              <a:t>(s,</a:t>
            </a:r>
            <a:r>
              <a:rPr sz="2400" i="1" spc="-5" dirty="0">
                <a:latin typeface="Times New Roman"/>
                <a:cs typeface="Times New Roman"/>
              </a:rPr>
              <a:t>v</a:t>
            </a:r>
            <a:r>
              <a:rPr sz="2400" spc="-5" dirty="0">
                <a:latin typeface="Times New Roman"/>
                <a:cs typeface="Times New Roman"/>
              </a:rPr>
              <a:t>) is</a:t>
            </a:r>
            <a:r>
              <a:rPr sz="2400" spc="-55" dirty="0">
                <a:latin typeface="Times New Roman"/>
                <a:cs typeface="Times New Roman"/>
              </a:rPr>
              <a:t> </a:t>
            </a:r>
            <a:r>
              <a:rPr sz="2400" spc="-5" dirty="0">
                <a:latin typeface="Times New Roman"/>
                <a:cs typeface="Times New Roman"/>
              </a:rPr>
              <a:t>maintained</a:t>
            </a:r>
            <a:endParaRPr sz="2400" dirty="0">
              <a:latin typeface="Times New Roman"/>
              <a:cs typeface="Times New Roman"/>
            </a:endParaRPr>
          </a:p>
          <a:p>
            <a:pPr marL="824865" lvl="1" indent="-431800">
              <a:spcBef>
                <a:spcPts val="290"/>
              </a:spcBef>
              <a:buClr>
                <a:srgbClr val="FF3300"/>
              </a:buClr>
              <a:buAutoNum type="alphaLcParenBoth"/>
              <a:tabLst>
                <a:tab pos="825500" algn="l"/>
              </a:tabLst>
            </a:pPr>
            <a:r>
              <a:rPr sz="2400" dirty="0">
                <a:latin typeface="Times New Roman"/>
                <a:cs typeface="Times New Roman"/>
              </a:rPr>
              <a:t>once d[v] achieves its lower bound, it never</a:t>
            </a:r>
            <a:r>
              <a:rPr sz="2400" spc="-165" dirty="0">
                <a:latin typeface="Times New Roman"/>
                <a:cs typeface="Times New Roman"/>
              </a:rPr>
              <a:t> </a:t>
            </a:r>
            <a:r>
              <a:rPr sz="2400" dirty="0">
                <a:latin typeface="Times New Roman"/>
                <a:cs typeface="Times New Roman"/>
              </a:rPr>
              <a:t>changes.</a:t>
            </a:r>
          </a:p>
        </p:txBody>
      </p:sp>
    </p:spTree>
    <p:extLst>
      <p:ext uri="{BB962C8B-B14F-4D97-AF65-F5344CB8AC3E}">
        <p14:creationId xmlns:p14="http://schemas.microsoft.com/office/powerpoint/2010/main" val="2108309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Relaxation</a:t>
            </a:r>
          </a:p>
        </p:txBody>
      </p:sp>
      <p:pic>
        <p:nvPicPr>
          <p:cNvPr id="5" name="Content Placeholder 4"/>
          <p:cNvPicPr>
            <a:picLocks noGrp="1" noChangeAspect="1"/>
          </p:cNvPicPr>
          <p:nvPr>
            <p:ph idx="1"/>
          </p:nvPr>
        </p:nvPicPr>
        <p:blipFill>
          <a:blip r:embed="rId3"/>
          <a:stretch>
            <a:fillRect/>
          </a:stretch>
        </p:blipFill>
        <p:spPr>
          <a:xfrm>
            <a:off x="1609106" y="1690688"/>
            <a:ext cx="8562109" cy="4128221"/>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36</a:t>
            </a:fld>
            <a:endParaRPr lang="en-US"/>
          </a:p>
        </p:txBody>
      </p:sp>
    </p:spTree>
    <p:extLst>
      <p:ext uri="{BB962C8B-B14F-4D97-AF65-F5344CB8AC3E}">
        <p14:creationId xmlns:p14="http://schemas.microsoft.com/office/powerpoint/2010/main" val="788052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Relaxation</a:t>
            </a:r>
          </a:p>
        </p:txBody>
      </p:sp>
      <p:pic>
        <p:nvPicPr>
          <p:cNvPr id="5" name="Content Placeholder 4"/>
          <p:cNvPicPr>
            <a:picLocks noGrp="1" noChangeAspect="1"/>
          </p:cNvPicPr>
          <p:nvPr>
            <p:ph idx="1"/>
          </p:nvPr>
        </p:nvPicPr>
        <p:blipFill>
          <a:blip r:embed="rId3"/>
          <a:stretch>
            <a:fillRect/>
          </a:stretch>
        </p:blipFill>
        <p:spPr>
          <a:xfrm>
            <a:off x="1878676" y="1862051"/>
            <a:ext cx="8611985" cy="3757353"/>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37</a:t>
            </a:fld>
            <a:endParaRPr lang="en-US"/>
          </a:p>
        </p:txBody>
      </p:sp>
    </p:spTree>
    <p:extLst>
      <p:ext uri="{BB962C8B-B14F-4D97-AF65-F5344CB8AC3E}">
        <p14:creationId xmlns:p14="http://schemas.microsoft.com/office/powerpoint/2010/main" val="3135574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Properties of Relaxation</a:t>
            </a:r>
          </a:p>
        </p:txBody>
      </p:sp>
      <p:pic>
        <p:nvPicPr>
          <p:cNvPr id="5" name="Content Placeholder 4"/>
          <p:cNvPicPr>
            <a:picLocks noGrp="1" noChangeAspect="1"/>
          </p:cNvPicPr>
          <p:nvPr>
            <p:ph idx="1"/>
          </p:nvPr>
        </p:nvPicPr>
        <p:blipFill>
          <a:blip r:embed="rId2"/>
          <a:stretch>
            <a:fillRect/>
          </a:stretch>
        </p:blipFill>
        <p:spPr>
          <a:xfrm>
            <a:off x="1679171" y="1690688"/>
            <a:ext cx="8728364" cy="4244599"/>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38</a:t>
            </a:fld>
            <a:endParaRPr lang="en-US"/>
          </a:p>
        </p:txBody>
      </p:sp>
    </p:spTree>
    <p:extLst>
      <p:ext uri="{BB962C8B-B14F-4D97-AF65-F5344CB8AC3E}">
        <p14:creationId xmlns:p14="http://schemas.microsoft.com/office/powerpoint/2010/main" val="925080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004" y="577308"/>
            <a:ext cx="6635115" cy="689932"/>
          </a:xfrm>
          <a:prstGeom prst="rect">
            <a:avLst/>
          </a:prstGeom>
        </p:spPr>
        <p:txBody>
          <a:bodyPr vert="horz" wrap="square" lIns="0" tIns="12700" rIns="0" bIns="0" rtlCol="0" anchor="ctr">
            <a:spAutoFit/>
          </a:bodyPr>
          <a:lstStyle/>
          <a:p>
            <a:pPr marL="12700">
              <a:lnSpc>
                <a:spcPct val="100000"/>
              </a:lnSpc>
              <a:spcBef>
                <a:spcPts val="100"/>
              </a:spcBef>
            </a:pPr>
            <a:r>
              <a:rPr spc="-10" dirty="0"/>
              <a:t>Properties </a:t>
            </a:r>
            <a:r>
              <a:rPr u="none" dirty="0"/>
              <a:t>of</a:t>
            </a:r>
            <a:r>
              <a:rPr spc="-10" dirty="0"/>
              <a:t> </a:t>
            </a:r>
            <a:r>
              <a:rPr spc="-5" dirty="0"/>
              <a:t>Relaxation</a:t>
            </a:r>
          </a:p>
        </p:txBody>
      </p:sp>
      <p:sp>
        <p:nvSpPr>
          <p:cNvPr id="3" name="object 3"/>
          <p:cNvSpPr txBox="1"/>
          <p:nvPr/>
        </p:nvSpPr>
        <p:spPr>
          <a:xfrm>
            <a:off x="2593645" y="1927301"/>
            <a:ext cx="6961505" cy="3003386"/>
          </a:xfrm>
          <a:prstGeom prst="rect">
            <a:avLst/>
          </a:prstGeom>
        </p:spPr>
        <p:txBody>
          <a:bodyPr vert="horz" wrap="square" lIns="0" tIns="12700" rIns="0" bIns="0" rtlCol="0">
            <a:spAutoFit/>
          </a:bodyPr>
          <a:lstStyle/>
          <a:p>
            <a:pPr marL="12700">
              <a:spcBef>
                <a:spcPts val="100"/>
              </a:spcBef>
              <a:tabLst>
                <a:tab pos="2234565" algn="l"/>
              </a:tabLst>
            </a:pPr>
            <a:r>
              <a:rPr sz="2400" spc="-10" dirty="0">
                <a:solidFill>
                  <a:srgbClr val="FF0000"/>
                </a:solidFill>
                <a:latin typeface="Times New Roman"/>
                <a:cs typeface="Times New Roman"/>
              </a:rPr>
              <a:t>Lemma </a:t>
            </a:r>
            <a:r>
              <a:rPr sz="2400" dirty="0">
                <a:solidFill>
                  <a:srgbClr val="FF0000"/>
                </a:solidFill>
                <a:latin typeface="Times New Roman"/>
                <a:cs typeface="Times New Roman"/>
              </a:rPr>
              <a:t>4:</a:t>
            </a:r>
            <a:r>
              <a:rPr sz="2400" spc="30" dirty="0">
                <a:solidFill>
                  <a:srgbClr val="FF0000"/>
                </a:solidFill>
                <a:latin typeface="Times New Roman"/>
                <a:cs typeface="Times New Roman"/>
              </a:rPr>
              <a:t> </a:t>
            </a:r>
            <a:r>
              <a:rPr sz="2400" dirty="0">
                <a:latin typeface="Times New Roman"/>
                <a:cs typeface="Times New Roman"/>
              </a:rPr>
              <a:t>Let</a:t>
            </a:r>
            <a:r>
              <a:rPr sz="2400" spc="-25" dirty="0">
                <a:latin typeface="Times New Roman"/>
                <a:cs typeface="Times New Roman"/>
              </a:rPr>
              <a:t> </a:t>
            </a:r>
            <a:r>
              <a:rPr sz="2400" dirty="0">
                <a:latin typeface="Times New Roman"/>
                <a:cs typeface="Times New Roman"/>
              </a:rPr>
              <a:t>s	</a:t>
            </a:r>
            <a:r>
              <a:rPr sz="2400" i="1" dirty="0">
                <a:latin typeface="Times New Roman"/>
                <a:cs typeface="Times New Roman"/>
              </a:rPr>
              <a:t>u </a:t>
            </a:r>
            <a:r>
              <a:rPr sz="2400" spc="-5" dirty="0">
                <a:latin typeface="Times New Roman"/>
                <a:cs typeface="Times New Roman"/>
              </a:rPr>
              <a:t>→</a:t>
            </a:r>
            <a:r>
              <a:rPr sz="2400" i="1" spc="-5" dirty="0">
                <a:latin typeface="Times New Roman"/>
                <a:cs typeface="Times New Roman"/>
              </a:rPr>
              <a:t>v </a:t>
            </a:r>
            <a:r>
              <a:rPr sz="2400" i="1" dirty="0">
                <a:latin typeface="Times New Roman"/>
                <a:cs typeface="Times New Roman"/>
              </a:rPr>
              <a:t>be a </a:t>
            </a:r>
            <a:r>
              <a:rPr sz="2400" i="1" dirty="0">
                <a:solidFill>
                  <a:srgbClr val="D50092"/>
                </a:solidFill>
                <a:latin typeface="Times New Roman"/>
                <a:cs typeface="Times New Roman"/>
              </a:rPr>
              <a:t>shortest path </a:t>
            </a:r>
            <a:r>
              <a:rPr sz="2400" i="1" spc="-20" dirty="0">
                <a:latin typeface="Times New Roman"/>
                <a:cs typeface="Times New Roman"/>
              </a:rPr>
              <a:t>from </a:t>
            </a:r>
            <a:r>
              <a:rPr sz="2400" i="1" dirty="0">
                <a:latin typeface="Times New Roman"/>
                <a:cs typeface="Times New Roman"/>
              </a:rPr>
              <a:t>s to v</a:t>
            </a:r>
            <a:r>
              <a:rPr sz="2400" i="1" spc="-100" dirty="0">
                <a:latin typeface="Times New Roman"/>
                <a:cs typeface="Times New Roman"/>
              </a:rPr>
              <a:t> </a:t>
            </a:r>
            <a:r>
              <a:rPr sz="2400" i="1" dirty="0">
                <a:latin typeface="Times New Roman"/>
                <a:cs typeface="Times New Roman"/>
              </a:rPr>
              <a:t>for</a:t>
            </a:r>
            <a:endParaRPr sz="2400" dirty="0">
              <a:latin typeface="Times New Roman"/>
              <a:cs typeface="Times New Roman"/>
            </a:endParaRPr>
          </a:p>
          <a:p>
            <a:pPr marL="545465">
              <a:spcBef>
                <a:spcPts val="15"/>
              </a:spcBef>
            </a:pPr>
            <a:r>
              <a:rPr sz="2400" i="1" spc="-5" dirty="0">
                <a:latin typeface="Times New Roman"/>
                <a:cs typeface="Times New Roman"/>
              </a:rPr>
              <a:t>some </a:t>
            </a:r>
            <a:r>
              <a:rPr sz="2400" i="1" dirty="0">
                <a:latin typeface="Times New Roman"/>
                <a:cs typeface="Times New Roman"/>
              </a:rPr>
              <a:t>u,v </a:t>
            </a:r>
            <a:r>
              <a:rPr sz="2400" dirty="0">
                <a:latin typeface="Symbol"/>
                <a:cs typeface="Symbol"/>
              </a:rPr>
              <a:t></a:t>
            </a:r>
            <a:r>
              <a:rPr sz="2400" spc="5" dirty="0">
                <a:latin typeface="Times New Roman"/>
                <a:cs typeface="Times New Roman"/>
              </a:rPr>
              <a:t> </a:t>
            </a:r>
            <a:r>
              <a:rPr sz="2400" i="1" dirty="0">
                <a:latin typeface="Times New Roman"/>
                <a:cs typeface="Times New Roman"/>
              </a:rPr>
              <a:t>V</a:t>
            </a:r>
            <a:endParaRPr sz="2400" dirty="0">
              <a:latin typeface="Times New Roman"/>
              <a:cs typeface="Times New Roman"/>
            </a:endParaRPr>
          </a:p>
          <a:p>
            <a:pPr>
              <a:spcBef>
                <a:spcPts val="55"/>
              </a:spcBef>
            </a:pPr>
            <a:endParaRPr sz="3450" dirty="0">
              <a:latin typeface="Times New Roman"/>
              <a:cs typeface="Times New Roman"/>
            </a:endParaRPr>
          </a:p>
          <a:p>
            <a:pPr marL="545465" indent="-533400">
              <a:buChar char="•"/>
              <a:tabLst>
                <a:tab pos="545465" algn="l"/>
                <a:tab pos="546100" algn="l"/>
              </a:tabLst>
            </a:pPr>
            <a:r>
              <a:rPr sz="2400" spc="-5" dirty="0">
                <a:latin typeface="Times New Roman"/>
                <a:cs typeface="Times New Roman"/>
              </a:rPr>
              <a:t>Suppose </a:t>
            </a:r>
            <a:r>
              <a:rPr sz="2400" dirty="0">
                <a:latin typeface="Times New Roman"/>
                <a:cs typeface="Times New Roman"/>
              </a:rPr>
              <a:t>that </a:t>
            </a:r>
            <a:r>
              <a:rPr sz="2400" spc="-5" dirty="0">
                <a:latin typeface="Times New Roman"/>
                <a:cs typeface="Times New Roman"/>
              </a:rPr>
              <a:t>a </a:t>
            </a:r>
            <a:r>
              <a:rPr sz="2400" dirty="0">
                <a:latin typeface="Times New Roman"/>
                <a:cs typeface="Times New Roman"/>
              </a:rPr>
              <a:t>sequence </a:t>
            </a:r>
            <a:r>
              <a:rPr sz="2400" spc="-5" dirty="0">
                <a:latin typeface="Times New Roman"/>
                <a:cs typeface="Times New Roman"/>
              </a:rPr>
              <a:t>of </a:t>
            </a:r>
            <a:r>
              <a:rPr sz="2400" dirty="0">
                <a:latin typeface="Times New Roman"/>
                <a:cs typeface="Times New Roman"/>
              </a:rPr>
              <a:t>relaxations</a:t>
            </a:r>
            <a:r>
              <a:rPr sz="2400" spc="-80" dirty="0">
                <a:latin typeface="Times New Roman"/>
                <a:cs typeface="Times New Roman"/>
              </a:rPr>
              <a:t> </a:t>
            </a:r>
            <a:r>
              <a:rPr sz="2400" dirty="0">
                <a:latin typeface="Times New Roman"/>
                <a:cs typeface="Times New Roman"/>
              </a:rPr>
              <a:t>including</a:t>
            </a:r>
          </a:p>
          <a:p>
            <a:pPr marL="545465">
              <a:spcBef>
                <a:spcPts val="575"/>
              </a:spcBef>
            </a:pPr>
            <a:r>
              <a:rPr sz="2400" b="1" i="1" spc="-5" dirty="0">
                <a:solidFill>
                  <a:srgbClr val="3333CC"/>
                </a:solidFill>
                <a:latin typeface="Times New Roman"/>
                <a:cs typeface="Times New Roman"/>
              </a:rPr>
              <a:t>RELAX(u,v) </a:t>
            </a:r>
            <a:r>
              <a:rPr sz="2400" dirty="0">
                <a:latin typeface="Times New Roman"/>
                <a:cs typeface="Times New Roman"/>
              </a:rPr>
              <a:t>were </a:t>
            </a:r>
            <a:r>
              <a:rPr sz="2400" spc="-5" dirty="0">
                <a:latin typeface="Times New Roman"/>
                <a:cs typeface="Times New Roman"/>
              </a:rPr>
              <a:t>performed </a:t>
            </a:r>
            <a:r>
              <a:rPr sz="2400" dirty="0">
                <a:latin typeface="Times New Roman"/>
                <a:cs typeface="Times New Roman"/>
              </a:rPr>
              <a:t>on</a:t>
            </a:r>
            <a:r>
              <a:rPr sz="2400" spc="15" dirty="0">
                <a:latin typeface="Times New Roman"/>
                <a:cs typeface="Times New Roman"/>
              </a:rPr>
              <a:t> </a:t>
            </a:r>
            <a:r>
              <a:rPr sz="2400" dirty="0">
                <a:latin typeface="Times New Roman"/>
                <a:cs typeface="Times New Roman"/>
              </a:rPr>
              <a:t>E</a:t>
            </a:r>
          </a:p>
          <a:p>
            <a:pPr marL="545465" indent="-533400">
              <a:spcBef>
                <a:spcPts val="580"/>
              </a:spcBef>
              <a:buChar char="•"/>
              <a:tabLst>
                <a:tab pos="545465" algn="l"/>
                <a:tab pos="546100" algn="l"/>
              </a:tabLst>
            </a:pPr>
            <a:r>
              <a:rPr sz="2400" dirty="0">
                <a:latin typeface="Times New Roman"/>
                <a:cs typeface="Times New Roman"/>
              </a:rPr>
              <a:t>If </a:t>
            </a:r>
            <a:r>
              <a:rPr sz="2400" spc="-5" dirty="0">
                <a:latin typeface="Times New Roman"/>
                <a:cs typeface="Times New Roman"/>
              </a:rPr>
              <a:t>d[u] </a:t>
            </a:r>
            <a:r>
              <a:rPr sz="2400" dirty="0">
                <a:latin typeface="Times New Roman"/>
                <a:cs typeface="Times New Roman"/>
              </a:rPr>
              <a:t>= </a:t>
            </a:r>
            <a:r>
              <a:rPr sz="2400" i="1" spc="-5" dirty="0">
                <a:latin typeface="Times New Roman"/>
                <a:cs typeface="Times New Roman"/>
              </a:rPr>
              <a:t>δ</a:t>
            </a:r>
            <a:r>
              <a:rPr sz="2400" spc="-5" dirty="0">
                <a:latin typeface="Times New Roman"/>
                <a:cs typeface="Times New Roman"/>
              </a:rPr>
              <a:t>(</a:t>
            </a:r>
            <a:r>
              <a:rPr sz="2400" i="1" spc="-5" dirty="0">
                <a:latin typeface="Times New Roman"/>
                <a:cs typeface="Times New Roman"/>
              </a:rPr>
              <a:t>s, </a:t>
            </a:r>
            <a:r>
              <a:rPr sz="2400" i="1" dirty="0">
                <a:latin typeface="Times New Roman"/>
                <a:cs typeface="Times New Roman"/>
              </a:rPr>
              <a:t>u</a:t>
            </a:r>
            <a:r>
              <a:rPr sz="2400" dirty="0">
                <a:latin typeface="Times New Roman"/>
                <a:cs typeface="Times New Roman"/>
              </a:rPr>
              <a:t>) at any </a:t>
            </a:r>
            <a:r>
              <a:rPr sz="2400" spc="-5" dirty="0">
                <a:latin typeface="Times New Roman"/>
                <a:cs typeface="Times New Roman"/>
              </a:rPr>
              <a:t>time </a:t>
            </a:r>
            <a:r>
              <a:rPr sz="2400" dirty="0">
                <a:latin typeface="Times New Roman"/>
                <a:cs typeface="Times New Roman"/>
              </a:rPr>
              <a:t>prior to </a:t>
            </a:r>
            <a:r>
              <a:rPr sz="2400" b="1" i="1" spc="-5" dirty="0">
                <a:solidFill>
                  <a:srgbClr val="3333CC"/>
                </a:solidFill>
                <a:latin typeface="Times New Roman"/>
                <a:cs typeface="Times New Roman"/>
              </a:rPr>
              <a:t>RELAX(u,</a:t>
            </a:r>
            <a:r>
              <a:rPr sz="2400" b="1" i="1" spc="-55" dirty="0">
                <a:solidFill>
                  <a:srgbClr val="3333CC"/>
                </a:solidFill>
                <a:latin typeface="Times New Roman"/>
                <a:cs typeface="Times New Roman"/>
              </a:rPr>
              <a:t> </a:t>
            </a:r>
            <a:r>
              <a:rPr sz="2400" b="1" i="1" dirty="0">
                <a:solidFill>
                  <a:srgbClr val="3333CC"/>
                </a:solidFill>
                <a:latin typeface="Times New Roman"/>
                <a:cs typeface="Times New Roman"/>
              </a:rPr>
              <a:t>v)</a:t>
            </a:r>
            <a:endParaRPr sz="2400" dirty="0">
              <a:latin typeface="Times New Roman"/>
              <a:cs typeface="Times New Roman"/>
            </a:endParaRPr>
          </a:p>
          <a:p>
            <a:pPr marL="545465" indent="-533400">
              <a:spcBef>
                <a:spcPts val="575"/>
              </a:spcBef>
              <a:buChar char="•"/>
              <a:tabLst>
                <a:tab pos="545465" algn="l"/>
                <a:tab pos="546100" algn="l"/>
              </a:tabLst>
            </a:pPr>
            <a:r>
              <a:rPr sz="2400" dirty="0">
                <a:latin typeface="Times New Roman"/>
                <a:cs typeface="Times New Roman"/>
              </a:rPr>
              <a:t>then </a:t>
            </a:r>
            <a:r>
              <a:rPr sz="2400" spc="-5" dirty="0">
                <a:latin typeface="Times New Roman"/>
                <a:cs typeface="Times New Roman"/>
              </a:rPr>
              <a:t>d[</a:t>
            </a:r>
            <a:r>
              <a:rPr sz="2400" i="1" spc="-5" dirty="0">
                <a:latin typeface="Times New Roman"/>
                <a:cs typeface="Times New Roman"/>
              </a:rPr>
              <a:t>v</a:t>
            </a:r>
            <a:r>
              <a:rPr sz="2400" spc="-5" dirty="0">
                <a:latin typeface="Times New Roman"/>
                <a:cs typeface="Times New Roman"/>
              </a:rPr>
              <a:t>] </a:t>
            </a:r>
            <a:r>
              <a:rPr sz="2400" dirty="0">
                <a:latin typeface="Times New Roman"/>
                <a:cs typeface="Times New Roman"/>
              </a:rPr>
              <a:t>= </a:t>
            </a:r>
            <a:r>
              <a:rPr sz="2400" i="1" spc="-5" dirty="0">
                <a:latin typeface="Times New Roman"/>
                <a:cs typeface="Times New Roman"/>
              </a:rPr>
              <a:t>δ</a:t>
            </a:r>
            <a:r>
              <a:rPr sz="2400" spc="-5" dirty="0">
                <a:latin typeface="Times New Roman"/>
                <a:cs typeface="Times New Roman"/>
              </a:rPr>
              <a:t>(</a:t>
            </a:r>
            <a:r>
              <a:rPr sz="2400" i="1" spc="-5" dirty="0">
                <a:latin typeface="Times New Roman"/>
                <a:cs typeface="Times New Roman"/>
              </a:rPr>
              <a:t>s, </a:t>
            </a:r>
            <a:r>
              <a:rPr sz="2400" i="1" dirty="0">
                <a:latin typeface="Times New Roman"/>
                <a:cs typeface="Times New Roman"/>
              </a:rPr>
              <a:t>v</a:t>
            </a:r>
            <a:r>
              <a:rPr sz="2400" dirty="0">
                <a:latin typeface="Times New Roman"/>
                <a:cs typeface="Times New Roman"/>
              </a:rPr>
              <a:t>) at all </a:t>
            </a:r>
            <a:r>
              <a:rPr sz="2400" spc="-5" dirty="0">
                <a:latin typeface="Times New Roman"/>
                <a:cs typeface="Times New Roman"/>
              </a:rPr>
              <a:t>times </a:t>
            </a:r>
            <a:r>
              <a:rPr sz="2400" dirty="0">
                <a:latin typeface="Times New Roman"/>
                <a:cs typeface="Times New Roman"/>
              </a:rPr>
              <a:t>after </a:t>
            </a:r>
            <a:r>
              <a:rPr sz="2400" b="1" i="1" spc="-5" dirty="0">
                <a:solidFill>
                  <a:srgbClr val="3333CC"/>
                </a:solidFill>
                <a:latin typeface="Times New Roman"/>
                <a:cs typeface="Times New Roman"/>
              </a:rPr>
              <a:t>RELAX</a:t>
            </a:r>
            <a:r>
              <a:rPr sz="2400" b="1" spc="-5" dirty="0">
                <a:solidFill>
                  <a:srgbClr val="3333CC"/>
                </a:solidFill>
                <a:latin typeface="Times New Roman"/>
                <a:cs typeface="Times New Roman"/>
              </a:rPr>
              <a:t>(</a:t>
            </a:r>
            <a:r>
              <a:rPr sz="2400" b="1" i="1" spc="-5" dirty="0">
                <a:solidFill>
                  <a:srgbClr val="3333CC"/>
                </a:solidFill>
                <a:latin typeface="Times New Roman"/>
                <a:cs typeface="Times New Roman"/>
              </a:rPr>
              <a:t>u</a:t>
            </a:r>
            <a:r>
              <a:rPr sz="2400" b="1" spc="-5" dirty="0">
                <a:solidFill>
                  <a:srgbClr val="3333CC"/>
                </a:solidFill>
                <a:latin typeface="Times New Roman"/>
                <a:cs typeface="Times New Roman"/>
              </a:rPr>
              <a:t>,</a:t>
            </a:r>
            <a:r>
              <a:rPr sz="2400" b="1" spc="-75" dirty="0">
                <a:solidFill>
                  <a:srgbClr val="3333CC"/>
                </a:solidFill>
                <a:latin typeface="Times New Roman"/>
                <a:cs typeface="Times New Roman"/>
              </a:rPr>
              <a:t> </a:t>
            </a:r>
            <a:r>
              <a:rPr sz="2400" b="1" i="1" dirty="0">
                <a:solidFill>
                  <a:srgbClr val="3333CC"/>
                </a:solidFill>
                <a:latin typeface="Times New Roman"/>
                <a:cs typeface="Times New Roman"/>
              </a:rPr>
              <a:t>v</a:t>
            </a:r>
            <a:r>
              <a:rPr sz="2400" b="1" dirty="0">
                <a:solidFill>
                  <a:srgbClr val="3333CC"/>
                </a:solidFill>
                <a:latin typeface="Times New Roman"/>
                <a:cs typeface="Times New Roman"/>
              </a:rPr>
              <a:t>)</a:t>
            </a:r>
            <a:endParaRPr sz="2400" dirty="0">
              <a:latin typeface="Times New Roman"/>
              <a:cs typeface="Times New Roman"/>
            </a:endParaRPr>
          </a:p>
        </p:txBody>
      </p:sp>
      <p:sp>
        <p:nvSpPr>
          <p:cNvPr id="4" name="object 4"/>
          <p:cNvSpPr/>
          <p:nvPr/>
        </p:nvSpPr>
        <p:spPr>
          <a:xfrm>
            <a:off x="4529327" y="2103628"/>
            <a:ext cx="297180" cy="111125"/>
          </a:xfrm>
          <a:custGeom>
            <a:avLst/>
            <a:gdLst/>
            <a:ahLst/>
            <a:cxnLst/>
            <a:rect l="l" t="t" r="r" b="b"/>
            <a:pathLst>
              <a:path w="297179" h="111125">
                <a:moveTo>
                  <a:pt x="92874" y="50288"/>
                </a:moveTo>
                <a:lnTo>
                  <a:pt x="95377" y="54101"/>
                </a:lnTo>
                <a:lnTo>
                  <a:pt x="97282" y="58166"/>
                </a:lnTo>
                <a:lnTo>
                  <a:pt x="99314" y="63246"/>
                </a:lnTo>
                <a:lnTo>
                  <a:pt x="103212" y="74930"/>
                </a:lnTo>
                <a:lnTo>
                  <a:pt x="107188" y="86360"/>
                </a:lnTo>
                <a:lnTo>
                  <a:pt x="115570" y="102997"/>
                </a:lnTo>
                <a:lnTo>
                  <a:pt x="118364" y="106172"/>
                </a:lnTo>
                <a:lnTo>
                  <a:pt x="129413" y="110998"/>
                </a:lnTo>
                <a:lnTo>
                  <a:pt x="130937" y="110998"/>
                </a:lnTo>
                <a:lnTo>
                  <a:pt x="141351" y="107950"/>
                </a:lnTo>
                <a:lnTo>
                  <a:pt x="141732" y="107823"/>
                </a:lnTo>
                <a:lnTo>
                  <a:pt x="146304" y="105156"/>
                </a:lnTo>
                <a:lnTo>
                  <a:pt x="151638" y="101346"/>
                </a:lnTo>
                <a:lnTo>
                  <a:pt x="155226" y="98425"/>
                </a:lnTo>
                <a:lnTo>
                  <a:pt x="129667" y="98425"/>
                </a:lnTo>
                <a:lnTo>
                  <a:pt x="129359" y="98309"/>
                </a:lnTo>
                <a:lnTo>
                  <a:pt x="129159" y="98298"/>
                </a:lnTo>
                <a:lnTo>
                  <a:pt x="127635" y="97662"/>
                </a:lnTo>
                <a:lnTo>
                  <a:pt x="126365" y="96520"/>
                </a:lnTo>
                <a:lnTo>
                  <a:pt x="126710" y="96520"/>
                </a:lnTo>
                <a:lnTo>
                  <a:pt x="125658" y="95376"/>
                </a:lnTo>
                <a:lnTo>
                  <a:pt x="124841" y="94487"/>
                </a:lnTo>
                <a:lnTo>
                  <a:pt x="125031" y="94487"/>
                </a:lnTo>
                <a:lnTo>
                  <a:pt x="123317" y="91821"/>
                </a:lnTo>
                <a:lnTo>
                  <a:pt x="121158" y="87502"/>
                </a:lnTo>
                <a:lnTo>
                  <a:pt x="119126" y="82296"/>
                </a:lnTo>
                <a:lnTo>
                  <a:pt x="115189" y="70612"/>
                </a:lnTo>
                <a:lnTo>
                  <a:pt x="110998" y="58547"/>
                </a:lnTo>
                <a:lnTo>
                  <a:pt x="108712" y="52832"/>
                </a:lnTo>
                <a:lnTo>
                  <a:pt x="107763" y="50800"/>
                </a:lnTo>
                <a:lnTo>
                  <a:pt x="93345" y="50800"/>
                </a:lnTo>
                <a:lnTo>
                  <a:pt x="92874" y="50288"/>
                </a:lnTo>
                <a:close/>
              </a:path>
              <a:path w="297179" h="111125">
                <a:moveTo>
                  <a:pt x="88900" y="34289"/>
                </a:moveTo>
                <a:lnTo>
                  <a:pt x="87630" y="34289"/>
                </a:lnTo>
                <a:lnTo>
                  <a:pt x="83566" y="34671"/>
                </a:lnTo>
                <a:lnTo>
                  <a:pt x="83312" y="34671"/>
                </a:lnTo>
                <a:lnTo>
                  <a:pt x="82931" y="34798"/>
                </a:lnTo>
                <a:lnTo>
                  <a:pt x="82677" y="34798"/>
                </a:lnTo>
                <a:lnTo>
                  <a:pt x="77597" y="36195"/>
                </a:lnTo>
                <a:lnTo>
                  <a:pt x="34925" y="65786"/>
                </a:lnTo>
                <a:lnTo>
                  <a:pt x="0" y="100202"/>
                </a:lnTo>
                <a:lnTo>
                  <a:pt x="9144" y="109093"/>
                </a:lnTo>
                <a:lnTo>
                  <a:pt x="21598" y="96393"/>
                </a:lnTo>
                <a:lnTo>
                  <a:pt x="32512" y="85598"/>
                </a:lnTo>
                <a:lnTo>
                  <a:pt x="64770" y="57404"/>
                </a:lnTo>
                <a:lnTo>
                  <a:pt x="85132" y="47371"/>
                </a:lnTo>
                <a:lnTo>
                  <a:pt x="84836" y="47371"/>
                </a:lnTo>
                <a:lnTo>
                  <a:pt x="85725" y="47244"/>
                </a:lnTo>
                <a:lnTo>
                  <a:pt x="86148" y="47244"/>
                </a:lnTo>
                <a:lnTo>
                  <a:pt x="87917" y="47072"/>
                </a:lnTo>
                <a:lnTo>
                  <a:pt x="86868" y="46862"/>
                </a:lnTo>
                <a:lnTo>
                  <a:pt x="105878" y="46862"/>
                </a:lnTo>
                <a:lnTo>
                  <a:pt x="103378" y="43052"/>
                </a:lnTo>
                <a:lnTo>
                  <a:pt x="103124" y="42799"/>
                </a:lnTo>
                <a:lnTo>
                  <a:pt x="102997" y="42545"/>
                </a:lnTo>
                <a:lnTo>
                  <a:pt x="102743" y="42291"/>
                </a:lnTo>
                <a:lnTo>
                  <a:pt x="99822" y="39116"/>
                </a:lnTo>
                <a:lnTo>
                  <a:pt x="99441" y="38735"/>
                </a:lnTo>
                <a:lnTo>
                  <a:pt x="98933" y="38354"/>
                </a:lnTo>
                <a:lnTo>
                  <a:pt x="98552" y="37973"/>
                </a:lnTo>
                <a:lnTo>
                  <a:pt x="94615" y="35560"/>
                </a:lnTo>
                <a:lnTo>
                  <a:pt x="93980" y="35306"/>
                </a:lnTo>
                <a:lnTo>
                  <a:pt x="93218" y="35179"/>
                </a:lnTo>
                <a:lnTo>
                  <a:pt x="88900" y="34289"/>
                </a:lnTo>
                <a:close/>
              </a:path>
              <a:path w="297179" h="111125">
                <a:moveTo>
                  <a:pt x="129359" y="98309"/>
                </a:moveTo>
                <a:lnTo>
                  <a:pt x="129667" y="98425"/>
                </a:lnTo>
                <a:lnTo>
                  <a:pt x="129479" y="98316"/>
                </a:lnTo>
                <a:close/>
              </a:path>
              <a:path w="297179" h="111125">
                <a:moveTo>
                  <a:pt x="129479" y="98316"/>
                </a:moveTo>
                <a:lnTo>
                  <a:pt x="129667" y="98425"/>
                </a:lnTo>
                <a:lnTo>
                  <a:pt x="131318" y="98425"/>
                </a:lnTo>
                <a:lnTo>
                  <a:pt x="129479" y="98316"/>
                </a:lnTo>
                <a:close/>
              </a:path>
              <a:path w="297179" h="111125">
                <a:moveTo>
                  <a:pt x="130122" y="98177"/>
                </a:moveTo>
                <a:lnTo>
                  <a:pt x="129395" y="98268"/>
                </a:lnTo>
                <a:lnTo>
                  <a:pt x="131318" y="98425"/>
                </a:lnTo>
                <a:lnTo>
                  <a:pt x="130122" y="98177"/>
                </a:lnTo>
                <a:close/>
              </a:path>
              <a:path w="297179" h="111125">
                <a:moveTo>
                  <a:pt x="132545" y="97874"/>
                </a:moveTo>
                <a:lnTo>
                  <a:pt x="130122" y="98177"/>
                </a:lnTo>
                <a:lnTo>
                  <a:pt x="131318" y="98425"/>
                </a:lnTo>
                <a:lnTo>
                  <a:pt x="155226" y="98425"/>
                </a:lnTo>
                <a:lnTo>
                  <a:pt x="155538" y="98171"/>
                </a:lnTo>
                <a:lnTo>
                  <a:pt x="131826" y="98171"/>
                </a:lnTo>
                <a:lnTo>
                  <a:pt x="132545" y="97874"/>
                </a:lnTo>
                <a:close/>
              </a:path>
              <a:path w="297179" h="111125">
                <a:moveTo>
                  <a:pt x="129395" y="98268"/>
                </a:moveTo>
                <a:close/>
              </a:path>
              <a:path w="297179" h="111125">
                <a:moveTo>
                  <a:pt x="129286" y="98282"/>
                </a:moveTo>
                <a:lnTo>
                  <a:pt x="129159" y="98298"/>
                </a:lnTo>
                <a:lnTo>
                  <a:pt x="129359" y="98309"/>
                </a:lnTo>
                <a:close/>
              </a:path>
              <a:path w="297179" h="111125">
                <a:moveTo>
                  <a:pt x="127635" y="97662"/>
                </a:moveTo>
                <a:lnTo>
                  <a:pt x="129286" y="98282"/>
                </a:lnTo>
                <a:lnTo>
                  <a:pt x="128743" y="97892"/>
                </a:lnTo>
                <a:lnTo>
                  <a:pt x="127635" y="97662"/>
                </a:lnTo>
                <a:close/>
              </a:path>
              <a:path w="297179" h="111125">
                <a:moveTo>
                  <a:pt x="128743" y="97892"/>
                </a:moveTo>
                <a:lnTo>
                  <a:pt x="129395" y="98268"/>
                </a:lnTo>
                <a:lnTo>
                  <a:pt x="130122" y="98177"/>
                </a:lnTo>
                <a:lnTo>
                  <a:pt x="128743" y="97892"/>
                </a:lnTo>
                <a:close/>
              </a:path>
              <a:path w="297179" h="111125">
                <a:moveTo>
                  <a:pt x="133223" y="97789"/>
                </a:moveTo>
                <a:lnTo>
                  <a:pt x="132502" y="97892"/>
                </a:lnTo>
                <a:lnTo>
                  <a:pt x="131826" y="98171"/>
                </a:lnTo>
                <a:lnTo>
                  <a:pt x="133223" y="97789"/>
                </a:lnTo>
                <a:close/>
              </a:path>
              <a:path w="297179" h="111125">
                <a:moveTo>
                  <a:pt x="156006" y="97789"/>
                </a:moveTo>
                <a:lnTo>
                  <a:pt x="133223" y="97789"/>
                </a:lnTo>
                <a:lnTo>
                  <a:pt x="131826" y="98171"/>
                </a:lnTo>
                <a:lnTo>
                  <a:pt x="155538" y="98171"/>
                </a:lnTo>
                <a:lnTo>
                  <a:pt x="156006" y="97789"/>
                </a:lnTo>
                <a:close/>
              </a:path>
              <a:path w="297179" h="111125">
                <a:moveTo>
                  <a:pt x="127101" y="96944"/>
                </a:moveTo>
                <a:lnTo>
                  <a:pt x="127762" y="97662"/>
                </a:lnTo>
                <a:lnTo>
                  <a:pt x="128743" y="97892"/>
                </a:lnTo>
                <a:lnTo>
                  <a:pt x="127101" y="96944"/>
                </a:lnTo>
                <a:close/>
              </a:path>
              <a:path w="297179" h="111125">
                <a:moveTo>
                  <a:pt x="136082" y="96418"/>
                </a:moveTo>
                <a:lnTo>
                  <a:pt x="132545" y="97874"/>
                </a:lnTo>
                <a:lnTo>
                  <a:pt x="133223" y="97789"/>
                </a:lnTo>
                <a:lnTo>
                  <a:pt x="156006" y="97789"/>
                </a:lnTo>
                <a:lnTo>
                  <a:pt x="157099" y="96900"/>
                </a:lnTo>
                <a:lnTo>
                  <a:pt x="135255" y="96900"/>
                </a:lnTo>
                <a:lnTo>
                  <a:pt x="136082" y="96418"/>
                </a:lnTo>
                <a:close/>
              </a:path>
              <a:path w="297179" h="111125">
                <a:moveTo>
                  <a:pt x="126365" y="96520"/>
                </a:moveTo>
                <a:lnTo>
                  <a:pt x="127762" y="97662"/>
                </a:lnTo>
                <a:lnTo>
                  <a:pt x="127101" y="96944"/>
                </a:lnTo>
                <a:lnTo>
                  <a:pt x="126365" y="96520"/>
                </a:lnTo>
                <a:close/>
              </a:path>
              <a:path w="297179" h="111125">
                <a:moveTo>
                  <a:pt x="126710" y="96520"/>
                </a:moveTo>
                <a:lnTo>
                  <a:pt x="126365" y="96520"/>
                </a:lnTo>
                <a:lnTo>
                  <a:pt x="127101" y="96944"/>
                </a:lnTo>
                <a:lnTo>
                  <a:pt x="126710" y="96520"/>
                </a:lnTo>
                <a:close/>
              </a:path>
              <a:path w="297179" h="111125">
                <a:moveTo>
                  <a:pt x="157659" y="96393"/>
                </a:moveTo>
                <a:lnTo>
                  <a:pt x="136144" y="96393"/>
                </a:lnTo>
                <a:lnTo>
                  <a:pt x="135255" y="96900"/>
                </a:lnTo>
                <a:lnTo>
                  <a:pt x="157099" y="96900"/>
                </a:lnTo>
                <a:lnTo>
                  <a:pt x="157659" y="96393"/>
                </a:lnTo>
                <a:close/>
              </a:path>
              <a:path w="297179" h="111125">
                <a:moveTo>
                  <a:pt x="221134" y="33464"/>
                </a:moveTo>
                <a:lnTo>
                  <a:pt x="212979" y="34289"/>
                </a:lnTo>
                <a:lnTo>
                  <a:pt x="211582" y="34544"/>
                </a:lnTo>
                <a:lnTo>
                  <a:pt x="210947" y="34925"/>
                </a:lnTo>
                <a:lnTo>
                  <a:pt x="204978" y="37719"/>
                </a:lnTo>
                <a:lnTo>
                  <a:pt x="164719" y="72136"/>
                </a:lnTo>
                <a:lnTo>
                  <a:pt x="154051" y="82550"/>
                </a:lnTo>
                <a:lnTo>
                  <a:pt x="149098" y="86995"/>
                </a:lnTo>
                <a:lnTo>
                  <a:pt x="144145" y="91059"/>
                </a:lnTo>
                <a:lnTo>
                  <a:pt x="139827" y="94234"/>
                </a:lnTo>
                <a:lnTo>
                  <a:pt x="136082" y="96418"/>
                </a:lnTo>
                <a:lnTo>
                  <a:pt x="157659" y="96393"/>
                </a:lnTo>
                <a:lnTo>
                  <a:pt x="162560" y="91948"/>
                </a:lnTo>
                <a:lnTo>
                  <a:pt x="184912" y="70104"/>
                </a:lnTo>
                <a:lnTo>
                  <a:pt x="196088" y="59817"/>
                </a:lnTo>
                <a:lnTo>
                  <a:pt x="201422" y="55499"/>
                </a:lnTo>
                <a:lnTo>
                  <a:pt x="206629" y="51562"/>
                </a:lnTo>
                <a:lnTo>
                  <a:pt x="211582" y="48513"/>
                </a:lnTo>
                <a:lnTo>
                  <a:pt x="214898" y="46989"/>
                </a:lnTo>
                <a:lnTo>
                  <a:pt x="214376" y="46989"/>
                </a:lnTo>
                <a:lnTo>
                  <a:pt x="216281" y="46355"/>
                </a:lnTo>
                <a:lnTo>
                  <a:pt x="220277" y="46355"/>
                </a:lnTo>
                <a:lnTo>
                  <a:pt x="220706" y="46308"/>
                </a:lnTo>
                <a:lnTo>
                  <a:pt x="221134" y="33464"/>
                </a:lnTo>
                <a:close/>
              </a:path>
              <a:path w="297179" h="111125">
                <a:moveTo>
                  <a:pt x="124841" y="94487"/>
                </a:moveTo>
                <a:lnTo>
                  <a:pt x="125603" y="95376"/>
                </a:lnTo>
                <a:lnTo>
                  <a:pt x="125473" y="95175"/>
                </a:lnTo>
                <a:lnTo>
                  <a:pt x="124841" y="94487"/>
                </a:lnTo>
                <a:close/>
              </a:path>
              <a:path w="297179" h="111125">
                <a:moveTo>
                  <a:pt x="125473" y="95175"/>
                </a:moveTo>
                <a:lnTo>
                  <a:pt x="125603" y="95376"/>
                </a:lnTo>
                <a:lnTo>
                  <a:pt x="125473" y="95175"/>
                </a:lnTo>
                <a:close/>
              </a:path>
              <a:path w="297179" h="111125">
                <a:moveTo>
                  <a:pt x="125031" y="94487"/>
                </a:moveTo>
                <a:lnTo>
                  <a:pt x="124841" y="94487"/>
                </a:lnTo>
                <a:lnTo>
                  <a:pt x="125473" y="95175"/>
                </a:lnTo>
                <a:lnTo>
                  <a:pt x="125031" y="94487"/>
                </a:lnTo>
                <a:close/>
              </a:path>
              <a:path w="297179" h="111125">
                <a:moveTo>
                  <a:pt x="281725" y="32258"/>
                </a:moveTo>
                <a:lnTo>
                  <a:pt x="233045" y="32258"/>
                </a:lnTo>
                <a:lnTo>
                  <a:pt x="234442" y="44831"/>
                </a:lnTo>
                <a:lnTo>
                  <a:pt x="220706" y="46308"/>
                </a:lnTo>
                <a:lnTo>
                  <a:pt x="219710" y="76200"/>
                </a:lnTo>
                <a:lnTo>
                  <a:pt x="297180" y="40639"/>
                </a:lnTo>
                <a:lnTo>
                  <a:pt x="281725" y="32258"/>
                </a:lnTo>
                <a:close/>
              </a:path>
              <a:path w="297179" h="111125">
                <a:moveTo>
                  <a:pt x="92710" y="50037"/>
                </a:moveTo>
                <a:lnTo>
                  <a:pt x="92874" y="50288"/>
                </a:lnTo>
                <a:lnTo>
                  <a:pt x="93345" y="50800"/>
                </a:lnTo>
                <a:lnTo>
                  <a:pt x="92710" y="50037"/>
                </a:lnTo>
                <a:close/>
              </a:path>
              <a:path w="297179" h="111125">
                <a:moveTo>
                  <a:pt x="107408" y="50037"/>
                </a:moveTo>
                <a:lnTo>
                  <a:pt x="92710" y="50037"/>
                </a:lnTo>
                <a:lnTo>
                  <a:pt x="93345" y="50800"/>
                </a:lnTo>
                <a:lnTo>
                  <a:pt x="107763" y="50800"/>
                </a:lnTo>
                <a:lnTo>
                  <a:pt x="107408" y="50037"/>
                </a:lnTo>
                <a:close/>
              </a:path>
              <a:path w="297179" h="111125">
                <a:moveTo>
                  <a:pt x="91084" y="48343"/>
                </a:moveTo>
                <a:lnTo>
                  <a:pt x="92874" y="50288"/>
                </a:lnTo>
                <a:lnTo>
                  <a:pt x="92710" y="50037"/>
                </a:lnTo>
                <a:lnTo>
                  <a:pt x="107408" y="50037"/>
                </a:lnTo>
                <a:lnTo>
                  <a:pt x="106815" y="48768"/>
                </a:lnTo>
                <a:lnTo>
                  <a:pt x="91821" y="48768"/>
                </a:lnTo>
                <a:lnTo>
                  <a:pt x="91084" y="48343"/>
                </a:lnTo>
                <a:close/>
              </a:path>
              <a:path w="297179" h="111125">
                <a:moveTo>
                  <a:pt x="90424" y="47625"/>
                </a:moveTo>
                <a:lnTo>
                  <a:pt x="91084" y="48343"/>
                </a:lnTo>
                <a:lnTo>
                  <a:pt x="91821" y="48768"/>
                </a:lnTo>
                <a:lnTo>
                  <a:pt x="90424" y="47625"/>
                </a:lnTo>
                <a:close/>
              </a:path>
              <a:path w="297179" h="111125">
                <a:moveTo>
                  <a:pt x="105878" y="46862"/>
                </a:moveTo>
                <a:lnTo>
                  <a:pt x="88519" y="46862"/>
                </a:lnTo>
                <a:lnTo>
                  <a:pt x="90678" y="47625"/>
                </a:lnTo>
                <a:lnTo>
                  <a:pt x="90424" y="47625"/>
                </a:lnTo>
                <a:lnTo>
                  <a:pt x="91821" y="48768"/>
                </a:lnTo>
                <a:lnTo>
                  <a:pt x="106815" y="48768"/>
                </a:lnTo>
                <a:lnTo>
                  <a:pt x="106045" y="47117"/>
                </a:lnTo>
                <a:lnTo>
                  <a:pt x="105878" y="46862"/>
                </a:lnTo>
                <a:close/>
              </a:path>
              <a:path w="297179" h="111125">
                <a:moveTo>
                  <a:pt x="89395" y="47368"/>
                </a:moveTo>
                <a:lnTo>
                  <a:pt x="91084" y="48343"/>
                </a:lnTo>
                <a:lnTo>
                  <a:pt x="90424" y="47625"/>
                </a:lnTo>
                <a:lnTo>
                  <a:pt x="90678" y="47625"/>
                </a:lnTo>
                <a:lnTo>
                  <a:pt x="89395" y="47368"/>
                </a:lnTo>
                <a:close/>
              </a:path>
              <a:path w="297179" h="111125">
                <a:moveTo>
                  <a:pt x="88519" y="46862"/>
                </a:moveTo>
                <a:lnTo>
                  <a:pt x="89408" y="47371"/>
                </a:lnTo>
                <a:lnTo>
                  <a:pt x="90678" y="47625"/>
                </a:lnTo>
                <a:lnTo>
                  <a:pt x="88519" y="46862"/>
                </a:lnTo>
                <a:close/>
              </a:path>
              <a:path w="297179" h="111125">
                <a:moveTo>
                  <a:pt x="85725" y="47244"/>
                </a:moveTo>
                <a:lnTo>
                  <a:pt x="84836" y="47371"/>
                </a:lnTo>
                <a:lnTo>
                  <a:pt x="85376" y="47318"/>
                </a:lnTo>
                <a:lnTo>
                  <a:pt x="85725" y="47244"/>
                </a:lnTo>
                <a:close/>
              </a:path>
              <a:path w="297179" h="111125">
                <a:moveTo>
                  <a:pt x="85376" y="47318"/>
                </a:moveTo>
                <a:lnTo>
                  <a:pt x="84836" y="47371"/>
                </a:lnTo>
                <a:lnTo>
                  <a:pt x="85144" y="47368"/>
                </a:lnTo>
                <a:lnTo>
                  <a:pt x="85376" y="47318"/>
                </a:lnTo>
                <a:close/>
              </a:path>
              <a:path w="297179" h="111125">
                <a:moveTo>
                  <a:pt x="88743" y="46992"/>
                </a:moveTo>
                <a:lnTo>
                  <a:pt x="87917" y="47072"/>
                </a:lnTo>
                <a:lnTo>
                  <a:pt x="89395" y="47368"/>
                </a:lnTo>
                <a:lnTo>
                  <a:pt x="88743" y="46992"/>
                </a:lnTo>
                <a:close/>
              </a:path>
              <a:path w="297179" h="111125">
                <a:moveTo>
                  <a:pt x="86148" y="47244"/>
                </a:moveTo>
                <a:lnTo>
                  <a:pt x="85725" y="47244"/>
                </a:lnTo>
                <a:lnTo>
                  <a:pt x="85376" y="47318"/>
                </a:lnTo>
                <a:lnTo>
                  <a:pt x="86148" y="47244"/>
                </a:lnTo>
                <a:close/>
              </a:path>
              <a:path w="297179" h="111125">
                <a:moveTo>
                  <a:pt x="86868" y="46862"/>
                </a:moveTo>
                <a:lnTo>
                  <a:pt x="87917" y="47072"/>
                </a:lnTo>
                <a:lnTo>
                  <a:pt x="88743" y="46992"/>
                </a:lnTo>
                <a:lnTo>
                  <a:pt x="86868" y="46862"/>
                </a:lnTo>
                <a:close/>
              </a:path>
              <a:path w="297179" h="111125">
                <a:moveTo>
                  <a:pt x="216281" y="46355"/>
                </a:moveTo>
                <a:lnTo>
                  <a:pt x="214376" y="46989"/>
                </a:lnTo>
                <a:lnTo>
                  <a:pt x="215058" y="46916"/>
                </a:lnTo>
                <a:lnTo>
                  <a:pt x="216281" y="46355"/>
                </a:lnTo>
                <a:close/>
              </a:path>
              <a:path w="297179" h="111125">
                <a:moveTo>
                  <a:pt x="215058" y="46916"/>
                </a:moveTo>
                <a:lnTo>
                  <a:pt x="214376" y="46989"/>
                </a:lnTo>
                <a:lnTo>
                  <a:pt x="214904" y="46987"/>
                </a:lnTo>
                <a:lnTo>
                  <a:pt x="215058" y="46916"/>
                </a:lnTo>
                <a:close/>
              </a:path>
              <a:path w="297179" h="111125">
                <a:moveTo>
                  <a:pt x="88519" y="46862"/>
                </a:moveTo>
                <a:lnTo>
                  <a:pt x="86868" y="46862"/>
                </a:lnTo>
                <a:lnTo>
                  <a:pt x="88734" y="46987"/>
                </a:lnTo>
                <a:lnTo>
                  <a:pt x="88519" y="46862"/>
                </a:lnTo>
                <a:close/>
              </a:path>
              <a:path w="297179" h="111125">
                <a:moveTo>
                  <a:pt x="220277" y="46355"/>
                </a:moveTo>
                <a:lnTo>
                  <a:pt x="216281" y="46355"/>
                </a:lnTo>
                <a:lnTo>
                  <a:pt x="215058" y="46916"/>
                </a:lnTo>
                <a:lnTo>
                  <a:pt x="220277" y="46355"/>
                </a:lnTo>
                <a:close/>
              </a:path>
              <a:path w="297179" h="111125">
                <a:moveTo>
                  <a:pt x="233045" y="32258"/>
                </a:moveTo>
                <a:lnTo>
                  <a:pt x="221134" y="33464"/>
                </a:lnTo>
                <a:lnTo>
                  <a:pt x="220706" y="46308"/>
                </a:lnTo>
                <a:lnTo>
                  <a:pt x="234442" y="44831"/>
                </a:lnTo>
                <a:lnTo>
                  <a:pt x="233045" y="32258"/>
                </a:lnTo>
                <a:close/>
              </a:path>
              <a:path w="297179" h="111125">
                <a:moveTo>
                  <a:pt x="222250" y="0"/>
                </a:moveTo>
                <a:lnTo>
                  <a:pt x="221134" y="33464"/>
                </a:lnTo>
                <a:lnTo>
                  <a:pt x="233045" y="32258"/>
                </a:lnTo>
                <a:lnTo>
                  <a:pt x="281725" y="32258"/>
                </a:lnTo>
                <a:lnTo>
                  <a:pt x="22225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889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1"/>
          </p:nvPr>
        </p:nvSpPr>
        <p:spPr>
          <a:noFill/>
        </p:spPr>
        <p:txBody>
          <a:bodyPr/>
          <a:lstStyle/>
          <a:p>
            <a:fld id="{9D0186BA-774F-4A28-9BE1-4A954313D58D}" type="slidenum">
              <a:rPr lang="en-US" smtClean="0"/>
              <a:pPr/>
              <a:t>4</a:t>
            </a:fld>
            <a:endParaRPr lang="en-US"/>
          </a:p>
        </p:txBody>
      </p:sp>
      <p:sp>
        <p:nvSpPr>
          <p:cNvPr id="1028" name="Rectangle 2"/>
          <p:cNvSpPr>
            <a:spLocks noGrp="1" noChangeArrowheads="1"/>
          </p:cNvSpPr>
          <p:nvPr>
            <p:ph type="title"/>
          </p:nvPr>
        </p:nvSpPr>
        <p:spPr/>
        <p:txBody>
          <a:bodyPr/>
          <a:lstStyle/>
          <a:p>
            <a:pPr eaLnBrk="1" hangingPunct="1"/>
            <a:r>
              <a:rPr lang="en-US"/>
              <a:t>Shortest Path Problems</a:t>
            </a:r>
          </a:p>
        </p:txBody>
      </p:sp>
      <p:sp>
        <p:nvSpPr>
          <p:cNvPr id="768003" name="Rectangle 3"/>
          <p:cNvSpPr>
            <a:spLocks noGrp="1" noChangeArrowheads="1"/>
          </p:cNvSpPr>
          <p:nvPr>
            <p:ph type="body" sz="half" idx="1"/>
          </p:nvPr>
        </p:nvSpPr>
        <p:spPr>
          <a:xfrm>
            <a:off x="1895475" y="1122363"/>
            <a:ext cx="8574088" cy="5505450"/>
          </a:xfrm>
        </p:spPr>
        <p:txBody>
          <a:bodyPr>
            <a:normAutofit lnSpcReduction="10000"/>
          </a:bodyPr>
          <a:lstStyle/>
          <a:p>
            <a:pPr eaLnBrk="1" hangingPunct="1">
              <a:lnSpc>
                <a:spcPct val="150000"/>
              </a:lnSpc>
            </a:pPr>
            <a:r>
              <a:rPr lang="en-US" sz="2400" b="1" dirty="0"/>
              <a:t>Input:</a:t>
            </a:r>
          </a:p>
          <a:p>
            <a:pPr lvl="1" eaLnBrk="1" hangingPunct="1">
              <a:lnSpc>
                <a:spcPct val="150000"/>
              </a:lnSpc>
            </a:pPr>
            <a:r>
              <a:rPr lang="en-US" sz="2000" dirty="0"/>
              <a:t>Directed graph G = (V, E)</a:t>
            </a:r>
          </a:p>
          <a:p>
            <a:pPr lvl="1" eaLnBrk="1" hangingPunct="1">
              <a:lnSpc>
                <a:spcPct val="150000"/>
              </a:lnSpc>
            </a:pPr>
            <a:r>
              <a:rPr lang="en-US" sz="2000" dirty="0"/>
              <a:t>Weight function w : E → </a:t>
            </a:r>
            <a:r>
              <a:rPr lang="en-US" sz="2000" b="1" dirty="0"/>
              <a:t>R</a:t>
            </a:r>
          </a:p>
          <a:p>
            <a:pPr eaLnBrk="1" hangingPunct="1">
              <a:lnSpc>
                <a:spcPct val="150000"/>
              </a:lnSpc>
            </a:pPr>
            <a:r>
              <a:rPr lang="en-US" sz="2400" b="1" dirty="0"/>
              <a:t>Weight of path </a:t>
            </a:r>
            <a:r>
              <a:rPr lang="en-US" sz="2400" dirty="0"/>
              <a:t>p = </a:t>
            </a:r>
            <a:r>
              <a:rPr lang="en-US" sz="2400" dirty="0">
                <a:sym typeface="Symbol" pitchFamily="18" charset="2"/>
              </a:rPr>
              <a:t></a:t>
            </a:r>
            <a:r>
              <a:rPr lang="en-US" sz="2400" dirty="0"/>
              <a:t>v</a:t>
            </a:r>
            <a:r>
              <a:rPr lang="en-US" sz="2400" baseline="-25000" dirty="0"/>
              <a:t>0</a:t>
            </a:r>
            <a:r>
              <a:rPr lang="en-US" sz="2400" dirty="0"/>
              <a:t>, v</a:t>
            </a:r>
            <a:r>
              <a:rPr lang="en-US" sz="2400" baseline="-25000" dirty="0"/>
              <a:t>1</a:t>
            </a:r>
            <a:r>
              <a:rPr lang="en-US" sz="2400" dirty="0"/>
              <a:t>, . . . , </a:t>
            </a:r>
            <a:r>
              <a:rPr lang="en-US" sz="2400" dirty="0" err="1"/>
              <a:t>v</a:t>
            </a:r>
            <a:r>
              <a:rPr lang="en-US" sz="2400" baseline="-25000" dirty="0" err="1"/>
              <a:t>k</a:t>
            </a:r>
            <a:r>
              <a:rPr lang="en-US" sz="2400" dirty="0">
                <a:sym typeface="Symbol" pitchFamily="18" charset="2"/>
              </a:rPr>
              <a:t></a:t>
            </a:r>
          </a:p>
          <a:p>
            <a:pPr eaLnBrk="1" hangingPunct="1">
              <a:lnSpc>
                <a:spcPct val="150000"/>
              </a:lnSpc>
            </a:pPr>
            <a:endParaRPr lang="en-US" sz="2400" dirty="0"/>
          </a:p>
          <a:p>
            <a:pPr eaLnBrk="1" hangingPunct="1">
              <a:lnSpc>
                <a:spcPct val="150000"/>
              </a:lnSpc>
            </a:pPr>
            <a:r>
              <a:rPr lang="en-US" sz="2400" b="1" dirty="0"/>
              <a:t>Shortest-path weight </a:t>
            </a:r>
            <a:r>
              <a:rPr lang="en-US" sz="2400" dirty="0"/>
              <a:t>from </a:t>
            </a:r>
            <a:r>
              <a:rPr lang="en-US" sz="2400" dirty="0">
                <a:latin typeface="Comic Sans MS" pitchFamily="66" charset="0"/>
              </a:rPr>
              <a:t>u</a:t>
            </a:r>
            <a:r>
              <a:rPr lang="en-US" sz="2400" dirty="0"/>
              <a:t> to </a:t>
            </a:r>
            <a:r>
              <a:rPr lang="en-US" sz="2400" dirty="0">
                <a:latin typeface="Comic Sans MS" pitchFamily="66" charset="0"/>
              </a:rPr>
              <a:t>v</a:t>
            </a:r>
            <a:r>
              <a:rPr lang="en-US" sz="2400" dirty="0"/>
              <a:t>:</a:t>
            </a:r>
          </a:p>
          <a:p>
            <a:pPr eaLnBrk="1" hangingPunct="1">
              <a:lnSpc>
                <a:spcPct val="150000"/>
              </a:lnSpc>
              <a:buFontTx/>
              <a:buNone/>
            </a:pPr>
            <a:r>
              <a:rPr lang="en-US" sz="2400" dirty="0"/>
              <a:t>	</a:t>
            </a:r>
            <a:r>
              <a:rPr lang="en-US" sz="2400" dirty="0">
                <a:latin typeface="Comic Sans MS" pitchFamily="66" charset="0"/>
              </a:rPr>
              <a:t>δ(u, v)</a:t>
            </a:r>
            <a:r>
              <a:rPr lang="en-US" sz="2400" dirty="0"/>
              <a:t> = min     w(p) : </a:t>
            </a:r>
            <a:r>
              <a:rPr lang="en-US" sz="2400" dirty="0">
                <a:latin typeface="Comic Sans MS" pitchFamily="66" charset="0"/>
              </a:rPr>
              <a:t>u      v</a:t>
            </a:r>
            <a:r>
              <a:rPr lang="en-US" sz="2400" dirty="0"/>
              <a:t>  if there exists a path from </a:t>
            </a:r>
            <a:r>
              <a:rPr lang="en-US" sz="2400" dirty="0">
                <a:latin typeface="Comic Sans MS" pitchFamily="66" charset="0"/>
              </a:rPr>
              <a:t>u</a:t>
            </a:r>
            <a:r>
              <a:rPr lang="en-US" sz="2400" dirty="0"/>
              <a:t> to </a:t>
            </a:r>
            <a:r>
              <a:rPr lang="en-US" sz="2400" dirty="0">
                <a:latin typeface="Comic Sans MS" pitchFamily="66" charset="0"/>
              </a:rPr>
              <a:t>v</a:t>
            </a:r>
            <a:r>
              <a:rPr lang="en-US" sz="2400" dirty="0"/>
              <a:t> </a:t>
            </a:r>
          </a:p>
          <a:p>
            <a:pPr eaLnBrk="1" hangingPunct="1">
              <a:lnSpc>
                <a:spcPct val="150000"/>
              </a:lnSpc>
              <a:buFontTx/>
              <a:buNone/>
            </a:pPr>
            <a:r>
              <a:rPr lang="en-US" sz="2400" dirty="0"/>
              <a:t>			     ∞                   otherwise </a:t>
            </a:r>
          </a:p>
          <a:p>
            <a:pPr eaLnBrk="1" hangingPunct="1">
              <a:lnSpc>
                <a:spcPct val="150000"/>
              </a:lnSpc>
            </a:pPr>
            <a:r>
              <a:rPr lang="en-US" sz="2400" dirty="0"/>
              <a:t>Shortest path </a:t>
            </a:r>
            <a:r>
              <a:rPr lang="en-US" sz="2400" dirty="0">
                <a:latin typeface="Comic Sans MS" pitchFamily="66" charset="0"/>
              </a:rPr>
              <a:t>u</a:t>
            </a:r>
            <a:r>
              <a:rPr lang="en-US" sz="2400" dirty="0"/>
              <a:t> to </a:t>
            </a:r>
            <a:r>
              <a:rPr lang="en-US" sz="2400" dirty="0">
                <a:latin typeface="Comic Sans MS" pitchFamily="66" charset="0"/>
              </a:rPr>
              <a:t>v</a:t>
            </a:r>
            <a:r>
              <a:rPr lang="en-US" sz="2400" dirty="0"/>
              <a:t> is any path </a:t>
            </a:r>
            <a:r>
              <a:rPr lang="en-US" sz="2400" dirty="0">
                <a:latin typeface="Comic Sans MS" pitchFamily="66" charset="0"/>
              </a:rPr>
              <a:t>p</a:t>
            </a:r>
            <a:r>
              <a:rPr lang="en-US" sz="2400" dirty="0"/>
              <a:t> such that </a:t>
            </a:r>
            <a:r>
              <a:rPr lang="en-US" sz="2400" dirty="0">
                <a:latin typeface="Comic Sans MS" pitchFamily="66" charset="0"/>
              </a:rPr>
              <a:t>w(p) = δ(u, v)</a:t>
            </a:r>
            <a:endParaRPr lang="en-US" sz="2400" dirty="0"/>
          </a:p>
        </p:txBody>
      </p:sp>
      <p:graphicFrame>
        <p:nvGraphicFramePr>
          <p:cNvPr id="768004" name="Object 4"/>
          <p:cNvGraphicFramePr>
            <a:graphicFrameLocks noGrp="1" noChangeAspect="1"/>
          </p:cNvGraphicFramePr>
          <p:nvPr>
            <p:ph sz="half" idx="2"/>
          </p:nvPr>
        </p:nvGraphicFramePr>
        <p:xfrm>
          <a:off x="3430588" y="3357563"/>
          <a:ext cx="2330450" cy="792162"/>
        </p:xfrm>
        <a:graphic>
          <a:graphicData uri="http://schemas.openxmlformats.org/presentationml/2006/ole">
            <mc:AlternateContent xmlns:mc="http://schemas.openxmlformats.org/markup-compatibility/2006">
              <mc:Choice xmlns:v="urn:schemas-microsoft-com:vml" Requires="v">
                <p:oleObj name="Equation" r:id="rId3" imgW="1269720" imgH="431640" progId="Equation.3">
                  <p:embed/>
                </p:oleObj>
              </mc:Choice>
              <mc:Fallback>
                <p:oleObj name="Equation" r:id="rId3" imgW="1269720" imgH="431640" progId="Equation.3">
                  <p:embed/>
                  <p:pic>
                    <p:nvPicPr>
                      <p:cNvPr id="7680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588" y="3357563"/>
                        <a:ext cx="2330450"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4073526" y="4705350"/>
            <a:ext cx="1577975" cy="1081088"/>
            <a:chOff x="1606" y="2964"/>
            <a:chExt cx="994" cy="681"/>
          </a:xfrm>
        </p:grpSpPr>
        <p:sp>
          <p:nvSpPr>
            <p:cNvPr id="1067" name="Freeform 6"/>
            <p:cNvSpPr>
              <a:spLocks/>
            </p:cNvSpPr>
            <p:nvPr/>
          </p:nvSpPr>
          <p:spPr bwMode="auto">
            <a:xfrm>
              <a:off x="2371" y="3152"/>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1068" name="Text Box 7"/>
            <p:cNvSpPr txBox="1">
              <a:spLocks noChangeArrowheads="1"/>
            </p:cNvSpPr>
            <p:nvPr/>
          </p:nvSpPr>
          <p:spPr bwMode="auto">
            <a:xfrm>
              <a:off x="2386" y="2964"/>
              <a:ext cx="193" cy="231"/>
            </a:xfrm>
            <a:prstGeom prst="rect">
              <a:avLst/>
            </a:prstGeom>
            <a:noFill/>
            <a:ln w="9525">
              <a:noFill/>
              <a:miter lim="800000"/>
              <a:headEnd/>
              <a:tailEnd/>
            </a:ln>
          </p:spPr>
          <p:txBody>
            <a:bodyPr wrap="none">
              <a:spAutoFit/>
            </a:bodyPr>
            <a:lstStyle/>
            <a:p>
              <a:r>
                <a:rPr lang="en-US" dirty="0">
                  <a:latin typeface="Comic Sans MS" pitchFamily="66" charset="0"/>
                </a:rPr>
                <a:t>p</a:t>
              </a:r>
            </a:p>
          </p:txBody>
        </p:sp>
        <p:sp>
          <p:nvSpPr>
            <p:cNvPr id="1069" name="AutoShape 8"/>
            <p:cNvSpPr>
              <a:spLocks/>
            </p:cNvSpPr>
            <p:nvPr/>
          </p:nvSpPr>
          <p:spPr bwMode="auto">
            <a:xfrm>
              <a:off x="1606" y="3055"/>
              <a:ext cx="56" cy="590"/>
            </a:xfrm>
            <a:prstGeom prst="leftBrace">
              <a:avLst>
                <a:gd name="adj1" fmla="val 87798"/>
                <a:gd name="adj2" fmla="val 50000"/>
              </a:avLst>
            </a:prstGeom>
            <a:noFill/>
            <a:ln w="19050">
              <a:solidFill>
                <a:schemeClr val="tx1"/>
              </a:solidFill>
              <a:round/>
              <a:headEnd/>
              <a:tailEnd/>
            </a:ln>
          </p:spPr>
          <p:txBody>
            <a:bodyPr wrap="none" anchor="ctr"/>
            <a:lstStyle/>
            <a:p>
              <a:endParaRPr lang="en-US"/>
            </a:p>
          </p:txBody>
        </p:sp>
      </p:grpSp>
      <p:grpSp>
        <p:nvGrpSpPr>
          <p:cNvPr id="3" name="Group 9"/>
          <p:cNvGrpSpPr>
            <a:grpSpLocks/>
          </p:cNvGrpSpPr>
          <p:nvPr/>
        </p:nvGrpSpPr>
        <p:grpSpPr bwMode="auto">
          <a:xfrm>
            <a:off x="7058025" y="1270001"/>
            <a:ext cx="2998788" cy="2532063"/>
            <a:chOff x="3126" y="2141"/>
            <a:chExt cx="1889" cy="1595"/>
          </a:xfrm>
        </p:grpSpPr>
        <p:sp>
          <p:nvSpPr>
            <p:cNvPr id="1032" name="Line 10"/>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1033" name="Line 11"/>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1034" name="Line 12"/>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1035" name="Line 13"/>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1036" name="Group 14"/>
            <p:cNvGrpSpPr>
              <a:grpSpLocks/>
            </p:cNvGrpSpPr>
            <p:nvPr/>
          </p:nvGrpSpPr>
          <p:grpSpPr bwMode="auto">
            <a:xfrm>
              <a:off x="3126" y="2141"/>
              <a:ext cx="1889" cy="1595"/>
              <a:chOff x="3126" y="2141"/>
              <a:chExt cx="1889" cy="1595"/>
            </a:xfrm>
          </p:grpSpPr>
          <p:sp>
            <p:nvSpPr>
              <p:cNvPr id="1037" name="Oval 15"/>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dirty="0"/>
                  <a:t>0</a:t>
                </a:r>
              </a:p>
            </p:txBody>
          </p:sp>
          <p:sp>
            <p:nvSpPr>
              <p:cNvPr id="1038" name="Oval 16"/>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039" name="Oval 17"/>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dirty="0"/>
                  <a:t>9</a:t>
                </a:r>
              </a:p>
            </p:txBody>
          </p:sp>
          <p:sp>
            <p:nvSpPr>
              <p:cNvPr id="1040" name="Oval 18"/>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41" name="Oval 19"/>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042" name="Line 20"/>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1043" name="Line 21"/>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1044" name="Line 22"/>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1045" name="Text Box 23"/>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1046" name="Text Box 24"/>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1047" name="Text Box 25"/>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1048" name="Text Box 26"/>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1049" name="Text Box 27"/>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1050" name="Text Box 28"/>
              <p:cNvSpPr txBox="1">
                <a:spLocks noChangeArrowheads="1"/>
              </p:cNvSpPr>
              <p:nvPr/>
            </p:nvSpPr>
            <p:spPr bwMode="auto">
              <a:xfrm>
                <a:off x="3126" y="2824"/>
                <a:ext cx="173" cy="233"/>
              </a:xfrm>
              <a:prstGeom prst="rect">
                <a:avLst/>
              </a:prstGeom>
              <a:noFill/>
              <a:ln w="9525">
                <a:noFill/>
                <a:miter lim="800000"/>
                <a:headEnd/>
                <a:tailEnd/>
              </a:ln>
            </p:spPr>
            <p:txBody>
              <a:bodyPr wrap="none">
                <a:spAutoFit/>
              </a:bodyPr>
              <a:lstStyle/>
              <a:p>
                <a:r>
                  <a:rPr lang="en-US"/>
                  <a:t>s</a:t>
                </a:r>
              </a:p>
            </p:txBody>
          </p:sp>
          <p:sp>
            <p:nvSpPr>
              <p:cNvPr id="1051" name="Text Box 29"/>
              <p:cNvSpPr txBox="1">
                <a:spLocks noChangeArrowheads="1"/>
              </p:cNvSpPr>
              <p:nvPr/>
            </p:nvSpPr>
            <p:spPr bwMode="auto">
              <a:xfrm>
                <a:off x="3787" y="2141"/>
                <a:ext cx="165" cy="233"/>
              </a:xfrm>
              <a:prstGeom prst="rect">
                <a:avLst/>
              </a:prstGeom>
              <a:noFill/>
              <a:ln w="9525">
                <a:noFill/>
                <a:miter lim="800000"/>
                <a:headEnd/>
                <a:tailEnd/>
              </a:ln>
            </p:spPr>
            <p:txBody>
              <a:bodyPr wrap="none">
                <a:spAutoFit/>
              </a:bodyPr>
              <a:lstStyle/>
              <a:p>
                <a:r>
                  <a:rPr lang="en-US"/>
                  <a:t>t</a:t>
                </a:r>
              </a:p>
            </p:txBody>
          </p:sp>
          <p:sp>
            <p:nvSpPr>
              <p:cNvPr id="1052" name="Text Box 30"/>
              <p:cNvSpPr txBox="1">
                <a:spLocks noChangeArrowheads="1"/>
              </p:cNvSpPr>
              <p:nvPr/>
            </p:nvSpPr>
            <p:spPr bwMode="auto">
              <a:xfrm>
                <a:off x="4609" y="2141"/>
                <a:ext cx="179" cy="233"/>
              </a:xfrm>
              <a:prstGeom prst="rect">
                <a:avLst/>
              </a:prstGeom>
              <a:noFill/>
              <a:ln w="9525">
                <a:noFill/>
                <a:miter lim="800000"/>
                <a:headEnd/>
                <a:tailEnd/>
              </a:ln>
            </p:spPr>
            <p:txBody>
              <a:bodyPr wrap="none">
                <a:spAutoFit/>
              </a:bodyPr>
              <a:lstStyle/>
              <a:p>
                <a:r>
                  <a:rPr lang="en-US"/>
                  <a:t>x</a:t>
                </a:r>
              </a:p>
            </p:txBody>
          </p:sp>
          <p:sp>
            <p:nvSpPr>
              <p:cNvPr id="1053" name="Text Box 31"/>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1054" name="Text Box 32"/>
              <p:cNvSpPr txBox="1">
                <a:spLocks noChangeArrowheads="1"/>
              </p:cNvSpPr>
              <p:nvPr/>
            </p:nvSpPr>
            <p:spPr bwMode="auto">
              <a:xfrm>
                <a:off x="4625" y="3503"/>
                <a:ext cx="174" cy="233"/>
              </a:xfrm>
              <a:prstGeom prst="rect">
                <a:avLst/>
              </a:prstGeom>
              <a:noFill/>
              <a:ln w="9525">
                <a:noFill/>
                <a:miter lim="800000"/>
                <a:headEnd/>
                <a:tailEnd/>
              </a:ln>
            </p:spPr>
            <p:txBody>
              <a:bodyPr wrap="none">
                <a:spAutoFit/>
              </a:bodyPr>
              <a:lstStyle/>
              <a:p>
                <a:r>
                  <a:rPr lang="en-US"/>
                  <a:t>z</a:t>
                </a:r>
              </a:p>
            </p:txBody>
          </p:sp>
          <p:sp>
            <p:nvSpPr>
              <p:cNvPr id="1055" name="Line 33"/>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1056" name="Line 34"/>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1057" name="Freeform 35"/>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58" name="Freeform 36"/>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59" name="Freeform 37"/>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60" name="Freeform 38"/>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1061" name="Line 39"/>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1062" name="Text Box 40"/>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1063" name="Text Box 41"/>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1064" name="Text Box 42"/>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1065" name="Text Box 43"/>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1066" name="Text Box 44"/>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extLst>
      <p:ext uri="{BB962C8B-B14F-4D97-AF65-F5344CB8AC3E}">
        <p14:creationId xmlns:p14="http://schemas.microsoft.com/office/powerpoint/2010/main" val="31364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80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0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Relaxation</a:t>
            </a:r>
          </a:p>
        </p:txBody>
      </p:sp>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40</a:t>
            </a:fld>
            <a:endParaRPr lang="en-US"/>
          </a:p>
        </p:txBody>
      </p:sp>
      <p:pic>
        <p:nvPicPr>
          <p:cNvPr id="3" name="Picture 2"/>
          <p:cNvPicPr>
            <a:picLocks noChangeAspect="1"/>
          </p:cNvPicPr>
          <p:nvPr/>
        </p:nvPicPr>
        <p:blipFill>
          <a:blip r:embed="rId2"/>
          <a:stretch>
            <a:fillRect/>
          </a:stretch>
        </p:blipFill>
        <p:spPr>
          <a:xfrm>
            <a:off x="1778924" y="1690689"/>
            <a:ext cx="9077498" cy="4128220"/>
          </a:xfrm>
          <a:prstGeom prst="rect">
            <a:avLst/>
          </a:prstGeom>
        </p:spPr>
      </p:pic>
    </p:spTree>
    <p:extLst>
      <p:ext uri="{BB962C8B-B14F-4D97-AF65-F5344CB8AC3E}">
        <p14:creationId xmlns:p14="http://schemas.microsoft.com/office/powerpoint/2010/main" val="1714794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0" y="334703"/>
            <a:ext cx="4210050" cy="689932"/>
          </a:xfrm>
          <a:prstGeom prst="rect">
            <a:avLst/>
          </a:prstGeom>
        </p:spPr>
        <p:txBody>
          <a:bodyPr vert="horz" wrap="square" lIns="0" tIns="12700" rIns="0" bIns="0" rtlCol="0" anchor="ctr">
            <a:spAutoFit/>
          </a:bodyPr>
          <a:lstStyle/>
          <a:p>
            <a:pPr marL="12700">
              <a:lnSpc>
                <a:spcPct val="100000"/>
              </a:lnSpc>
              <a:spcBef>
                <a:spcPts val="100"/>
              </a:spcBef>
            </a:pPr>
            <a:r>
              <a:rPr spc="-10" dirty="0"/>
              <a:t>Correctness</a:t>
            </a:r>
          </a:p>
        </p:txBody>
      </p:sp>
      <p:grpSp>
        <p:nvGrpSpPr>
          <p:cNvPr id="3" name="object 3"/>
          <p:cNvGrpSpPr/>
          <p:nvPr/>
        </p:nvGrpSpPr>
        <p:grpSpPr>
          <a:xfrm>
            <a:off x="2063495" y="1234440"/>
            <a:ext cx="7493634" cy="1009015"/>
            <a:chOff x="539495" y="1234439"/>
            <a:chExt cx="7493634" cy="1009015"/>
          </a:xfrm>
        </p:grpSpPr>
        <p:sp>
          <p:nvSpPr>
            <p:cNvPr id="4" name="object 4"/>
            <p:cNvSpPr/>
            <p:nvPr/>
          </p:nvSpPr>
          <p:spPr>
            <a:xfrm>
              <a:off x="624839" y="1274063"/>
              <a:ext cx="7408164" cy="84581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9495" y="1234439"/>
              <a:ext cx="7278624" cy="1008888"/>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2080260" y="1205483"/>
            <a:ext cx="7393305" cy="773930"/>
          </a:xfrm>
          <a:prstGeom prst="rect">
            <a:avLst/>
          </a:prstGeom>
          <a:solidFill>
            <a:srgbClr val="CCEBFF"/>
          </a:solidFill>
          <a:ln w="12192">
            <a:solidFill>
              <a:srgbClr val="000000"/>
            </a:solidFill>
          </a:ln>
        </p:spPr>
        <p:txBody>
          <a:bodyPr vert="horz" wrap="square" lIns="0" tIns="34925" rIns="0" bIns="0" rtlCol="0">
            <a:spAutoFit/>
          </a:bodyPr>
          <a:lstStyle/>
          <a:p>
            <a:pPr marL="90805" marR="384810">
              <a:spcBef>
                <a:spcPts val="275"/>
              </a:spcBef>
            </a:pPr>
            <a:r>
              <a:rPr sz="2400" b="1" u="heavy" spc="-10" dirty="0">
                <a:uFill>
                  <a:solidFill>
                    <a:srgbClr val="000000"/>
                  </a:solidFill>
                </a:uFill>
                <a:latin typeface="Times New Roman"/>
                <a:cs typeface="Times New Roman"/>
              </a:rPr>
              <a:t>Theorem:</a:t>
            </a:r>
            <a:r>
              <a:rPr sz="2400" b="1" spc="-10" dirty="0">
                <a:latin typeface="Times New Roman"/>
                <a:cs typeface="Times New Roman"/>
              </a:rPr>
              <a:t> </a:t>
            </a:r>
            <a:r>
              <a:rPr sz="2400" spc="-5" dirty="0">
                <a:latin typeface="Times New Roman"/>
                <a:cs typeface="Times New Roman"/>
              </a:rPr>
              <a:t>Upon </a:t>
            </a:r>
            <a:r>
              <a:rPr sz="2400" dirty="0">
                <a:latin typeface="Times New Roman"/>
                <a:cs typeface="Times New Roman"/>
              </a:rPr>
              <a:t>termination, d[u] = </a:t>
            </a:r>
            <a:r>
              <a:rPr sz="2400" spc="-5" dirty="0">
                <a:latin typeface="Times New Roman"/>
                <a:cs typeface="Times New Roman"/>
              </a:rPr>
              <a:t>δ(s, </a:t>
            </a:r>
            <a:r>
              <a:rPr sz="2400" dirty="0">
                <a:latin typeface="Times New Roman"/>
                <a:cs typeface="Times New Roman"/>
              </a:rPr>
              <a:t>u) for all u in</a:t>
            </a:r>
            <a:r>
              <a:rPr sz="2400" spc="-155" dirty="0">
                <a:latin typeface="Times New Roman"/>
                <a:cs typeface="Times New Roman"/>
              </a:rPr>
              <a:t> </a:t>
            </a:r>
            <a:r>
              <a:rPr sz="2400" dirty="0">
                <a:latin typeface="Times New Roman"/>
                <a:cs typeface="Times New Roman"/>
              </a:rPr>
              <a:t>V  </a:t>
            </a:r>
            <a:r>
              <a:rPr sz="2400" spc="-5" dirty="0">
                <a:latin typeface="Times New Roman"/>
                <a:cs typeface="Times New Roman"/>
              </a:rPr>
              <a:t>(assuming </a:t>
            </a:r>
            <a:r>
              <a:rPr sz="2400" dirty="0">
                <a:latin typeface="Times New Roman"/>
                <a:cs typeface="Times New Roman"/>
              </a:rPr>
              <a:t>non-negative</a:t>
            </a:r>
            <a:r>
              <a:rPr sz="2400" spc="-40" dirty="0">
                <a:latin typeface="Times New Roman"/>
                <a:cs typeface="Times New Roman"/>
              </a:rPr>
              <a:t> </a:t>
            </a:r>
            <a:r>
              <a:rPr sz="2400" dirty="0">
                <a:latin typeface="Times New Roman"/>
                <a:cs typeface="Times New Roman"/>
              </a:rPr>
              <a:t>weights).</a:t>
            </a:r>
          </a:p>
        </p:txBody>
      </p:sp>
      <p:sp>
        <p:nvSpPr>
          <p:cNvPr id="7" name="object 7"/>
          <p:cNvSpPr txBox="1"/>
          <p:nvPr/>
        </p:nvSpPr>
        <p:spPr>
          <a:xfrm>
            <a:off x="1929790" y="2300731"/>
            <a:ext cx="8187690" cy="3685540"/>
          </a:xfrm>
          <a:prstGeom prst="rect">
            <a:avLst/>
          </a:prstGeom>
        </p:spPr>
        <p:txBody>
          <a:bodyPr vert="horz" wrap="square" lIns="0" tIns="195580" rIns="0" bIns="0" rtlCol="0">
            <a:spAutoFit/>
          </a:bodyPr>
          <a:lstStyle/>
          <a:p>
            <a:pPr marL="12700">
              <a:spcBef>
                <a:spcPts val="1540"/>
              </a:spcBef>
            </a:pPr>
            <a:r>
              <a:rPr sz="2400" b="1" u="heavy" spc="-10" dirty="0">
                <a:uFill>
                  <a:solidFill>
                    <a:srgbClr val="000000"/>
                  </a:solidFill>
                </a:uFill>
                <a:latin typeface="Times New Roman"/>
                <a:cs typeface="Times New Roman"/>
              </a:rPr>
              <a:t>Proof:</a:t>
            </a:r>
            <a:endParaRPr sz="2400" dirty="0">
              <a:latin typeface="Times New Roman"/>
              <a:cs typeface="Times New Roman"/>
            </a:endParaRPr>
          </a:p>
          <a:p>
            <a:pPr marL="12700">
              <a:spcBef>
                <a:spcPts val="1440"/>
              </a:spcBef>
            </a:pPr>
            <a:r>
              <a:rPr sz="2400" dirty="0">
                <a:latin typeface="Times New Roman"/>
                <a:cs typeface="Times New Roman"/>
              </a:rPr>
              <a:t>By </a:t>
            </a:r>
            <a:r>
              <a:rPr sz="2400" spc="-5" dirty="0">
                <a:latin typeface="Times New Roman"/>
                <a:cs typeface="Times New Roman"/>
              </a:rPr>
              <a:t>Lemma3(b), </a:t>
            </a:r>
            <a:r>
              <a:rPr sz="2400" dirty="0">
                <a:latin typeface="Times New Roman"/>
                <a:cs typeface="Times New Roman"/>
              </a:rPr>
              <a:t>once d[u] = </a:t>
            </a:r>
            <a:r>
              <a:rPr sz="2400" spc="-5" dirty="0">
                <a:latin typeface="Times New Roman"/>
                <a:cs typeface="Times New Roman"/>
              </a:rPr>
              <a:t>δ(s, </a:t>
            </a:r>
            <a:r>
              <a:rPr sz="2400" dirty="0">
                <a:latin typeface="Times New Roman"/>
                <a:cs typeface="Times New Roman"/>
              </a:rPr>
              <a:t>u) </a:t>
            </a:r>
            <a:r>
              <a:rPr sz="2400" spc="-5" dirty="0">
                <a:latin typeface="Times New Roman"/>
                <a:cs typeface="Times New Roman"/>
              </a:rPr>
              <a:t>holds, </a:t>
            </a:r>
            <a:r>
              <a:rPr sz="2400" dirty="0">
                <a:latin typeface="Times New Roman"/>
                <a:cs typeface="Times New Roman"/>
              </a:rPr>
              <a:t>it continues to</a:t>
            </a:r>
            <a:r>
              <a:rPr sz="2400" spc="-65" dirty="0">
                <a:latin typeface="Times New Roman"/>
                <a:cs typeface="Times New Roman"/>
              </a:rPr>
              <a:t> </a:t>
            </a:r>
            <a:r>
              <a:rPr sz="2400" dirty="0">
                <a:latin typeface="Times New Roman"/>
                <a:cs typeface="Times New Roman"/>
              </a:rPr>
              <a:t>hold.</a:t>
            </a:r>
          </a:p>
          <a:p>
            <a:pPr marL="12700">
              <a:spcBef>
                <a:spcPts val="1450"/>
              </a:spcBef>
            </a:pPr>
            <a:r>
              <a:rPr sz="2400" b="1" u="heavy" spc="-70" dirty="0">
                <a:solidFill>
                  <a:srgbClr val="CC0000"/>
                </a:solidFill>
                <a:uFill>
                  <a:solidFill>
                    <a:srgbClr val="CC0000"/>
                  </a:solidFill>
                </a:uFill>
                <a:latin typeface="Times New Roman"/>
                <a:cs typeface="Times New Roman"/>
              </a:rPr>
              <a:t>We </a:t>
            </a:r>
            <a:r>
              <a:rPr sz="2400" b="1" u="heavy" spc="-10" dirty="0">
                <a:solidFill>
                  <a:srgbClr val="CC0000"/>
                </a:solidFill>
                <a:uFill>
                  <a:solidFill>
                    <a:srgbClr val="CC0000"/>
                  </a:solidFill>
                </a:uFill>
                <a:latin typeface="Times New Roman"/>
                <a:cs typeface="Times New Roman"/>
              </a:rPr>
              <a:t>prove:</a:t>
            </a:r>
            <a:r>
              <a:rPr sz="2400" b="1" spc="-10" dirty="0">
                <a:solidFill>
                  <a:srgbClr val="CC0000"/>
                </a:solidFill>
                <a:latin typeface="Times New Roman"/>
                <a:cs typeface="Times New Roman"/>
              </a:rPr>
              <a:t> </a:t>
            </a:r>
            <a:r>
              <a:rPr sz="2400" dirty="0">
                <a:latin typeface="Times New Roman"/>
                <a:cs typeface="Times New Roman"/>
              </a:rPr>
              <a:t>For each u in </a:t>
            </a:r>
            <a:r>
              <a:rPr sz="2400" spc="-160" dirty="0">
                <a:latin typeface="Times New Roman"/>
                <a:cs typeface="Times New Roman"/>
              </a:rPr>
              <a:t>V, </a:t>
            </a:r>
            <a:r>
              <a:rPr sz="2400" spc="-5" dirty="0">
                <a:latin typeface="Times New Roman"/>
                <a:cs typeface="Times New Roman"/>
              </a:rPr>
              <a:t>d[u] </a:t>
            </a:r>
            <a:r>
              <a:rPr sz="2400" dirty="0">
                <a:latin typeface="Times New Roman"/>
                <a:cs typeface="Times New Roman"/>
              </a:rPr>
              <a:t>= </a:t>
            </a:r>
            <a:r>
              <a:rPr sz="2400" spc="-5" dirty="0">
                <a:latin typeface="Symbol"/>
                <a:cs typeface="Symbol"/>
              </a:rPr>
              <a:t></a:t>
            </a:r>
            <a:r>
              <a:rPr sz="2400" spc="-5" dirty="0">
                <a:latin typeface="Times New Roman"/>
                <a:cs typeface="Times New Roman"/>
              </a:rPr>
              <a:t>(s, </a:t>
            </a:r>
            <a:r>
              <a:rPr sz="2400" dirty="0">
                <a:latin typeface="Times New Roman"/>
                <a:cs typeface="Times New Roman"/>
              </a:rPr>
              <a:t>u) when u is inserted in</a:t>
            </a:r>
            <a:r>
              <a:rPr sz="2400" spc="-320" dirty="0">
                <a:latin typeface="Times New Roman"/>
                <a:cs typeface="Times New Roman"/>
              </a:rPr>
              <a:t> </a:t>
            </a:r>
            <a:r>
              <a:rPr sz="2400" dirty="0">
                <a:latin typeface="Times New Roman"/>
                <a:cs typeface="Times New Roman"/>
              </a:rPr>
              <a:t>S.</a:t>
            </a:r>
          </a:p>
          <a:p>
            <a:pPr marL="12700" marR="5080">
              <a:lnSpc>
                <a:spcPts val="2870"/>
              </a:lnSpc>
              <a:spcBef>
                <a:spcPts val="1545"/>
              </a:spcBef>
              <a:tabLst>
                <a:tab pos="1739264" algn="l"/>
              </a:tabLst>
            </a:pPr>
            <a:r>
              <a:rPr sz="2400" spc="-5" dirty="0">
                <a:latin typeface="Times New Roman"/>
                <a:cs typeface="Times New Roman"/>
              </a:rPr>
              <a:t>Suppose</a:t>
            </a:r>
            <a:r>
              <a:rPr sz="2400" spc="15" dirty="0">
                <a:latin typeface="Times New Roman"/>
                <a:cs typeface="Times New Roman"/>
              </a:rPr>
              <a:t> </a:t>
            </a:r>
            <a:r>
              <a:rPr sz="2400" spc="-5" dirty="0">
                <a:latin typeface="Times New Roman"/>
                <a:cs typeface="Times New Roman"/>
              </a:rPr>
              <a:t>not.	</a:t>
            </a:r>
            <a:r>
              <a:rPr sz="2400" spc="-5" dirty="0">
                <a:solidFill>
                  <a:srgbClr val="CC0000"/>
                </a:solidFill>
                <a:latin typeface="Times New Roman"/>
                <a:cs typeface="Times New Roman"/>
              </a:rPr>
              <a:t>Let u be the first vertex such </a:t>
            </a:r>
            <a:r>
              <a:rPr sz="2400" dirty="0">
                <a:solidFill>
                  <a:srgbClr val="CC0000"/>
                </a:solidFill>
                <a:latin typeface="Times New Roman"/>
                <a:cs typeface="Times New Roman"/>
              </a:rPr>
              <a:t>that </a:t>
            </a:r>
            <a:r>
              <a:rPr sz="2400" spc="-5" dirty="0">
                <a:solidFill>
                  <a:srgbClr val="CC0000"/>
                </a:solidFill>
                <a:latin typeface="Times New Roman"/>
                <a:cs typeface="Times New Roman"/>
              </a:rPr>
              <a:t>d[u] </a:t>
            </a:r>
            <a:r>
              <a:rPr sz="2400" spc="-5" dirty="0">
                <a:solidFill>
                  <a:srgbClr val="CC0000"/>
                </a:solidFill>
                <a:latin typeface="Symbol"/>
                <a:cs typeface="Symbol"/>
              </a:rPr>
              <a:t></a:t>
            </a:r>
            <a:r>
              <a:rPr sz="2400" spc="-5" dirty="0">
                <a:solidFill>
                  <a:srgbClr val="CC0000"/>
                </a:solidFill>
                <a:latin typeface="Times New Roman"/>
                <a:cs typeface="Times New Roman"/>
              </a:rPr>
              <a:t> </a:t>
            </a:r>
            <a:r>
              <a:rPr sz="2400" spc="-5" dirty="0">
                <a:solidFill>
                  <a:srgbClr val="CC0000"/>
                </a:solidFill>
                <a:latin typeface="Symbol"/>
                <a:cs typeface="Symbol"/>
              </a:rPr>
              <a:t></a:t>
            </a:r>
            <a:r>
              <a:rPr sz="2400" spc="-5" dirty="0">
                <a:solidFill>
                  <a:srgbClr val="CC0000"/>
                </a:solidFill>
                <a:latin typeface="Times New Roman"/>
                <a:cs typeface="Times New Roman"/>
              </a:rPr>
              <a:t>(s, </a:t>
            </a:r>
            <a:r>
              <a:rPr sz="2400" dirty="0">
                <a:solidFill>
                  <a:srgbClr val="CC0000"/>
                </a:solidFill>
                <a:latin typeface="Times New Roman"/>
                <a:cs typeface="Times New Roman"/>
              </a:rPr>
              <a:t>u) </a:t>
            </a:r>
            <a:r>
              <a:rPr sz="2400" spc="-5" dirty="0">
                <a:solidFill>
                  <a:srgbClr val="CC0000"/>
                </a:solidFill>
                <a:latin typeface="Times New Roman"/>
                <a:cs typeface="Times New Roman"/>
              </a:rPr>
              <a:t>when  </a:t>
            </a:r>
            <a:r>
              <a:rPr sz="2400" dirty="0">
                <a:solidFill>
                  <a:srgbClr val="CC0000"/>
                </a:solidFill>
                <a:latin typeface="Times New Roman"/>
                <a:cs typeface="Times New Roman"/>
              </a:rPr>
              <a:t>inserted in</a:t>
            </a:r>
            <a:r>
              <a:rPr sz="2400" spc="-50" dirty="0">
                <a:solidFill>
                  <a:srgbClr val="CC0000"/>
                </a:solidFill>
                <a:latin typeface="Times New Roman"/>
                <a:cs typeface="Times New Roman"/>
              </a:rPr>
              <a:t> </a:t>
            </a:r>
            <a:r>
              <a:rPr sz="2400" spc="-5" dirty="0">
                <a:solidFill>
                  <a:srgbClr val="CC0000"/>
                </a:solidFill>
                <a:latin typeface="Times New Roman"/>
                <a:cs typeface="Times New Roman"/>
              </a:rPr>
              <a:t>S.</a:t>
            </a:r>
            <a:endParaRPr sz="2400" dirty="0">
              <a:latin typeface="Times New Roman"/>
              <a:cs typeface="Times New Roman"/>
            </a:endParaRPr>
          </a:p>
          <a:p>
            <a:pPr marL="12700">
              <a:spcBef>
                <a:spcPts val="1360"/>
              </a:spcBef>
            </a:pPr>
            <a:r>
              <a:rPr sz="2400" spc="-5" dirty="0">
                <a:latin typeface="Times New Roman"/>
                <a:cs typeface="Times New Roman"/>
              </a:rPr>
              <a:t>Note </a:t>
            </a:r>
            <a:r>
              <a:rPr sz="2400" dirty="0">
                <a:latin typeface="Times New Roman"/>
                <a:cs typeface="Times New Roman"/>
              </a:rPr>
              <a:t>that </a:t>
            </a:r>
            <a:r>
              <a:rPr sz="2400" spc="-5" dirty="0">
                <a:latin typeface="Times New Roman"/>
                <a:cs typeface="Times New Roman"/>
              </a:rPr>
              <a:t>d[s] </a:t>
            </a:r>
            <a:r>
              <a:rPr sz="2400" dirty="0">
                <a:latin typeface="Times New Roman"/>
                <a:cs typeface="Times New Roman"/>
              </a:rPr>
              <a:t>= </a:t>
            </a:r>
            <a:r>
              <a:rPr sz="2400" spc="-5" dirty="0">
                <a:latin typeface="Symbol"/>
                <a:cs typeface="Symbol"/>
              </a:rPr>
              <a:t></a:t>
            </a:r>
            <a:r>
              <a:rPr sz="2400" spc="-5" dirty="0">
                <a:latin typeface="Times New Roman"/>
                <a:cs typeface="Times New Roman"/>
              </a:rPr>
              <a:t>(s, </a:t>
            </a:r>
            <a:r>
              <a:rPr sz="2400" dirty="0">
                <a:latin typeface="Times New Roman"/>
                <a:cs typeface="Times New Roman"/>
              </a:rPr>
              <a:t>s) = 0 when s is inserted, so u </a:t>
            </a:r>
            <a:r>
              <a:rPr sz="2400" dirty="0">
                <a:latin typeface="Symbol"/>
                <a:cs typeface="Symbol"/>
              </a:rPr>
              <a:t></a:t>
            </a:r>
            <a:r>
              <a:rPr sz="2400" spc="-60" dirty="0">
                <a:latin typeface="Times New Roman"/>
                <a:cs typeface="Times New Roman"/>
              </a:rPr>
              <a:t> </a:t>
            </a:r>
            <a:r>
              <a:rPr sz="2400" dirty="0">
                <a:latin typeface="Times New Roman"/>
                <a:cs typeface="Times New Roman"/>
              </a:rPr>
              <a:t>s.</a:t>
            </a:r>
          </a:p>
          <a:p>
            <a:pPr marL="12700">
              <a:spcBef>
                <a:spcPts val="1440"/>
              </a:spcBef>
            </a:pPr>
            <a:r>
              <a:rPr sz="2400" dirty="0">
                <a:latin typeface="Symbol"/>
                <a:cs typeface="Symbol"/>
              </a:rPr>
              <a:t></a:t>
            </a:r>
            <a:r>
              <a:rPr sz="2400" dirty="0">
                <a:latin typeface="Times New Roman"/>
                <a:cs typeface="Times New Roman"/>
              </a:rPr>
              <a:t> </a:t>
            </a:r>
            <a:r>
              <a:rPr sz="2400" spc="-5" dirty="0">
                <a:solidFill>
                  <a:srgbClr val="CC0000"/>
                </a:solidFill>
                <a:latin typeface="Times New Roman"/>
                <a:cs typeface="Times New Roman"/>
              </a:rPr>
              <a:t>S </a:t>
            </a:r>
            <a:r>
              <a:rPr sz="2400" dirty="0">
                <a:solidFill>
                  <a:srgbClr val="CC0000"/>
                </a:solidFill>
                <a:latin typeface="Symbol"/>
                <a:cs typeface="Symbol"/>
              </a:rPr>
              <a:t></a:t>
            </a:r>
            <a:r>
              <a:rPr sz="2400" dirty="0">
                <a:solidFill>
                  <a:srgbClr val="CC0000"/>
                </a:solidFill>
                <a:latin typeface="Times New Roman"/>
                <a:cs typeface="Times New Roman"/>
              </a:rPr>
              <a:t> </a:t>
            </a:r>
            <a:r>
              <a:rPr sz="2400" dirty="0">
                <a:solidFill>
                  <a:srgbClr val="CC0000"/>
                </a:solidFill>
                <a:latin typeface="Symbol"/>
                <a:cs typeface="Symbol"/>
              </a:rPr>
              <a:t></a:t>
            </a:r>
            <a:r>
              <a:rPr sz="2400" dirty="0">
                <a:solidFill>
                  <a:srgbClr val="CC0000"/>
                </a:solidFill>
                <a:latin typeface="Times New Roman"/>
                <a:cs typeface="Times New Roman"/>
              </a:rPr>
              <a:t> </a:t>
            </a:r>
            <a:r>
              <a:rPr sz="2400" spc="-5" dirty="0">
                <a:solidFill>
                  <a:srgbClr val="CC0000"/>
                </a:solidFill>
                <a:latin typeface="Times New Roman"/>
                <a:cs typeface="Times New Roman"/>
              </a:rPr>
              <a:t>just </a:t>
            </a:r>
            <a:r>
              <a:rPr sz="2400" dirty="0">
                <a:solidFill>
                  <a:srgbClr val="CC0000"/>
                </a:solidFill>
                <a:latin typeface="Times New Roman"/>
                <a:cs typeface="Times New Roman"/>
              </a:rPr>
              <a:t>before u </a:t>
            </a:r>
            <a:r>
              <a:rPr sz="2400" spc="-5" dirty="0">
                <a:solidFill>
                  <a:srgbClr val="CC0000"/>
                </a:solidFill>
                <a:latin typeface="Times New Roman"/>
                <a:cs typeface="Times New Roman"/>
              </a:rPr>
              <a:t>is </a:t>
            </a:r>
            <a:r>
              <a:rPr sz="2400" dirty="0">
                <a:solidFill>
                  <a:srgbClr val="CC0000"/>
                </a:solidFill>
                <a:latin typeface="Times New Roman"/>
                <a:cs typeface="Times New Roman"/>
              </a:rPr>
              <a:t>inserted </a:t>
            </a:r>
            <a:r>
              <a:rPr sz="2400" dirty="0">
                <a:latin typeface="Times New Roman"/>
                <a:cs typeface="Times New Roman"/>
              </a:rPr>
              <a:t>(in fact, </a:t>
            </a:r>
            <a:r>
              <a:rPr sz="2400" spc="-5" dirty="0">
                <a:latin typeface="Times New Roman"/>
                <a:cs typeface="Times New Roman"/>
              </a:rPr>
              <a:t>s </a:t>
            </a:r>
            <a:r>
              <a:rPr sz="2400" dirty="0">
                <a:latin typeface="Symbol"/>
                <a:cs typeface="Symbol"/>
              </a:rPr>
              <a:t></a:t>
            </a:r>
            <a:r>
              <a:rPr sz="2400" spc="-55" dirty="0">
                <a:latin typeface="Times New Roman"/>
                <a:cs typeface="Times New Roman"/>
              </a:rPr>
              <a:t> </a:t>
            </a:r>
            <a:r>
              <a:rPr sz="2400" spc="-5" dirty="0">
                <a:latin typeface="Times New Roman"/>
                <a:cs typeface="Times New Roman"/>
              </a:rPr>
              <a:t>S).</a:t>
            </a:r>
            <a:endParaRPr sz="2400" dirty="0">
              <a:latin typeface="Times New Roman"/>
              <a:cs typeface="Times New Roman"/>
            </a:endParaRPr>
          </a:p>
        </p:txBody>
      </p:sp>
    </p:spTree>
    <p:extLst>
      <p:ext uri="{BB962C8B-B14F-4D97-AF65-F5344CB8AC3E}">
        <p14:creationId xmlns:p14="http://schemas.microsoft.com/office/powerpoint/2010/main" val="2421519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657" y="445102"/>
            <a:ext cx="6014848" cy="689932"/>
          </a:xfrm>
          <a:prstGeom prst="rect">
            <a:avLst/>
          </a:prstGeom>
        </p:spPr>
        <p:txBody>
          <a:bodyPr vert="horz" wrap="square" lIns="0" tIns="12700" rIns="0" bIns="0" rtlCol="0" anchor="ctr">
            <a:spAutoFit/>
          </a:bodyPr>
          <a:lstStyle/>
          <a:p>
            <a:pPr marL="12700">
              <a:lnSpc>
                <a:spcPct val="100000"/>
              </a:lnSpc>
              <a:spcBef>
                <a:spcPts val="100"/>
              </a:spcBef>
            </a:pPr>
            <a:r>
              <a:rPr spc="-15" dirty="0"/>
              <a:t>Proof</a:t>
            </a:r>
            <a:r>
              <a:rPr spc="-60" dirty="0"/>
              <a:t> </a:t>
            </a:r>
            <a:r>
              <a:rPr dirty="0"/>
              <a:t>(Continued)</a:t>
            </a:r>
          </a:p>
        </p:txBody>
      </p:sp>
      <p:sp>
        <p:nvSpPr>
          <p:cNvPr id="3" name="object 3"/>
          <p:cNvSpPr/>
          <p:nvPr/>
        </p:nvSpPr>
        <p:spPr>
          <a:xfrm>
            <a:off x="3012947" y="2851404"/>
            <a:ext cx="5992368" cy="317144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776976" y="4830317"/>
            <a:ext cx="177800" cy="391160"/>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x</a:t>
            </a:r>
            <a:endParaRPr sz="2400" dirty="0">
              <a:latin typeface="Times New Roman"/>
              <a:cs typeface="Times New Roman"/>
            </a:endParaRPr>
          </a:p>
        </p:txBody>
      </p:sp>
      <p:sp>
        <p:nvSpPr>
          <p:cNvPr id="5" name="object 5"/>
          <p:cNvSpPr txBox="1"/>
          <p:nvPr/>
        </p:nvSpPr>
        <p:spPr>
          <a:xfrm>
            <a:off x="3882009" y="3972814"/>
            <a:ext cx="144145" cy="391160"/>
          </a:xfrm>
          <a:prstGeom prst="rect">
            <a:avLst/>
          </a:prstGeom>
        </p:spPr>
        <p:txBody>
          <a:bodyPr vert="horz" wrap="square" lIns="0" tIns="12700" rIns="0" bIns="0" rtlCol="0">
            <a:spAutoFit/>
          </a:bodyPr>
          <a:lstStyle/>
          <a:p>
            <a:pPr marL="12700">
              <a:spcBef>
                <a:spcPts val="100"/>
              </a:spcBef>
            </a:pPr>
            <a:r>
              <a:rPr sz="2400" b="1" spc="-5" dirty="0">
                <a:latin typeface="Times New Roman"/>
                <a:cs typeface="Times New Roman"/>
              </a:rPr>
              <a:t>s</a:t>
            </a:r>
            <a:endParaRPr sz="2400">
              <a:latin typeface="Times New Roman"/>
              <a:cs typeface="Times New Roman"/>
            </a:endParaRPr>
          </a:p>
        </p:txBody>
      </p:sp>
      <p:sp>
        <p:nvSpPr>
          <p:cNvPr id="6" name="object 6"/>
          <p:cNvSpPr txBox="1"/>
          <p:nvPr/>
        </p:nvSpPr>
        <p:spPr>
          <a:xfrm>
            <a:off x="7091553" y="4758944"/>
            <a:ext cx="177800" cy="391160"/>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y</a:t>
            </a:r>
            <a:endParaRPr sz="2400" dirty="0">
              <a:latin typeface="Times New Roman"/>
              <a:cs typeface="Times New Roman"/>
            </a:endParaRPr>
          </a:p>
        </p:txBody>
      </p:sp>
      <p:sp>
        <p:nvSpPr>
          <p:cNvPr id="7" name="object 7"/>
          <p:cNvSpPr txBox="1"/>
          <p:nvPr/>
        </p:nvSpPr>
        <p:spPr>
          <a:xfrm>
            <a:off x="4143249" y="5267071"/>
            <a:ext cx="194945" cy="391160"/>
          </a:xfrm>
          <a:prstGeom prst="rect">
            <a:avLst/>
          </a:prstGeom>
        </p:spPr>
        <p:txBody>
          <a:bodyPr vert="horz" wrap="square" lIns="0" tIns="12700" rIns="0" bIns="0" rtlCol="0">
            <a:spAutoFit/>
          </a:bodyPr>
          <a:lstStyle/>
          <a:p>
            <a:pPr marL="12700">
              <a:spcBef>
                <a:spcPts val="100"/>
              </a:spcBef>
            </a:pPr>
            <a:r>
              <a:rPr sz="2400" spc="-5" dirty="0">
                <a:latin typeface="Times New Roman"/>
                <a:cs typeface="Times New Roman"/>
              </a:rPr>
              <a:t>S</a:t>
            </a:r>
            <a:endParaRPr sz="2400">
              <a:latin typeface="Times New Roman"/>
              <a:cs typeface="Times New Roman"/>
            </a:endParaRPr>
          </a:p>
        </p:txBody>
      </p:sp>
      <p:sp>
        <p:nvSpPr>
          <p:cNvPr id="8" name="object 8"/>
          <p:cNvSpPr txBox="1"/>
          <p:nvPr/>
        </p:nvSpPr>
        <p:spPr>
          <a:xfrm>
            <a:off x="4752720" y="4155440"/>
            <a:ext cx="330200" cy="391160"/>
          </a:xfrm>
          <a:prstGeom prst="rect">
            <a:avLst/>
          </a:prstGeom>
        </p:spPr>
        <p:txBody>
          <a:bodyPr vert="horz" wrap="square" lIns="0" tIns="12700" rIns="0" bIns="0" rtlCol="0">
            <a:spAutoFit/>
          </a:bodyPr>
          <a:lstStyle/>
          <a:p>
            <a:pPr marL="38100">
              <a:spcBef>
                <a:spcPts val="100"/>
              </a:spcBef>
            </a:pPr>
            <a:r>
              <a:rPr sz="2400" spc="-5" dirty="0">
                <a:latin typeface="Times New Roman"/>
                <a:cs typeface="Times New Roman"/>
              </a:rPr>
              <a:t>p</a:t>
            </a:r>
            <a:r>
              <a:rPr sz="2400" spc="-7" baseline="-20833" dirty="0">
                <a:latin typeface="Times New Roman"/>
                <a:cs typeface="Times New Roman"/>
              </a:rPr>
              <a:t>1</a:t>
            </a:r>
            <a:endParaRPr sz="2400" baseline="-20833">
              <a:latin typeface="Times New Roman"/>
              <a:cs typeface="Times New Roman"/>
            </a:endParaRPr>
          </a:p>
        </p:txBody>
      </p:sp>
      <p:sp>
        <p:nvSpPr>
          <p:cNvPr id="9" name="object 9"/>
          <p:cNvSpPr txBox="1"/>
          <p:nvPr/>
        </p:nvSpPr>
        <p:spPr>
          <a:xfrm>
            <a:off x="2674620" y="1154685"/>
            <a:ext cx="6638925" cy="2806065"/>
          </a:xfrm>
          <a:prstGeom prst="rect">
            <a:avLst/>
          </a:prstGeom>
        </p:spPr>
        <p:txBody>
          <a:bodyPr vert="horz" wrap="square" lIns="0" tIns="10795" rIns="0" bIns="0" rtlCol="0">
            <a:spAutoFit/>
          </a:bodyPr>
          <a:lstStyle/>
          <a:p>
            <a:pPr marL="38100" marR="30480">
              <a:lnSpc>
                <a:spcPct val="100400"/>
              </a:lnSpc>
              <a:spcBef>
                <a:spcPts val="85"/>
              </a:spcBef>
            </a:pPr>
            <a:r>
              <a:rPr sz="2400" spc="-5" dirty="0">
                <a:latin typeface="Times New Roman"/>
                <a:cs typeface="Times New Roman"/>
              </a:rPr>
              <a:t>Note </a:t>
            </a:r>
            <a:r>
              <a:rPr sz="2400" dirty="0">
                <a:latin typeface="Times New Roman"/>
                <a:cs typeface="Times New Roman"/>
              </a:rPr>
              <a:t>that there exists a path </a:t>
            </a:r>
            <a:r>
              <a:rPr sz="2400" spc="-5" dirty="0">
                <a:latin typeface="Times New Roman"/>
                <a:cs typeface="Times New Roman"/>
              </a:rPr>
              <a:t>from s </a:t>
            </a:r>
            <a:r>
              <a:rPr sz="2400" dirty="0">
                <a:latin typeface="Times New Roman"/>
                <a:cs typeface="Times New Roman"/>
              </a:rPr>
              <a:t>to u, </a:t>
            </a:r>
            <a:r>
              <a:rPr sz="2400" spc="-5" dirty="0">
                <a:latin typeface="Times New Roman"/>
                <a:cs typeface="Times New Roman"/>
              </a:rPr>
              <a:t>for</a:t>
            </a:r>
            <a:r>
              <a:rPr sz="2400" spc="-110" dirty="0">
                <a:latin typeface="Times New Roman"/>
                <a:cs typeface="Times New Roman"/>
              </a:rPr>
              <a:t> </a:t>
            </a:r>
            <a:r>
              <a:rPr sz="2400" dirty="0">
                <a:latin typeface="Times New Roman"/>
                <a:cs typeface="Times New Roman"/>
              </a:rPr>
              <a:t>otherwise  d[u] = </a:t>
            </a:r>
            <a:r>
              <a:rPr sz="2400" spc="-5" dirty="0">
                <a:latin typeface="Symbol"/>
                <a:cs typeface="Symbol"/>
              </a:rPr>
              <a:t></a:t>
            </a:r>
            <a:r>
              <a:rPr sz="2400" spc="-5" dirty="0">
                <a:latin typeface="Times New Roman"/>
                <a:cs typeface="Times New Roman"/>
              </a:rPr>
              <a:t>(s, </a:t>
            </a:r>
            <a:r>
              <a:rPr sz="2400" dirty="0">
                <a:latin typeface="Times New Roman"/>
                <a:cs typeface="Times New Roman"/>
              </a:rPr>
              <a:t>u) =</a:t>
            </a:r>
            <a:r>
              <a:rPr sz="2400" spc="-5" dirty="0">
                <a:latin typeface="Times New Roman"/>
                <a:cs typeface="Times New Roman"/>
              </a:rPr>
              <a:t> </a:t>
            </a:r>
            <a:r>
              <a:rPr sz="2400" dirty="0">
                <a:latin typeface="Symbol"/>
                <a:cs typeface="Symbol"/>
              </a:rPr>
              <a:t></a:t>
            </a:r>
            <a:r>
              <a:rPr sz="2400" dirty="0">
                <a:latin typeface="Times New Roman"/>
                <a:cs typeface="Times New Roman"/>
              </a:rPr>
              <a:t>.</a:t>
            </a:r>
          </a:p>
          <a:p>
            <a:pPr marL="38100">
              <a:spcBef>
                <a:spcPts val="1440"/>
              </a:spcBef>
              <a:tabLst>
                <a:tab pos="4117340" algn="l"/>
              </a:tabLst>
            </a:pPr>
            <a:r>
              <a:rPr sz="2400" dirty="0">
                <a:latin typeface="Symbol"/>
                <a:cs typeface="Symbol"/>
              </a:rPr>
              <a:t></a:t>
            </a:r>
            <a:r>
              <a:rPr sz="2400" dirty="0">
                <a:latin typeface="Times New Roman"/>
                <a:cs typeface="Times New Roman"/>
              </a:rPr>
              <a:t> there exists a </a:t>
            </a:r>
            <a:r>
              <a:rPr sz="2400" spc="-5" dirty="0">
                <a:latin typeface="Times New Roman"/>
                <a:cs typeface="Times New Roman"/>
              </a:rPr>
              <a:t>SP </a:t>
            </a:r>
            <a:r>
              <a:rPr sz="2400" dirty="0">
                <a:latin typeface="Times New Roman"/>
                <a:cs typeface="Times New Roman"/>
              </a:rPr>
              <a:t>from </a:t>
            </a:r>
            <a:r>
              <a:rPr sz="2400" spc="-5" dirty="0">
                <a:latin typeface="Times New Roman"/>
                <a:cs typeface="Times New Roman"/>
              </a:rPr>
              <a:t>s</a:t>
            </a:r>
            <a:r>
              <a:rPr sz="2400" spc="-120" dirty="0">
                <a:latin typeface="Times New Roman"/>
                <a:cs typeface="Times New Roman"/>
              </a:rPr>
              <a:t> </a:t>
            </a:r>
            <a:r>
              <a:rPr sz="2400" dirty="0">
                <a:latin typeface="Times New Roman"/>
                <a:cs typeface="Times New Roman"/>
              </a:rPr>
              <a:t>to u.	</a:t>
            </a:r>
            <a:r>
              <a:rPr sz="2400" spc="-10" dirty="0">
                <a:latin typeface="Times New Roman"/>
                <a:cs typeface="Times New Roman"/>
              </a:rPr>
              <a:t>SP </a:t>
            </a:r>
            <a:r>
              <a:rPr sz="2400" dirty="0">
                <a:latin typeface="Times New Roman"/>
                <a:cs typeface="Times New Roman"/>
              </a:rPr>
              <a:t>looks like</a:t>
            </a:r>
            <a:r>
              <a:rPr sz="2400" spc="-130" dirty="0">
                <a:latin typeface="Times New Roman"/>
                <a:cs typeface="Times New Roman"/>
              </a:rPr>
              <a:t> </a:t>
            </a:r>
            <a:r>
              <a:rPr sz="2400" dirty="0">
                <a:latin typeface="Times New Roman"/>
                <a:cs typeface="Times New Roman"/>
              </a:rPr>
              <a:t>this:</a:t>
            </a:r>
          </a:p>
          <a:p>
            <a:pPr marR="1642110" algn="r">
              <a:spcBef>
                <a:spcPts val="2585"/>
              </a:spcBef>
            </a:pPr>
            <a:r>
              <a:rPr sz="2400" dirty="0">
                <a:latin typeface="Times New Roman"/>
                <a:cs typeface="Times New Roman"/>
              </a:rPr>
              <a:t>p</a:t>
            </a:r>
            <a:r>
              <a:rPr sz="2400" spc="-7" baseline="-20833" dirty="0">
                <a:latin typeface="Times New Roman"/>
                <a:cs typeface="Times New Roman"/>
              </a:rPr>
              <a:t>2</a:t>
            </a:r>
            <a:endParaRPr sz="2400" baseline="-20833" dirty="0">
              <a:latin typeface="Times New Roman"/>
              <a:cs typeface="Times New Roman"/>
            </a:endParaRPr>
          </a:p>
          <a:p>
            <a:pPr>
              <a:spcBef>
                <a:spcPts val="10"/>
              </a:spcBef>
            </a:pPr>
            <a:endParaRPr sz="3000" dirty="0">
              <a:latin typeface="Times New Roman"/>
              <a:cs typeface="Times New Roman"/>
            </a:endParaRPr>
          </a:p>
          <a:p>
            <a:pPr marR="530860" algn="r"/>
            <a:r>
              <a:rPr sz="2400" b="1" spc="-5" dirty="0">
                <a:latin typeface="Times New Roman"/>
                <a:cs typeface="Times New Roman"/>
              </a:rPr>
              <a:t>u</a:t>
            </a:r>
            <a:endParaRPr sz="2400" dirty="0">
              <a:latin typeface="Times New Roman"/>
              <a:cs typeface="Times New Roman"/>
            </a:endParaRPr>
          </a:p>
        </p:txBody>
      </p:sp>
    </p:spTree>
    <p:extLst>
      <p:ext uri="{BB962C8B-B14F-4D97-AF65-F5344CB8AC3E}">
        <p14:creationId xmlns:p14="http://schemas.microsoft.com/office/powerpoint/2010/main" val="1024536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6967" y="292447"/>
            <a:ext cx="6472048" cy="689932"/>
          </a:xfrm>
          <a:prstGeom prst="rect">
            <a:avLst/>
          </a:prstGeom>
        </p:spPr>
        <p:txBody>
          <a:bodyPr vert="horz" wrap="square" lIns="0" tIns="12700" rIns="0" bIns="0" rtlCol="0" anchor="ctr">
            <a:spAutoFit/>
          </a:bodyPr>
          <a:lstStyle/>
          <a:p>
            <a:pPr marL="12700">
              <a:lnSpc>
                <a:spcPct val="100000"/>
              </a:lnSpc>
              <a:spcBef>
                <a:spcPts val="100"/>
              </a:spcBef>
            </a:pPr>
            <a:r>
              <a:rPr spc="-15" dirty="0"/>
              <a:t>Proof</a:t>
            </a:r>
            <a:r>
              <a:rPr spc="-60" dirty="0"/>
              <a:t> </a:t>
            </a:r>
            <a:r>
              <a:rPr dirty="0"/>
              <a:t>(Continued)</a:t>
            </a:r>
          </a:p>
        </p:txBody>
      </p:sp>
      <p:sp>
        <p:nvSpPr>
          <p:cNvPr id="3" name="object 3"/>
          <p:cNvSpPr txBox="1"/>
          <p:nvPr/>
        </p:nvSpPr>
        <p:spPr>
          <a:xfrm>
            <a:off x="2442768" y="808101"/>
            <a:ext cx="6507480" cy="2219325"/>
          </a:xfrm>
          <a:prstGeom prst="rect">
            <a:avLst/>
          </a:prstGeom>
        </p:spPr>
        <p:txBody>
          <a:bodyPr vert="horz" wrap="square" lIns="0" tIns="195580" rIns="0" bIns="0" rtlCol="0">
            <a:spAutoFit/>
          </a:bodyPr>
          <a:lstStyle/>
          <a:p>
            <a:pPr marL="12700">
              <a:spcBef>
                <a:spcPts val="1540"/>
              </a:spcBef>
            </a:pPr>
            <a:r>
              <a:rPr sz="2400" b="1" u="heavy" dirty="0">
                <a:solidFill>
                  <a:srgbClr val="CC0000"/>
                </a:solidFill>
                <a:uFill>
                  <a:solidFill>
                    <a:srgbClr val="CC0000"/>
                  </a:solidFill>
                </a:uFill>
                <a:latin typeface="Times New Roman"/>
                <a:cs typeface="Times New Roman"/>
              </a:rPr>
              <a:t>Claim:</a:t>
            </a:r>
            <a:r>
              <a:rPr sz="2400" b="1" dirty="0">
                <a:solidFill>
                  <a:srgbClr val="CC0000"/>
                </a:solidFill>
                <a:latin typeface="Times New Roman"/>
                <a:cs typeface="Times New Roman"/>
              </a:rPr>
              <a:t> </a:t>
            </a:r>
            <a:r>
              <a:rPr sz="2400" spc="-5" dirty="0">
                <a:latin typeface="Times New Roman"/>
                <a:cs typeface="Times New Roman"/>
              </a:rPr>
              <a:t>d[y] = </a:t>
            </a:r>
            <a:r>
              <a:rPr sz="2400" spc="-5" dirty="0">
                <a:latin typeface="Symbol"/>
                <a:cs typeface="Symbol"/>
              </a:rPr>
              <a:t></a:t>
            </a:r>
            <a:r>
              <a:rPr sz="2400" spc="-5" dirty="0">
                <a:latin typeface="Times New Roman"/>
                <a:cs typeface="Times New Roman"/>
              </a:rPr>
              <a:t>(s, </a:t>
            </a:r>
            <a:r>
              <a:rPr sz="2400" dirty="0">
                <a:latin typeface="Times New Roman"/>
                <a:cs typeface="Times New Roman"/>
              </a:rPr>
              <a:t>y) when u is inserted into</a:t>
            </a:r>
            <a:r>
              <a:rPr sz="2400" spc="-75" dirty="0">
                <a:latin typeface="Times New Roman"/>
                <a:cs typeface="Times New Roman"/>
              </a:rPr>
              <a:t> </a:t>
            </a:r>
            <a:r>
              <a:rPr sz="2400" spc="-5" dirty="0">
                <a:latin typeface="Times New Roman"/>
                <a:cs typeface="Times New Roman"/>
              </a:rPr>
              <a:t>S.</a:t>
            </a:r>
            <a:endParaRPr sz="2400" dirty="0">
              <a:latin typeface="Times New Roman"/>
              <a:cs typeface="Times New Roman"/>
            </a:endParaRPr>
          </a:p>
          <a:p>
            <a:pPr marL="469265" marR="5080">
              <a:lnSpc>
                <a:spcPct val="149600"/>
              </a:lnSpc>
              <a:spcBef>
                <a:spcPts val="10"/>
              </a:spcBef>
            </a:pPr>
            <a:r>
              <a:rPr sz="2400" spc="-110" dirty="0">
                <a:latin typeface="Times New Roman"/>
                <a:cs typeface="Times New Roman"/>
              </a:rPr>
              <a:t>We </a:t>
            </a:r>
            <a:r>
              <a:rPr sz="2400" dirty="0">
                <a:latin typeface="Times New Roman"/>
                <a:cs typeface="Times New Roman"/>
              </a:rPr>
              <a:t>had d[x] = </a:t>
            </a:r>
            <a:r>
              <a:rPr sz="2400" spc="-5" dirty="0">
                <a:latin typeface="Symbol"/>
                <a:cs typeface="Symbol"/>
              </a:rPr>
              <a:t></a:t>
            </a:r>
            <a:r>
              <a:rPr sz="2400" spc="-5" dirty="0">
                <a:latin typeface="Times New Roman"/>
                <a:cs typeface="Times New Roman"/>
              </a:rPr>
              <a:t>(s, </a:t>
            </a:r>
            <a:r>
              <a:rPr sz="2400" dirty="0">
                <a:latin typeface="Times New Roman"/>
                <a:cs typeface="Times New Roman"/>
              </a:rPr>
              <a:t>x) when x </a:t>
            </a:r>
            <a:r>
              <a:rPr sz="2400" spc="-5" dirty="0">
                <a:latin typeface="Times New Roman"/>
                <a:cs typeface="Times New Roman"/>
              </a:rPr>
              <a:t>was </a:t>
            </a:r>
            <a:r>
              <a:rPr sz="2400" dirty="0">
                <a:latin typeface="Times New Roman"/>
                <a:cs typeface="Times New Roman"/>
              </a:rPr>
              <a:t>inserted into </a:t>
            </a:r>
            <a:r>
              <a:rPr sz="2400" spc="-5" dirty="0">
                <a:latin typeface="Times New Roman"/>
                <a:cs typeface="Times New Roman"/>
              </a:rPr>
              <a:t>S.  </a:t>
            </a:r>
            <a:r>
              <a:rPr sz="2400" dirty="0">
                <a:latin typeface="Times New Roman"/>
                <a:cs typeface="Times New Roman"/>
              </a:rPr>
              <a:t>Edge (x, y) was relaxed at that</a:t>
            </a:r>
            <a:r>
              <a:rPr sz="2400" spc="-100" dirty="0">
                <a:latin typeface="Times New Roman"/>
                <a:cs typeface="Times New Roman"/>
              </a:rPr>
              <a:t> </a:t>
            </a:r>
            <a:r>
              <a:rPr sz="2400" spc="-5" dirty="0">
                <a:latin typeface="Times New Roman"/>
                <a:cs typeface="Times New Roman"/>
              </a:rPr>
              <a:t>time.</a:t>
            </a:r>
            <a:endParaRPr sz="2400" dirty="0">
              <a:latin typeface="Times New Roman"/>
              <a:cs typeface="Times New Roman"/>
            </a:endParaRPr>
          </a:p>
          <a:p>
            <a:pPr marL="469265">
              <a:spcBef>
                <a:spcPts val="1445"/>
              </a:spcBef>
            </a:pPr>
            <a:r>
              <a:rPr sz="2400" dirty="0">
                <a:latin typeface="Times New Roman"/>
                <a:cs typeface="Times New Roman"/>
              </a:rPr>
              <a:t>By </a:t>
            </a:r>
            <a:r>
              <a:rPr sz="2400" spc="-10" dirty="0">
                <a:latin typeface="Times New Roman"/>
                <a:cs typeface="Times New Roman"/>
              </a:rPr>
              <a:t>Lemma4, </a:t>
            </a:r>
            <a:r>
              <a:rPr sz="2400" dirty="0">
                <a:latin typeface="Times New Roman"/>
                <a:cs typeface="Times New Roman"/>
              </a:rPr>
              <a:t>this </a:t>
            </a:r>
            <a:r>
              <a:rPr sz="2400" spc="-5" dirty="0">
                <a:latin typeface="Times New Roman"/>
                <a:cs typeface="Times New Roman"/>
              </a:rPr>
              <a:t>implies </a:t>
            </a:r>
            <a:r>
              <a:rPr sz="2400" dirty="0">
                <a:latin typeface="Times New Roman"/>
                <a:cs typeface="Times New Roman"/>
              </a:rPr>
              <a:t>the</a:t>
            </a:r>
            <a:r>
              <a:rPr sz="2400" spc="-5" dirty="0">
                <a:latin typeface="Times New Roman"/>
                <a:cs typeface="Times New Roman"/>
              </a:rPr>
              <a:t> claim.</a:t>
            </a:r>
            <a:endParaRPr sz="2400" dirty="0">
              <a:latin typeface="Times New Roman"/>
              <a:cs typeface="Times New Roman"/>
            </a:endParaRPr>
          </a:p>
        </p:txBody>
      </p:sp>
      <p:sp>
        <p:nvSpPr>
          <p:cNvPr id="4" name="object 4"/>
          <p:cNvSpPr txBox="1"/>
          <p:nvPr/>
        </p:nvSpPr>
        <p:spPr>
          <a:xfrm>
            <a:off x="2442769" y="3368803"/>
            <a:ext cx="3560445" cy="1123315"/>
          </a:xfrm>
          <a:prstGeom prst="rect">
            <a:avLst/>
          </a:prstGeom>
        </p:spPr>
        <p:txBody>
          <a:bodyPr vert="horz" wrap="square" lIns="0" tIns="12700" rIns="0" bIns="0" rtlCol="0">
            <a:spAutoFit/>
          </a:bodyPr>
          <a:lstStyle/>
          <a:p>
            <a:pPr marR="36830" algn="r">
              <a:spcBef>
                <a:spcPts val="100"/>
              </a:spcBef>
            </a:pPr>
            <a:r>
              <a:rPr sz="2400" spc="-45" dirty="0">
                <a:latin typeface="Times New Roman"/>
                <a:cs typeface="Times New Roman"/>
              </a:rPr>
              <a:t>Now, </a:t>
            </a:r>
            <a:r>
              <a:rPr sz="2400" spc="-5" dirty="0">
                <a:latin typeface="Times New Roman"/>
                <a:cs typeface="Times New Roman"/>
              </a:rPr>
              <a:t>we </a:t>
            </a:r>
            <a:r>
              <a:rPr sz="2400" dirty="0">
                <a:latin typeface="Times New Roman"/>
                <a:cs typeface="Times New Roman"/>
              </a:rPr>
              <a:t>have: d[y] = </a:t>
            </a:r>
            <a:r>
              <a:rPr sz="2400" spc="-5" dirty="0">
                <a:latin typeface="Symbol"/>
                <a:cs typeface="Symbol"/>
              </a:rPr>
              <a:t></a:t>
            </a:r>
            <a:r>
              <a:rPr sz="2400" spc="-5" dirty="0">
                <a:latin typeface="Times New Roman"/>
                <a:cs typeface="Times New Roman"/>
              </a:rPr>
              <a:t>(s,</a:t>
            </a:r>
            <a:r>
              <a:rPr sz="2400" spc="-20" dirty="0">
                <a:latin typeface="Times New Roman"/>
                <a:cs typeface="Times New Roman"/>
              </a:rPr>
              <a:t> </a:t>
            </a:r>
            <a:r>
              <a:rPr sz="2400" dirty="0">
                <a:latin typeface="Times New Roman"/>
                <a:cs typeface="Times New Roman"/>
              </a:rPr>
              <a:t>y)</a:t>
            </a:r>
          </a:p>
          <a:p>
            <a:pPr marR="5080" algn="r"/>
            <a:r>
              <a:rPr sz="2400" dirty="0">
                <a:latin typeface="Symbol"/>
                <a:cs typeface="Symbol"/>
              </a:rPr>
              <a:t></a:t>
            </a:r>
            <a:r>
              <a:rPr sz="2400" dirty="0">
                <a:latin typeface="Times New Roman"/>
                <a:cs typeface="Times New Roman"/>
              </a:rPr>
              <a:t> </a:t>
            </a:r>
            <a:r>
              <a:rPr sz="2400" spc="-5" dirty="0">
                <a:latin typeface="Symbol"/>
                <a:cs typeface="Symbol"/>
              </a:rPr>
              <a:t></a:t>
            </a:r>
            <a:r>
              <a:rPr sz="2400" spc="-5" dirty="0">
                <a:latin typeface="Times New Roman"/>
                <a:cs typeface="Times New Roman"/>
              </a:rPr>
              <a:t>(s,</a:t>
            </a:r>
            <a:r>
              <a:rPr sz="2400" spc="-100" dirty="0">
                <a:latin typeface="Times New Roman"/>
                <a:cs typeface="Times New Roman"/>
              </a:rPr>
              <a:t> </a:t>
            </a:r>
            <a:r>
              <a:rPr sz="2400" dirty="0">
                <a:latin typeface="Times New Roman"/>
                <a:cs typeface="Times New Roman"/>
              </a:rPr>
              <a:t>u)</a:t>
            </a:r>
          </a:p>
          <a:p>
            <a:pPr marR="274320" algn="r"/>
            <a:r>
              <a:rPr sz="2400" dirty="0">
                <a:latin typeface="Symbol"/>
                <a:cs typeface="Symbol"/>
              </a:rPr>
              <a:t></a:t>
            </a:r>
            <a:r>
              <a:rPr sz="2400" spc="-110" dirty="0">
                <a:latin typeface="Times New Roman"/>
                <a:cs typeface="Times New Roman"/>
              </a:rPr>
              <a:t> </a:t>
            </a:r>
            <a:r>
              <a:rPr sz="2400" dirty="0">
                <a:latin typeface="Times New Roman"/>
                <a:cs typeface="Times New Roman"/>
              </a:rPr>
              <a:t>d[u]</a:t>
            </a:r>
          </a:p>
        </p:txBody>
      </p:sp>
      <p:sp>
        <p:nvSpPr>
          <p:cNvPr id="5" name="object 5"/>
          <p:cNvSpPr txBox="1"/>
          <p:nvPr/>
        </p:nvSpPr>
        <p:spPr>
          <a:xfrm>
            <a:off x="6250355" y="3368803"/>
            <a:ext cx="3449320" cy="1123315"/>
          </a:xfrm>
          <a:prstGeom prst="rect">
            <a:avLst/>
          </a:prstGeom>
        </p:spPr>
        <p:txBody>
          <a:bodyPr vert="horz" wrap="square" lIns="0" tIns="12700" rIns="0" bIns="0" rtlCol="0">
            <a:spAutoFit/>
          </a:bodyPr>
          <a:lstStyle/>
          <a:p>
            <a:pPr marL="12700">
              <a:spcBef>
                <a:spcPts val="100"/>
              </a:spcBef>
            </a:pPr>
            <a:r>
              <a:rPr sz="2400" dirty="0">
                <a:latin typeface="Times New Roman"/>
                <a:cs typeface="Times New Roman"/>
              </a:rPr>
              <a:t>, by</a:t>
            </a:r>
            <a:r>
              <a:rPr sz="2400" spc="-20" dirty="0">
                <a:latin typeface="Times New Roman"/>
                <a:cs typeface="Times New Roman"/>
              </a:rPr>
              <a:t> </a:t>
            </a:r>
            <a:r>
              <a:rPr sz="2400" spc="-5" dirty="0">
                <a:latin typeface="Times New Roman"/>
                <a:cs typeface="Times New Roman"/>
              </a:rPr>
              <a:t>Claim.</a:t>
            </a:r>
            <a:endParaRPr sz="2400">
              <a:latin typeface="Times New Roman"/>
              <a:cs typeface="Times New Roman"/>
            </a:endParaRPr>
          </a:p>
          <a:p>
            <a:pPr marL="44450"/>
            <a:r>
              <a:rPr sz="2400" dirty="0">
                <a:latin typeface="Times New Roman"/>
                <a:cs typeface="Times New Roman"/>
              </a:rPr>
              <a:t>, nonnegative edge</a:t>
            </a:r>
            <a:r>
              <a:rPr sz="2400" spc="-130" dirty="0">
                <a:latin typeface="Times New Roman"/>
                <a:cs typeface="Times New Roman"/>
              </a:rPr>
              <a:t> </a:t>
            </a:r>
            <a:r>
              <a:rPr sz="2400" dirty="0">
                <a:latin typeface="Times New Roman"/>
                <a:cs typeface="Times New Roman"/>
              </a:rPr>
              <a:t>weights.</a:t>
            </a:r>
            <a:endParaRPr sz="2400">
              <a:latin typeface="Times New Roman"/>
              <a:cs typeface="Times New Roman"/>
            </a:endParaRPr>
          </a:p>
          <a:p>
            <a:pPr marL="80645"/>
            <a:r>
              <a:rPr sz="2400" dirty="0">
                <a:latin typeface="Times New Roman"/>
                <a:cs typeface="Times New Roman"/>
              </a:rPr>
              <a:t>, by</a:t>
            </a:r>
            <a:r>
              <a:rPr sz="2400" spc="-10" dirty="0">
                <a:latin typeface="Times New Roman"/>
                <a:cs typeface="Times New Roman"/>
              </a:rPr>
              <a:t> </a:t>
            </a:r>
            <a:r>
              <a:rPr sz="2400" spc="-5" dirty="0">
                <a:latin typeface="Times New Roman"/>
                <a:cs typeface="Times New Roman"/>
              </a:rPr>
              <a:t>Lemma3(a).</a:t>
            </a:r>
            <a:endParaRPr sz="2400">
              <a:latin typeface="Times New Roman"/>
              <a:cs typeface="Times New Roman"/>
            </a:endParaRPr>
          </a:p>
        </p:txBody>
      </p:sp>
      <p:sp>
        <p:nvSpPr>
          <p:cNvPr id="6" name="object 6"/>
          <p:cNvSpPr txBox="1"/>
          <p:nvPr/>
        </p:nvSpPr>
        <p:spPr>
          <a:xfrm>
            <a:off x="2442769" y="4648912"/>
            <a:ext cx="5807075" cy="1670685"/>
          </a:xfrm>
          <a:prstGeom prst="rect">
            <a:avLst/>
          </a:prstGeom>
        </p:spPr>
        <p:txBody>
          <a:bodyPr vert="horz" wrap="square" lIns="0" tIns="12700" rIns="0" bIns="0" rtlCol="0">
            <a:spAutoFit/>
          </a:bodyPr>
          <a:lstStyle/>
          <a:p>
            <a:pPr marL="12700" marR="5080">
              <a:lnSpc>
                <a:spcPct val="150100"/>
              </a:lnSpc>
              <a:spcBef>
                <a:spcPts val="100"/>
              </a:spcBef>
            </a:pPr>
            <a:r>
              <a:rPr sz="2400" spc="-5" dirty="0">
                <a:latin typeface="Times New Roman"/>
                <a:cs typeface="Times New Roman"/>
              </a:rPr>
              <a:t>Because u was </a:t>
            </a:r>
            <a:r>
              <a:rPr sz="2400" dirty="0">
                <a:latin typeface="Times New Roman"/>
                <a:cs typeface="Times New Roman"/>
              </a:rPr>
              <a:t>added to </a:t>
            </a:r>
            <a:r>
              <a:rPr sz="2400" spc="-5" dirty="0">
                <a:latin typeface="Times New Roman"/>
                <a:cs typeface="Times New Roman"/>
              </a:rPr>
              <a:t>S </a:t>
            </a:r>
            <a:r>
              <a:rPr sz="2400" dirty="0">
                <a:latin typeface="Times New Roman"/>
                <a:cs typeface="Times New Roman"/>
              </a:rPr>
              <a:t>before </a:t>
            </a:r>
            <a:r>
              <a:rPr sz="2400" spc="-80" dirty="0">
                <a:latin typeface="Times New Roman"/>
                <a:cs typeface="Times New Roman"/>
              </a:rPr>
              <a:t>y, </a:t>
            </a:r>
            <a:r>
              <a:rPr sz="2400" dirty="0">
                <a:latin typeface="Times New Roman"/>
                <a:cs typeface="Times New Roman"/>
              </a:rPr>
              <a:t>d[u] </a:t>
            </a:r>
            <a:r>
              <a:rPr sz="2400" dirty="0">
                <a:latin typeface="Symbol"/>
                <a:cs typeface="Symbol"/>
              </a:rPr>
              <a:t></a:t>
            </a:r>
            <a:r>
              <a:rPr sz="2400" dirty="0">
                <a:latin typeface="Times New Roman"/>
                <a:cs typeface="Times New Roman"/>
              </a:rPr>
              <a:t> </a:t>
            </a:r>
            <a:r>
              <a:rPr sz="2400" spc="-5" dirty="0">
                <a:latin typeface="Times New Roman"/>
                <a:cs typeface="Times New Roman"/>
              </a:rPr>
              <a:t>d[y].  </a:t>
            </a:r>
            <a:r>
              <a:rPr sz="2400" dirty="0">
                <a:latin typeface="Times New Roman"/>
                <a:cs typeface="Times New Roman"/>
              </a:rPr>
              <a:t>Thus, </a:t>
            </a:r>
            <a:r>
              <a:rPr sz="2400" spc="-5" dirty="0">
                <a:latin typeface="Times New Roman"/>
                <a:cs typeface="Times New Roman"/>
              </a:rPr>
              <a:t>d[y] </a:t>
            </a:r>
            <a:r>
              <a:rPr sz="2400" dirty="0">
                <a:latin typeface="Times New Roman"/>
                <a:cs typeface="Times New Roman"/>
              </a:rPr>
              <a:t>= </a:t>
            </a:r>
            <a:r>
              <a:rPr sz="2400" spc="-5" dirty="0">
                <a:latin typeface="Symbol"/>
                <a:cs typeface="Symbol"/>
              </a:rPr>
              <a:t></a:t>
            </a:r>
            <a:r>
              <a:rPr sz="2400" spc="-5" dirty="0">
                <a:latin typeface="Times New Roman"/>
                <a:cs typeface="Times New Roman"/>
              </a:rPr>
              <a:t>(s, </a:t>
            </a:r>
            <a:r>
              <a:rPr sz="2400" dirty="0">
                <a:latin typeface="Times New Roman"/>
                <a:cs typeface="Times New Roman"/>
              </a:rPr>
              <a:t>y) = </a:t>
            </a:r>
            <a:r>
              <a:rPr sz="2400" spc="-5" dirty="0">
                <a:latin typeface="Symbol"/>
                <a:cs typeface="Symbol"/>
              </a:rPr>
              <a:t></a:t>
            </a:r>
            <a:r>
              <a:rPr sz="2400" spc="-5" dirty="0">
                <a:latin typeface="Times New Roman"/>
                <a:cs typeface="Times New Roman"/>
              </a:rPr>
              <a:t>(s, </a:t>
            </a:r>
            <a:r>
              <a:rPr sz="2400" dirty="0">
                <a:latin typeface="Times New Roman"/>
                <a:cs typeface="Times New Roman"/>
              </a:rPr>
              <a:t>u) =</a:t>
            </a:r>
            <a:r>
              <a:rPr sz="2400" spc="10" dirty="0">
                <a:latin typeface="Times New Roman"/>
                <a:cs typeface="Times New Roman"/>
              </a:rPr>
              <a:t> </a:t>
            </a:r>
            <a:r>
              <a:rPr sz="2400" spc="-5" dirty="0">
                <a:latin typeface="Times New Roman"/>
                <a:cs typeface="Times New Roman"/>
              </a:rPr>
              <a:t>d[u].</a:t>
            </a:r>
            <a:endParaRPr sz="2400" dirty="0">
              <a:latin typeface="Times New Roman"/>
              <a:cs typeface="Times New Roman"/>
            </a:endParaRPr>
          </a:p>
          <a:p>
            <a:pPr marL="12700">
              <a:spcBef>
                <a:spcPts val="1425"/>
              </a:spcBef>
            </a:pPr>
            <a:r>
              <a:rPr sz="2400" b="1" dirty="0">
                <a:solidFill>
                  <a:srgbClr val="CC0000"/>
                </a:solidFill>
                <a:latin typeface="Times New Roman"/>
                <a:cs typeface="Times New Roman"/>
              </a:rPr>
              <a:t>Contradiction.</a:t>
            </a:r>
            <a:endParaRPr sz="2400" dirty="0">
              <a:latin typeface="Times New Roman"/>
              <a:cs typeface="Times New Roman"/>
            </a:endParaRPr>
          </a:p>
        </p:txBody>
      </p:sp>
    </p:spTree>
    <p:extLst>
      <p:ext uri="{BB962C8B-B14F-4D97-AF65-F5344CB8AC3E}">
        <p14:creationId xmlns:p14="http://schemas.microsoft.com/office/powerpoint/2010/main" val="389231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p>
            <a:fld id="{ED2D4740-D81E-4112-9486-0F3736E16935}" type="slidenum">
              <a:rPr lang="en-US" smtClean="0"/>
              <a:pPr/>
              <a:t>5</a:t>
            </a:fld>
            <a:endParaRPr lang="en-US"/>
          </a:p>
        </p:txBody>
      </p:sp>
      <p:sp>
        <p:nvSpPr>
          <p:cNvPr id="8195" name="Rectangle 2"/>
          <p:cNvSpPr>
            <a:spLocks noGrp="1" noChangeArrowheads="1"/>
          </p:cNvSpPr>
          <p:nvPr>
            <p:ph type="title"/>
          </p:nvPr>
        </p:nvSpPr>
        <p:spPr/>
        <p:txBody>
          <a:bodyPr/>
          <a:lstStyle/>
          <a:p>
            <a:pPr eaLnBrk="1" hangingPunct="1"/>
            <a:r>
              <a:rPr lang="en-US"/>
              <a:t>Variants of Shortest Paths</a:t>
            </a:r>
          </a:p>
        </p:txBody>
      </p:sp>
      <p:sp>
        <p:nvSpPr>
          <p:cNvPr id="769027" name="Rectangle 3"/>
          <p:cNvSpPr>
            <a:spLocks noGrp="1" noChangeArrowheads="1"/>
          </p:cNvSpPr>
          <p:nvPr>
            <p:ph type="body" idx="1"/>
          </p:nvPr>
        </p:nvSpPr>
        <p:spPr/>
        <p:txBody>
          <a:bodyPr>
            <a:normAutofit lnSpcReduction="10000"/>
          </a:bodyPr>
          <a:lstStyle/>
          <a:p>
            <a:pPr eaLnBrk="1" hangingPunct="1">
              <a:lnSpc>
                <a:spcPct val="110000"/>
              </a:lnSpc>
            </a:pPr>
            <a:r>
              <a:rPr lang="en-US" sz="2400" b="1"/>
              <a:t>Single-source shortest path</a:t>
            </a:r>
          </a:p>
          <a:p>
            <a:pPr lvl="1" eaLnBrk="1" hangingPunct="1">
              <a:lnSpc>
                <a:spcPct val="110000"/>
              </a:lnSpc>
            </a:pPr>
            <a:r>
              <a:rPr lang="en-US" sz="2000"/>
              <a:t>G = (V, E) </a:t>
            </a:r>
            <a:r>
              <a:rPr lang="en-US" sz="2000">
                <a:sym typeface="Symbol" pitchFamily="18" charset="2"/>
              </a:rPr>
              <a:t> find a shortest path from a given source vertex </a:t>
            </a:r>
            <a:r>
              <a:rPr lang="en-US" sz="2000">
                <a:latin typeface="Comic Sans MS" pitchFamily="66" charset="0"/>
                <a:sym typeface="Symbol" pitchFamily="18" charset="2"/>
              </a:rPr>
              <a:t>s</a:t>
            </a:r>
            <a:r>
              <a:rPr lang="en-US" sz="2000">
                <a:sym typeface="Symbol" pitchFamily="18" charset="2"/>
              </a:rPr>
              <a:t> to each vertex </a:t>
            </a:r>
            <a:r>
              <a:rPr lang="en-US" sz="2000">
                <a:latin typeface="Comic Sans MS" pitchFamily="66" charset="0"/>
                <a:sym typeface="Symbol" pitchFamily="18" charset="2"/>
              </a:rPr>
              <a:t>v  V</a:t>
            </a:r>
          </a:p>
          <a:p>
            <a:pPr eaLnBrk="1" hangingPunct="1">
              <a:lnSpc>
                <a:spcPct val="110000"/>
              </a:lnSpc>
            </a:pPr>
            <a:r>
              <a:rPr lang="en-US" sz="2400" b="1">
                <a:sym typeface="Symbol" pitchFamily="18" charset="2"/>
              </a:rPr>
              <a:t>Single-destination shortest path</a:t>
            </a:r>
          </a:p>
          <a:p>
            <a:pPr lvl="1" eaLnBrk="1" hangingPunct="1">
              <a:lnSpc>
                <a:spcPct val="110000"/>
              </a:lnSpc>
            </a:pPr>
            <a:r>
              <a:rPr lang="en-US" sz="2000">
                <a:sym typeface="Symbol" pitchFamily="18" charset="2"/>
              </a:rPr>
              <a:t>Find a shortest path to a given destination vertex </a:t>
            </a:r>
            <a:r>
              <a:rPr lang="en-US" sz="2000" b="1">
                <a:sym typeface="Symbol" pitchFamily="18" charset="2"/>
              </a:rPr>
              <a:t>t</a:t>
            </a:r>
            <a:r>
              <a:rPr lang="en-US" sz="2000">
                <a:latin typeface="Comic Sans MS" pitchFamily="66" charset="0"/>
                <a:sym typeface="Symbol" pitchFamily="18" charset="2"/>
              </a:rPr>
              <a:t> </a:t>
            </a:r>
            <a:r>
              <a:rPr lang="en-US" sz="2000">
                <a:sym typeface="Symbol" pitchFamily="18" charset="2"/>
              </a:rPr>
              <a:t>from each vertex </a:t>
            </a:r>
            <a:r>
              <a:rPr lang="en-US" sz="2000">
                <a:latin typeface="Comic Sans MS" pitchFamily="66" charset="0"/>
                <a:sym typeface="Symbol" pitchFamily="18" charset="2"/>
              </a:rPr>
              <a:t>v</a:t>
            </a:r>
          </a:p>
          <a:p>
            <a:pPr lvl="1" eaLnBrk="1" hangingPunct="1">
              <a:lnSpc>
                <a:spcPct val="110000"/>
              </a:lnSpc>
            </a:pPr>
            <a:r>
              <a:rPr lang="en-US" sz="2000">
                <a:sym typeface="Symbol" pitchFamily="18" charset="2"/>
              </a:rPr>
              <a:t>Reverse the direction of each edge  single-source</a:t>
            </a:r>
          </a:p>
          <a:p>
            <a:pPr eaLnBrk="1" hangingPunct="1">
              <a:lnSpc>
                <a:spcPct val="110000"/>
              </a:lnSpc>
            </a:pPr>
            <a:r>
              <a:rPr lang="en-US" sz="2400" b="1">
                <a:sym typeface="Symbol" pitchFamily="18" charset="2"/>
              </a:rPr>
              <a:t>Single-pair shortest path</a:t>
            </a:r>
          </a:p>
          <a:p>
            <a:pPr lvl="1" eaLnBrk="1" hangingPunct="1">
              <a:lnSpc>
                <a:spcPct val="110000"/>
              </a:lnSpc>
            </a:pPr>
            <a:r>
              <a:rPr lang="en-US" sz="2000">
                <a:sym typeface="Symbol" pitchFamily="18" charset="2"/>
              </a:rPr>
              <a:t>Find a shortest path from </a:t>
            </a:r>
            <a:r>
              <a:rPr lang="en-US" sz="2000">
                <a:latin typeface="Comic Sans MS" pitchFamily="66" charset="0"/>
                <a:sym typeface="Symbol" pitchFamily="18" charset="2"/>
              </a:rPr>
              <a:t>u</a:t>
            </a:r>
            <a:r>
              <a:rPr lang="en-US" sz="2000">
                <a:sym typeface="Symbol" pitchFamily="18" charset="2"/>
              </a:rPr>
              <a:t> to </a:t>
            </a:r>
            <a:r>
              <a:rPr lang="en-US" sz="2000">
                <a:latin typeface="Comic Sans MS" pitchFamily="66" charset="0"/>
                <a:sym typeface="Symbol" pitchFamily="18" charset="2"/>
              </a:rPr>
              <a:t>v</a:t>
            </a:r>
            <a:r>
              <a:rPr lang="en-US" sz="2000">
                <a:sym typeface="Symbol" pitchFamily="18" charset="2"/>
              </a:rPr>
              <a:t> for given vertices </a:t>
            </a:r>
            <a:r>
              <a:rPr lang="en-US" sz="2000">
                <a:latin typeface="Comic Sans MS" pitchFamily="66" charset="0"/>
                <a:sym typeface="Symbol" pitchFamily="18" charset="2"/>
              </a:rPr>
              <a:t>u</a:t>
            </a:r>
            <a:r>
              <a:rPr lang="en-US" sz="2000">
                <a:sym typeface="Symbol" pitchFamily="18" charset="2"/>
              </a:rPr>
              <a:t> and </a:t>
            </a:r>
            <a:r>
              <a:rPr lang="en-US" sz="2000">
                <a:latin typeface="Comic Sans MS" pitchFamily="66" charset="0"/>
                <a:sym typeface="Symbol" pitchFamily="18" charset="2"/>
              </a:rPr>
              <a:t>v</a:t>
            </a:r>
          </a:p>
          <a:p>
            <a:pPr lvl="1" eaLnBrk="1" hangingPunct="1">
              <a:lnSpc>
                <a:spcPct val="110000"/>
              </a:lnSpc>
            </a:pPr>
            <a:r>
              <a:rPr lang="en-US" sz="2000">
                <a:sym typeface="Symbol" pitchFamily="18" charset="2"/>
              </a:rPr>
              <a:t>Solve the single-source problem</a:t>
            </a:r>
          </a:p>
          <a:p>
            <a:pPr eaLnBrk="1" hangingPunct="1">
              <a:lnSpc>
                <a:spcPct val="110000"/>
              </a:lnSpc>
            </a:pPr>
            <a:r>
              <a:rPr lang="en-US" sz="2400" b="1">
                <a:sym typeface="Symbol" pitchFamily="18" charset="2"/>
              </a:rPr>
              <a:t>All-pairs shortest-paths</a:t>
            </a:r>
          </a:p>
          <a:p>
            <a:pPr lvl="1" eaLnBrk="1" hangingPunct="1">
              <a:lnSpc>
                <a:spcPct val="110000"/>
              </a:lnSpc>
            </a:pPr>
            <a:r>
              <a:rPr lang="en-US" sz="2000">
                <a:sym typeface="Symbol" pitchFamily="18" charset="2"/>
              </a:rPr>
              <a:t>Find a shortest path from </a:t>
            </a:r>
            <a:r>
              <a:rPr lang="en-US" sz="2000">
                <a:latin typeface="Comic Sans MS" pitchFamily="66" charset="0"/>
                <a:sym typeface="Symbol" pitchFamily="18" charset="2"/>
              </a:rPr>
              <a:t>u</a:t>
            </a:r>
            <a:r>
              <a:rPr lang="en-US" sz="2000">
                <a:sym typeface="Symbol" pitchFamily="18" charset="2"/>
              </a:rPr>
              <a:t> to </a:t>
            </a:r>
            <a:r>
              <a:rPr lang="en-US" sz="2000">
                <a:latin typeface="Comic Sans MS" pitchFamily="66" charset="0"/>
                <a:sym typeface="Symbol" pitchFamily="18" charset="2"/>
              </a:rPr>
              <a:t>v</a:t>
            </a:r>
            <a:r>
              <a:rPr lang="en-US" sz="2000">
                <a:sym typeface="Symbol" pitchFamily="18" charset="2"/>
              </a:rPr>
              <a:t> for every pair of vertices </a:t>
            </a:r>
            <a:r>
              <a:rPr lang="en-US" sz="2000">
                <a:latin typeface="Comic Sans MS" pitchFamily="66" charset="0"/>
                <a:sym typeface="Symbol" pitchFamily="18" charset="2"/>
              </a:rPr>
              <a:t>u</a:t>
            </a:r>
            <a:r>
              <a:rPr lang="en-US" sz="2000">
                <a:sym typeface="Symbol" pitchFamily="18" charset="2"/>
              </a:rPr>
              <a:t> and </a:t>
            </a:r>
            <a:r>
              <a:rPr lang="en-US" sz="2000">
                <a:latin typeface="Comic Sans MS" pitchFamily="66" charset="0"/>
                <a:sym typeface="Symbol" pitchFamily="18" charset="2"/>
              </a:rPr>
              <a:t>v</a:t>
            </a:r>
            <a:endParaRPr lang="en-US" sz="2000">
              <a:sym typeface="Symbol" pitchFamily="18" charset="2"/>
            </a:endParaRPr>
          </a:p>
        </p:txBody>
      </p:sp>
    </p:spTree>
    <p:extLst>
      <p:ext uri="{BB962C8B-B14F-4D97-AF65-F5344CB8AC3E}">
        <p14:creationId xmlns:p14="http://schemas.microsoft.com/office/powerpoint/2010/main" val="146484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9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90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90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90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90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9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fld id="{E78D2448-1DAB-44AE-81ED-8B2456E8ADCE}" type="slidenum">
              <a:rPr lang="en-US" smtClean="0"/>
              <a:pPr/>
              <a:t>6</a:t>
            </a:fld>
            <a:endParaRPr lang="en-US"/>
          </a:p>
        </p:txBody>
      </p:sp>
      <p:sp>
        <p:nvSpPr>
          <p:cNvPr id="9219" name="Rectangle 2"/>
          <p:cNvSpPr>
            <a:spLocks noGrp="1" noChangeArrowheads="1"/>
          </p:cNvSpPr>
          <p:nvPr>
            <p:ph type="title"/>
          </p:nvPr>
        </p:nvSpPr>
        <p:spPr/>
        <p:txBody>
          <a:bodyPr/>
          <a:lstStyle/>
          <a:p>
            <a:pPr eaLnBrk="1" hangingPunct="1"/>
            <a:r>
              <a:rPr lang="en-US" sz="3600"/>
              <a:t>Optimal Substructure of Shortest Paths</a:t>
            </a:r>
          </a:p>
        </p:txBody>
      </p:sp>
      <p:sp>
        <p:nvSpPr>
          <p:cNvPr id="770051" name="Rectangle 3"/>
          <p:cNvSpPr>
            <a:spLocks noGrp="1" noChangeArrowheads="1"/>
          </p:cNvSpPr>
          <p:nvPr>
            <p:ph type="body" idx="1"/>
          </p:nvPr>
        </p:nvSpPr>
        <p:spPr>
          <a:xfrm>
            <a:off x="1874839" y="1214438"/>
            <a:ext cx="8637587" cy="5391150"/>
          </a:xfrm>
        </p:spPr>
        <p:txBody>
          <a:bodyPr>
            <a:normAutofit/>
          </a:bodyPr>
          <a:lstStyle/>
          <a:p>
            <a:pPr eaLnBrk="1" hangingPunct="1">
              <a:lnSpc>
                <a:spcPct val="130000"/>
              </a:lnSpc>
              <a:buFontTx/>
              <a:buNone/>
            </a:pPr>
            <a:r>
              <a:rPr lang="en-US" sz="2400" dirty="0"/>
              <a:t>Given:</a:t>
            </a:r>
          </a:p>
          <a:p>
            <a:pPr lvl="1" eaLnBrk="1" hangingPunct="1">
              <a:lnSpc>
                <a:spcPct val="130000"/>
              </a:lnSpc>
            </a:pPr>
            <a:r>
              <a:rPr lang="en-US" sz="2000" dirty="0"/>
              <a:t>A weighted, directed graph G = (V, E)</a:t>
            </a:r>
          </a:p>
          <a:p>
            <a:pPr lvl="1" eaLnBrk="1" hangingPunct="1">
              <a:lnSpc>
                <a:spcPct val="130000"/>
              </a:lnSpc>
            </a:pPr>
            <a:r>
              <a:rPr lang="en-US" sz="2000" dirty="0"/>
              <a:t>A weight function w: E </a:t>
            </a:r>
            <a:r>
              <a:rPr lang="en-US" sz="2000" dirty="0">
                <a:sym typeface="Symbol" pitchFamily="18" charset="2"/>
              </a:rPr>
              <a:t> </a:t>
            </a:r>
            <a:r>
              <a:rPr lang="en-US" sz="2000" dirty="0">
                <a:latin typeface="Arial Black" pitchFamily="34" charset="0"/>
                <a:sym typeface="Symbol" pitchFamily="18" charset="2"/>
              </a:rPr>
              <a:t>R</a:t>
            </a:r>
            <a:r>
              <a:rPr lang="en-US" sz="2000" dirty="0">
                <a:sym typeface="Symbol" pitchFamily="18" charset="2"/>
              </a:rPr>
              <a:t>, </a:t>
            </a:r>
          </a:p>
          <a:p>
            <a:pPr lvl="1" eaLnBrk="1" hangingPunct="1">
              <a:lnSpc>
                <a:spcPct val="130000"/>
              </a:lnSpc>
            </a:pPr>
            <a:r>
              <a:rPr lang="en-US" sz="2000" dirty="0">
                <a:sym typeface="Symbol" pitchFamily="18" charset="2"/>
              </a:rPr>
              <a:t>A shortest path </a:t>
            </a:r>
            <a:r>
              <a:rPr lang="en-US" sz="2000" dirty="0">
                <a:latin typeface="Comic Sans MS" pitchFamily="66" charset="0"/>
                <a:sym typeface="Symbol" pitchFamily="18" charset="2"/>
              </a:rPr>
              <a:t>p</a:t>
            </a:r>
            <a:r>
              <a:rPr lang="en-US" sz="2000" baseline="-25000" dirty="0">
                <a:latin typeface="Comic Sans MS" pitchFamily="66" charset="0"/>
                <a:sym typeface="Symbol" pitchFamily="18" charset="2"/>
              </a:rPr>
              <a:t>1k</a:t>
            </a:r>
            <a:r>
              <a:rPr lang="en-US" sz="2000" dirty="0">
                <a:latin typeface="Comic Sans MS" pitchFamily="66" charset="0"/>
                <a:sym typeface="Symbol" pitchFamily="18" charset="2"/>
              </a:rPr>
              <a:t> = </a:t>
            </a:r>
            <a:r>
              <a:rPr lang="en-US" sz="2000" dirty="0">
                <a:latin typeface="Comic Sans MS" pitchFamily="66" charset="0"/>
              </a:rPr>
              <a:t>v</a:t>
            </a:r>
            <a:r>
              <a:rPr lang="en-US" sz="2000" baseline="-25000" dirty="0">
                <a:latin typeface="Comic Sans MS" pitchFamily="66" charset="0"/>
              </a:rPr>
              <a:t>1</a:t>
            </a:r>
            <a:r>
              <a:rPr lang="en-US" sz="2000" dirty="0">
                <a:latin typeface="Comic Sans MS" pitchFamily="66" charset="0"/>
              </a:rPr>
              <a:t>, v</a:t>
            </a:r>
            <a:r>
              <a:rPr lang="en-US" sz="2000" baseline="-25000" dirty="0">
                <a:latin typeface="Comic Sans MS" pitchFamily="66" charset="0"/>
              </a:rPr>
              <a:t>2</a:t>
            </a:r>
            <a:r>
              <a:rPr lang="en-US" sz="2000" dirty="0">
                <a:latin typeface="Comic Sans MS" pitchFamily="66" charset="0"/>
              </a:rPr>
              <a:t>, . . . , </a:t>
            </a:r>
            <a:r>
              <a:rPr lang="en-US" sz="2000" dirty="0" err="1">
                <a:latin typeface="Comic Sans MS" pitchFamily="66" charset="0"/>
              </a:rPr>
              <a:t>v</a:t>
            </a:r>
            <a:r>
              <a:rPr lang="en-US" sz="2000" baseline="-25000" dirty="0" err="1">
                <a:latin typeface="Comic Sans MS" pitchFamily="66" charset="0"/>
              </a:rPr>
              <a:t>k</a:t>
            </a:r>
            <a:r>
              <a:rPr lang="en-US" sz="2000" dirty="0">
                <a:latin typeface="Comic Sans MS" pitchFamily="66" charset="0"/>
                <a:sym typeface="Symbol" pitchFamily="18" charset="2"/>
              </a:rPr>
              <a:t></a:t>
            </a:r>
            <a:r>
              <a:rPr lang="en-US" sz="2000" dirty="0">
                <a:sym typeface="Symbol" pitchFamily="18" charset="2"/>
              </a:rPr>
              <a:t> from </a:t>
            </a:r>
            <a:r>
              <a:rPr lang="en-US" sz="2000" dirty="0">
                <a:latin typeface="Comic Sans MS" pitchFamily="66" charset="0"/>
                <a:sym typeface="Symbol" pitchFamily="18" charset="2"/>
              </a:rPr>
              <a:t>v</a:t>
            </a:r>
            <a:r>
              <a:rPr lang="en-US" sz="2000" baseline="-25000" dirty="0">
                <a:latin typeface="Comic Sans MS" pitchFamily="66" charset="0"/>
                <a:sym typeface="Symbol" pitchFamily="18" charset="2"/>
              </a:rPr>
              <a:t>1</a:t>
            </a:r>
            <a:r>
              <a:rPr lang="en-US" sz="2000" dirty="0">
                <a:sym typeface="Symbol" pitchFamily="18" charset="2"/>
              </a:rPr>
              <a:t> to </a:t>
            </a:r>
            <a:r>
              <a:rPr lang="en-US" sz="2000" dirty="0" err="1">
                <a:latin typeface="Comic Sans MS" pitchFamily="66" charset="0"/>
                <a:sym typeface="Symbol" pitchFamily="18" charset="2"/>
              </a:rPr>
              <a:t>v</a:t>
            </a:r>
            <a:r>
              <a:rPr lang="en-US" sz="2000" baseline="-25000" dirty="0" err="1">
                <a:latin typeface="Comic Sans MS" pitchFamily="66" charset="0"/>
                <a:sym typeface="Symbol" pitchFamily="18" charset="2"/>
              </a:rPr>
              <a:t>k</a:t>
            </a:r>
            <a:endParaRPr lang="en-US" sz="2000" baseline="-25000" dirty="0">
              <a:latin typeface="Comic Sans MS" pitchFamily="66" charset="0"/>
              <a:sym typeface="Symbol" pitchFamily="18" charset="2"/>
            </a:endParaRPr>
          </a:p>
          <a:p>
            <a:pPr lvl="1" eaLnBrk="1" hangingPunct="1">
              <a:lnSpc>
                <a:spcPct val="130000"/>
              </a:lnSpc>
            </a:pPr>
            <a:r>
              <a:rPr lang="en-US" sz="2000" dirty="0">
                <a:sym typeface="Symbol" pitchFamily="18" charset="2"/>
              </a:rPr>
              <a:t>A </a:t>
            </a:r>
            <a:r>
              <a:rPr lang="en-US" sz="2000" dirty="0" err="1">
                <a:sym typeface="Symbol" pitchFamily="18" charset="2"/>
              </a:rPr>
              <a:t>subpath</a:t>
            </a:r>
            <a:r>
              <a:rPr lang="en-US" sz="2000" dirty="0">
                <a:sym typeface="Symbol" pitchFamily="18" charset="2"/>
              </a:rPr>
              <a:t> of </a:t>
            </a:r>
            <a:r>
              <a:rPr lang="en-US" sz="2000" dirty="0">
                <a:latin typeface="Comic Sans MS" pitchFamily="66" charset="0"/>
                <a:sym typeface="Symbol" pitchFamily="18" charset="2"/>
              </a:rPr>
              <a:t>p</a:t>
            </a:r>
            <a:r>
              <a:rPr lang="en-US" sz="2000" dirty="0">
                <a:sym typeface="Symbol" pitchFamily="18" charset="2"/>
              </a:rPr>
              <a:t>: </a:t>
            </a:r>
            <a:r>
              <a:rPr lang="en-US" sz="2000" dirty="0" err="1">
                <a:latin typeface="Comic Sans MS" pitchFamily="66" charset="0"/>
                <a:sym typeface="Symbol" pitchFamily="18" charset="2"/>
              </a:rPr>
              <a:t>p</a:t>
            </a:r>
            <a:r>
              <a:rPr lang="en-US" sz="2000" baseline="-25000" dirty="0" err="1">
                <a:latin typeface="Comic Sans MS" pitchFamily="66" charset="0"/>
                <a:sym typeface="Symbol" pitchFamily="18" charset="2"/>
              </a:rPr>
              <a:t>ij</a:t>
            </a:r>
            <a:r>
              <a:rPr lang="en-US" sz="2000" dirty="0">
                <a:latin typeface="Comic Sans MS" pitchFamily="66" charset="0"/>
                <a:sym typeface="Symbol" pitchFamily="18" charset="2"/>
              </a:rPr>
              <a:t> = </a:t>
            </a:r>
            <a:r>
              <a:rPr lang="en-US" sz="2000" dirty="0">
                <a:latin typeface="Comic Sans MS" pitchFamily="66" charset="0"/>
              </a:rPr>
              <a:t>v</a:t>
            </a:r>
            <a:r>
              <a:rPr lang="en-US" sz="2000" baseline="-25000" dirty="0">
                <a:latin typeface="Comic Sans MS" pitchFamily="66" charset="0"/>
              </a:rPr>
              <a:t>i</a:t>
            </a:r>
            <a:r>
              <a:rPr lang="en-US" sz="2000" dirty="0">
                <a:latin typeface="Comic Sans MS" pitchFamily="66" charset="0"/>
              </a:rPr>
              <a:t>, v</a:t>
            </a:r>
            <a:r>
              <a:rPr lang="en-US" sz="2000" baseline="-25000" dirty="0">
                <a:latin typeface="Comic Sans MS" pitchFamily="66" charset="0"/>
              </a:rPr>
              <a:t>i+1</a:t>
            </a:r>
            <a:r>
              <a:rPr lang="en-US" sz="2000" dirty="0">
                <a:latin typeface="Comic Sans MS" pitchFamily="66" charset="0"/>
              </a:rPr>
              <a:t>, . . . , </a:t>
            </a:r>
            <a:r>
              <a:rPr lang="en-US" sz="2000" dirty="0" err="1">
                <a:latin typeface="Comic Sans MS" pitchFamily="66" charset="0"/>
              </a:rPr>
              <a:t>v</a:t>
            </a:r>
            <a:r>
              <a:rPr lang="en-US" sz="2000" baseline="-25000" dirty="0" err="1">
                <a:latin typeface="Comic Sans MS" pitchFamily="66" charset="0"/>
              </a:rPr>
              <a:t>j</a:t>
            </a:r>
            <a:r>
              <a:rPr lang="en-US" sz="2000" dirty="0">
                <a:latin typeface="Comic Sans MS" pitchFamily="66" charset="0"/>
                <a:sym typeface="Symbol" pitchFamily="18" charset="2"/>
              </a:rPr>
              <a:t></a:t>
            </a:r>
            <a:r>
              <a:rPr lang="en-US" sz="2000" dirty="0">
                <a:sym typeface="Symbol" pitchFamily="18" charset="2"/>
              </a:rPr>
              <a:t>, with </a:t>
            </a:r>
            <a:r>
              <a:rPr lang="en-US" sz="2000" dirty="0">
                <a:latin typeface="Comic Sans MS" pitchFamily="66" charset="0"/>
                <a:sym typeface="Symbol" pitchFamily="18" charset="2"/>
              </a:rPr>
              <a:t>1  </a:t>
            </a:r>
            <a:r>
              <a:rPr lang="en-US" sz="2000" dirty="0" err="1">
                <a:latin typeface="Comic Sans MS" pitchFamily="66" charset="0"/>
                <a:sym typeface="Symbol" pitchFamily="18" charset="2"/>
              </a:rPr>
              <a:t>i</a:t>
            </a:r>
            <a:r>
              <a:rPr lang="en-US" sz="2000" dirty="0">
                <a:latin typeface="Comic Sans MS" pitchFamily="66" charset="0"/>
                <a:sym typeface="Symbol" pitchFamily="18" charset="2"/>
              </a:rPr>
              <a:t>  j  k</a:t>
            </a:r>
            <a:endParaRPr lang="en-US" dirty="0">
              <a:latin typeface="Comic Sans MS" pitchFamily="66" charset="0"/>
              <a:sym typeface="Symbol" pitchFamily="18" charset="2"/>
            </a:endParaRPr>
          </a:p>
          <a:p>
            <a:pPr eaLnBrk="1" hangingPunct="1">
              <a:lnSpc>
                <a:spcPct val="130000"/>
              </a:lnSpc>
              <a:buFontTx/>
              <a:buNone/>
            </a:pPr>
            <a:r>
              <a:rPr lang="en-US" sz="2400" dirty="0">
                <a:sym typeface="Symbol" pitchFamily="18" charset="2"/>
              </a:rPr>
              <a:t>Then: </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 </a:t>
            </a:r>
            <a:r>
              <a:rPr lang="en-US" sz="2400" dirty="0">
                <a:sym typeface="Symbol" pitchFamily="18" charset="2"/>
              </a:rPr>
              <a:t>is a shortest path from </a:t>
            </a:r>
            <a:r>
              <a:rPr lang="en-US" sz="2400" dirty="0">
                <a:latin typeface="Comic Sans MS" pitchFamily="66" charset="0"/>
                <a:sym typeface="Symbol" pitchFamily="18" charset="2"/>
              </a:rPr>
              <a:t>v</a:t>
            </a:r>
            <a:r>
              <a:rPr lang="en-US" sz="2400" baseline="-25000" dirty="0">
                <a:latin typeface="Comic Sans MS" pitchFamily="66" charset="0"/>
                <a:sym typeface="Symbol" pitchFamily="18" charset="2"/>
              </a:rPr>
              <a:t>i</a:t>
            </a:r>
            <a:r>
              <a:rPr lang="en-US" sz="2400" dirty="0">
                <a:latin typeface="Comic Sans MS" pitchFamily="66" charset="0"/>
                <a:sym typeface="Symbol" pitchFamily="18" charset="2"/>
              </a:rPr>
              <a:t> </a:t>
            </a:r>
            <a:r>
              <a:rPr lang="en-US" sz="2400" dirty="0">
                <a:sym typeface="Symbol" pitchFamily="18" charset="2"/>
              </a:rPr>
              <a:t>to </a:t>
            </a:r>
            <a:r>
              <a:rPr lang="en-US" sz="2400" dirty="0" err="1">
                <a:latin typeface="Comic Sans MS" pitchFamily="66" charset="0"/>
                <a:sym typeface="Symbol" pitchFamily="18" charset="2"/>
              </a:rPr>
              <a:t>v</a:t>
            </a:r>
            <a:r>
              <a:rPr lang="en-US" sz="2400" baseline="-25000" dirty="0" err="1">
                <a:latin typeface="Comic Sans MS" pitchFamily="66" charset="0"/>
                <a:sym typeface="Symbol" pitchFamily="18" charset="2"/>
              </a:rPr>
              <a:t>j</a:t>
            </a:r>
            <a:endParaRPr lang="en-US" sz="2400" dirty="0">
              <a:latin typeface="Comic Sans MS" pitchFamily="66" charset="0"/>
              <a:sym typeface="Symbol" pitchFamily="18" charset="2"/>
            </a:endParaRPr>
          </a:p>
          <a:p>
            <a:pPr eaLnBrk="1" hangingPunct="1">
              <a:lnSpc>
                <a:spcPct val="130000"/>
              </a:lnSpc>
              <a:buFontTx/>
              <a:buNone/>
            </a:pPr>
            <a:r>
              <a:rPr lang="en-US" sz="2400" b="1" dirty="0">
                <a:sym typeface="Symbol" pitchFamily="18" charset="2"/>
              </a:rPr>
              <a:t>Proof</a:t>
            </a:r>
            <a:r>
              <a:rPr lang="en-US" sz="2400" dirty="0">
                <a:sym typeface="Symbol" pitchFamily="18" charset="2"/>
              </a:rPr>
              <a:t>: </a:t>
            </a:r>
            <a:r>
              <a:rPr lang="en-US" sz="2400" dirty="0">
                <a:latin typeface="Comic Sans MS" pitchFamily="66" charset="0"/>
                <a:sym typeface="Symbol" pitchFamily="18" charset="2"/>
              </a:rPr>
              <a:t>p = v</a:t>
            </a:r>
            <a:r>
              <a:rPr lang="en-US" sz="2400" baseline="-25000" dirty="0">
                <a:latin typeface="Comic Sans MS" pitchFamily="66" charset="0"/>
                <a:sym typeface="Symbol" pitchFamily="18" charset="2"/>
              </a:rPr>
              <a:t>1</a:t>
            </a:r>
            <a:r>
              <a:rPr lang="en-US" sz="2400" dirty="0">
                <a:latin typeface="Comic Sans MS" pitchFamily="66" charset="0"/>
                <a:sym typeface="Symbol" pitchFamily="18" charset="2"/>
              </a:rPr>
              <a:t>       v</a:t>
            </a:r>
            <a:r>
              <a:rPr lang="en-US" sz="2400" baseline="-25000" dirty="0">
                <a:latin typeface="Comic Sans MS" pitchFamily="66" charset="0"/>
                <a:sym typeface="Symbol" pitchFamily="18" charset="2"/>
              </a:rPr>
              <a:t>i</a:t>
            </a:r>
            <a:r>
              <a:rPr lang="en-US" sz="2400" dirty="0">
                <a:latin typeface="Comic Sans MS" pitchFamily="66" charset="0"/>
                <a:sym typeface="Symbol" pitchFamily="18" charset="2"/>
              </a:rPr>
              <a:t>       </a:t>
            </a:r>
            <a:r>
              <a:rPr lang="en-US" sz="2400" dirty="0" err="1">
                <a:latin typeface="Comic Sans MS" pitchFamily="66" charset="0"/>
                <a:sym typeface="Symbol" pitchFamily="18" charset="2"/>
              </a:rPr>
              <a:t>v</a:t>
            </a:r>
            <a:r>
              <a:rPr lang="en-US" sz="2400" baseline="-25000" dirty="0" err="1">
                <a:latin typeface="Comic Sans MS" pitchFamily="66" charset="0"/>
                <a:sym typeface="Symbol" pitchFamily="18" charset="2"/>
              </a:rPr>
              <a:t>j</a:t>
            </a:r>
            <a:r>
              <a:rPr lang="en-US" sz="2400" dirty="0">
                <a:latin typeface="Comic Sans MS" pitchFamily="66" charset="0"/>
                <a:sym typeface="Symbol" pitchFamily="18" charset="2"/>
              </a:rPr>
              <a:t>        </a:t>
            </a:r>
            <a:r>
              <a:rPr lang="en-US" sz="2400" dirty="0" err="1">
                <a:latin typeface="Comic Sans MS" pitchFamily="66" charset="0"/>
                <a:sym typeface="Symbol" pitchFamily="18" charset="2"/>
              </a:rPr>
              <a:t>v</a:t>
            </a:r>
            <a:r>
              <a:rPr lang="en-US" sz="2400" baseline="-25000" dirty="0" err="1">
                <a:latin typeface="Comic Sans MS" pitchFamily="66" charset="0"/>
                <a:sym typeface="Symbol" pitchFamily="18" charset="2"/>
              </a:rPr>
              <a:t>k</a:t>
            </a:r>
            <a:endParaRPr lang="en-US" sz="2400" dirty="0">
              <a:latin typeface="Comic Sans MS" pitchFamily="66" charset="0"/>
              <a:sym typeface="Symbol" pitchFamily="18" charset="2"/>
            </a:endParaRPr>
          </a:p>
          <a:p>
            <a:pPr eaLnBrk="1" hangingPunct="1">
              <a:lnSpc>
                <a:spcPct val="130000"/>
              </a:lnSpc>
              <a:buFontTx/>
              <a:buNone/>
            </a:pPr>
            <a:r>
              <a:rPr lang="en-US" sz="2400" dirty="0">
                <a:sym typeface="Symbol" pitchFamily="18" charset="2"/>
              </a:rPr>
              <a:t>		  </a:t>
            </a:r>
            <a:r>
              <a:rPr lang="en-US" sz="2400" dirty="0">
                <a:latin typeface="Comic Sans MS" pitchFamily="66" charset="0"/>
                <a:sym typeface="Symbol" pitchFamily="18" charset="2"/>
              </a:rPr>
              <a:t>w(p) = w(p</a:t>
            </a:r>
            <a:r>
              <a:rPr lang="en-US" sz="2400" baseline="-25000" dirty="0">
                <a:latin typeface="Comic Sans MS" pitchFamily="66" charset="0"/>
                <a:sym typeface="Symbol" pitchFamily="18" charset="2"/>
              </a:rPr>
              <a:t>1i</a:t>
            </a:r>
            <a:r>
              <a:rPr lang="en-US" sz="2400" dirty="0">
                <a:latin typeface="Comic Sans MS" pitchFamily="66" charset="0"/>
                <a:sym typeface="Symbol" pitchFamily="18" charset="2"/>
              </a:rPr>
              <a:t>) + 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 + 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jk</a:t>
            </a:r>
            <a:r>
              <a:rPr lang="en-US" sz="2400" dirty="0">
                <a:latin typeface="Comic Sans MS" pitchFamily="66" charset="0"/>
                <a:sym typeface="Symbol" pitchFamily="18" charset="2"/>
              </a:rPr>
              <a:t>)</a:t>
            </a:r>
          </a:p>
          <a:p>
            <a:pPr eaLnBrk="1" hangingPunct="1">
              <a:lnSpc>
                <a:spcPct val="130000"/>
              </a:lnSpc>
              <a:buFontTx/>
              <a:buNone/>
            </a:pPr>
            <a:r>
              <a:rPr lang="en-US" sz="2400" dirty="0">
                <a:sym typeface="Symbol" pitchFamily="18" charset="2"/>
              </a:rPr>
              <a:t>  Assume  </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a:t>
            </a:r>
            <a:r>
              <a:rPr lang="en-US" sz="2400" dirty="0">
                <a:sym typeface="Symbol" pitchFamily="18" charset="2"/>
              </a:rPr>
              <a:t> from </a:t>
            </a:r>
            <a:r>
              <a:rPr lang="en-US" sz="2400" dirty="0">
                <a:latin typeface="Comic Sans MS" pitchFamily="66" charset="0"/>
                <a:sym typeface="Symbol" pitchFamily="18" charset="2"/>
              </a:rPr>
              <a:t>v</a:t>
            </a:r>
            <a:r>
              <a:rPr lang="en-US" sz="2400" baseline="-25000" dirty="0">
                <a:latin typeface="Comic Sans MS" pitchFamily="66" charset="0"/>
                <a:sym typeface="Symbol" pitchFamily="18" charset="2"/>
              </a:rPr>
              <a:t>i</a:t>
            </a:r>
            <a:r>
              <a:rPr lang="en-US" sz="2400" dirty="0">
                <a:sym typeface="Symbol" pitchFamily="18" charset="2"/>
              </a:rPr>
              <a:t> to </a:t>
            </a:r>
            <a:r>
              <a:rPr lang="en-US" sz="2400" dirty="0" err="1">
                <a:latin typeface="Comic Sans MS" pitchFamily="66" charset="0"/>
                <a:sym typeface="Symbol" pitchFamily="18" charset="2"/>
              </a:rPr>
              <a:t>v</a:t>
            </a:r>
            <a:r>
              <a:rPr lang="en-US" sz="2400" baseline="-25000" dirty="0" err="1">
                <a:latin typeface="Comic Sans MS" pitchFamily="66" charset="0"/>
                <a:sym typeface="Symbol" pitchFamily="18" charset="2"/>
              </a:rPr>
              <a:t>j</a:t>
            </a:r>
            <a:r>
              <a:rPr lang="en-US" sz="2400" dirty="0">
                <a:sym typeface="Symbol" pitchFamily="18" charset="2"/>
              </a:rPr>
              <a:t> with </a:t>
            </a:r>
            <a:r>
              <a:rPr lang="en-US" sz="2400" dirty="0">
                <a:latin typeface="Comic Sans MS" pitchFamily="66" charset="0"/>
                <a:sym typeface="Symbol" pitchFamily="18" charset="2"/>
              </a:rPr>
              <a:t>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 &lt; 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a:t>
            </a:r>
          </a:p>
          <a:p>
            <a:pPr eaLnBrk="1" hangingPunct="1">
              <a:lnSpc>
                <a:spcPct val="130000"/>
              </a:lnSpc>
              <a:buFontTx/>
              <a:buNone/>
            </a:pPr>
            <a:r>
              <a:rPr lang="en-US" sz="2400" dirty="0">
                <a:sym typeface="Symbol" pitchFamily="18" charset="2"/>
              </a:rPr>
              <a:t>   </a:t>
            </a:r>
            <a:r>
              <a:rPr lang="en-US" sz="2400" dirty="0">
                <a:latin typeface="Comic Sans MS" pitchFamily="66" charset="0"/>
                <a:sym typeface="Symbol" pitchFamily="18" charset="2"/>
              </a:rPr>
              <a:t>w(p’) = w(p</a:t>
            </a:r>
            <a:r>
              <a:rPr lang="en-US" sz="2400" baseline="-25000" dirty="0">
                <a:latin typeface="Comic Sans MS" pitchFamily="66" charset="0"/>
                <a:sym typeface="Symbol" pitchFamily="18" charset="2"/>
              </a:rPr>
              <a:t>1i</a:t>
            </a:r>
            <a:r>
              <a:rPr lang="en-US" sz="2400" dirty="0">
                <a:latin typeface="Comic Sans MS" pitchFamily="66" charset="0"/>
                <a:sym typeface="Symbol" pitchFamily="18" charset="2"/>
              </a:rPr>
              <a:t>) + 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ij</a:t>
            </a:r>
            <a:r>
              <a:rPr lang="en-US" sz="2400" dirty="0">
                <a:latin typeface="Comic Sans MS" pitchFamily="66" charset="0"/>
                <a:sym typeface="Symbol" pitchFamily="18" charset="2"/>
              </a:rPr>
              <a:t>’) + w(</a:t>
            </a:r>
            <a:r>
              <a:rPr lang="en-US" sz="2400" dirty="0" err="1">
                <a:latin typeface="Comic Sans MS" pitchFamily="66" charset="0"/>
                <a:sym typeface="Symbol" pitchFamily="18" charset="2"/>
              </a:rPr>
              <a:t>p</a:t>
            </a:r>
            <a:r>
              <a:rPr lang="en-US" sz="2400" baseline="-25000" dirty="0" err="1">
                <a:latin typeface="Comic Sans MS" pitchFamily="66" charset="0"/>
                <a:sym typeface="Symbol" pitchFamily="18" charset="2"/>
              </a:rPr>
              <a:t>jk</a:t>
            </a:r>
            <a:r>
              <a:rPr lang="en-US" sz="2400" dirty="0">
                <a:latin typeface="Comic Sans MS" pitchFamily="66" charset="0"/>
                <a:sym typeface="Symbol" pitchFamily="18" charset="2"/>
              </a:rPr>
              <a:t>) &lt; w(p)</a:t>
            </a:r>
            <a:r>
              <a:rPr lang="en-US" sz="2400" dirty="0">
                <a:sym typeface="Symbol" pitchFamily="18" charset="2"/>
              </a:rPr>
              <a:t> </a:t>
            </a:r>
            <a:r>
              <a:rPr lang="en-US" sz="2000" dirty="0">
                <a:solidFill>
                  <a:srgbClr val="DD0111"/>
                </a:solidFill>
                <a:sym typeface="Symbol" pitchFamily="18" charset="2"/>
              </a:rPr>
              <a:t>contradiction!</a:t>
            </a:r>
          </a:p>
        </p:txBody>
      </p:sp>
      <p:grpSp>
        <p:nvGrpSpPr>
          <p:cNvPr id="2" name="Group 4"/>
          <p:cNvGrpSpPr>
            <a:grpSpLocks/>
          </p:cNvGrpSpPr>
          <p:nvPr/>
        </p:nvGrpSpPr>
        <p:grpSpPr bwMode="auto">
          <a:xfrm>
            <a:off x="3709989" y="4097339"/>
            <a:ext cx="2263775" cy="484187"/>
            <a:chOff x="1377" y="2581"/>
            <a:chExt cx="1426" cy="305"/>
          </a:xfrm>
        </p:grpSpPr>
        <p:sp>
          <p:nvSpPr>
            <p:cNvPr id="9238" name="Freeform 5"/>
            <p:cNvSpPr>
              <a:spLocks/>
            </p:cNvSpPr>
            <p:nvPr/>
          </p:nvSpPr>
          <p:spPr bwMode="auto">
            <a:xfrm>
              <a:off x="1397" y="2814"/>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39" name="Text Box 6"/>
            <p:cNvSpPr txBox="1">
              <a:spLocks noChangeArrowheads="1"/>
            </p:cNvSpPr>
            <p:nvPr/>
          </p:nvSpPr>
          <p:spPr bwMode="auto">
            <a:xfrm>
              <a:off x="1377" y="2581"/>
              <a:ext cx="263"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1i</a:t>
              </a:r>
              <a:endParaRPr lang="en-US">
                <a:latin typeface="Comic Sans MS" pitchFamily="66" charset="0"/>
              </a:endParaRPr>
            </a:p>
          </p:txBody>
        </p:sp>
        <p:sp>
          <p:nvSpPr>
            <p:cNvPr id="9240" name="Freeform 7"/>
            <p:cNvSpPr>
              <a:spLocks/>
            </p:cNvSpPr>
            <p:nvPr/>
          </p:nvSpPr>
          <p:spPr bwMode="auto">
            <a:xfrm>
              <a:off x="1988" y="2822"/>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41" name="Text Box 8"/>
            <p:cNvSpPr txBox="1">
              <a:spLocks noChangeArrowheads="1"/>
            </p:cNvSpPr>
            <p:nvPr/>
          </p:nvSpPr>
          <p:spPr bwMode="auto">
            <a:xfrm>
              <a:off x="1968" y="2589"/>
              <a:ext cx="259"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ij</a:t>
              </a:r>
              <a:endParaRPr lang="en-US">
                <a:latin typeface="Comic Sans MS" pitchFamily="66" charset="0"/>
              </a:endParaRPr>
            </a:p>
          </p:txBody>
        </p:sp>
        <p:sp>
          <p:nvSpPr>
            <p:cNvPr id="9242" name="Freeform 9"/>
            <p:cNvSpPr>
              <a:spLocks/>
            </p:cNvSpPr>
            <p:nvPr/>
          </p:nvSpPr>
          <p:spPr bwMode="auto">
            <a:xfrm>
              <a:off x="2539" y="2829"/>
              <a:ext cx="229" cy="57"/>
            </a:xfrm>
            <a:custGeom>
              <a:avLst/>
              <a:gdLst>
                <a:gd name="T0" fmla="*/ 0 w 229"/>
                <a:gd name="T1" fmla="*/ 26 h 57"/>
                <a:gd name="T2" fmla="*/ 54 w 229"/>
                <a:gd name="T3" fmla="*/ 4 h 57"/>
                <a:gd name="T4" fmla="*/ 108 w 229"/>
                <a:gd name="T5" fmla="*/ 53 h 57"/>
                <a:gd name="T6" fmla="*/ 175 w 229"/>
                <a:gd name="T7" fmla="*/ 26 h 57"/>
                <a:gd name="T8" fmla="*/ 229 w 229"/>
                <a:gd name="T9" fmla="*/ 26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9243" name="Text Box 10"/>
            <p:cNvSpPr txBox="1">
              <a:spLocks noChangeArrowheads="1"/>
            </p:cNvSpPr>
            <p:nvPr/>
          </p:nvSpPr>
          <p:spPr bwMode="auto">
            <a:xfrm>
              <a:off x="2519" y="2596"/>
              <a:ext cx="284" cy="231"/>
            </a:xfrm>
            <a:prstGeom prst="rect">
              <a:avLst/>
            </a:prstGeom>
            <a:noFill/>
            <a:ln w="9525">
              <a:noFill/>
              <a:miter lim="800000"/>
              <a:headEnd/>
              <a:tailEnd/>
            </a:ln>
          </p:spPr>
          <p:txBody>
            <a:bodyPr wrap="none">
              <a:spAutoFit/>
            </a:bodyPr>
            <a:lstStyle/>
            <a:p>
              <a:r>
                <a:rPr lang="en-US">
                  <a:latin typeface="Comic Sans MS" pitchFamily="66" charset="0"/>
                </a:rPr>
                <a:t>p</a:t>
              </a:r>
              <a:r>
                <a:rPr lang="en-US" baseline="-25000">
                  <a:latin typeface="Comic Sans MS" pitchFamily="66" charset="0"/>
                </a:rPr>
                <a:t>jk</a:t>
              </a:r>
              <a:endParaRPr lang="en-US">
                <a:latin typeface="Comic Sans MS" pitchFamily="66" charset="0"/>
              </a:endParaRPr>
            </a:p>
          </p:txBody>
        </p:sp>
      </p:grpSp>
      <p:sp>
        <p:nvSpPr>
          <p:cNvPr id="9222" name="Oval 11"/>
          <p:cNvSpPr>
            <a:spLocks noChangeArrowheads="1"/>
          </p:cNvSpPr>
          <p:nvPr/>
        </p:nvSpPr>
        <p:spPr bwMode="auto">
          <a:xfrm>
            <a:off x="7453313" y="2179638"/>
            <a:ext cx="285750" cy="285750"/>
          </a:xfrm>
          <a:prstGeom prst="ellipse">
            <a:avLst/>
          </a:prstGeom>
          <a:noFill/>
          <a:ln w="19050">
            <a:solidFill>
              <a:schemeClr val="tx1"/>
            </a:solidFill>
            <a:round/>
            <a:headEnd/>
            <a:tailEnd/>
          </a:ln>
        </p:spPr>
        <p:txBody>
          <a:bodyPr wrap="none" anchor="ctr"/>
          <a:lstStyle/>
          <a:p>
            <a:endParaRPr lang="en-US"/>
          </a:p>
        </p:txBody>
      </p:sp>
      <p:sp>
        <p:nvSpPr>
          <p:cNvPr id="9223" name="Oval 12"/>
          <p:cNvSpPr>
            <a:spLocks noChangeArrowheads="1"/>
          </p:cNvSpPr>
          <p:nvPr/>
        </p:nvSpPr>
        <p:spPr bwMode="auto">
          <a:xfrm>
            <a:off x="8348663" y="2444750"/>
            <a:ext cx="285750" cy="285750"/>
          </a:xfrm>
          <a:prstGeom prst="ellipse">
            <a:avLst/>
          </a:prstGeom>
          <a:noFill/>
          <a:ln w="19050">
            <a:solidFill>
              <a:schemeClr val="tx1"/>
            </a:solidFill>
            <a:round/>
            <a:headEnd/>
            <a:tailEnd/>
          </a:ln>
        </p:spPr>
        <p:txBody>
          <a:bodyPr wrap="none" anchor="ctr"/>
          <a:lstStyle/>
          <a:p>
            <a:endParaRPr lang="en-US"/>
          </a:p>
        </p:txBody>
      </p:sp>
      <p:sp>
        <p:nvSpPr>
          <p:cNvPr id="9224" name="Oval 13"/>
          <p:cNvSpPr>
            <a:spLocks noChangeArrowheads="1"/>
          </p:cNvSpPr>
          <p:nvPr/>
        </p:nvSpPr>
        <p:spPr bwMode="auto">
          <a:xfrm>
            <a:off x="9042400" y="1717675"/>
            <a:ext cx="285750" cy="285750"/>
          </a:xfrm>
          <a:prstGeom prst="ellipse">
            <a:avLst/>
          </a:prstGeom>
          <a:noFill/>
          <a:ln w="19050">
            <a:solidFill>
              <a:schemeClr val="tx1"/>
            </a:solidFill>
            <a:round/>
            <a:headEnd/>
            <a:tailEnd/>
          </a:ln>
        </p:spPr>
        <p:txBody>
          <a:bodyPr wrap="none" anchor="ctr"/>
          <a:lstStyle/>
          <a:p>
            <a:endParaRPr lang="en-US"/>
          </a:p>
        </p:txBody>
      </p:sp>
      <p:sp>
        <p:nvSpPr>
          <p:cNvPr id="9225" name="Oval 14"/>
          <p:cNvSpPr>
            <a:spLocks noChangeArrowheads="1"/>
          </p:cNvSpPr>
          <p:nvPr/>
        </p:nvSpPr>
        <p:spPr bwMode="auto">
          <a:xfrm>
            <a:off x="9963150" y="2054225"/>
            <a:ext cx="285750" cy="285750"/>
          </a:xfrm>
          <a:prstGeom prst="ellipse">
            <a:avLst/>
          </a:prstGeom>
          <a:noFill/>
          <a:ln w="19050">
            <a:solidFill>
              <a:schemeClr val="tx1"/>
            </a:solidFill>
            <a:round/>
            <a:headEnd/>
            <a:tailEnd/>
          </a:ln>
        </p:spPr>
        <p:txBody>
          <a:bodyPr wrap="none" anchor="ctr"/>
          <a:lstStyle/>
          <a:p>
            <a:endParaRPr lang="en-US"/>
          </a:p>
        </p:txBody>
      </p:sp>
      <p:sp>
        <p:nvSpPr>
          <p:cNvPr id="9226" name="Freeform 15"/>
          <p:cNvSpPr>
            <a:spLocks/>
          </p:cNvSpPr>
          <p:nvPr/>
        </p:nvSpPr>
        <p:spPr bwMode="auto">
          <a:xfrm>
            <a:off x="7732714" y="2344738"/>
            <a:ext cx="649287" cy="163512"/>
          </a:xfrm>
          <a:custGeom>
            <a:avLst/>
            <a:gdLst>
              <a:gd name="T0" fmla="*/ 0 w 409"/>
              <a:gd name="T1" fmla="*/ 2147483647 h 103"/>
              <a:gd name="T2" fmla="*/ 2147483647 w 409"/>
              <a:gd name="T3" fmla="*/ 2147483647 h 103"/>
              <a:gd name="T4" fmla="*/ 2147483647 w 409"/>
              <a:gd name="T5" fmla="*/ 2147483647 h 103"/>
              <a:gd name="T6" fmla="*/ 2147483647 w 409"/>
              <a:gd name="T7" fmla="*/ 2147483647 h 103"/>
              <a:gd name="T8" fmla="*/ 2147483647 w 409"/>
              <a:gd name="T9" fmla="*/ 2147483647 h 103"/>
              <a:gd name="T10" fmla="*/ 2147483647 w 409"/>
              <a:gd name="T11" fmla="*/ 2147483647 h 103"/>
              <a:gd name="T12" fmla="*/ 2147483647 w 409"/>
              <a:gd name="T13" fmla="*/ 2147483647 h 103"/>
              <a:gd name="T14" fmla="*/ 2147483647 w 409"/>
              <a:gd name="T15" fmla="*/ 2147483647 h 103"/>
              <a:gd name="T16" fmla="*/ 0 60000 65536"/>
              <a:gd name="T17" fmla="*/ 0 60000 65536"/>
              <a:gd name="T18" fmla="*/ 0 60000 65536"/>
              <a:gd name="T19" fmla="*/ 0 60000 65536"/>
              <a:gd name="T20" fmla="*/ 0 60000 65536"/>
              <a:gd name="T21" fmla="*/ 0 60000 65536"/>
              <a:gd name="T22" fmla="*/ 0 60000 65536"/>
              <a:gd name="T23" fmla="*/ 0 60000 65536"/>
              <a:gd name="T24" fmla="*/ 0 w 409"/>
              <a:gd name="T25" fmla="*/ 0 h 103"/>
              <a:gd name="T26" fmla="*/ 409 w 409"/>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9" h="103">
                <a:moveTo>
                  <a:pt x="0" y="8"/>
                </a:moveTo>
                <a:cubicBezTo>
                  <a:pt x="38" y="1"/>
                  <a:pt x="63" y="0"/>
                  <a:pt x="103" y="4"/>
                </a:cubicBezTo>
                <a:cubicBezTo>
                  <a:pt x="115" y="7"/>
                  <a:pt x="128" y="8"/>
                  <a:pt x="139" y="13"/>
                </a:cubicBezTo>
                <a:cubicBezTo>
                  <a:pt x="149" y="18"/>
                  <a:pt x="166" y="31"/>
                  <a:pt x="166" y="31"/>
                </a:cubicBezTo>
                <a:cubicBezTo>
                  <a:pt x="207" y="90"/>
                  <a:pt x="143" y="3"/>
                  <a:pt x="189" y="49"/>
                </a:cubicBezTo>
                <a:cubicBezTo>
                  <a:pt x="192" y="52"/>
                  <a:pt x="190" y="59"/>
                  <a:pt x="193" y="62"/>
                </a:cubicBezTo>
                <a:cubicBezTo>
                  <a:pt x="233" y="102"/>
                  <a:pt x="309" y="92"/>
                  <a:pt x="355" y="94"/>
                </a:cubicBezTo>
                <a:cubicBezTo>
                  <a:pt x="368" y="96"/>
                  <a:pt x="395" y="103"/>
                  <a:pt x="409" y="103"/>
                </a:cubicBezTo>
              </a:path>
            </a:pathLst>
          </a:custGeom>
          <a:noFill/>
          <a:ln w="12700">
            <a:solidFill>
              <a:schemeClr val="tx1"/>
            </a:solidFill>
            <a:round/>
            <a:headEnd/>
            <a:tailEnd type="triangle" w="med" len="med"/>
          </a:ln>
        </p:spPr>
        <p:txBody>
          <a:bodyPr/>
          <a:lstStyle/>
          <a:p>
            <a:endParaRPr lang="en-US"/>
          </a:p>
        </p:txBody>
      </p:sp>
      <p:sp>
        <p:nvSpPr>
          <p:cNvPr id="9227" name="Freeform 16"/>
          <p:cNvSpPr>
            <a:spLocks/>
          </p:cNvSpPr>
          <p:nvPr/>
        </p:nvSpPr>
        <p:spPr bwMode="auto">
          <a:xfrm>
            <a:off x="8475663" y="1871663"/>
            <a:ext cx="557212" cy="565150"/>
          </a:xfrm>
          <a:custGeom>
            <a:avLst/>
            <a:gdLst>
              <a:gd name="T0" fmla="*/ 2147483647 w 351"/>
              <a:gd name="T1" fmla="*/ 2147483647 h 356"/>
              <a:gd name="T2" fmla="*/ 0 w 351"/>
              <a:gd name="T3" fmla="*/ 2147483647 h 356"/>
              <a:gd name="T4" fmla="*/ 2147483647 w 351"/>
              <a:gd name="T5" fmla="*/ 2147483647 h 356"/>
              <a:gd name="T6" fmla="*/ 2147483647 w 351"/>
              <a:gd name="T7" fmla="*/ 2147483647 h 356"/>
              <a:gd name="T8" fmla="*/ 2147483647 w 351"/>
              <a:gd name="T9" fmla="*/ 2147483647 h 356"/>
              <a:gd name="T10" fmla="*/ 2147483647 w 351"/>
              <a:gd name="T11" fmla="*/ 2147483647 h 356"/>
              <a:gd name="T12" fmla="*/ 2147483647 w 351"/>
              <a:gd name="T13" fmla="*/ 2147483647 h 356"/>
              <a:gd name="T14" fmla="*/ 2147483647 w 351"/>
              <a:gd name="T15" fmla="*/ 0 h 356"/>
              <a:gd name="T16" fmla="*/ 0 60000 65536"/>
              <a:gd name="T17" fmla="*/ 0 60000 65536"/>
              <a:gd name="T18" fmla="*/ 0 60000 65536"/>
              <a:gd name="T19" fmla="*/ 0 60000 65536"/>
              <a:gd name="T20" fmla="*/ 0 60000 65536"/>
              <a:gd name="T21" fmla="*/ 0 60000 65536"/>
              <a:gd name="T22" fmla="*/ 0 60000 65536"/>
              <a:gd name="T23" fmla="*/ 0 60000 65536"/>
              <a:gd name="T24" fmla="*/ 0 w 351"/>
              <a:gd name="T25" fmla="*/ 0 h 356"/>
              <a:gd name="T26" fmla="*/ 351 w 351"/>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1" h="356">
                <a:moveTo>
                  <a:pt x="22" y="356"/>
                </a:moveTo>
                <a:cubicBezTo>
                  <a:pt x="15" y="333"/>
                  <a:pt x="7" y="311"/>
                  <a:pt x="0" y="288"/>
                </a:cubicBezTo>
                <a:cubicBezTo>
                  <a:pt x="1" y="266"/>
                  <a:pt x="2" y="243"/>
                  <a:pt x="4" y="221"/>
                </a:cubicBezTo>
                <a:cubicBezTo>
                  <a:pt x="10" y="170"/>
                  <a:pt x="99" y="162"/>
                  <a:pt x="135" y="158"/>
                </a:cubicBezTo>
                <a:cubicBezTo>
                  <a:pt x="149" y="153"/>
                  <a:pt x="160" y="144"/>
                  <a:pt x="175" y="140"/>
                </a:cubicBezTo>
                <a:cubicBezTo>
                  <a:pt x="191" y="130"/>
                  <a:pt x="198" y="117"/>
                  <a:pt x="211" y="104"/>
                </a:cubicBezTo>
                <a:cubicBezTo>
                  <a:pt x="218" y="85"/>
                  <a:pt x="260" y="43"/>
                  <a:pt x="279" y="36"/>
                </a:cubicBezTo>
                <a:cubicBezTo>
                  <a:pt x="300" y="15"/>
                  <a:pt x="332" y="19"/>
                  <a:pt x="351" y="0"/>
                </a:cubicBezTo>
              </a:path>
            </a:pathLst>
          </a:custGeom>
          <a:noFill/>
          <a:ln w="12700">
            <a:solidFill>
              <a:schemeClr val="tx1"/>
            </a:solidFill>
            <a:round/>
            <a:headEnd/>
            <a:tailEnd type="triangle" w="med" len="med"/>
          </a:ln>
        </p:spPr>
        <p:txBody>
          <a:bodyPr/>
          <a:lstStyle/>
          <a:p>
            <a:endParaRPr lang="en-US"/>
          </a:p>
        </p:txBody>
      </p:sp>
      <p:sp>
        <p:nvSpPr>
          <p:cNvPr id="770065" name="Freeform 17"/>
          <p:cNvSpPr>
            <a:spLocks/>
          </p:cNvSpPr>
          <p:nvPr/>
        </p:nvSpPr>
        <p:spPr bwMode="auto">
          <a:xfrm>
            <a:off x="8632826" y="2022476"/>
            <a:ext cx="506413" cy="506413"/>
          </a:xfrm>
          <a:custGeom>
            <a:avLst/>
            <a:gdLst>
              <a:gd name="T0" fmla="*/ 0 w 319"/>
              <a:gd name="T1" fmla="*/ 2147483647 h 319"/>
              <a:gd name="T2" fmla="*/ 2147483647 w 319"/>
              <a:gd name="T3" fmla="*/ 2147483647 h 319"/>
              <a:gd name="T4" fmla="*/ 2147483647 w 319"/>
              <a:gd name="T5" fmla="*/ 2147483647 h 319"/>
              <a:gd name="T6" fmla="*/ 2147483647 w 319"/>
              <a:gd name="T7" fmla="*/ 2147483647 h 319"/>
              <a:gd name="T8" fmla="*/ 2147483647 w 319"/>
              <a:gd name="T9" fmla="*/ 2147483647 h 319"/>
              <a:gd name="T10" fmla="*/ 2147483647 w 319"/>
              <a:gd name="T11" fmla="*/ 2147483647 h 319"/>
              <a:gd name="T12" fmla="*/ 2147483647 w 319"/>
              <a:gd name="T13" fmla="*/ 2147483647 h 319"/>
              <a:gd name="T14" fmla="*/ 2147483647 w 319"/>
              <a:gd name="T15" fmla="*/ 2147483647 h 319"/>
              <a:gd name="T16" fmla="*/ 2147483647 w 319"/>
              <a:gd name="T17" fmla="*/ 2147483647 h 319"/>
              <a:gd name="T18" fmla="*/ 2147483647 w 319"/>
              <a:gd name="T19" fmla="*/ 0 h 3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9"/>
              <a:gd name="T31" fmla="*/ 0 h 319"/>
              <a:gd name="T32" fmla="*/ 319 w 319"/>
              <a:gd name="T33" fmla="*/ 319 h 3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9" h="319">
                <a:moveTo>
                  <a:pt x="0" y="319"/>
                </a:moveTo>
                <a:cubicBezTo>
                  <a:pt x="38" y="316"/>
                  <a:pt x="64" y="307"/>
                  <a:pt x="99" y="297"/>
                </a:cubicBezTo>
                <a:cubicBezTo>
                  <a:pt x="108" y="288"/>
                  <a:pt x="118" y="280"/>
                  <a:pt x="126" y="270"/>
                </a:cubicBezTo>
                <a:cubicBezTo>
                  <a:pt x="133" y="262"/>
                  <a:pt x="144" y="243"/>
                  <a:pt x="144" y="243"/>
                </a:cubicBezTo>
                <a:cubicBezTo>
                  <a:pt x="150" y="222"/>
                  <a:pt x="167" y="178"/>
                  <a:pt x="184" y="166"/>
                </a:cubicBezTo>
                <a:cubicBezTo>
                  <a:pt x="192" y="145"/>
                  <a:pt x="203" y="148"/>
                  <a:pt x="225" y="144"/>
                </a:cubicBezTo>
                <a:cubicBezTo>
                  <a:pt x="256" y="123"/>
                  <a:pt x="242" y="130"/>
                  <a:pt x="265" y="121"/>
                </a:cubicBezTo>
                <a:cubicBezTo>
                  <a:pt x="278" y="86"/>
                  <a:pt x="259" y="130"/>
                  <a:pt x="283" y="99"/>
                </a:cubicBezTo>
                <a:cubicBezTo>
                  <a:pt x="289" y="91"/>
                  <a:pt x="302" y="56"/>
                  <a:pt x="306" y="45"/>
                </a:cubicBezTo>
                <a:cubicBezTo>
                  <a:pt x="308" y="32"/>
                  <a:pt x="309" y="10"/>
                  <a:pt x="319" y="0"/>
                </a:cubicBezTo>
              </a:path>
            </a:pathLst>
          </a:custGeom>
          <a:noFill/>
          <a:ln w="12700">
            <a:solidFill>
              <a:schemeClr val="tx1"/>
            </a:solidFill>
            <a:round/>
            <a:headEnd/>
            <a:tailEnd type="triangle" w="med" len="med"/>
          </a:ln>
        </p:spPr>
        <p:txBody>
          <a:bodyPr/>
          <a:lstStyle/>
          <a:p>
            <a:endParaRPr lang="en-US"/>
          </a:p>
        </p:txBody>
      </p:sp>
      <p:sp>
        <p:nvSpPr>
          <p:cNvPr id="9229" name="Freeform 18"/>
          <p:cNvSpPr>
            <a:spLocks/>
          </p:cNvSpPr>
          <p:nvPr/>
        </p:nvSpPr>
        <p:spPr bwMode="auto">
          <a:xfrm>
            <a:off x="9332913" y="1865313"/>
            <a:ext cx="652462" cy="252412"/>
          </a:xfrm>
          <a:custGeom>
            <a:avLst/>
            <a:gdLst>
              <a:gd name="T0" fmla="*/ 0 w 411"/>
              <a:gd name="T1" fmla="*/ 0 h 159"/>
              <a:gd name="T2" fmla="*/ 2147483647 w 411"/>
              <a:gd name="T3" fmla="*/ 2147483647 h 159"/>
              <a:gd name="T4" fmla="*/ 2147483647 w 411"/>
              <a:gd name="T5" fmla="*/ 2147483647 h 159"/>
              <a:gd name="T6" fmla="*/ 2147483647 w 411"/>
              <a:gd name="T7" fmla="*/ 2147483647 h 159"/>
              <a:gd name="T8" fmla="*/ 2147483647 w 411"/>
              <a:gd name="T9" fmla="*/ 2147483647 h 159"/>
              <a:gd name="T10" fmla="*/ 2147483647 w 411"/>
              <a:gd name="T11" fmla="*/ 2147483647 h 159"/>
              <a:gd name="T12" fmla="*/ 2147483647 w 411"/>
              <a:gd name="T13" fmla="*/ 2147483647 h 159"/>
              <a:gd name="T14" fmla="*/ 2147483647 w 411"/>
              <a:gd name="T15" fmla="*/ 2147483647 h 159"/>
              <a:gd name="T16" fmla="*/ 0 60000 65536"/>
              <a:gd name="T17" fmla="*/ 0 60000 65536"/>
              <a:gd name="T18" fmla="*/ 0 60000 65536"/>
              <a:gd name="T19" fmla="*/ 0 60000 65536"/>
              <a:gd name="T20" fmla="*/ 0 60000 65536"/>
              <a:gd name="T21" fmla="*/ 0 60000 65536"/>
              <a:gd name="T22" fmla="*/ 0 60000 65536"/>
              <a:gd name="T23" fmla="*/ 0 60000 65536"/>
              <a:gd name="T24" fmla="*/ 0 w 411"/>
              <a:gd name="T25" fmla="*/ 0 h 159"/>
              <a:gd name="T26" fmla="*/ 411 w 411"/>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1" h="159">
                <a:moveTo>
                  <a:pt x="0" y="0"/>
                </a:moveTo>
                <a:cubicBezTo>
                  <a:pt x="33" y="3"/>
                  <a:pt x="58" y="7"/>
                  <a:pt x="90" y="13"/>
                </a:cubicBezTo>
                <a:cubicBezTo>
                  <a:pt x="106" y="19"/>
                  <a:pt x="111" y="30"/>
                  <a:pt x="126" y="40"/>
                </a:cubicBezTo>
                <a:cubicBezTo>
                  <a:pt x="147" y="72"/>
                  <a:pt x="188" y="97"/>
                  <a:pt x="225" y="103"/>
                </a:cubicBezTo>
                <a:cubicBezTo>
                  <a:pt x="274" y="100"/>
                  <a:pt x="330" y="96"/>
                  <a:pt x="373" y="126"/>
                </a:cubicBezTo>
                <a:cubicBezTo>
                  <a:pt x="376" y="130"/>
                  <a:pt x="378" y="136"/>
                  <a:pt x="382" y="139"/>
                </a:cubicBezTo>
                <a:cubicBezTo>
                  <a:pt x="386" y="142"/>
                  <a:pt x="392" y="140"/>
                  <a:pt x="396" y="144"/>
                </a:cubicBezTo>
                <a:cubicBezTo>
                  <a:pt x="411" y="159"/>
                  <a:pt x="392" y="157"/>
                  <a:pt x="405" y="157"/>
                </a:cubicBezTo>
              </a:path>
            </a:pathLst>
          </a:custGeom>
          <a:noFill/>
          <a:ln w="12700">
            <a:solidFill>
              <a:schemeClr val="tx1"/>
            </a:solidFill>
            <a:round/>
            <a:headEnd/>
            <a:tailEnd type="triangle" w="med" len="med"/>
          </a:ln>
        </p:spPr>
        <p:txBody>
          <a:bodyPr/>
          <a:lstStyle/>
          <a:p>
            <a:endParaRPr lang="en-US"/>
          </a:p>
        </p:txBody>
      </p:sp>
      <p:sp>
        <p:nvSpPr>
          <p:cNvPr id="9230" name="Text Box 19"/>
          <p:cNvSpPr txBox="1">
            <a:spLocks noChangeArrowheads="1"/>
          </p:cNvSpPr>
          <p:nvPr/>
        </p:nvSpPr>
        <p:spPr bwMode="auto">
          <a:xfrm>
            <a:off x="7404100" y="1819275"/>
            <a:ext cx="367408" cy="369332"/>
          </a:xfrm>
          <a:prstGeom prst="rect">
            <a:avLst/>
          </a:prstGeom>
          <a:noFill/>
          <a:ln w="9525">
            <a:noFill/>
            <a:miter lim="800000"/>
            <a:headEnd/>
            <a:tailEnd/>
          </a:ln>
        </p:spPr>
        <p:txBody>
          <a:bodyPr wrap="none">
            <a:spAutoFit/>
          </a:bodyPr>
          <a:lstStyle/>
          <a:p>
            <a:r>
              <a:rPr lang="en-US"/>
              <a:t>v</a:t>
            </a:r>
            <a:r>
              <a:rPr lang="en-US" baseline="-25000"/>
              <a:t>1</a:t>
            </a:r>
          </a:p>
        </p:txBody>
      </p:sp>
      <p:sp>
        <p:nvSpPr>
          <p:cNvPr id="9231" name="Text Box 20"/>
          <p:cNvSpPr txBox="1">
            <a:spLocks noChangeArrowheads="1"/>
          </p:cNvSpPr>
          <p:nvPr/>
        </p:nvSpPr>
        <p:spPr bwMode="auto">
          <a:xfrm>
            <a:off x="8313739" y="2714626"/>
            <a:ext cx="331787" cy="366713"/>
          </a:xfrm>
          <a:prstGeom prst="rect">
            <a:avLst/>
          </a:prstGeom>
          <a:noFill/>
          <a:ln w="9525">
            <a:noFill/>
            <a:miter lim="800000"/>
            <a:headEnd/>
            <a:tailEnd/>
          </a:ln>
        </p:spPr>
        <p:txBody>
          <a:bodyPr wrap="none">
            <a:spAutoFit/>
          </a:bodyPr>
          <a:lstStyle/>
          <a:p>
            <a:r>
              <a:rPr lang="en-US"/>
              <a:t>v</a:t>
            </a:r>
            <a:r>
              <a:rPr lang="en-US" baseline="-25000"/>
              <a:t>i</a:t>
            </a:r>
          </a:p>
        </p:txBody>
      </p:sp>
      <p:sp>
        <p:nvSpPr>
          <p:cNvPr id="9232" name="Text Box 21"/>
          <p:cNvSpPr txBox="1">
            <a:spLocks noChangeArrowheads="1"/>
          </p:cNvSpPr>
          <p:nvPr/>
        </p:nvSpPr>
        <p:spPr bwMode="auto">
          <a:xfrm>
            <a:off x="9080500" y="1347788"/>
            <a:ext cx="331788" cy="366712"/>
          </a:xfrm>
          <a:prstGeom prst="rect">
            <a:avLst/>
          </a:prstGeom>
          <a:noFill/>
          <a:ln w="9525">
            <a:noFill/>
            <a:miter lim="800000"/>
            <a:headEnd/>
            <a:tailEnd/>
          </a:ln>
        </p:spPr>
        <p:txBody>
          <a:bodyPr wrap="none">
            <a:spAutoFit/>
          </a:bodyPr>
          <a:lstStyle/>
          <a:p>
            <a:r>
              <a:rPr lang="en-US"/>
              <a:t>v</a:t>
            </a:r>
            <a:r>
              <a:rPr lang="en-US" baseline="-25000"/>
              <a:t>j</a:t>
            </a:r>
          </a:p>
        </p:txBody>
      </p:sp>
      <p:sp>
        <p:nvSpPr>
          <p:cNvPr id="9233" name="Text Box 22"/>
          <p:cNvSpPr txBox="1">
            <a:spLocks noChangeArrowheads="1"/>
          </p:cNvSpPr>
          <p:nvPr/>
        </p:nvSpPr>
        <p:spPr bwMode="auto">
          <a:xfrm>
            <a:off x="9979025" y="2322513"/>
            <a:ext cx="359394" cy="369332"/>
          </a:xfrm>
          <a:prstGeom prst="rect">
            <a:avLst/>
          </a:prstGeom>
          <a:noFill/>
          <a:ln w="9525">
            <a:noFill/>
            <a:miter lim="800000"/>
            <a:headEnd/>
            <a:tailEnd/>
          </a:ln>
        </p:spPr>
        <p:txBody>
          <a:bodyPr wrap="none">
            <a:spAutoFit/>
          </a:bodyPr>
          <a:lstStyle/>
          <a:p>
            <a:r>
              <a:rPr lang="en-US"/>
              <a:t>v</a:t>
            </a:r>
            <a:r>
              <a:rPr lang="en-US" baseline="-25000"/>
              <a:t>k</a:t>
            </a:r>
          </a:p>
        </p:txBody>
      </p:sp>
      <p:sp>
        <p:nvSpPr>
          <p:cNvPr id="9234" name="Text Box 23"/>
          <p:cNvSpPr txBox="1">
            <a:spLocks noChangeArrowheads="1"/>
          </p:cNvSpPr>
          <p:nvPr/>
        </p:nvSpPr>
        <p:spPr bwMode="auto">
          <a:xfrm>
            <a:off x="7824789" y="2028826"/>
            <a:ext cx="428625" cy="366713"/>
          </a:xfrm>
          <a:prstGeom prst="rect">
            <a:avLst/>
          </a:prstGeom>
          <a:noFill/>
          <a:ln w="9525">
            <a:noFill/>
            <a:miter lim="800000"/>
            <a:headEnd/>
            <a:tailEnd/>
          </a:ln>
        </p:spPr>
        <p:txBody>
          <a:bodyPr wrap="none">
            <a:spAutoFit/>
          </a:bodyPr>
          <a:lstStyle/>
          <a:p>
            <a:r>
              <a:rPr lang="en-US"/>
              <a:t>p</a:t>
            </a:r>
            <a:r>
              <a:rPr lang="en-US" baseline="-25000"/>
              <a:t>1i</a:t>
            </a:r>
          </a:p>
        </p:txBody>
      </p:sp>
      <p:sp>
        <p:nvSpPr>
          <p:cNvPr id="9235" name="Text Box 24"/>
          <p:cNvSpPr txBox="1">
            <a:spLocks noChangeArrowheads="1"/>
          </p:cNvSpPr>
          <p:nvPr/>
        </p:nvSpPr>
        <p:spPr bwMode="auto">
          <a:xfrm>
            <a:off x="8329614" y="1760538"/>
            <a:ext cx="377825" cy="366712"/>
          </a:xfrm>
          <a:prstGeom prst="rect">
            <a:avLst/>
          </a:prstGeom>
          <a:noFill/>
          <a:ln w="9525">
            <a:noFill/>
            <a:miter lim="800000"/>
            <a:headEnd/>
            <a:tailEnd/>
          </a:ln>
        </p:spPr>
        <p:txBody>
          <a:bodyPr wrap="none">
            <a:spAutoFit/>
          </a:bodyPr>
          <a:lstStyle/>
          <a:p>
            <a:r>
              <a:rPr lang="en-US"/>
              <a:t>p</a:t>
            </a:r>
            <a:r>
              <a:rPr lang="en-US" baseline="-25000"/>
              <a:t>ij</a:t>
            </a:r>
          </a:p>
        </p:txBody>
      </p:sp>
      <p:sp>
        <p:nvSpPr>
          <p:cNvPr id="770073" name="Text Box 25"/>
          <p:cNvSpPr txBox="1">
            <a:spLocks noChangeArrowheads="1"/>
          </p:cNvSpPr>
          <p:nvPr/>
        </p:nvSpPr>
        <p:spPr bwMode="auto">
          <a:xfrm>
            <a:off x="8818564" y="2255838"/>
            <a:ext cx="438005" cy="369332"/>
          </a:xfrm>
          <a:prstGeom prst="rect">
            <a:avLst/>
          </a:prstGeom>
          <a:noFill/>
          <a:ln w="9525">
            <a:noFill/>
            <a:miter lim="800000"/>
            <a:headEnd/>
            <a:tailEnd/>
          </a:ln>
        </p:spPr>
        <p:txBody>
          <a:bodyPr wrap="none">
            <a:spAutoFit/>
          </a:bodyPr>
          <a:lstStyle/>
          <a:p>
            <a:r>
              <a:rPr lang="en-US"/>
              <a:t>p</a:t>
            </a:r>
            <a:r>
              <a:rPr lang="en-US" baseline="-25000"/>
              <a:t>ij</a:t>
            </a:r>
            <a:r>
              <a:rPr lang="en-US"/>
              <a:t>’</a:t>
            </a:r>
            <a:endParaRPr lang="en-US" baseline="-25000"/>
          </a:p>
        </p:txBody>
      </p:sp>
      <p:sp>
        <p:nvSpPr>
          <p:cNvPr id="9237" name="Text Box 26"/>
          <p:cNvSpPr txBox="1">
            <a:spLocks noChangeArrowheads="1"/>
          </p:cNvSpPr>
          <p:nvPr/>
        </p:nvSpPr>
        <p:spPr bwMode="auto">
          <a:xfrm>
            <a:off x="9525000" y="1647826"/>
            <a:ext cx="420688" cy="366713"/>
          </a:xfrm>
          <a:prstGeom prst="rect">
            <a:avLst/>
          </a:prstGeom>
          <a:noFill/>
          <a:ln w="9525">
            <a:noFill/>
            <a:miter lim="800000"/>
            <a:headEnd/>
            <a:tailEnd/>
          </a:ln>
        </p:spPr>
        <p:txBody>
          <a:bodyPr wrap="none">
            <a:spAutoFit/>
          </a:bodyPr>
          <a:lstStyle/>
          <a:p>
            <a:r>
              <a:rPr lang="en-US"/>
              <a:t>p</a:t>
            </a:r>
            <a:r>
              <a:rPr lang="en-US" baseline="-25000"/>
              <a:t>jk</a:t>
            </a:r>
          </a:p>
        </p:txBody>
      </p:sp>
    </p:spTree>
    <p:extLst>
      <p:ext uri="{BB962C8B-B14F-4D97-AF65-F5344CB8AC3E}">
        <p14:creationId xmlns:p14="http://schemas.microsoft.com/office/powerpoint/2010/main" val="21738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005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005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005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0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00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0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65" grpId="0" animBg="1"/>
      <p:bldP spid="7700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a:t>
            </a:r>
          </a:p>
        </p:txBody>
      </p:sp>
      <p:pic>
        <p:nvPicPr>
          <p:cNvPr id="5" name="Content Placeholder 4"/>
          <p:cNvPicPr>
            <a:picLocks noGrp="1" noChangeAspect="1"/>
          </p:cNvPicPr>
          <p:nvPr>
            <p:ph idx="1"/>
          </p:nvPr>
        </p:nvPicPr>
        <p:blipFill>
          <a:blip r:embed="rId3"/>
          <a:stretch>
            <a:fillRect/>
          </a:stretch>
        </p:blipFill>
        <p:spPr>
          <a:xfrm>
            <a:off x="1978428" y="1529542"/>
            <a:ext cx="8927870" cy="4638502"/>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7</a:t>
            </a:fld>
            <a:endParaRPr lang="en-US"/>
          </a:p>
        </p:txBody>
      </p:sp>
    </p:spTree>
    <p:extLst>
      <p:ext uri="{BB962C8B-B14F-4D97-AF65-F5344CB8AC3E}">
        <p14:creationId xmlns:p14="http://schemas.microsoft.com/office/powerpoint/2010/main" val="313716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Negative-edge weights</a:t>
            </a:r>
          </a:p>
        </p:txBody>
      </p:sp>
      <p:pic>
        <p:nvPicPr>
          <p:cNvPr id="5" name="Content Placeholder 4"/>
          <p:cNvPicPr>
            <a:picLocks noGrp="1" noChangeAspect="1"/>
          </p:cNvPicPr>
          <p:nvPr>
            <p:ph idx="1"/>
          </p:nvPr>
        </p:nvPicPr>
        <p:blipFill>
          <a:blip r:embed="rId3"/>
          <a:stretch>
            <a:fillRect/>
          </a:stretch>
        </p:blipFill>
        <p:spPr>
          <a:xfrm>
            <a:off x="2078182" y="1690687"/>
            <a:ext cx="7631083" cy="4144847"/>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8</a:t>
            </a:fld>
            <a:endParaRPr lang="en-US"/>
          </a:p>
        </p:txBody>
      </p:sp>
    </p:spTree>
    <p:extLst>
      <p:ext uri="{BB962C8B-B14F-4D97-AF65-F5344CB8AC3E}">
        <p14:creationId xmlns:p14="http://schemas.microsoft.com/office/powerpoint/2010/main" val="197411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a:t>
            </a:r>
          </a:p>
        </p:txBody>
      </p:sp>
      <p:pic>
        <p:nvPicPr>
          <p:cNvPr id="5" name="Content Placeholder 4"/>
          <p:cNvPicPr>
            <a:picLocks noGrp="1" noChangeAspect="1"/>
          </p:cNvPicPr>
          <p:nvPr>
            <p:ph idx="1"/>
          </p:nvPr>
        </p:nvPicPr>
        <p:blipFill>
          <a:blip r:embed="rId2"/>
          <a:stretch>
            <a:fillRect/>
          </a:stretch>
        </p:blipFill>
        <p:spPr>
          <a:xfrm>
            <a:off x="2177935" y="1512916"/>
            <a:ext cx="8212974" cy="4289368"/>
          </a:xfrm>
          <a:prstGeom prst="rect">
            <a:avLst/>
          </a:prstGeom>
        </p:spPr>
      </p:pic>
      <p:sp>
        <p:nvSpPr>
          <p:cNvPr id="4" name="Slide Number Placeholder 3"/>
          <p:cNvSpPr>
            <a:spLocks noGrp="1"/>
          </p:cNvSpPr>
          <p:nvPr>
            <p:ph type="sldNum" sz="quarter" idx="11"/>
          </p:nvPr>
        </p:nvSpPr>
        <p:spPr/>
        <p:txBody>
          <a:bodyPr/>
          <a:lstStyle/>
          <a:p>
            <a:pPr>
              <a:defRPr/>
            </a:pPr>
            <a:fld id="{D7D75EC2-165D-4405-8818-B2DB004B6A83}" type="slidenum">
              <a:rPr lang="en-US" smtClean="0"/>
              <a:pPr>
                <a:defRPr/>
              </a:pPr>
              <a:t>9</a:t>
            </a:fld>
            <a:endParaRPr lang="en-US"/>
          </a:p>
        </p:txBody>
      </p:sp>
    </p:spTree>
    <p:extLst>
      <p:ext uri="{BB962C8B-B14F-4D97-AF65-F5344CB8AC3E}">
        <p14:creationId xmlns:p14="http://schemas.microsoft.com/office/powerpoint/2010/main" val="279944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3151</Words>
  <Application>Microsoft Office PowerPoint</Application>
  <PresentationFormat>Widescreen</PresentationFormat>
  <Paragraphs>560</Paragraphs>
  <Slides>43</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Arial</vt:lpstr>
      <vt:lpstr>Arial Black</vt:lpstr>
      <vt:lpstr>Calibri</vt:lpstr>
      <vt:lpstr>Calibri Light</vt:lpstr>
      <vt:lpstr>Comic Sans MS</vt:lpstr>
      <vt:lpstr>Monotype Corsiva</vt:lpstr>
      <vt:lpstr>Symbol</vt:lpstr>
      <vt:lpstr>Times New Roman</vt:lpstr>
      <vt:lpstr>TimesNewRomanPSMT;TimesNewRoman</vt:lpstr>
      <vt:lpstr>Wingdings</vt:lpstr>
      <vt:lpstr>Office Theme</vt:lpstr>
      <vt:lpstr>Equation</vt:lpstr>
      <vt:lpstr>Shortest Path Problem</vt:lpstr>
      <vt:lpstr>Shortest Path Problems</vt:lpstr>
      <vt:lpstr>Shortest Path Problems</vt:lpstr>
      <vt:lpstr>Shortest Path Problems</vt:lpstr>
      <vt:lpstr>Variants of Shortest Paths</vt:lpstr>
      <vt:lpstr>Optimal Substructure of Shortest Paths</vt:lpstr>
      <vt:lpstr>Representation</vt:lpstr>
      <vt:lpstr>Negative-edge weights</vt:lpstr>
      <vt:lpstr>Cycles</vt:lpstr>
      <vt:lpstr>Shortest-Path Representation</vt:lpstr>
      <vt:lpstr>Initialization</vt:lpstr>
      <vt:lpstr>Relaxation</vt:lpstr>
      <vt:lpstr>RELAX(u, v)</vt:lpstr>
      <vt:lpstr>Single Source Shortest Path Problem</vt:lpstr>
      <vt:lpstr>Using BFS</vt:lpstr>
      <vt:lpstr>Why BFS is not Enough</vt:lpstr>
      <vt:lpstr>A Greedy Algorithm</vt:lpstr>
      <vt:lpstr>Intuition Behind Dijkstra’s Algorithm</vt:lpstr>
      <vt:lpstr>Dijkstra’s Algorithm For Shortest Paths</vt:lpstr>
      <vt:lpstr>Dijkstra’s Algorithm For Shortest Paths</vt:lpstr>
      <vt:lpstr>Dijkstra's Algorithm</vt:lpstr>
      <vt:lpstr>Prim's vs. Dijkstra's</vt:lpstr>
      <vt:lpstr>Prim's vs. Dijkstra's</vt:lpstr>
      <vt:lpstr>Dijkstra’s Algorithm For Shortest Paths</vt:lpstr>
      <vt:lpstr>Running Time Analysis</vt:lpstr>
      <vt:lpstr>Running Time Analysis</vt:lpstr>
      <vt:lpstr>Example</vt:lpstr>
      <vt:lpstr>PowerPoint Presentation</vt:lpstr>
      <vt:lpstr>Example</vt:lpstr>
      <vt:lpstr>Example</vt:lpstr>
      <vt:lpstr>Example</vt:lpstr>
      <vt:lpstr>PowerPoint Presentation</vt:lpstr>
      <vt:lpstr>Triangle Inequality</vt:lpstr>
      <vt:lpstr>Properties of Relaxation</vt:lpstr>
      <vt:lpstr>Properties of Relaxation</vt:lpstr>
      <vt:lpstr>Properties of Relaxation</vt:lpstr>
      <vt:lpstr>Properties of Relaxation</vt:lpstr>
      <vt:lpstr>Properties of Relaxation</vt:lpstr>
      <vt:lpstr>Properties of Relaxation</vt:lpstr>
      <vt:lpstr>Properties of Relaxation</vt:lpstr>
      <vt:lpstr>Correctness</vt:lpstr>
      <vt:lpstr>Proof (Continued)</vt:lpstr>
      <vt:lpstr>Proof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Problem</dc:title>
  <dc:creator>hp</dc:creator>
  <cp:lastModifiedBy>Aamna Batool</cp:lastModifiedBy>
  <cp:revision>30</cp:revision>
  <dcterms:created xsi:type="dcterms:W3CDTF">2020-05-07T12:35:53Z</dcterms:created>
  <dcterms:modified xsi:type="dcterms:W3CDTF">2023-05-09T16:22:09Z</dcterms:modified>
</cp:coreProperties>
</file>